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98" r:id="rId3"/>
    <p:sldId id="300" r:id="rId4"/>
    <p:sldId id="304" r:id="rId5"/>
    <p:sldId id="305" r:id="rId6"/>
    <p:sldId id="308" r:id="rId7"/>
    <p:sldId id="311" r:id="rId8"/>
    <p:sldId id="301" r:id="rId9"/>
    <p:sldId id="310" r:id="rId10"/>
    <p:sldId id="307" r:id="rId11"/>
    <p:sldId id="306" r:id="rId12"/>
    <p:sldId id="285" r:id="rId13"/>
    <p:sldId id="275" r:id="rId14"/>
    <p:sldId id="289" r:id="rId15"/>
    <p:sldId id="295" r:id="rId16"/>
    <p:sldId id="29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yves\Desktop\IEA%20Emissions%20Facto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err="1">
                <a:solidFill>
                  <a:srgbClr val="0070C0"/>
                </a:solidFill>
              </a:rPr>
              <a:t>Worlwide</a:t>
            </a:r>
            <a:r>
              <a:rPr lang="en-US" sz="2800" b="1" dirty="0">
                <a:solidFill>
                  <a:srgbClr val="0070C0"/>
                </a:solidFill>
              </a:rPr>
              <a:t> average gCO</a:t>
            </a:r>
            <a:r>
              <a:rPr lang="en-US" sz="2800" b="1" baseline="-25000" dirty="0">
                <a:solidFill>
                  <a:srgbClr val="0070C0"/>
                </a:solidFill>
              </a:rPr>
              <a:t>2</a:t>
            </a:r>
            <a:r>
              <a:rPr lang="en-US" sz="2800" b="1" baseline="0" dirty="0">
                <a:solidFill>
                  <a:srgbClr val="0070C0"/>
                </a:solidFill>
              </a:rPr>
              <a:t>/</a:t>
            </a:r>
            <a:r>
              <a:rPr lang="en-US" sz="2800" b="1" dirty="0">
                <a:solidFill>
                  <a:srgbClr val="0070C0"/>
                </a:solidFill>
              </a:rPr>
              <a:t>kWh  electricity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rgbClr val="0070C0"/>
                </a:solidFill>
              </a:rPr>
              <a:t> from 1990 to 2019 </a:t>
            </a:r>
            <a:r>
              <a:rPr lang="en-US" sz="2800" b="0" dirty="0">
                <a:solidFill>
                  <a:srgbClr val="0070C0"/>
                </a:solidFill>
              </a:rPr>
              <a:t>(IEA)   </a:t>
            </a:r>
          </a:p>
        </c:rich>
      </c:tx>
      <c:layout>
        <c:manualLayout>
          <c:xMode val="edge"/>
          <c:yMode val="edge"/>
          <c:x val="0.23322996310243824"/>
          <c:y val="4.04465979589389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8416828331241203E-2"/>
          <c:y val="0.19117434608633077"/>
          <c:w val="0.96974048080946407"/>
          <c:h val="0.6569457543312581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'CO2KWH ELE'!$C$3:$AE$3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'CO2KWH ELE'!$C$4:$AE$4</c:f>
              <c:numCache>
                <c:formatCode>General</c:formatCode>
                <c:ptCount val="29"/>
                <c:pt idx="0">
                  <c:v>532.29999999999995</c:v>
                </c:pt>
                <c:pt idx="1">
                  <c:v>533.1</c:v>
                </c:pt>
                <c:pt idx="2">
                  <c:v>540.29999999999995</c:v>
                </c:pt>
                <c:pt idx="3">
                  <c:v>531.4</c:v>
                </c:pt>
                <c:pt idx="4">
                  <c:v>532.20000000000005</c:v>
                </c:pt>
                <c:pt idx="5">
                  <c:v>532.6</c:v>
                </c:pt>
                <c:pt idx="6">
                  <c:v>543.4</c:v>
                </c:pt>
                <c:pt idx="7">
                  <c:v>550.70000000000005</c:v>
                </c:pt>
                <c:pt idx="8">
                  <c:v>550.6</c:v>
                </c:pt>
                <c:pt idx="9">
                  <c:v>539.79999999999995</c:v>
                </c:pt>
                <c:pt idx="10">
                  <c:v>537.20000000000005</c:v>
                </c:pt>
                <c:pt idx="11">
                  <c:v>546.6</c:v>
                </c:pt>
                <c:pt idx="12">
                  <c:v>535.1</c:v>
                </c:pt>
                <c:pt idx="13">
                  <c:v>544.9</c:v>
                </c:pt>
                <c:pt idx="14">
                  <c:v>541.9</c:v>
                </c:pt>
                <c:pt idx="15">
                  <c:v>540.5</c:v>
                </c:pt>
                <c:pt idx="16">
                  <c:v>541.20000000000005</c:v>
                </c:pt>
                <c:pt idx="17">
                  <c:v>544.29999999999995</c:v>
                </c:pt>
                <c:pt idx="18">
                  <c:v>535.79999999999995</c:v>
                </c:pt>
                <c:pt idx="19">
                  <c:v>528.79999999999995</c:v>
                </c:pt>
                <c:pt idx="20">
                  <c:v>526.4</c:v>
                </c:pt>
                <c:pt idx="21">
                  <c:v>535.1</c:v>
                </c:pt>
                <c:pt idx="22">
                  <c:v>534.29999999999995</c:v>
                </c:pt>
                <c:pt idx="23">
                  <c:v>529.9</c:v>
                </c:pt>
                <c:pt idx="24">
                  <c:v>521</c:v>
                </c:pt>
                <c:pt idx="25">
                  <c:v>503.1</c:v>
                </c:pt>
                <c:pt idx="26">
                  <c:v>490.8</c:v>
                </c:pt>
                <c:pt idx="27">
                  <c:v>487.7</c:v>
                </c:pt>
                <c:pt idx="28">
                  <c:v>485.3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AD-4F06-8EE0-2F7B8B80A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969872"/>
        <c:axId val="475968696"/>
      </c:lineChart>
      <c:catAx>
        <c:axId val="47596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5968696"/>
        <c:crosses val="autoZero"/>
        <c:auto val="1"/>
        <c:lblAlgn val="ctr"/>
        <c:lblOffset val="100"/>
        <c:noMultiLvlLbl val="0"/>
      </c:catAx>
      <c:valAx>
        <c:axId val="47596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596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22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algn="just">
        <a:defRPr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0.29898</cdr:x>
      <cdr:y>0.92709</cdr:y>
    </cdr:from>
    <cdr:to>
      <cdr:x>0.71298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160207" y="5930236"/>
          <a:ext cx="4376057" cy="466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B834F-0342-4490-809C-D950597602A5}" type="datetimeFigureOut">
              <a:rPr lang="fr-FR" smtClean="0"/>
              <a:t>11/05/2023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B564B-E07D-4754-B463-14B0AB7AC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93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5DB81-E710-494C-9BAE-FFF490BF80BC}" type="datetime4">
              <a:rPr lang="fr-FR" smtClean="0"/>
              <a:t>11 mai 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35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CF5-7F7A-4C3F-865D-4ABD0529BC54}" type="datetime4">
              <a:rPr lang="fr-FR" smtClean="0"/>
              <a:t>11 mai 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58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1FF-6821-4DC0-97B3-B5099DCCFFA4}" type="datetime4">
              <a:rPr lang="fr-FR" smtClean="0"/>
              <a:t>11 mai 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55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4007-8573-4FC6-977C-680EB29CAE6F}" type="datetime4">
              <a:rPr lang="fr-FR" smtClean="0"/>
              <a:t>11 mai 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91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5409-E94C-4C16-9FD9-2A2503C3C742}" type="datetime4">
              <a:rPr lang="fr-FR" smtClean="0"/>
              <a:t>11 mai 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4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FB9AD-89CF-4F07-8679-2E76415B2157}" type="datetime4">
              <a:rPr lang="fr-FR" smtClean="0"/>
              <a:t>11 mai 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34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3901-0318-4992-8B13-13004342B2FF}" type="datetime4">
              <a:rPr lang="fr-FR" smtClean="0"/>
              <a:t>11 mai 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0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0BC-60B9-4C66-9370-E1B213588B8E}" type="datetime4">
              <a:rPr lang="fr-FR" smtClean="0"/>
              <a:t>11 mai 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12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1C6-C512-4D25-B836-E472FDAC3749}" type="datetime4">
              <a:rPr lang="fr-FR" smtClean="0"/>
              <a:t>11 mai 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23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CB70-3D9F-472F-A1C9-4F1FBE74B568}" type="datetime4">
              <a:rPr lang="fr-FR" smtClean="0"/>
              <a:t>11 mai 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47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6515-BC5F-4BD2-B9CE-8638E1D593A3}" type="datetime4">
              <a:rPr lang="fr-FR" smtClean="0"/>
              <a:t>11 mai 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96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F6754-2B5F-4F9F-B3C3-FD47BB499CAE}" type="datetime4">
              <a:rPr lang="fr-FR" smtClean="0"/>
              <a:t>11 mai 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E77B-237B-4E64-9C6B-7FB9E40E4A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0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253AE8A-EA8A-8544-8B28-F2D41AAEC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Parallélogramme 5">
            <a:extLst>
              <a:ext uri="{FF2B5EF4-FFF2-40B4-BE49-F238E27FC236}">
                <a16:creationId xmlns:a16="http://schemas.microsoft.com/office/drawing/2014/main" id="{EB47F3CF-511F-7143-BC87-CD22651B731E}"/>
              </a:ext>
            </a:extLst>
          </p:cNvPr>
          <p:cNvSpPr>
            <a:spLocks/>
          </p:cNvSpPr>
          <p:nvPr/>
        </p:nvSpPr>
        <p:spPr>
          <a:xfrm>
            <a:off x="3607904" y="3453819"/>
            <a:ext cx="6769229" cy="3404181"/>
          </a:xfrm>
          <a:prstGeom prst="parallelogram">
            <a:avLst>
              <a:gd name="adj" fmla="val 67059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6BDB54A-97A5-4B46-B90C-CF09EADF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DC86-657D-0B42-A861-BA2A101C3E29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9C86CF-5F3B-6446-9551-7F4B8E486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67" y="0"/>
            <a:ext cx="2860355" cy="106420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39269" y="1190645"/>
            <a:ext cx="749471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>
              <a:solidFill>
                <a:srgbClr val="0B5AC4"/>
              </a:solidFill>
            </a:endParaRPr>
          </a:p>
          <a:p>
            <a:r>
              <a:rPr lang="fr-FR" sz="2800" b="1" dirty="0">
                <a:solidFill>
                  <a:srgbClr val="0B5AC4"/>
                </a:solidFill>
              </a:rPr>
              <a:t>Au cœur de notre futur bas-carbone: </a:t>
            </a:r>
          </a:p>
          <a:p>
            <a:r>
              <a:rPr lang="fr-FR" sz="2800" b="1" dirty="0">
                <a:solidFill>
                  <a:srgbClr val="0B5AC4"/>
                </a:solidFill>
              </a:rPr>
              <a:t>un impérieux besoin de réseaux</a:t>
            </a:r>
            <a:r>
              <a:rPr lang="fr-FR" sz="3000" b="1" dirty="0">
                <a:solidFill>
                  <a:srgbClr val="0B5AC4"/>
                </a:solidFill>
              </a:rPr>
              <a:t> électriques</a:t>
            </a:r>
            <a:endParaRPr lang="fr-FR" sz="2400" b="1" dirty="0">
              <a:solidFill>
                <a:srgbClr val="0B5AC4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098" y="3580258"/>
            <a:ext cx="4189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B5AC4"/>
                </a:solidFill>
              </a:rPr>
              <a:t>Yves BAMBERGER</a:t>
            </a:r>
          </a:p>
          <a:p>
            <a:pPr algn="ctr"/>
            <a:r>
              <a:rPr lang="fr-FR" sz="1600" dirty="0">
                <a:solidFill>
                  <a:srgbClr val="0B5AC4"/>
                </a:solidFill>
              </a:rPr>
              <a:t>Vice-président de l’Académie des technologies</a:t>
            </a:r>
          </a:p>
          <a:p>
            <a:pPr algn="ctr"/>
            <a:r>
              <a:rPr lang="fr-FR" sz="1600" dirty="0">
                <a:solidFill>
                  <a:srgbClr val="0B5AC4"/>
                </a:solidFill>
              </a:rPr>
              <a:t>08/09/2022</a:t>
            </a:r>
          </a:p>
          <a:p>
            <a:pPr algn="ctr"/>
            <a:endParaRPr lang="fr-FR" sz="1600" dirty="0">
              <a:solidFill>
                <a:srgbClr val="0B5AC4"/>
              </a:solidFill>
            </a:endParaRPr>
          </a:p>
          <a:p>
            <a:pPr algn="ctr"/>
            <a:r>
              <a:rPr lang="fr-FR" sz="1600" i="1" dirty="0" err="1">
                <a:solidFill>
                  <a:srgbClr val="0B5AC4"/>
                </a:solidFill>
              </a:rPr>
              <a:t>yves.bamberger@academie-technologies</a:t>
            </a:r>
            <a:endParaRPr lang="fr-FR" sz="1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7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1717" y="100977"/>
            <a:ext cx="10416961" cy="650739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système électrique du XXIème siècle:</a:t>
            </a:r>
            <a:b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1000 à 5 000 000 points de production? </a:t>
            </a:r>
            <a:b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45" y="1120691"/>
            <a:ext cx="6645695" cy="4691848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10</a:t>
            </a:fld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7438615" y="6232505"/>
            <a:ext cx="370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L’électricité, au cœur de notre futur carbone </a:t>
            </a:r>
          </a:p>
          <a:p>
            <a:r>
              <a:rPr lang="fr-CH" sz="1400" i="1" dirty="0" err="1"/>
              <a:t>EPFLPress</a:t>
            </a:r>
            <a:endParaRPr lang="en-US" sz="1400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4702" y="1520260"/>
            <a:ext cx="5570547" cy="45383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rgbClr val="7030A0"/>
              </a:solidFill>
            </a:endParaRPr>
          </a:p>
          <a:p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696869" y="925620"/>
            <a:ext cx="4706635" cy="24458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É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SEAUX</a:t>
            </a:r>
          </a:p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+Dispatchings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9288834" y="1840020"/>
            <a:ext cx="1673662" cy="4487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+ Production locale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6913" y="3371499"/>
            <a:ext cx="1066780" cy="2131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Stockage</a:t>
            </a:r>
          </a:p>
        </p:txBody>
      </p:sp>
    </p:spTree>
    <p:extLst>
      <p:ext uri="{BB962C8B-B14F-4D97-AF65-F5344CB8AC3E}">
        <p14:creationId xmlns:p14="http://schemas.microsoft.com/office/powerpoint/2010/main" val="183783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2206" y="532933"/>
            <a:ext cx="10321593" cy="129269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et consommation varient…et pourtant il fonctionne et reste stable</a:t>
            </a:r>
            <a:b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" y="2109292"/>
            <a:ext cx="6118371" cy="4319558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11</a:t>
            </a:fld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7220197" y="5961413"/>
            <a:ext cx="391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L’électricité, au cœur de notre futur carbone </a:t>
            </a:r>
          </a:p>
          <a:p>
            <a:r>
              <a:rPr lang="fr-CH" sz="1400" i="1" dirty="0" err="1"/>
              <a:t>EPFLPress</a:t>
            </a:r>
            <a:endParaRPr lang="en-US" sz="1400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4702" y="1520260"/>
            <a:ext cx="5570547" cy="453834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La consommation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Le chauffage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La clim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L’éclairage</a:t>
            </a:r>
          </a:p>
          <a:p>
            <a:r>
              <a:rPr lang="fr-FR" dirty="0">
                <a:solidFill>
                  <a:srgbClr val="0070C0"/>
                </a:solidFill>
              </a:rPr>
              <a:t>Le réseau</a:t>
            </a:r>
          </a:p>
          <a:p>
            <a:r>
              <a:rPr lang="fr-FR" dirty="0">
                <a:solidFill>
                  <a:srgbClr val="0070C0"/>
                </a:solidFill>
              </a:rPr>
              <a:t>Les productions: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Hydraulique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Thermiques fossiles et nucléaire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Eolienne et solaire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Géothermique, etc.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7030A0"/>
              </a:solidFill>
            </a:endParaRPr>
          </a:p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-3672" y="4041872"/>
            <a:ext cx="474897" cy="4964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/>
              <a:t>Stockage</a:t>
            </a:r>
          </a:p>
        </p:txBody>
      </p:sp>
    </p:spTree>
    <p:extLst>
      <p:ext uri="{BB962C8B-B14F-4D97-AF65-F5344CB8AC3E}">
        <p14:creationId xmlns:p14="http://schemas.microsoft.com/office/powerpoint/2010/main" val="235768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149" y="78537"/>
            <a:ext cx="11808661" cy="667569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système électrique: de la prise à la centrale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33" y="790984"/>
            <a:ext cx="5554299" cy="597903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12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30625" y="5935616"/>
            <a:ext cx="351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L’électricité, au cœur de notre futur carbone </a:t>
            </a:r>
          </a:p>
          <a:p>
            <a:r>
              <a:rPr lang="fr-CH" sz="1400" i="1" dirty="0" err="1"/>
              <a:t>EPFLPress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6860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664" y="457200"/>
            <a:ext cx="4278361" cy="1600200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besoin d’approches systémiques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879" y="2111393"/>
            <a:ext cx="4057504" cy="442965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70C0"/>
                </a:solidFill>
              </a:rPr>
              <a:t>Questions géostratégiques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70C0"/>
                </a:solidFill>
              </a:rPr>
              <a:t>Ressources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70C0"/>
                </a:solidFill>
              </a:rPr>
              <a:t>Politiques publiques </a:t>
            </a:r>
          </a:p>
          <a:p>
            <a:pPr>
              <a:lnSpc>
                <a:spcPct val="0"/>
              </a:lnSpc>
            </a:pPr>
            <a:r>
              <a:rPr lang="fr-FR" sz="2000" b="1" dirty="0">
                <a:solidFill>
                  <a:srgbClr val="0070C0"/>
                </a:solidFill>
              </a:rPr>
              <a:t>           cohérentes et prévisibles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70C0"/>
                </a:solidFill>
              </a:rPr>
              <a:t>Intérêts contradictoires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70C0"/>
                </a:solidFill>
              </a:rPr>
              <a:t>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70C0"/>
                </a:solidFill>
              </a:rPr>
              <a:t>Echelles de valeur différentes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70C0"/>
                </a:solidFill>
              </a:rPr>
              <a:t>Lumières et ombres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70C0"/>
                </a:solidFill>
              </a:rPr>
              <a:t>Appropriation citoyenne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70C0"/>
                </a:solidFill>
              </a:rPr>
              <a:t>Echelles de temps (2035, 2050)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70C0"/>
                </a:solidFill>
              </a:rPr>
              <a:t>Compétences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70C0"/>
                </a:solidFill>
              </a:rPr>
              <a:t>Emplois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13</a:t>
            </a:fld>
            <a:endParaRPr lang="fr-FR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42" y="457200"/>
            <a:ext cx="7965939" cy="615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4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8790" y="365125"/>
            <a:ext cx="10445010" cy="745619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écoute!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14</a:t>
            </a:fld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77" y="1049802"/>
            <a:ext cx="9748035" cy="6017141"/>
          </a:xfrm>
        </p:spPr>
      </p:pic>
    </p:spTree>
    <p:extLst>
      <p:ext uri="{BB962C8B-B14F-4D97-AF65-F5344CB8AC3E}">
        <p14:creationId xmlns:p14="http://schemas.microsoft.com/office/powerpoint/2010/main" val="466590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158" y="3737103"/>
            <a:ext cx="10515600" cy="2917156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                        Renouvelables + nucléaire: de 24,8 % à 36,9 %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15</a:t>
            </a:fld>
            <a:endParaRPr lang="fr-F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1377172252"/>
              </p:ext>
            </p:extLst>
          </p:nvPr>
        </p:nvGraphicFramePr>
        <p:xfrm>
          <a:off x="366765" y="55267"/>
          <a:ext cx="11510387" cy="567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450850" y="4324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97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+mn-lt"/>
              </a:rPr>
              <a:t>L’augmentation et l’électrification de la consommation finale mondiale 1973-2019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" y="1882800"/>
            <a:ext cx="8085571" cy="4209594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153400" y="2707730"/>
            <a:ext cx="3873500" cy="4150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   De: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        6131 TWh en 1973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   A: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     26 936 TWh en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65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934" y="115557"/>
            <a:ext cx="10951866" cy="10400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latin typeface="+mn-lt"/>
              </a:rPr>
              <a:t>De plus en plus d’usages de la « Fée électricité »</a:t>
            </a:r>
            <a:br>
              <a:rPr lang="fr-FR" sz="3600" b="1" dirty="0">
                <a:solidFill>
                  <a:srgbClr val="0070C0"/>
                </a:solidFill>
                <a:latin typeface="+mn-lt"/>
              </a:rPr>
            </a:br>
            <a:r>
              <a:rPr lang="fr-FR" sz="3600" b="1" dirty="0">
                <a:solidFill>
                  <a:srgbClr val="0070C0"/>
                </a:solidFill>
                <a:latin typeface="+mn-lt"/>
              </a:rPr>
              <a:t> depuis Thomas Edison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1934" y="1262917"/>
            <a:ext cx="10570029" cy="5499624"/>
          </a:xfrm>
        </p:spPr>
        <p:txBody>
          <a:bodyPr>
            <a:normAutofit/>
          </a:bodyPr>
          <a:lstStyle/>
          <a:p>
            <a:r>
              <a:rPr lang="fr-FR" sz="2400" dirty="0"/>
              <a:t>1880 Ampoules</a:t>
            </a:r>
          </a:p>
          <a:p>
            <a:r>
              <a:rPr lang="fr-FR" sz="2400" dirty="0"/>
              <a:t>1890 Locomotive, métro de Londres</a:t>
            </a:r>
          </a:p>
          <a:p>
            <a:r>
              <a:rPr lang="fr-FR" sz="2400" dirty="0"/>
              <a:t>1906 Aspirateur</a:t>
            </a:r>
          </a:p>
          <a:p>
            <a:r>
              <a:rPr lang="fr-FR" sz="2400" dirty="0"/>
              <a:t>1920 Machine à laver</a:t>
            </a:r>
          </a:p>
          <a:p>
            <a:r>
              <a:rPr lang="fr-FR" sz="2400" dirty="0"/>
              <a:t>1944 Télévision couleurs</a:t>
            </a:r>
          </a:p>
          <a:p>
            <a:r>
              <a:rPr lang="fr-FR" sz="2400" dirty="0"/>
              <a:t>1948 Pompe à chaleur</a:t>
            </a:r>
          </a:p>
          <a:p>
            <a:r>
              <a:rPr lang="fr-FR" sz="2400" dirty="0"/>
              <a:t>1964 Train à grande vitesse                                              </a:t>
            </a:r>
          </a:p>
          <a:p>
            <a:r>
              <a:rPr lang="fr-FR" sz="2400" dirty="0"/>
              <a:t>1972 Scanner</a:t>
            </a:r>
          </a:p>
          <a:p>
            <a:r>
              <a:rPr lang="fr-FR" sz="2400" dirty="0"/>
              <a:t>1980 IRM</a:t>
            </a:r>
          </a:p>
          <a:p>
            <a:r>
              <a:rPr lang="fr-FR" sz="2400" dirty="0"/>
              <a:t>1985 Ordinateur personnel</a:t>
            </a:r>
          </a:p>
          <a:p>
            <a:r>
              <a:rPr lang="fr-FR" sz="2400" dirty="0"/>
              <a:t>1994 Smartphone</a:t>
            </a:r>
          </a:p>
          <a:p>
            <a:r>
              <a:rPr lang="fr-FR" sz="2400" dirty="0"/>
              <a:t>2010 Voiture hybride rechargeable</a:t>
            </a:r>
          </a:p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600049" y="2453061"/>
            <a:ext cx="7439356" cy="3119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LA PREMIERE ELECTRIFICATION</a:t>
            </a:r>
            <a:r>
              <a:rPr lang="fr-FR" sz="2800" dirty="0"/>
              <a:t>:</a:t>
            </a:r>
          </a:p>
          <a:p>
            <a:pPr algn="ctr">
              <a:spcBef>
                <a:spcPts val="600"/>
              </a:spcBef>
            </a:pPr>
            <a:r>
              <a:rPr lang="fr-FR" sz="2800" dirty="0"/>
              <a:t>QUALITE DE LA VIE</a:t>
            </a:r>
          </a:p>
          <a:p>
            <a:pPr algn="ctr"/>
            <a:r>
              <a:rPr lang="fr-FR" sz="2800" dirty="0"/>
              <a:t>DEVELOPPEMENT ECONOMIQUE</a:t>
            </a:r>
          </a:p>
        </p:txBody>
      </p:sp>
    </p:spTree>
    <p:extLst>
      <p:ext uri="{BB962C8B-B14F-4D97-AF65-F5344CB8AC3E}">
        <p14:creationId xmlns:p14="http://schemas.microsoft.com/office/powerpoint/2010/main" val="139243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806" y="276618"/>
            <a:ext cx="11932079" cy="720192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XXIème siècle: poursuite de l’électrification et croissance du besoin en électricité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0982" y="1172452"/>
            <a:ext cx="10914979" cy="508810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0070C0"/>
                </a:solidFill>
                <a:latin typeface="+mj-lt"/>
              </a:rPr>
              <a:t>Usage rationnel de l’énergie/sobriété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0070C0"/>
                </a:solidFill>
                <a:latin typeface="+mj-lt"/>
              </a:rPr>
              <a:t>Usage direct du soleil (thermique)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7030A0"/>
                </a:solidFill>
                <a:latin typeface="+mj-lt"/>
              </a:rPr>
              <a:t>Electrification et </a:t>
            </a:r>
            <a:r>
              <a:rPr lang="fr-FR" sz="3200" b="1" dirty="0" err="1">
                <a:solidFill>
                  <a:srgbClr val="7030A0"/>
                </a:solidFill>
                <a:latin typeface="+mj-lt"/>
              </a:rPr>
              <a:t>décarbonation</a:t>
            </a:r>
            <a:r>
              <a:rPr lang="fr-FR" sz="3200" b="1" dirty="0">
                <a:solidFill>
                  <a:srgbClr val="7030A0"/>
                </a:solidFill>
                <a:latin typeface="+mj-lt"/>
              </a:rPr>
              <a:t> de l’électricité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0070C0"/>
                </a:solidFill>
                <a:latin typeface="+mj-lt"/>
              </a:rPr>
              <a:t>A défaut, hydrogène ou </a:t>
            </a:r>
            <a:r>
              <a:rPr lang="fr-FR" sz="3200" b="1" dirty="0" err="1">
                <a:solidFill>
                  <a:srgbClr val="0070C0"/>
                </a:solidFill>
                <a:latin typeface="+mj-lt"/>
              </a:rPr>
              <a:t>CCuS</a:t>
            </a:r>
            <a:r>
              <a:rPr lang="fr-FR" sz="3200" b="1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fr-FR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fr-FR" sz="3000" b="1" dirty="0">
                <a:solidFill>
                  <a:srgbClr val="0070C0"/>
                </a:solidFill>
                <a:latin typeface="+mj-lt"/>
              </a:rPr>
              <a:t>(captage, utilisation et stockage du CO</a:t>
            </a:r>
            <a:r>
              <a:rPr lang="fr-FR" sz="2200" b="1" dirty="0">
                <a:solidFill>
                  <a:srgbClr val="0070C0"/>
                </a:solidFill>
                <a:latin typeface="+mj-lt"/>
              </a:rPr>
              <a:t>2</a:t>
            </a:r>
            <a:r>
              <a:rPr lang="fr-FR" sz="3000" b="1" dirty="0">
                <a:solidFill>
                  <a:srgbClr val="0070C0"/>
                </a:solidFill>
                <a:latin typeface="+mj-lt"/>
              </a:rPr>
              <a:t>)</a:t>
            </a:r>
          </a:p>
          <a:p>
            <a:pPr algn="ctr"/>
            <a:endParaRPr lang="fr-FR" sz="3200" b="1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fr-FR" sz="3200" b="1" i="1" dirty="0">
                <a:solidFill>
                  <a:srgbClr val="FF0000"/>
                </a:solidFill>
              </a:rPr>
              <a:t>                                                                 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3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668820" y="3870773"/>
            <a:ext cx="7618129" cy="2793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200" b="1" dirty="0"/>
              <a:t>LA SECONDE ELECTRIFICATION</a:t>
            </a:r>
            <a:r>
              <a:rPr lang="fr-FR" sz="2800" b="1" dirty="0"/>
              <a:t>:</a:t>
            </a:r>
          </a:p>
          <a:p>
            <a:pPr algn="ctr"/>
            <a:r>
              <a:rPr lang="fr-FR" sz="2400" dirty="0"/>
              <a:t>REDUCTION DES EMISSIONS POUR SAUVER NOTRE « NICHE ECOLOGIQUE »</a:t>
            </a:r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1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3142" cy="1325563"/>
          </a:xfrm>
        </p:spPr>
        <p:txBody>
          <a:bodyPr>
            <a:normAutofit/>
          </a:bodyPr>
          <a:lstStyle/>
          <a:p>
            <a:pPr algn="just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Consommation d’énergie finale et électrification</a:t>
            </a:r>
            <a:b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(France)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799170"/>
              </p:ext>
            </p:extLst>
          </p:nvPr>
        </p:nvGraphicFramePr>
        <p:xfrm>
          <a:off x="627831" y="1797576"/>
          <a:ext cx="78867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Consommation totale énergie finale(TWh)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1461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1744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Consommation totale d’électricité (TWh)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  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  432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% </a:t>
                      </a:r>
                      <a:r>
                        <a:rPr lang="fr-FR" sz="2800" dirty="0" err="1"/>
                        <a:t>Elec</a:t>
                      </a:r>
                      <a:r>
                        <a:rPr lang="fr-FR" sz="2800" dirty="0"/>
                        <a:t>/TEF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               8,6%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               24,8%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51465" y="6232506"/>
            <a:ext cx="11831102" cy="488969"/>
          </a:xfrm>
        </p:spPr>
        <p:txBody>
          <a:bodyPr/>
          <a:lstStyle/>
          <a:p>
            <a:pPr algn="just"/>
            <a:r>
              <a:rPr lang="fr-FR" sz="2400" dirty="0"/>
              <a:t>1971 et 2019: IEA World </a:t>
            </a:r>
            <a:r>
              <a:rPr lang="fr-FR" sz="2400" dirty="0" err="1"/>
              <a:t>Energy</a:t>
            </a:r>
            <a:r>
              <a:rPr lang="fr-FR" sz="2400" dirty="0"/>
              <a:t> Balances </a:t>
            </a:r>
            <a:r>
              <a:rPr lang="fr-FR" sz="2400" dirty="0" err="1"/>
              <a:t>Highlights</a:t>
            </a:r>
            <a:r>
              <a:rPr lang="fr-FR" sz="24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88446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3142" cy="1325563"/>
          </a:xfrm>
        </p:spPr>
        <p:txBody>
          <a:bodyPr>
            <a:normAutofit/>
          </a:bodyPr>
          <a:lstStyle/>
          <a:p>
            <a:pPr algn="just"/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Consommation d’énergie finale et électrification</a:t>
            </a:r>
            <a:b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(France)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916842"/>
              </p:ext>
            </p:extLst>
          </p:nvPr>
        </p:nvGraphicFramePr>
        <p:xfrm>
          <a:off x="627831" y="1797576"/>
          <a:ext cx="11093879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7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Consommation totale énergie finale(TWh)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1461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1744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1050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Consommation totale d’électricité (TWh)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  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  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  730</a:t>
                      </a:r>
                    </a:p>
                    <a:p>
                      <a:r>
                        <a:rPr lang="fr-FR" sz="2800" dirty="0"/>
                        <a:t>  (840 avec</a:t>
                      </a:r>
                      <a:r>
                        <a:rPr lang="fr-FR" sz="2800" baseline="0" dirty="0"/>
                        <a:t> 2 Mt H2)</a:t>
                      </a:r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800" dirty="0"/>
                        <a:t>% </a:t>
                      </a:r>
                      <a:r>
                        <a:rPr lang="fr-FR" sz="2800" dirty="0" err="1"/>
                        <a:t>Elec</a:t>
                      </a:r>
                      <a:r>
                        <a:rPr lang="fr-FR" sz="2800" dirty="0"/>
                        <a:t>/TEF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            8,6%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        24,8%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/>
                        <a:t>          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51465" y="6232506"/>
            <a:ext cx="11831102" cy="488969"/>
          </a:xfrm>
        </p:spPr>
        <p:txBody>
          <a:bodyPr/>
          <a:lstStyle/>
          <a:p>
            <a:pPr algn="just"/>
            <a:r>
              <a:rPr lang="fr-FR" sz="2400" dirty="0"/>
              <a:t>         1971 et 2019: IEA World </a:t>
            </a:r>
            <a:r>
              <a:rPr lang="fr-FR" sz="2400" dirty="0" err="1"/>
              <a:t>Energy</a:t>
            </a:r>
            <a:r>
              <a:rPr lang="fr-FR" sz="2400" dirty="0"/>
              <a:t> Balances </a:t>
            </a:r>
            <a:r>
              <a:rPr lang="fr-FR" sz="2400" dirty="0" err="1"/>
              <a:t>Highlights</a:t>
            </a:r>
            <a:r>
              <a:rPr lang="fr-FR" sz="2400" dirty="0"/>
              <a:t> 2022, 2050 : avis de l’AT , mars 2021</a:t>
            </a:r>
          </a:p>
        </p:txBody>
      </p:sp>
    </p:spTree>
    <p:extLst>
      <p:ext uri="{BB962C8B-B14F-4D97-AF65-F5344CB8AC3E}">
        <p14:creationId xmlns:p14="http://schemas.microsoft.com/office/powerpoint/2010/main" val="240537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électricité bas-carbone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(moins de 40 gCO2/kWh)</a:t>
            </a:r>
          </a:p>
          <a:p>
            <a:pPr marL="0" indent="0">
              <a:buNone/>
            </a:pPr>
            <a:endParaRPr lang="fr-FR" i="1" dirty="0"/>
          </a:p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Nucléaire</a:t>
            </a:r>
          </a:p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Hydraulique </a:t>
            </a:r>
          </a:p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Eolien et Solaire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01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électricité bas-carbone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i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(moins de 40 gCO2/kWh)</a:t>
            </a:r>
          </a:p>
          <a:p>
            <a:pPr marL="0" indent="0">
              <a:buNone/>
            </a:pPr>
            <a:endParaRPr lang="fr-FR" i="1" dirty="0"/>
          </a:p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Nucléaire</a:t>
            </a:r>
          </a:p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Hydraulique </a:t>
            </a:r>
          </a:p>
          <a:p>
            <a:pPr>
              <a:lnSpc>
                <a:spcPct val="150000"/>
              </a:lnSpc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Eolien et Solaire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7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358827" y="2844176"/>
            <a:ext cx="7833173" cy="3023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Tx/>
              <a:buChar char="-"/>
            </a:pPr>
            <a:r>
              <a:rPr lang="fr-FR" sz="3200" dirty="0"/>
              <a:t>Le « mix »</a:t>
            </a:r>
          </a:p>
          <a:p>
            <a:pPr marL="571500" indent="-571500" algn="ctr">
              <a:buFontTx/>
              <a:buChar char="-"/>
            </a:pPr>
            <a:r>
              <a:rPr lang="fr-FR" sz="3200" dirty="0"/>
              <a:t>L’optimisation géographique</a:t>
            </a:r>
          </a:p>
          <a:p>
            <a:pPr marL="571500" indent="-571500" algn="ctr">
              <a:buFontTx/>
              <a:buChar char="-"/>
            </a:pPr>
            <a:r>
              <a:rPr lang="fr-FR" sz="3200"/>
              <a:t>L’évolution </a:t>
            </a:r>
            <a:r>
              <a:rPr lang="fr-FR" sz="3200" dirty="0"/>
              <a:t>temporelle</a:t>
            </a:r>
          </a:p>
          <a:p>
            <a:pPr marL="571500" indent="-571500" algn="ctr">
              <a:buFontTx/>
              <a:buChar char="-"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0688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1717" y="100977"/>
            <a:ext cx="10416961" cy="650739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système électrique du XXème siècle </a:t>
            </a:r>
            <a:b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45" y="1120691"/>
            <a:ext cx="6645695" cy="4691848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8</a:t>
            </a:fld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7438615" y="6232505"/>
            <a:ext cx="370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L’électricité, au cœur de notre futur carbone </a:t>
            </a:r>
          </a:p>
          <a:p>
            <a:r>
              <a:rPr lang="fr-CH" sz="1400" i="1" dirty="0" err="1"/>
              <a:t>EPFLPress</a:t>
            </a:r>
            <a:endParaRPr lang="en-US" sz="1400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4702" y="1520260"/>
            <a:ext cx="5570547" cy="45383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rgbClr val="7030A0"/>
              </a:solidFill>
            </a:endParaRPr>
          </a:p>
          <a:p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696869" y="925620"/>
            <a:ext cx="4706635" cy="24458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É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SEAUX</a:t>
            </a:r>
          </a:p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+Dispatchings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365688" y="3612721"/>
            <a:ext cx="246832" cy="84708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62250" y="4036262"/>
            <a:ext cx="2044700" cy="9040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37100" y="4184650"/>
            <a:ext cx="546100" cy="2751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60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151" y="260857"/>
            <a:ext cx="10306049" cy="562085"/>
          </a:xfrm>
        </p:spPr>
        <p:txBody>
          <a:bodyPr>
            <a:normAutofit fontScale="90000"/>
          </a:bodyPr>
          <a:lstStyle/>
          <a:p>
            <a:pPr algn="ctr"/>
            <a:b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système électrique: un fantastique outil de mutualisation et de stockage </a:t>
            </a:r>
            <a:b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45" y="1120691"/>
            <a:ext cx="6645695" cy="4691848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E77B-237B-4E64-9C6B-7FB9E40E4AA1}" type="slidenum">
              <a:rPr lang="fr-FR" smtClean="0"/>
              <a:t>9</a:t>
            </a:fld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7438615" y="6232505"/>
            <a:ext cx="370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L’électricité, au cœur de notre futur carbone </a:t>
            </a:r>
          </a:p>
          <a:p>
            <a:r>
              <a:rPr lang="fr-CH" sz="1400" i="1" dirty="0" err="1"/>
              <a:t>EPFLPress</a:t>
            </a:r>
            <a:endParaRPr lang="en-US" sz="1400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4702" y="1520260"/>
            <a:ext cx="5570547" cy="45383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rgbClr val="7030A0"/>
              </a:solidFill>
            </a:endParaRPr>
          </a:p>
          <a:p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696869" y="925620"/>
            <a:ext cx="4706635" cy="24458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É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SEAUX</a:t>
            </a:r>
          </a:p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+Dispatchings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365688" y="3612721"/>
            <a:ext cx="246832" cy="84708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62250" y="4036262"/>
            <a:ext cx="2044700" cy="9040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37100" y="4184650"/>
            <a:ext cx="546100" cy="2751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871843" y="3257899"/>
            <a:ext cx="1353802" cy="3548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Stockage</a:t>
            </a:r>
          </a:p>
        </p:txBody>
      </p:sp>
    </p:spTree>
    <p:extLst>
      <p:ext uri="{BB962C8B-B14F-4D97-AF65-F5344CB8AC3E}">
        <p14:creationId xmlns:p14="http://schemas.microsoft.com/office/powerpoint/2010/main" val="28023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6" ma:contentTypeDescription="Crée un document." ma:contentTypeScope="" ma:versionID="fdac101537f0a2b4c87297651d5cef2b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f089e90b70be1fb0be3eb82dd82f79de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D4AA8D-166D-44CC-8154-B57C98217974}"/>
</file>

<file path=customXml/itemProps2.xml><?xml version="1.0" encoding="utf-8"?>
<ds:datastoreItem xmlns:ds="http://schemas.openxmlformats.org/officeDocument/2006/customXml" ds:itemID="{5C0934B8-38DE-494A-98AD-1B5CDB390212}"/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575</Words>
  <Application>Microsoft Macintosh PowerPoint</Application>
  <PresentationFormat>Grand écran</PresentationFormat>
  <Paragraphs>155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Thème Office</vt:lpstr>
      <vt:lpstr>Présentation PowerPoint</vt:lpstr>
      <vt:lpstr>De plus en plus d’usages de la « Fée électricité »  depuis Thomas Edison</vt:lpstr>
      <vt:lpstr>XXIème siècle: poursuite de l’électrification et croissance du besoin en électricité </vt:lpstr>
      <vt:lpstr>Consommation d’énergie finale et électrification                                   (France)</vt:lpstr>
      <vt:lpstr>Consommation d’énergie finale et électrification                                   (France)</vt:lpstr>
      <vt:lpstr>Une électricité bas-carbone</vt:lpstr>
      <vt:lpstr>Une électricité bas-carbone</vt:lpstr>
      <vt:lpstr> Le système électrique du XXème siècle  </vt:lpstr>
      <vt:lpstr> Le système électrique: un fantastique outil de mutualisation et de stockage  </vt:lpstr>
      <vt:lpstr> Le système électrique du XXIème siècle: de 1000 à 5 000 000 points de production?  </vt:lpstr>
      <vt:lpstr>Production et consommation varient…et pourtant il fonctionne et reste stable </vt:lpstr>
      <vt:lpstr>Le système électrique: de la prise à la centrale</vt:lpstr>
      <vt:lpstr> Le besoin d’approches systémiques</vt:lpstr>
      <vt:lpstr>Merci pour votre écoute!</vt:lpstr>
      <vt:lpstr>Présentation PowerPoint</vt:lpstr>
      <vt:lpstr>L’augmentation et l’électrification de la consommation finale mondiale 1973-2019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yves yves</dc:creator>
  <cp:lastModifiedBy>Anne MATTIOLI</cp:lastModifiedBy>
  <cp:revision>239</cp:revision>
  <dcterms:created xsi:type="dcterms:W3CDTF">2021-05-02T12:52:41Z</dcterms:created>
  <dcterms:modified xsi:type="dcterms:W3CDTF">2023-05-11T06:42:47Z</dcterms:modified>
</cp:coreProperties>
</file>