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30" r:id="rId2"/>
    <p:sldId id="439" r:id="rId3"/>
    <p:sldId id="1503" r:id="rId4"/>
    <p:sldId id="1419" r:id="rId5"/>
    <p:sldId id="406" r:id="rId6"/>
    <p:sldId id="407" r:id="rId7"/>
    <p:sldId id="624" r:id="rId8"/>
    <p:sldId id="616" r:id="rId9"/>
    <p:sldId id="366" r:id="rId10"/>
    <p:sldId id="328" r:id="rId11"/>
    <p:sldId id="1877" r:id="rId12"/>
    <p:sldId id="1875" r:id="rId13"/>
    <p:sldId id="187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79662-60A6-4A99-B962-D2C86920A054}" v="8" dt="2023-05-10T18:19:01.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87755" autoAdjust="0"/>
  </p:normalViewPr>
  <p:slideViewPr>
    <p:cSldViewPr snapToGrid="0">
      <p:cViewPr varScale="1">
        <p:scale>
          <a:sx n="114" d="100"/>
          <a:sy n="114" d="100"/>
        </p:scale>
        <p:origin x="504" y="168"/>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https://ademecloud-my.sharepoint.com/personal/david_marchal_ademe_fr/Documents/08%20DEEP/04%20politiques%20publiques/2017-PPE-SNBC/PPE/8%20PPE%20adopt&#233;e%20avril%202020/BilanPPE-v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xlsx"/></Relationships>
</file>

<file path=ppt/charts/_rels/chart3.xml.rels><?xml version="1.0" encoding="UTF-8" standalone="yes"?>
<Relationships xmlns="http://schemas.openxmlformats.org/package/2006/relationships"><Relationship Id="rId3" Type="http://schemas.openxmlformats.org/officeDocument/2006/relationships/oleObject" Target="https://ademecloud-my.sharepoint.com/personal/johann_thomas_ademe_fr/Documents/visualisation_ppt_27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demecloud-my.sharepoint.com/personal/johann_thomas_ademe_fr/Documents/visualisation_ppt_270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solidFill>
                <a:srgbClr val="0070C0"/>
              </a:solidFill>
              <a:round/>
            </a:ln>
            <a:effectLst/>
          </c:spPr>
          <c:marker>
            <c:symbol val="circle"/>
            <c:size val="5"/>
            <c:spPr>
              <a:solidFill>
                <a:schemeClr val="accent1"/>
              </a:solidFill>
              <a:ln w="28575">
                <a:solidFill>
                  <a:srgbClr val="0070C0"/>
                </a:solidFill>
              </a:ln>
              <a:effectLst/>
            </c:spPr>
          </c:marker>
          <c:dLbls>
            <c:dLbl>
              <c:idx val="2"/>
              <c:layout>
                <c:manualLayout>
                  <c:x val="-1.2345794762020412E-2"/>
                  <c:y val="5.4593841347234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76-4A77-933F-3D70C01E1BF1}"/>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'T(s)2050'!$B$21:$E$21</c:f>
              <c:numCache>
                <c:formatCode>General</c:formatCode>
                <c:ptCount val="4"/>
                <c:pt idx="0">
                  <c:v>2020</c:v>
                </c:pt>
                <c:pt idx="1">
                  <c:v>2023</c:v>
                </c:pt>
                <c:pt idx="2">
                  <c:v>2028</c:v>
                </c:pt>
                <c:pt idx="3">
                  <c:v>2050</c:v>
                </c:pt>
              </c:numCache>
            </c:numRef>
          </c:xVal>
          <c:yVal>
            <c:numRef>
              <c:f>'T(s)2050'!$B$22:$E$22</c:f>
              <c:numCache>
                <c:formatCode>0</c:formatCode>
                <c:ptCount val="4"/>
                <c:pt idx="0">
                  <c:v>322</c:v>
                </c:pt>
                <c:pt idx="1">
                  <c:v>403.5</c:v>
                </c:pt>
                <c:pt idx="2">
                  <c:v>496.6</c:v>
                </c:pt>
                <c:pt idx="3" formatCode="General">
                  <c:v>780</c:v>
                </c:pt>
              </c:numCache>
            </c:numRef>
          </c:yVal>
          <c:smooth val="0"/>
          <c:extLst>
            <c:ext xmlns:c16="http://schemas.microsoft.com/office/drawing/2014/chart" uri="{C3380CC4-5D6E-409C-BE32-E72D297353CC}">
              <c16:uniqueId val="{00000001-A076-4A77-933F-3D70C01E1BF1}"/>
            </c:ext>
          </c:extLst>
        </c:ser>
        <c:ser>
          <c:idx val="1"/>
          <c:order val="1"/>
          <c:spPr>
            <a:ln w="25400" cap="rnd">
              <a:solidFill>
                <a:srgbClr val="0070C0"/>
              </a:solidFill>
              <a:round/>
            </a:ln>
            <a:effectLst/>
          </c:spPr>
          <c:marker>
            <c:symbol val="circle"/>
            <c:size val="5"/>
            <c:spPr>
              <a:solidFill>
                <a:schemeClr val="accent2"/>
              </a:solidFill>
              <a:ln w="9525">
                <a:solidFill>
                  <a:srgbClr val="0070C0"/>
                </a:solidFill>
              </a:ln>
              <a:effectLst/>
            </c:spPr>
          </c:marker>
          <c:dLbls>
            <c:dLbl>
              <c:idx val="2"/>
              <c:layout>
                <c:manualLayout>
                  <c:x val="-2.8126380236426381E-2"/>
                  <c:y val="-7.1685759594788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76-4A77-933F-3D70C01E1BF1}"/>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'T(s)2050'!$B$21:$E$21</c:f>
              <c:numCache>
                <c:formatCode>General</c:formatCode>
                <c:ptCount val="4"/>
                <c:pt idx="0">
                  <c:v>2020</c:v>
                </c:pt>
                <c:pt idx="1">
                  <c:v>2023</c:v>
                </c:pt>
                <c:pt idx="2">
                  <c:v>2028</c:v>
                </c:pt>
                <c:pt idx="3">
                  <c:v>2050</c:v>
                </c:pt>
              </c:numCache>
            </c:numRef>
          </c:xVal>
          <c:yVal>
            <c:numRef>
              <c:f>'T(s)2050'!$B$23:$F$23</c:f>
              <c:numCache>
                <c:formatCode>0</c:formatCode>
                <c:ptCount val="5"/>
                <c:pt idx="0">
                  <c:v>322</c:v>
                </c:pt>
                <c:pt idx="1">
                  <c:v>403.5</c:v>
                </c:pt>
                <c:pt idx="2">
                  <c:v>550.9</c:v>
                </c:pt>
                <c:pt idx="3" formatCode="General">
                  <c:v>1152</c:v>
                </c:pt>
              </c:numCache>
            </c:numRef>
          </c:yVal>
          <c:smooth val="0"/>
          <c:extLst>
            <c:ext xmlns:c16="http://schemas.microsoft.com/office/drawing/2014/chart" uri="{C3380CC4-5D6E-409C-BE32-E72D297353CC}">
              <c16:uniqueId val="{00000003-A076-4A77-933F-3D70C01E1BF1}"/>
            </c:ext>
          </c:extLst>
        </c:ser>
        <c:dLbls>
          <c:dLblPos val="t"/>
          <c:showLegendKey val="0"/>
          <c:showVal val="1"/>
          <c:showCatName val="0"/>
          <c:showSerName val="0"/>
          <c:showPercent val="0"/>
          <c:showBubbleSize val="0"/>
        </c:dLbls>
        <c:axId val="1016806896"/>
        <c:axId val="1016813552"/>
      </c:scatterChart>
      <c:valAx>
        <c:axId val="1016806896"/>
        <c:scaling>
          <c:orientation val="minMax"/>
          <c:min val="199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016813552"/>
        <c:crosses val="autoZero"/>
        <c:crossBetween val="midCat"/>
      </c:valAx>
      <c:valAx>
        <c:axId val="1016813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10168068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'Graph 18'!$A$5</c:f>
              <c:strCache>
                <c:ptCount val="1"/>
                <c:pt idx="0">
                  <c:v>S1</c:v>
                </c:pt>
              </c:strCache>
            </c:strRef>
          </c:tx>
          <c:spPr>
            <a:ln w="28575" cap="rnd">
              <a:solidFill>
                <a:schemeClr val="accent1"/>
              </a:solidFill>
              <a:round/>
            </a:ln>
            <a:effectLst/>
          </c:spPr>
          <c:marker>
            <c:symbol val="none"/>
          </c:marker>
          <c:cat>
            <c:numRef>
              <c:f>'Graph 18'!$B$4:$H$4</c:f>
              <c:numCache>
                <c:formatCode>General</c:formatCode>
                <c:ptCount val="7"/>
                <c:pt idx="0">
                  <c:v>2020</c:v>
                </c:pt>
                <c:pt idx="1">
                  <c:v>2025</c:v>
                </c:pt>
                <c:pt idx="2">
                  <c:v>2030</c:v>
                </c:pt>
                <c:pt idx="3">
                  <c:v>2035</c:v>
                </c:pt>
                <c:pt idx="4">
                  <c:v>2040</c:v>
                </c:pt>
                <c:pt idx="5">
                  <c:v>2045</c:v>
                </c:pt>
                <c:pt idx="6">
                  <c:v>2050</c:v>
                </c:pt>
              </c:numCache>
            </c:numRef>
          </c:cat>
          <c:val>
            <c:numRef>
              <c:f>'Graph 18'!$B$5:$H$5</c:f>
              <c:numCache>
                <c:formatCode>0</c:formatCode>
                <c:ptCount val="7"/>
                <c:pt idx="0">
                  <c:v>84.014164834019013</c:v>
                </c:pt>
                <c:pt idx="1">
                  <c:v>92.08652086424388</c:v>
                </c:pt>
                <c:pt idx="2">
                  <c:v>96.135887383874746</c:v>
                </c:pt>
                <c:pt idx="3">
                  <c:v>91.63245663953677</c:v>
                </c:pt>
                <c:pt idx="4">
                  <c:v>89.824775979616248</c:v>
                </c:pt>
                <c:pt idx="5">
                  <c:v>84.591927598297588</c:v>
                </c:pt>
                <c:pt idx="6">
                  <c:v>85.012411792321672</c:v>
                </c:pt>
              </c:numCache>
            </c:numRef>
          </c:val>
          <c:smooth val="0"/>
          <c:extLst>
            <c:ext xmlns:c16="http://schemas.microsoft.com/office/drawing/2014/chart" uri="{C3380CC4-5D6E-409C-BE32-E72D297353CC}">
              <c16:uniqueId val="{00000000-835A-4D7F-B915-408AECAD9A39}"/>
            </c:ext>
          </c:extLst>
        </c:ser>
        <c:ser>
          <c:idx val="1"/>
          <c:order val="1"/>
          <c:tx>
            <c:strRef>
              <c:f>'Graph 18'!$A$6</c:f>
              <c:strCache>
                <c:ptCount val="1"/>
                <c:pt idx="0">
                  <c:v>S2</c:v>
                </c:pt>
              </c:strCache>
            </c:strRef>
          </c:tx>
          <c:spPr>
            <a:ln w="28575" cap="rnd">
              <a:solidFill>
                <a:schemeClr val="accent2"/>
              </a:solidFill>
              <a:round/>
            </a:ln>
            <a:effectLst/>
          </c:spPr>
          <c:marker>
            <c:symbol val="none"/>
          </c:marker>
          <c:cat>
            <c:numRef>
              <c:f>'Graph 18'!$B$4:$H$4</c:f>
              <c:numCache>
                <c:formatCode>General</c:formatCode>
                <c:ptCount val="7"/>
                <c:pt idx="0">
                  <c:v>2020</c:v>
                </c:pt>
                <c:pt idx="1">
                  <c:v>2025</c:v>
                </c:pt>
                <c:pt idx="2">
                  <c:v>2030</c:v>
                </c:pt>
                <c:pt idx="3">
                  <c:v>2035</c:v>
                </c:pt>
                <c:pt idx="4">
                  <c:v>2040</c:v>
                </c:pt>
                <c:pt idx="5">
                  <c:v>2045</c:v>
                </c:pt>
                <c:pt idx="6">
                  <c:v>2050</c:v>
                </c:pt>
              </c:numCache>
            </c:numRef>
          </c:cat>
          <c:val>
            <c:numRef>
              <c:f>'Graph 18'!$B$6:$H$6</c:f>
              <c:numCache>
                <c:formatCode>0</c:formatCode>
                <c:ptCount val="7"/>
                <c:pt idx="0">
                  <c:v>84.014395613308423</c:v>
                </c:pt>
                <c:pt idx="1">
                  <c:v>87.685066634938337</c:v>
                </c:pt>
                <c:pt idx="2">
                  <c:v>86.124362403710293</c:v>
                </c:pt>
                <c:pt idx="3">
                  <c:v>82.801573427160491</c:v>
                </c:pt>
                <c:pt idx="4">
                  <c:v>80.471573308198344</c:v>
                </c:pt>
                <c:pt idx="5">
                  <c:v>76.313943108982741</c:v>
                </c:pt>
                <c:pt idx="6">
                  <c:v>73.62785230462093</c:v>
                </c:pt>
              </c:numCache>
            </c:numRef>
          </c:val>
          <c:smooth val="0"/>
          <c:extLst>
            <c:ext xmlns:c16="http://schemas.microsoft.com/office/drawing/2014/chart" uri="{C3380CC4-5D6E-409C-BE32-E72D297353CC}">
              <c16:uniqueId val="{00000001-835A-4D7F-B915-408AECAD9A39}"/>
            </c:ext>
          </c:extLst>
        </c:ser>
        <c:ser>
          <c:idx val="2"/>
          <c:order val="2"/>
          <c:tx>
            <c:strRef>
              <c:f>'Graph 18'!$A$7</c:f>
              <c:strCache>
                <c:ptCount val="1"/>
                <c:pt idx="0">
                  <c:v>S3EnR-offshore</c:v>
                </c:pt>
              </c:strCache>
            </c:strRef>
          </c:tx>
          <c:spPr>
            <a:ln w="28575" cap="rnd">
              <a:solidFill>
                <a:schemeClr val="accent3"/>
              </a:solidFill>
              <a:round/>
            </a:ln>
            <a:effectLst/>
          </c:spPr>
          <c:marker>
            <c:symbol val="none"/>
          </c:marker>
          <c:cat>
            <c:numRef>
              <c:f>'Graph 18'!$B$4:$H$4</c:f>
              <c:numCache>
                <c:formatCode>General</c:formatCode>
                <c:ptCount val="7"/>
                <c:pt idx="0">
                  <c:v>2020</c:v>
                </c:pt>
                <c:pt idx="1">
                  <c:v>2025</c:v>
                </c:pt>
                <c:pt idx="2">
                  <c:v>2030</c:v>
                </c:pt>
                <c:pt idx="3">
                  <c:v>2035</c:v>
                </c:pt>
                <c:pt idx="4">
                  <c:v>2040</c:v>
                </c:pt>
                <c:pt idx="5">
                  <c:v>2045</c:v>
                </c:pt>
                <c:pt idx="6">
                  <c:v>2050</c:v>
                </c:pt>
              </c:numCache>
            </c:numRef>
          </c:cat>
          <c:val>
            <c:numRef>
              <c:f>'Graph 18'!$B$7:$H$7</c:f>
              <c:numCache>
                <c:formatCode>0</c:formatCode>
                <c:ptCount val="7"/>
                <c:pt idx="0">
                  <c:v>84.026391312269268</c:v>
                </c:pt>
                <c:pt idx="1">
                  <c:v>83.316059371312065</c:v>
                </c:pt>
                <c:pt idx="2">
                  <c:v>80.517336234812547</c:v>
                </c:pt>
                <c:pt idx="3">
                  <c:v>82.745323499933392</c:v>
                </c:pt>
                <c:pt idx="4">
                  <c:v>83.455042354557065</c:v>
                </c:pt>
                <c:pt idx="5">
                  <c:v>81.210343718047113</c:v>
                </c:pt>
                <c:pt idx="6">
                  <c:v>81.689812157716617</c:v>
                </c:pt>
              </c:numCache>
            </c:numRef>
          </c:val>
          <c:smooth val="0"/>
          <c:extLst>
            <c:ext xmlns:c16="http://schemas.microsoft.com/office/drawing/2014/chart" uri="{C3380CC4-5D6E-409C-BE32-E72D297353CC}">
              <c16:uniqueId val="{00000002-835A-4D7F-B915-408AECAD9A39}"/>
            </c:ext>
          </c:extLst>
        </c:ser>
        <c:ser>
          <c:idx val="3"/>
          <c:order val="3"/>
          <c:tx>
            <c:strRef>
              <c:f>'Graph 18'!$A$8</c:f>
              <c:strCache>
                <c:ptCount val="1"/>
                <c:pt idx="0">
                  <c:v>S3Nuke</c:v>
                </c:pt>
              </c:strCache>
            </c:strRef>
          </c:tx>
          <c:spPr>
            <a:ln w="28575" cap="rnd">
              <a:solidFill>
                <a:schemeClr val="accent4"/>
              </a:solidFill>
              <a:round/>
            </a:ln>
            <a:effectLst/>
          </c:spPr>
          <c:marker>
            <c:symbol val="none"/>
          </c:marker>
          <c:cat>
            <c:numRef>
              <c:f>'Graph 18'!$B$4:$H$4</c:f>
              <c:numCache>
                <c:formatCode>General</c:formatCode>
                <c:ptCount val="7"/>
                <c:pt idx="0">
                  <c:v>2020</c:v>
                </c:pt>
                <c:pt idx="1">
                  <c:v>2025</c:v>
                </c:pt>
                <c:pt idx="2">
                  <c:v>2030</c:v>
                </c:pt>
                <c:pt idx="3">
                  <c:v>2035</c:v>
                </c:pt>
                <c:pt idx="4">
                  <c:v>2040</c:v>
                </c:pt>
                <c:pt idx="5">
                  <c:v>2045</c:v>
                </c:pt>
                <c:pt idx="6">
                  <c:v>2050</c:v>
                </c:pt>
              </c:numCache>
            </c:numRef>
          </c:cat>
          <c:val>
            <c:numRef>
              <c:f>'Graph 18'!$B$8:$H$8</c:f>
              <c:numCache>
                <c:formatCode>0</c:formatCode>
                <c:ptCount val="7"/>
                <c:pt idx="0">
                  <c:v>84.027128649063059</c:v>
                </c:pt>
                <c:pt idx="1">
                  <c:v>83.261620015016348</c:v>
                </c:pt>
                <c:pt idx="2">
                  <c:v>80.34887240454745</c:v>
                </c:pt>
                <c:pt idx="3">
                  <c:v>82.821004556940039</c:v>
                </c:pt>
                <c:pt idx="4">
                  <c:v>83.608377516120967</c:v>
                </c:pt>
                <c:pt idx="5">
                  <c:v>81.17354361263547</c:v>
                </c:pt>
                <c:pt idx="6">
                  <c:v>81.859278984655447</c:v>
                </c:pt>
              </c:numCache>
            </c:numRef>
          </c:val>
          <c:smooth val="0"/>
          <c:extLst>
            <c:ext xmlns:c16="http://schemas.microsoft.com/office/drawing/2014/chart" uri="{C3380CC4-5D6E-409C-BE32-E72D297353CC}">
              <c16:uniqueId val="{00000003-835A-4D7F-B915-408AECAD9A39}"/>
            </c:ext>
          </c:extLst>
        </c:ser>
        <c:ser>
          <c:idx val="4"/>
          <c:order val="4"/>
          <c:tx>
            <c:strRef>
              <c:f>'Graph 18'!$A$9</c:f>
              <c:strCache>
                <c:ptCount val="1"/>
                <c:pt idx="0">
                  <c:v>S4</c:v>
                </c:pt>
              </c:strCache>
            </c:strRef>
          </c:tx>
          <c:spPr>
            <a:ln w="28575" cap="rnd">
              <a:solidFill>
                <a:schemeClr val="accent5"/>
              </a:solidFill>
              <a:round/>
            </a:ln>
            <a:effectLst/>
          </c:spPr>
          <c:marker>
            <c:symbol val="none"/>
          </c:marker>
          <c:cat>
            <c:numRef>
              <c:f>'Graph 18'!$B$4:$H$4</c:f>
              <c:numCache>
                <c:formatCode>General</c:formatCode>
                <c:ptCount val="7"/>
                <c:pt idx="0">
                  <c:v>2020</c:v>
                </c:pt>
                <c:pt idx="1">
                  <c:v>2025</c:v>
                </c:pt>
                <c:pt idx="2">
                  <c:v>2030</c:v>
                </c:pt>
                <c:pt idx="3">
                  <c:v>2035</c:v>
                </c:pt>
                <c:pt idx="4">
                  <c:v>2040</c:v>
                </c:pt>
                <c:pt idx="5">
                  <c:v>2045</c:v>
                </c:pt>
                <c:pt idx="6">
                  <c:v>2050</c:v>
                </c:pt>
              </c:numCache>
            </c:numRef>
          </c:cat>
          <c:val>
            <c:numRef>
              <c:f>'Graph 18'!$B$9:$H$9</c:f>
              <c:numCache>
                <c:formatCode>0</c:formatCode>
                <c:ptCount val="7"/>
                <c:pt idx="0">
                  <c:v>84.048593414011435</c:v>
                </c:pt>
                <c:pt idx="1">
                  <c:v>85.678364508173601</c:v>
                </c:pt>
                <c:pt idx="2">
                  <c:v>85.862851064624593</c:v>
                </c:pt>
                <c:pt idx="3">
                  <c:v>89.231278304976968</c:v>
                </c:pt>
                <c:pt idx="4">
                  <c:v>89.280766684192628</c:v>
                </c:pt>
                <c:pt idx="5">
                  <c:v>86.536415495545711</c:v>
                </c:pt>
                <c:pt idx="6">
                  <c:v>87.486478941741154</c:v>
                </c:pt>
              </c:numCache>
            </c:numRef>
          </c:val>
          <c:smooth val="0"/>
          <c:extLst>
            <c:ext xmlns:c16="http://schemas.microsoft.com/office/drawing/2014/chart" uri="{C3380CC4-5D6E-409C-BE32-E72D297353CC}">
              <c16:uniqueId val="{00000004-835A-4D7F-B915-408AECAD9A39}"/>
            </c:ext>
          </c:extLst>
        </c:ser>
        <c:dLbls>
          <c:showLegendKey val="0"/>
          <c:showVal val="0"/>
          <c:showCatName val="0"/>
          <c:showSerName val="0"/>
          <c:showPercent val="0"/>
          <c:showBubbleSize val="0"/>
        </c:dLbls>
        <c:smooth val="0"/>
        <c:axId val="353920872"/>
        <c:axId val="353919888"/>
      </c:lineChart>
      <c:catAx>
        <c:axId val="35392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53919888"/>
        <c:crosses val="autoZero"/>
        <c:auto val="1"/>
        <c:lblAlgn val="ctr"/>
        <c:lblOffset val="100"/>
        <c:noMultiLvlLbl val="0"/>
      </c:catAx>
      <c:valAx>
        <c:axId val="353919888"/>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fr-FR"/>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53920872"/>
        <c:crosses val="autoZero"/>
        <c:crossBetween val="between"/>
      </c:valAx>
      <c:spPr>
        <a:noFill/>
        <a:ln>
          <a:noFill/>
        </a:ln>
        <a:effectLst/>
      </c:spPr>
    </c:plotArea>
    <c:legend>
      <c:legendPos val="r"/>
      <c:layout>
        <c:manualLayout>
          <c:xMode val="edge"/>
          <c:yMode val="edge"/>
          <c:x val="0.68146197863054003"/>
          <c:y val="0.25381351423846271"/>
          <c:w val="0.26086014792575379"/>
          <c:h val="0.50111889253225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Production</a:t>
            </a:r>
            <a:r>
              <a:rPr lang="fr-FR" baseline="0"/>
              <a:t> ENR Electrique - Normandie - S1 et S4 </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5841718045966582"/>
          <c:y val="0.11213645294448993"/>
          <c:w val="0.81467237545636506"/>
          <c:h val="0.61706747778709115"/>
        </c:manualLayout>
      </c:layout>
      <c:lineChart>
        <c:grouping val="stacked"/>
        <c:varyColors val="0"/>
        <c:ser>
          <c:idx val="0"/>
          <c:order val="0"/>
          <c:tx>
            <c:strRef>
              <c:f>S1_S4_NORM!$A$41</c:f>
              <c:strCache>
                <c:ptCount val="1"/>
                <c:pt idx="0">
                  <c:v> S1 Détail Eolien Terrestre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S1_S4_NORM!$B$41:$J$41</c:f>
              <c:numCache>
                <c:formatCode>_-* #\ ##0.0\ _€_-;\-* #\ ##0.0\ _€_-;_-* "-"??\ _€_-;_-@_-</c:formatCode>
                <c:ptCount val="9"/>
                <c:pt idx="0">
                  <c:v>1.72309657728999</c:v>
                </c:pt>
                <c:pt idx="1">
                  <c:v>2.3187729400791088</c:v>
                </c:pt>
                <c:pt idx="2">
                  <c:v>2.94253609513492</c:v>
                </c:pt>
                <c:pt idx="3">
                  <c:v>3.70223715790741</c:v>
                </c:pt>
                <c:pt idx="4">
                  <c:v>4.3746954766208752</c:v>
                </c:pt>
                <c:pt idx="5">
                  <c:v>5.1811612906137503</c:v>
                </c:pt>
                <c:pt idx="6">
                  <c:v>5.7067304775679997</c:v>
                </c:pt>
                <c:pt idx="7">
                  <c:v>5.7067304775679997</c:v>
                </c:pt>
                <c:pt idx="8">
                  <c:v>5.7067304775679997</c:v>
                </c:pt>
              </c:numCache>
            </c:numRef>
          </c:val>
          <c:smooth val="0"/>
          <c:extLst>
            <c:ext xmlns:c16="http://schemas.microsoft.com/office/drawing/2014/chart" uri="{C3380CC4-5D6E-409C-BE32-E72D297353CC}">
              <c16:uniqueId val="{00000000-5317-4D67-848C-EEB913A1EB8D}"/>
            </c:ext>
          </c:extLst>
        </c:ser>
        <c:ser>
          <c:idx val="1"/>
          <c:order val="1"/>
          <c:tx>
            <c:strRef>
              <c:f>S1_S4_NORM!$A$42</c:f>
              <c:strCache>
                <c:ptCount val="1"/>
                <c:pt idx="0">
                  <c:v>S1 Eolien en mer Posé</c:v>
                </c:pt>
              </c:strCache>
            </c:strRef>
          </c:tx>
          <c:spPr>
            <a:ln w="28575" cap="rnd">
              <a:solidFill>
                <a:srgbClr val="997300"/>
              </a:solidFill>
              <a:round/>
            </a:ln>
            <a:effectLst/>
          </c:spPr>
          <c:marker>
            <c:symbol val="circle"/>
            <c:size val="5"/>
            <c:spPr>
              <a:solidFill>
                <a:schemeClr val="accent2"/>
              </a:solidFill>
              <a:ln w="9525">
                <a:solidFill>
                  <a:schemeClr val="accent2"/>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S1_S4_NORM!$B$42:$J$42</c:f>
              <c:numCache>
                <c:formatCode>_-* #\ ##0.0\ _€_-;\-* #\ ##0.0\ _€_-;_-* "-"??\ _€_-;_-@_-</c:formatCode>
                <c:ptCount val="9"/>
                <c:pt idx="1">
                  <c:v>3.9247225722222101</c:v>
                </c:pt>
                <c:pt idx="2">
                  <c:v>5.5302909075400395</c:v>
                </c:pt>
                <c:pt idx="3">
                  <c:v>8.6968284250883201</c:v>
                </c:pt>
                <c:pt idx="4">
                  <c:v>11.863365952270801</c:v>
                </c:pt>
                <c:pt idx="5">
                  <c:v>15.029903478359399</c:v>
                </c:pt>
                <c:pt idx="6">
                  <c:v>21.407577650347498</c:v>
                </c:pt>
                <c:pt idx="7">
                  <c:v>21.407577664804101</c:v>
                </c:pt>
                <c:pt idx="8">
                  <c:v>19.899999999999999</c:v>
                </c:pt>
              </c:numCache>
            </c:numRef>
          </c:val>
          <c:smooth val="0"/>
          <c:extLst>
            <c:ext xmlns:c16="http://schemas.microsoft.com/office/drawing/2014/chart" uri="{C3380CC4-5D6E-409C-BE32-E72D297353CC}">
              <c16:uniqueId val="{00000001-5317-4D67-848C-EEB913A1EB8D}"/>
            </c:ext>
          </c:extLst>
        </c:ser>
        <c:ser>
          <c:idx val="2"/>
          <c:order val="2"/>
          <c:tx>
            <c:strRef>
              <c:f>S1_S4_NORM!$A$43</c:f>
              <c:strCache>
                <c:ptCount val="1"/>
                <c:pt idx="0">
                  <c:v>S1 Eolien en mer Flottant</c:v>
                </c:pt>
              </c:strCache>
            </c:strRef>
          </c:tx>
          <c:spPr>
            <a:ln w="28575" cap="rnd">
              <a:solidFill>
                <a:srgbClr val="FF8D7E"/>
              </a:solidFill>
              <a:round/>
            </a:ln>
            <a:effectLst/>
          </c:spPr>
          <c:marker>
            <c:symbol val="circle"/>
            <c:size val="5"/>
            <c:spPr>
              <a:solidFill>
                <a:schemeClr val="accent3"/>
              </a:solidFill>
              <a:ln w="9525">
                <a:solidFill>
                  <a:schemeClr val="accent3"/>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S1_S4_NORM!$B$43:$J$43</c:f>
              <c:numCache>
                <c:formatCode>_-* #\ ##0.0\ _€_-;\-* #\ ##0.0\ _€_-;_-* "-"??\ _€_-;_-@_-</c:formatCode>
                <c:ptCount val="9"/>
                <c:pt idx="1">
                  <c:v>4.6373440800000003E-12</c:v>
                </c:pt>
                <c:pt idx="2">
                  <c:v>6.6131047291100004E-10</c:v>
                </c:pt>
                <c:pt idx="3">
                  <c:v>1.3101727652862001E-8</c:v>
                </c:pt>
                <c:pt idx="4">
                  <c:v>3.7750393286296799</c:v>
                </c:pt>
                <c:pt idx="5">
                  <c:v>7.5500786212174598</c:v>
                </c:pt>
                <c:pt idx="6">
                  <c:v>8.0534171980514895</c:v>
                </c:pt>
                <c:pt idx="7">
                  <c:v>8.0534171993882193</c:v>
                </c:pt>
                <c:pt idx="8">
                  <c:v>8.05341719227029</c:v>
                </c:pt>
              </c:numCache>
            </c:numRef>
          </c:val>
          <c:smooth val="0"/>
          <c:extLst>
            <c:ext xmlns:c16="http://schemas.microsoft.com/office/drawing/2014/chart" uri="{C3380CC4-5D6E-409C-BE32-E72D297353CC}">
              <c16:uniqueId val="{00000002-5317-4D67-848C-EEB913A1EB8D}"/>
            </c:ext>
          </c:extLst>
        </c:ser>
        <c:ser>
          <c:idx val="3"/>
          <c:order val="3"/>
          <c:tx>
            <c:strRef>
              <c:f>S1_S4_NORM!$A$44</c:f>
              <c:strCache>
                <c:ptCount val="1"/>
                <c:pt idx="0">
                  <c:v>S1 PV Sol fixe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S1_S4_NORM!$B$44:$J$44</c:f>
              <c:numCache>
                <c:formatCode>_-* #\ ##0.0\ _€_-;\-* #\ ##0.0\ _€_-;_-* "-"??\ _€_-;_-@_-</c:formatCode>
                <c:ptCount val="9"/>
                <c:pt idx="0">
                  <c:v>9.6870192369133495E-2</c:v>
                </c:pt>
                <c:pt idx="1">
                  <c:v>0.27978350578959998</c:v>
                </c:pt>
                <c:pt idx="2">
                  <c:v>0.27978350584341599</c:v>
                </c:pt>
                <c:pt idx="3">
                  <c:v>0.33234750803645802</c:v>
                </c:pt>
                <c:pt idx="4">
                  <c:v>0.39492369065706801</c:v>
                </c:pt>
                <c:pt idx="5">
                  <c:v>0.45749987357739003</c:v>
                </c:pt>
                <c:pt idx="6">
                  <c:v>0.52007605495627596</c:v>
                </c:pt>
                <c:pt idx="7">
                  <c:v>0.52007605953415403</c:v>
                </c:pt>
                <c:pt idx="8">
                  <c:v>0.52007605376520594</c:v>
                </c:pt>
              </c:numCache>
            </c:numRef>
          </c:val>
          <c:smooth val="0"/>
          <c:extLst>
            <c:ext xmlns:c16="http://schemas.microsoft.com/office/drawing/2014/chart" uri="{C3380CC4-5D6E-409C-BE32-E72D297353CC}">
              <c16:uniqueId val="{00000003-5317-4D67-848C-EEB913A1EB8D}"/>
            </c:ext>
          </c:extLst>
        </c:ser>
        <c:ser>
          <c:idx val="5"/>
          <c:order val="5"/>
          <c:tx>
            <c:strRef>
              <c:f>S1_S4_NORM!$A$46</c:f>
              <c:strCache>
                <c:ptCount val="1"/>
                <c:pt idx="0">
                  <c:v>S1 PV Grandes Toitures</c:v>
                </c:pt>
              </c:strCache>
            </c:strRef>
          </c:tx>
          <c:spPr>
            <a:ln w="28575" cap="rnd">
              <a:solidFill>
                <a:srgbClr val="FF6F4C"/>
              </a:solidFill>
              <a:round/>
            </a:ln>
            <a:effectLst/>
          </c:spPr>
          <c:marker>
            <c:symbol val="circle"/>
            <c:size val="5"/>
            <c:spPr>
              <a:solidFill>
                <a:schemeClr val="accent6"/>
              </a:solidFill>
              <a:ln w="9525">
                <a:solidFill>
                  <a:schemeClr val="accent6"/>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S1_S4_NORM!$B$46:$J$46</c:f>
              <c:numCache>
                <c:formatCode>_-* #\ ##0.0\ _€_-;\-* #\ ##0.0\ _€_-;_-* "-"??\ _€_-;_-@_-</c:formatCode>
                <c:ptCount val="9"/>
                <c:pt idx="0">
                  <c:v>7.7446105415236804E-2</c:v>
                </c:pt>
                <c:pt idx="1">
                  <c:v>0.14816090583289801</c:v>
                </c:pt>
                <c:pt idx="2">
                  <c:v>0.21887570621498301</c:v>
                </c:pt>
                <c:pt idx="3">
                  <c:v>0.31251821584089601</c:v>
                </c:pt>
                <c:pt idx="4">
                  <c:v>0.41989663744536498</c:v>
                </c:pt>
                <c:pt idx="5">
                  <c:v>0.49980334174644098</c:v>
                </c:pt>
                <c:pt idx="6">
                  <c:v>0.59344595842527004</c:v>
                </c:pt>
                <c:pt idx="7">
                  <c:v>0.59344595770292008</c:v>
                </c:pt>
                <c:pt idx="8">
                  <c:v>0.59344595788382704</c:v>
                </c:pt>
              </c:numCache>
            </c:numRef>
          </c:val>
          <c:smooth val="0"/>
          <c:extLst>
            <c:ext xmlns:c16="http://schemas.microsoft.com/office/drawing/2014/chart" uri="{C3380CC4-5D6E-409C-BE32-E72D297353CC}">
              <c16:uniqueId val="{00000004-5317-4D67-848C-EEB913A1EB8D}"/>
            </c:ext>
          </c:extLst>
        </c:ser>
        <c:ser>
          <c:idx val="6"/>
          <c:order val="6"/>
          <c:tx>
            <c:strRef>
              <c:f>S1_S4_NORM!$A$47</c:f>
              <c:strCache>
                <c:ptCount val="1"/>
                <c:pt idx="0">
                  <c:v>S1 PV Petites Toitures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S1_S4_NORM!$B$47:$J$47</c:f>
              <c:numCache>
                <c:formatCode>_-* #\ ##0.0\ _€_-;\-* #\ ##0.0\ _€_-;_-* "-"??\ _€_-;_-@_-</c:formatCode>
                <c:ptCount val="9"/>
                <c:pt idx="0">
                  <c:v>3.25315532382945E-2</c:v>
                </c:pt>
                <c:pt idx="1">
                  <c:v>0.10953608184873599</c:v>
                </c:pt>
                <c:pt idx="2">
                  <c:v>0.18654061045748901</c:v>
                </c:pt>
                <c:pt idx="3">
                  <c:v>0.38673038575902696</c:v>
                </c:pt>
                <c:pt idx="4">
                  <c:v>0.58692026762702298</c:v>
                </c:pt>
                <c:pt idx="5">
                  <c:v>0.78711014943989399</c:v>
                </c:pt>
                <c:pt idx="6">
                  <c:v>0.987300031058022</c:v>
                </c:pt>
                <c:pt idx="7">
                  <c:v>0.98730003118860088</c:v>
                </c:pt>
                <c:pt idx="8">
                  <c:v>0.98730003122643195</c:v>
                </c:pt>
              </c:numCache>
            </c:numRef>
          </c:val>
          <c:smooth val="0"/>
          <c:extLst>
            <c:ext xmlns:c16="http://schemas.microsoft.com/office/drawing/2014/chart" uri="{C3380CC4-5D6E-409C-BE32-E72D297353CC}">
              <c16:uniqueId val="{00000005-5317-4D67-848C-EEB913A1EB8D}"/>
            </c:ext>
          </c:extLst>
        </c:ser>
        <c:ser>
          <c:idx val="8"/>
          <c:order val="8"/>
          <c:tx>
            <c:strRef>
              <c:f>S1_S4_NORM!$A$49</c:f>
              <c:strCache>
                <c:ptCount val="1"/>
                <c:pt idx="0">
                  <c:v>S4 Détail Eolien Terrestre</c:v>
                </c:pt>
              </c:strCache>
            </c:strRef>
          </c:tx>
          <c:spPr>
            <a:ln w="28575" cap="rnd">
              <a:solidFill>
                <a:schemeClr val="accent1"/>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S1_S4_NORM!$B$49:$J$49</c:f>
              <c:numCache>
                <c:formatCode>_-* #\ ##0.0\ _€_-;\-* #\ ##0.0\ _€_-;_-* "-"??\ _€_-;_-@_-</c:formatCode>
                <c:ptCount val="9"/>
                <c:pt idx="0">
                  <c:v>1.72309657728999</c:v>
                </c:pt>
                <c:pt idx="1">
                  <c:v>2.0558514570007089</c:v>
                </c:pt>
                <c:pt idx="2">
                  <c:v>2.4166931289135487</c:v>
                </c:pt>
                <c:pt idx="3">
                  <c:v>2.8586908540846796</c:v>
                </c:pt>
                <c:pt idx="4">
                  <c:v>3.2134455825684052</c:v>
                </c:pt>
                <c:pt idx="5">
                  <c:v>3.7022080588953599</c:v>
                </c:pt>
                <c:pt idx="6">
                  <c:v>3.91007340305599</c:v>
                </c:pt>
                <c:pt idx="7">
                  <c:v>3.91007340305599</c:v>
                </c:pt>
                <c:pt idx="8">
                  <c:v>3.91007340305599</c:v>
                </c:pt>
              </c:numCache>
            </c:numRef>
          </c:val>
          <c:smooth val="0"/>
          <c:extLst>
            <c:ext xmlns:c16="http://schemas.microsoft.com/office/drawing/2014/chart" uri="{C3380CC4-5D6E-409C-BE32-E72D297353CC}">
              <c16:uniqueId val="{00000006-5317-4D67-848C-EEB913A1EB8D}"/>
            </c:ext>
          </c:extLst>
        </c:ser>
        <c:ser>
          <c:idx val="9"/>
          <c:order val="9"/>
          <c:tx>
            <c:strRef>
              <c:f>S1_S4_NORM!$A$50</c:f>
              <c:strCache>
                <c:ptCount val="1"/>
                <c:pt idx="0">
                  <c:v>S4 Eolien en mer Posé</c:v>
                </c:pt>
              </c:strCache>
            </c:strRef>
          </c:tx>
          <c:spPr>
            <a:ln w="28575" cap="rnd">
              <a:solidFill>
                <a:srgbClr val="997300"/>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S1_S4_NORM!$B$50:$J$50</c:f>
              <c:numCache>
                <c:formatCode>_-* #\ ##0.0\ _€_-;\-* #\ ##0.0\ _€_-;_-* "-"??\ _€_-;_-@_-</c:formatCode>
                <c:ptCount val="9"/>
                <c:pt idx="1">
                  <c:v>3.9247225722222101</c:v>
                </c:pt>
                <c:pt idx="2">
                  <c:v>3.9247225894301496</c:v>
                </c:pt>
                <c:pt idx="3">
                  <c:v>5.4730689938242802</c:v>
                </c:pt>
                <c:pt idx="4">
                  <c:v>14.113703097555099</c:v>
                </c:pt>
                <c:pt idx="5">
                  <c:v>21.407577666454198</c:v>
                </c:pt>
                <c:pt idx="6">
                  <c:v>21.407577666625397</c:v>
                </c:pt>
                <c:pt idx="7">
                  <c:v>21.407577666636698</c:v>
                </c:pt>
                <c:pt idx="8">
                  <c:v>21.4075776666316</c:v>
                </c:pt>
              </c:numCache>
            </c:numRef>
          </c:val>
          <c:smooth val="0"/>
          <c:extLst>
            <c:ext xmlns:c16="http://schemas.microsoft.com/office/drawing/2014/chart" uri="{C3380CC4-5D6E-409C-BE32-E72D297353CC}">
              <c16:uniqueId val="{00000007-5317-4D67-848C-EEB913A1EB8D}"/>
            </c:ext>
          </c:extLst>
        </c:ser>
        <c:ser>
          <c:idx val="10"/>
          <c:order val="10"/>
          <c:tx>
            <c:strRef>
              <c:f>S1_S4_NORM!$A$51</c:f>
              <c:strCache>
                <c:ptCount val="1"/>
                <c:pt idx="0">
                  <c:v>S4 Eolien en mer Flottant</c:v>
                </c:pt>
              </c:strCache>
            </c:strRef>
          </c:tx>
          <c:spPr>
            <a:ln w="28575" cap="rnd">
              <a:solidFill>
                <a:srgbClr val="FF8D7E"/>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S1_S4_NORM!$B$51:$J$51</c:f>
              <c:numCache>
                <c:formatCode>General</c:formatCode>
                <c:ptCount val="9"/>
                <c:pt idx="2" formatCode="_-* #\ ##0.0\ _€_-;\-* #\ ##0.0\ _€_-;_-* &quot;-&quot;??\ _€_-;_-@_-">
                  <c:v>2.5556082157700001E-10</c:v>
                </c:pt>
                <c:pt idx="3" formatCode="_-* #\ ##0.0\ _€_-;\-* #\ ##0.0\ _€_-;_-* &quot;-&quot;??\ _€_-;_-@_-">
                  <c:v>5.7906750816619999E-9</c:v>
                </c:pt>
                <c:pt idx="4" formatCode="_-* #\ ##0.0\ _€_-;\-* #\ ##0.0\ _€_-;_-* &quot;-&quot;??\ _€_-;_-@_-">
                  <c:v>3.0008842928444E-8</c:v>
                </c:pt>
                <c:pt idx="5" formatCode="_-* #\ ##0.0\ _€_-;\-* #\ ##0.0\ _€_-;_-* &quot;-&quot;??\ _€_-;_-@_-">
                  <c:v>8.0534171986253202</c:v>
                </c:pt>
                <c:pt idx="6" formatCode="_-* #\ ##0.0\ _€_-;\-* #\ ##0.0\ _€_-;_-* &quot;-&quot;??\ _€_-;_-@_-">
                  <c:v>8.0534171997717188</c:v>
                </c:pt>
                <c:pt idx="7" formatCode="_-* #\ ##0.0\ _€_-;\-* #\ ##0.0\ _€_-;_-* &quot;-&quot;??\ _€_-;_-@_-">
                  <c:v>8.0534171999490294</c:v>
                </c:pt>
                <c:pt idx="8" formatCode="_-* #\ ##0.0\ _€_-;\-* #\ ##0.0\ _€_-;_-* &quot;-&quot;??\ _€_-;_-@_-">
                  <c:v>8.0534171999586803</c:v>
                </c:pt>
              </c:numCache>
            </c:numRef>
          </c:val>
          <c:smooth val="0"/>
          <c:extLst>
            <c:ext xmlns:c16="http://schemas.microsoft.com/office/drawing/2014/chart" uri="{C3380CC4-5D6E-409C-BE32-E72D297353CC}">
              <c16:uniqueId val="{00000008-5317-4D67-848C-EEB913A1EB8D}"/>
            </c:ext>
          </c:extLst>
        </c:ser>
        <c:ser>
          <c:idx val="11"/>
          <c:order val="11"/>
          <c:tx>
            <c:strRef>
              <c:f>S1_S4_NORM!$A$52</c:f>
              <c:strCache>
                <c:ptCount val="1"/>
                <c:pt idx="0">
                  <c:v>S4 PV Sol fixe</c:v>
                </c:pt>
              </c:strCache>
            </c:strRef>
          </c:tx>
          <c:spPr>
            <a:ln w="31750" cap="rnd">
              <a:solidFill>
                <a:schemeClr val="accent4"/>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S1_S4_NORM!$B$52:$J$52</c:f>
              <c:numCache>
                <c:formatCode>_-* #\ ##0.0\ _€_-;\-* #\ ##0.0\ _€_-;_-* "-"??\ _€_-;_-@_-</c:formatCode>
                <c:ptCount val="9"/>
                <c:pt idx="0">
                  <c:v>9.6870192369133495E-2</c:v>
                </c:pt>
                <c:pt idx="1">
                  <c:v>0.17003553983482597</c:v>
                </c:pt>
                <c:pt idx="2">
                  <c:v>0.26615258213633802</c:v>
                </c:pt>
                <c:pt idx="3">
                  <c:v>0.35876530591760397</c:v>
                </c:pt>
                <c:pt idx="4">
                  <c:v>0.45137802991822901</c:v>
                </c:pt>
                <c:pt idx="5">
                  <c:v>1.8694383949896498</c:v>
                </c:pt>
                <c:pt idx="6">
                  <c:v>1.79627306270312</c:v>
                </c:pt>
                <c:pt idx="7">
                  <c:v>3.0925653724713302</c:v>
                </c:pt>
                <c:pt idx="8">
                  <c:v>3.0925653717954598</c:v>
                </c:pt>
              </c:numCache>
            </c:numRef>
          </c:val>
          <c:smooth val="0"/>
          <c:extLst>
            <c:ext xmlns:c16="http://schemas.microsoft.com/office/drawing/2014/chart" uri="{C3380CC4-5D6E-409C-BE32-E72D297353CC}">
              <c16:uniqueId val="{00000009-5317-4D67-848C-EEB913A1EB8D}"/>
            </c:ext>
          </c:extLst>
        </c:ser>
        <c:ser>
          <c:idx val="13"/>
          <c:order val="13"/>
          <c:tx>
            <c:strRef>
              <c:f>S1_S4_NORM!$A$54</c:f>
              <c:strCache>
                <c:ptCount val="1"/>
                <c:pt idx="0">
                  <c:v>S4 PV Grandes Toitures</c:v>
                </c:pt>
              </c:strCache>
            </c:strRef>
          </c:tx>
          <c:spPr>
            <a:ln w="28575" cap="rnd">
              <a:solidFill>
                <a:srgbClr val="FF6F4C"/>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S1_S4_NORM!$B$54:$J$54</c:f>
              <c:numCache>
                <c:formatCode>_-* #\ ##0.0\ _€_-;\-* #\ ##0.0\ _€_-;_-* "-"??\ _€_-;_-@_-</c:formatCode>
                <c:ptCount val="9"/>
                <c:pt idx="0">
                  <c:v>7.7446105415236804E-2</c:v>
                </c:pt>
                <c:pt idx="1">
                  <c:v>0.119352781339671</c:v>
                </c:pt>
                <c:pt idx="2">
                  <c:v>0.16125945727813298</c:v>
                </c:pt>
                <c:pt idx="3">
                  <c:v>0.25660459867357499</c:v>
                </c:pt>
                <c:pt idx="4">
                  <c:v>0.35194974006214397</c:v>
                </c:pt>
                <c:pt idx="5">
                  <c:v>0.44729488145856</c:v>
                </c:pt>
                <c:pt idx="6">
                  <c:v>0.54264002281861501</c:v>
                </c:pt>
                <c:pt idx="7">
                  <c:v>0.54264002284363999</c:v>
                </c:pt>
                <c:pt idx="8">
                  <c:v>0.54264002286570401</c:v>
                </c:pt>
              </c:numCache>
            </c:numRef>
          </c:val>
          <c:smooth val="0"/>
          <c:extLst>
            <c:ext xmlns:c16="http://schemas.microsoft.com/office/drawing/2014/chart" uri="{C3380CC4-5D6E-409C-BE32-E72D297353CC}">
              <c16:uniqueId val="{0000000A-5317-4D67-848C-EEB913A1EB8D}"/>
            </c:ext>
          </c:extLst>
        </c:ser>
        <c:ser>
          <c:idx val="14"/>
          <c:order val="14"/>
          <c:tx>
            <c:strRef>
              <c:f>S1_S4_NORM!$A$55</c:f>
              <c:strCache>
                <c:ptCount val="1"/>
                <c:pt idx="0">
                  <c:v>S4 PV Petites Toitures</c:v>
                </c:pt>
              </c:strCache>
            </c:strRef>
          </c:tx>
          <c:spPr>
            <a:ln w="28575" cap="rnd">
              <a:solidFill>
                <a:srgbClr val="1C4478"/>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f>S1_S4_NORM!$B$40:$J$40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S1_S4_NORM!$B$55:$J$55</c:f>
              <c:numCache>
                <c:formatCode>_-* #\ ##0.0\ _€_-;\-* #\ ##0.0\ _€_-;_-* "-"??\ _€_-;_-@_-</c:formatCode>
                <c:ptCount val="9"/>
                <c:pt idx="0">
                  <c:v>3.25315532382945E-2</c:v>
                </c:pt>
                <c:pt idx="1">
                  <c:v>3.8039710677557896E-2</c:v>
                </c:pt>
                <c:pt idx="2">
                  <c:v>4.3547868129842598E-2</c:v>
                </c:pt>
                <c:pt idx="3">
                  <c:v>0.172241272273116</c:v>
                </c:pt>
                <c:pt idx="4">
                  <c:v>0.30093478291152004</c:v>
                </c:pt>
                <c:pt idx="5">
                  <c:v>0.42962829356900095</c:v>
                </c:pt>
                <c:pt idx="6">
                  <c:v>0.55832169770943096</c:v>
                </c:pt>
                <c:pt idx="7">
                  <c:v>0.55832169767668993</c:v>
                </c:pt>
                <c:pt idx="8">
                  <c:v>0.55832169770664597</c:v>
                </c:pt>
              </c:numCache>
            </c:numRef>
          </c:val>
          <c:smooth val="0"/>
          <c:extLst>
            <c:ext xmlns:c16="http://schemas.microsoft.com/office/drawing/2014/chart" uri="{C3380CC4-5D6E-409C-BE32-E72D297353CC}">
              <c16:uniqueId val="{0000000B-5317-4D67-848C-EEB913A1EB8D}"/>
            </c:ext>
          </c:extLst>
        </c:ser>
        <c:dLbls>
          <c:showLegendKey val="0"/>
          <c:showVal val="0"/>
          <c:showCatName val="0"/>
          <c:showSerName val="0"/>
          <c:showPercent val="0"/>
          <c:showBubbleSize val="0"/>
        </c:dLbls>
        <c:marker val="1"/>
        <c:smooth val="0"/>
        <c:axId val="921012559"/>
        <c:axId val="967512879"/>
        <c:extLst>
          <c:ext xmlns:c15="http://schemas.microsoft.com/office/drawing/2012/chart" uri="{02D57815-91ED-43cb-92C2-25804820EDAC}">
            <c15:filteredLineSeries>
              <c15:ser>
                <c:idx val="4"/>
                <c:order val="4"/>
                <c:tx>
                  <c:strRef>
                    <c:extLst>
                      <c:ext uri="{02D57815-91ED-43cb-92C2-25804820EDAC}">
                        <c15:formulaRef>
                          <c15:sqref>S1_S4_NORM!$A$45</c15:sqref>
                        </c15:formulaRef>
                      </c:ext>
                    </c:extLst>
                    <c:strCache>
                      <c:ptCount val="1"/>
                      <c:pt idx="0">
                        <c:v>S1 PV Sol tracker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c:ext uri="{02D57815-91ED-43cb-92C2-25804820EDAC}">
                        <c15:formulaRef>
                          <c15:sqref>S1_S4_NORM!$B$40:$J$40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c:ext uri="{02D57815-91ED-43cb-92C2-25804820EDAC}">
                        <c15:formulaRef>
                          <c15:sqref>S1_S4_NORM!$B$45:$J$45</c15:sqref>
                        </c15:formulaRef>
                      </c:ext>
                    </c:extLst>
                    <c:numCache>
                      <c:formatCode>_-* #\ ##0.0\ _€_-;\-* #\ ##0.0\ _€_-;_-* "-"??\ _€_-;_-@_-</c:formatCode>
                      <c:ptCount val="9"/>
                      <c:pt idx="1">
                        <c:v>3.547726725E-12</c:v>
                      </c:pt>
                      <c:pt idx="2">
                        <c:v>3.7748609914000001E-11</c:v>
                      </c:pt>
                      <c:pt idx="3">
                        <c:v>7.2564077581000005E-11</c:v>
                      </c:pt>
                      <c:pt idx="4">
                        <c:v>9.2001928972000002E-11</c:v>
                      </c:pt>
                      <c:pt idx="5">
                        <c:v>1.7004154393400001E-10</c:v>
                      </c:pt>
                      <c:pt idx="6">
                        <c:v>2.6983823172799999E-10</c:v>
                      </c:pt>
                      <c:pt idx="7">
                        <c:v>4.7034370289900003E-10</c:v>
                      </c:pt>
                      <c:pt idx="8">
                        <c:v>8.7976955485899997E-10</c:v>
                      </c:pt>
                    </c:numCache>
                  </c:numRef>
                </c:val>
                <c:smooth val="0"/>
                <c:extLst>
                  <c:ext xmlns:c16="http://schemas.microsoft.com/office/drawing/2014/chart" uri="{C3380CC4-5D6E-409C-BE32-E72D297353CC}">
                    <c16:uniqueId val="{0000000C-5317-4D67-848C-EEB913A1EB8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S1_S4_NORM!$A$48</c15:sqref>
                        </c15:formulaRef>
                      </c:ext>
                    </c:extLst>
                    <c:strCache>
                      <c:ptCount val="1"/>
                      <c:pt idx="0">
                        <c:v>S1 Total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S1_S4_NORM!$B$40:$J$40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S1_S4_NORM!$B$48:$J$48</c15:sqref>
                        </c15:formulaRef>
                      </c:ext>
                    </c:extLst>
                    <c:numCache>
                      <c:formatCode>_-* #\ ##0.0\ _€_-;\-* #\ ##0.0\ _€_-;_-* "-"??\ _€_-;_-@_-</c:formatCode>
                      <c:ptCount val="9"/>
                      <c:pt idx="0">
                        <c:v>1.929944428312655</c:v>
                      </c:pt>
                      <c:pt idx="1">
                        <c:v>6.7809760057807376</c:v>
                      </c:pt>
                      <c:pt idx="2">
                        <c:v>9.1580268258899071</c:v>
                      </c:pt>
                      <c:pt idx="3">
                        <c:v>13.430661705806402</c:v>
                      </c:pt>
                      <c:pt idx="4">
                        <c:v>21.414841353342815</c:v>
                      </c:pt>
                      <c:pt idx="5">
                        <c:v>29.505556755124374</c:v>
                      </c:pt>
                      <c:pt idx="6">
                        <c:v>37.268547370676394</c:v>
                      </c:pt>
                      <c:pt idx="7">
                        <c:v>37.268547390656344</c:v>
                      </c:pt>
                      <c:pt idx="8">
                        <c:v>35.760969713593532</c:v>
                      </c:pt>
                    </c:numCache>
                  </c:numRef>
                </c:val>
                <c:smooth val="0"/>
                <c:extLst xmlns:c15="http://schemas.microsoft.com/office/drawing/2012/chart">
                  <c:ext xmlns:c16="http://schemas.microsoft.com/office/drawing/2014/chart" uri="{C3380CC4-5D6E-409C-BE32-E72D297353CC}">
                    <c16:uniqueId val="{0000000D-5317-4D67-848C-EEB913A1EB8D}"/>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S1_S4_NORM!$A$53</c15:sqref>
                        </c15:formulaRef>
                      </c:ext>
                    </c:extLst>
                    <c:strCache>
                      <c:ptCount val="1"/>
                      <c:pt idx="0">
                        <c:v>S4 PV Sol tracker</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xmlns:c15="http://schemas.microsoft.com/office/drawing/2012/chart">
                      <c:ext xmlns:c15="http://schemas.microsoft.com/office/drawing/2012/chart" uri="{02D57815-91ED-43cb-92C2-25804820EDAC}">
                        <c15:formulaRef>
                          <c15:sqref>S1_S4_NORM!$B$40:$J$40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S1_S4_NORM!$B$53:$J$53</c15:sqref>
                        </c15:formulaRef>
                      </c:ext>
                    </c:extLst>
                    <c:numCache>
                      <c:formatCode>_-* #\ ##0.0\ _€_-;\-* #\ ##0.0\ _€_-;_-* "-"??\ _€_-;_-@_-</c:formatCode>
                      <c:ptCount val="9"/>
                      <c:pt idx="1">
                        <c:v>3.547726725E-12</c:v>
                      </c:pt>
                      <c:pt idx="2">
                        <c:v>3.7748609914000001E-11</c:v>
                      </c:pt>
                      <c:pt idx="3">
                        <c:v>7.2564077581000005E-11</c:v>
                      </c:pt>
                      <c:pt idx="4">
                        <c:v>9.2001928972000002E-11</c:v>
                      </c:pt>
                      <c:pt idx="5">
                        <c:v>1.7004154393400001E-10</c:v>
                      </c:pt>
                      <c:pt idx="6">
                        <c:v>2.6983823172799999E-10</c:v>
                      </c:pt>
                      <c:pt idx="7">
                        <c:v>4.7034370289900003E-10</c:v>
                      </c:pt>
                      <c:pt idx="8">
                        <c:v>8.7976955485899997E-10</c:v>
                      </c:pt>
                    </c:numCache>
                  </c:numRef>
                </c:val>
                <c:smooth val="0"/>
                <c:extLst xmlns:c15="http://schemas.microsoft.com/office/drawing/2012/chart">
                  <c:ext xmlns:c16="http://schemas.microsoft.com/office/drawing/2014/chart" uri="{C3380CC4-5D6E-409C-BE32-E72D297353CC}">
                    <c16:uniqueId val="{0000000E-5317-4D67-848C-EEB913A1EB8D}"/>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S1_S4_NORM!$A$56</c15:sqref>
                        </c15:formulaRef>
                      </c:ext>
                    </c:extLst>
                    <c:strCache>
                      <c:ptCount val="1"/>
                      <c:pt idx="0">
                        <c:v>S4 Total</c:v>
                      </c:pt>
                    </c:strCache>
                  </c:strRef>
                </c:tx>
                <c:spPr>
                  <a:ln w="28575" cap="rnd">
                    <a:solidFill>
                      <a:srgbClr val="9E480E"/>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extLst xmlns:c15="http://schemas.microsoft.com/office/drawing/2012/chart">
                      <c:ext xmlns:c15="http://schemas.microsoft.com/office/drawing/2012/chart" uri="{02D57815-91ED-43cb-92C2-25804820EDAC}">
                        <c15:formulaRef>
                          <c15:sqref>S1_S4_NORM!$B$40:$J$40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S1_S4_NORM!$B$56:$J$56</c15:sqref>
                        </c15:formulaRef>
                      </c:ext>
                    </c:extLst>
                    <c:numCache>
                      <c:formatCode>_-* #\ ##0.0\ _€_-;\-* #\ ##0.0\ _€_-;_-* "-"??\ _€_-;_-@_-</c:formatCode>
                      <c:ptCount val="9"/>
                      <c:pt idx="0">
                        <c:v>1.929944428312655</c:v>
                      </c:pt>
                      <c:pt idx="1">
                        <c:v>6.3080020610785219</c:v>
                      </c:pt>
                      <c:pt idx="2">
                        <c:v>6.8123756261813222</c:v>
                      </c:pt>
                      <c:pt idx="3">
                        <c:v>9.1193710306364935</c:v>
                      </c:pt>
                      <c:pt idx="4">
                        <c:v>18.431411263116235</c:v>
                      </c:pt>
                      <c:pt idx="5">
                        <c:v>35.909564494162133</c:v>
                      </c:pt>
                      <c:pt idx="6">
                        <c:v>36.26830305295411</c:v>
                      </c:pt>
                      <c:pt idx="7">
                        <c:v>37.56459536310372</c:v>
                      </c:pt>
                      <c:pt idx="8">
                        <c:v>37.564595362893854</c:v>
                      </c:pt>
                    </c:numCache>
                  </c:numRef>
                </c:val>
                <c:smooth val="0"/>
                <c:extLst xmlns:c15="http://schemas.microsoft.com/office/drawing/2012/chart">
                  <c:ext xmlns:c16="http://schemas.microsoft.com/office/drawing/2014/chart" uri="{C3380CC4-5D6E-409C-BE32-E72D297353CC}">
                    <c16:uniqueId val="{0000000F-5317-4D67-848C-EEB913A1EB8D}"/>
                  </c:ext>
                </c:extLst>
              </c15:ser>
            </c15:filteredLineSeries>
          </c:ext>
        </c:extLst>
      </c:lineChart>
      <c:catAx>
        <c:axId val="92101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7512879"/>
        <c:crosses val="autoZero"/>
        <c:auto val="1"/>
        <c:lblAlgn val="ctr"/>
        <c:lblOffset val="100"/>
        <c:noMultiLvlLbl val="0"/>
      </c:catAx>
      <c:valAx>
        <c:axId val="967512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_-* #\ ##0.0\ _€_-;\-* #\ ##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21012559"/>
        <c:crosses val="autoZero"/>
        <c:crossBetween val="between"/>
      </c:valAx>
      <c:spPr>
        <a:noFill/>
        <a:ln>
          <a:noFill/>
        </a:ln>
        <a:effectLst/>
      </c:spPr>
    </c:plotArea>
    <c:legend>
      <c:legendPos val="b"/>
      <c:layout>
        <c:manualLayout>
          <c:xMode val="edge"/>
          <c:yMode val="edge"/>
          <c:x val="5.8713696183205225E-2"/>
          <c:y val="0.78505471809839344"/>
          <c:w val="0.94128630381679479"/>
          <c:h val="0.196307644293103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Production</a:t>
            </a:r>
            <a:r>
              <a:rPr lang="fr-FR" baseline="0"/>
              <a:t> ENR Electrique - AURA - S1 et S4 </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cked"/>
        <c:varyColors val="0"/>
        <c:ser>
          <c:idx val="0"/>
          <c:order val="0"/>
          <c:tx>
            <c:strRef>
              <c:f>S1_S4_AURA!$A$41</c:f>
              <c:strCache>
                <c:ptCount val="1"/>
                <c:pt idx="0">
                  <c:v> S1 Détail Eolien Terrestre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S1_S4_AURA!$B$41:$J$41</c:f>
              <c:numCache>
                <c:formatCode>_-* #\ ##0.0\ _€_-;\-* #\ ##0.0\ _€_-;_-* "-"??\ _€_-;_-@_-</c:formatCode>
                <c:ptCount val="9"/>
                <c:pt idx="0">
                  <c:v>1.0755095100713101</c:v>
                </c:pt>
                <c:pt idx="1">
                  <c:v>2.11173787759936</c:v>
                </c:pt>
                <c:pt idx="2">
                  <c:v>3.2362528625785596</c:v>
                </c:pt>
                <c:pt idx="3">
                  <c:v>22.329829888043449</c:v>
                </c:pt>
                <c:pt idx="4">
                  <c:v>22.180831090956882</c:v>
                </c:pt>
                <c:pt idx="5">
                  <c:v>33.600056555482098</c:v>
                </c:pt>
                <c:pt idx="6">
                  <c:v>32.558217327319397</c:v>
                </c:pt>
                <c:pt idx="7">
                  <c:v>35.481707784444396</c:v>
                </c:pt>
                <c:pt idx="8">
                  <c:v>35.481707783095899</c:v>
                </c:pt>
              </c:numCache>
            </c:numRef>
          </c:val>
          <c:smooth val="0"/>
          <c:extLst>
            <c:ext xmlns:c16="http://schemas.microsoft.com/office/drawing/2014/chart" uri="{C3380CC4-5D6E-409C-BE32-E72D297353CC}">
              <c16:uniqueId val="{00000000-526B-44D7-BA8A-5E0B8B24FD99}"/>
            </c:ext>
          </c:extLst>
        </c:ser>
        <c:ser>
          <c:idx val="3"/>
          <c:order val="3"/>
          <c:tx>
            <c:strRef>
              <c:f>S1_S4_AURA!$A$44</c:f>
              <c:strCache>
                <c:ptCount val="1"/>
                <c:pt idx="0">
                  <c:v>S1 PV Sol fixe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S1_S4_AURA!$B$44:$J$44</c:f>
              <c:numCache>
                <c:formatCode>_-* #\ ##0.0\ _€_-;\-* #\ ##0.0\ _€_-;_-* "-"??\ _€_-;_-@_-</c:formatCode>
                <c:ptCount val="9"/>
                <c:pt idx="0">
                  <c:v>0.68134155845546795</c:v>
                </c:pt>
                <c:pt idx="1">
                  <c:v>1.60421667735831</c:v>
                </c:pt>
                <c:pt idx="2">
                  <c:v>1.60421667742916</c:v>
                </c:pt>
                <c:pt idx="3">
                  <c:v>2.7629752196798596</c:v>
                </c:pt>
                <c:pt idx="4">
                  <c:v>2.7629752510249599</c:v>
                </c:pt>
                <c:pt idx="5">
                  <c:v>8.578277535736941</c:v>
                </c:pt>
                <c:pt idx="6">
                  <c:v>9.6071469647488588</c:v>
                </c:pt>
                <c:pt idx="7">
                  <c:v>10.4188394635986</c:v>
                </c:pt>
                <c:pt idx="8">
                  <c:v>12.044583896516901</c:v>
                </c:pt>
              </c:numCache>
            </c:numRef>
          </c:val>
          <c:smooth val="0"/>
          <c:extLst>
            <c:ext xmlns:c16="http://schemas.microsoft.com/office/drawing/2014/chart" uri="{C3380CC4-5D6E-409C-BE32-E72D297353CC}">
              <c16:uniqueId val="{00000001-526B-44D7-BA8A-5E0B8B24FD99}"/>
            </c:ext>
          </c:extLst>
        </c:ser>
        <c:ser>
          <c:idx val="5"/>
          <c:order val="5"/>
          <c:tx>
            <c:strRef>
              <c:f>S1_S4_AURA!$A$46</c:f>
              <c:strCache>
                <c:ptCount val="1"/>
                <c:pt idx="0">
                  <c:v>S1 PV Grandes Toitures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S1_S4_AURA!$B$46:$J$46</c:f>
              <c:numCache>
                <c:formatCode>_-* #\ ##0.0\ _€_-;\-* #\ ##0.0\ _€_-;_-* "-"??\ _€_-;_-@_-</c:formatCode>
                <c:ptCount val="9"/>
                <c:pt idx="0">
                  <c:v>0.54974575108631096</c:v>
                </c:pt>
                <c:pt idx="1">
                  <c:v>0.70948839173940792</c:v>
                </c:pt>
                <c:pt idx="2">
                  <c:v>0.86923103279411496</c:v>
                </c:pt>
                <c:pt idx="3">
                  <c:v>1.754744363163</c:v>
                </c:pt>
                <c:pt idx="4">
                  <c:v>5.9311894631663096</c:v>
                </c:pt>
                <c:pt idx="5">
                  <c:v>2.6403018505242599</c:v>
                </c:pt>
                <c:pt idx="6">
                  <c:v>7.4846106239927099</c:v>
                </c:pt>
                <c:pt idx="7">
                  <c:v>7.3248679977688891</c:v>
                </c:pt>
                <c:pt idx="8">
                  <c:v>7.3076759707926202</c:v>
                </c:pt>
              </c:numCache>
            </c:numRef>
          </c:val>
          <c:smooth val="0"/>
          <c:extLst>
            <c:ext xmlns:c16="http://schemas.microsoft.com/office/drawing/2014/chart" uri="{C3380CC4-5D6E-409C-BE32-E72D297353CC}">
              <c16:uniqueId val="{00000002-526B-44D7-BA8A-5E0B8B24FD99}"/>
            </c:ext>
          </c:extLst>
        </c:ser>
        <c:ser>
          <c:idx val="6"/>
          <c:order val="6"/>
          <c:tx>
            <c:strRef>
              <c:f>S1_S4_AURA!$A$47</c:f>
              <c:strCache>
                <c:ptCount val="1"/>
                <c:pt idx="0">
                  <c:v>S1 PV Petites Toitures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S1_S4_AURA!$B$47:$J$47</c:f>
              <c:numCache>
                <c:formatCode>_-* #\ ##0.0\ _€_-;\-* #\ ##0.0\ _€_-;_-* "-"??\ _€_-;_-@_-</c:formatCode>
                <c:ptCount val="9"/>
                <c:pt idx="0">
                  <c:v>0.23092259274126198</c:v>
                </c:pt>
                <c:pt idx="1">
                  <c:v>0.44907160950167196</c:v>
                </c:pt>
                <c:pt idx="2">
                  <c:v>0.66722050034286096</c:v>
                </c:pt>
                <c:pt idx="3">
                  <c:v>4.3854291581099298</c:v>
                </c:pt>
                <c:pt idx="4">
                  <c:v>6.5945735343377798</c:v>
                </c:pt>
                <c:pt idx="5">
                  <c:v>2.9378985597702596</c:v>
                </c:pt>
                <c:pt idx="6">
                  <c:v>13.105599100731801</c:v>
                </c:pt>
                <c:pt idx="7">
                  <c:v>12.111148048314901</c:v>
                </c:pt>
                <c:pt idx="8">
                  <c:v>11.5093624250798</c:v>
                </c:pt>
              </c:numCache>
            </c:numRef>
          </c:val>
          <c:smooth val="0"/>
          <c:extLst>
            <c:ext xmlns:c16="http://schemas.microsoft.com/office/drawing/2014/chart" uri="{C3380CC4-5D6E-409C-BE32-E72D297353CC}">
              <c16:uniqueId val="{00000003-526B-44D7-BA8A-5E0B8B24FD99}"/>
            </c:ext>
          </c:extLst>
        </c:ser>
        <c:ser>
          <c:idx val="8"/>
          <c:order val="8"/>
          <c:tx>
            <c:strRef>
              <c:f>S1_S4_AURA!$A$49</c:f>
              <c:strCache>
                <c:ptCount val="1"/>
                <c:pt idx="0">
                  <c:v>S4 Détail Eolien Terrestre</c:v>
                </c:pt>
              </c:strCache>
            </c:strRef>
          </c:tx>
          <c:spPr>
            <a:ln w="28575" cap="rnd">
              <a:solidFill>
                <a:schemeClr val="accent1"/>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S1_S4_AURA!$B$49:$J$49</c:f>
              <c:numCache>
                <c:formatCode>_-* #\ ##0.0\ _€_-;\-* #\ ##0.0\ _€_-;_-* "-"??\ _€_-;_-@_-</c:formatCode>
                <c:ptCount val="9"/>
                <c:pt idx="0">
                  <c:v>1.0755095100713101</c:v>
                </c:pt>
                <c:pt idx="1">
                  <c:v>1.6554201723222099</c:v>
                </c:pt>
                <c:pt idx="2">
                  <c:v>15.821306581011852</c:v>
                </c:pt>
                <c:pt idx="3">
                  <c:v>27.154441595038751</c:v>
                </c:pt>
                <c:pt idx="4">
                  <c:v>27.005442817460882</c:v>
                </c:pt>
                <c:pt idx="5">
                  <c:v>35.481707770324299</c:v>
                </c:pt>
                <c:pt idx="6">
                  <c:v>35.4817077431711</c:v>
                </c:pt>
                <c:pt idx="7">
                  <c:v>35.481707784218699</c:v>
                </c:pt>
                <c:pt idx="8">
                  <c:v>35.481707784378898</c:v>
                </c:pt>
              </c:numCache>
            </c:numRef>
          </c:val>
          <c:smooth val="0"/>
          <c:extLst>
            <c:ext xmlns:c16="http://schemas.microsoft.com/office/drawing/2014/chart" uri="{C3380CC4-5D6E-409C-BE32-E72D297353CC}">
              <c16:uniqueId val="{00000004-526B-44D7-BA8A-5E0B8B24FD99}"/>
            </c:ext>
          </c:extLst>
        </c:ser>
        <c:ser>
          <c:idx val="11"/>
          <c:order val="11"/>
          <c:tx>
            <c:strRef>
              <c:f>S1_S4_AURA!$A$52</c:f>
              <c:strCache>
                <c:ptCount val="1"/>
                <c:pt idx="0">
                  <c:v>S4 PV Sol fixe</c:v>
                </c:pt>
              </c:strCache>
            </c:strRef>
          </c:tx>
          <c:spPr>
            <a:ln w="31750" cap="rnd">
              <a:solidFill>
                <a:schemeClr val="accent4"/>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S1_S4_AURA!$B$52:$J$52</c:f>
              <c:numCache>
                <c:formatCode>_-* #\ ##0.0\ _€_-;\-* #\ ##0.0\ _€_-;_-* "-"??\ _€_-;_-@_-</c:formatCode>
                <c:ptCount val="9"/>
                <c:pt idx="0">
                  <c:v>0.68134155845546795</c:v>
                </c:pt>
                <c:pt idx="1">
                  <c:v>1.5354426712760501</c:v>
                </c:pt>
                <c:pt idx="2">
                  <c:v>1.5354426903610601</c:v>
                </c:pt>
                <c:pt idx="3">
                  <c:v>12.4797650087131</c:v>
                </c:pt>
                <c:pt idx="4">
                  <c:v>15.795891981502599</c:v>
                </c:pt>
                <c:pt idx="5">
                  <c:v>15.7958919813761</c:v>
                </c:pt>
                <c:pt idx="6">
                  <c:v>15.795891980045301</c:v>
                </c:pt>
                <c:pt idx="7">
                  <c:v>15.7958919784794</c:v>
                </c:pt>
                <c:pt idx="8">
                  <c:v>15.795891966277699</c:v>
                </c:pt>
              </c:numCache>
            </c:numRef>
          </c:val>
          <c:smooth val="0"/>
          <c:extLst>
            <c:ext xmlns:c16="http://schemas.microsoft.com/office/drawing/2014/chart" uri="{C3380CC4-5D6E-409C-BE32-E72D297353CC}">
              <c16:uniqueId val="{00000005-526B-44D7-BA8A-5E0B8B24FD99}"/>
            </c:ext>
          </c:extLst>
        </c:ser>
        <c:ser>
          <c:idx val="13"/>
          <c:order val="13"/>
          <c:tx>
            <c:strRef>
              <c:f>S1_S4_AURA!$A$54</c:f>
              <c:strCache>
                <c:ptCount val="1"/>
                <c:pt idx="0">
                  <c:v>S4 PV Grandes Toitures</c:v>
                </c:pt>
              </c:strCache>
            </c:strRef>
          </c:tx>
          <c:spPr>
            <a:ln w="28575" cap="rnd">
              <a:solidFill>
                <a:srgbClr val="FF6F4C"/>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S1_S4_AURA!$B$54:$J$54</c:f>
              <c:numCache>
                <c:formatCode>_-* #\ ##0.0\ _€_-;\-* #\ ##0.0\ _€_-;_-* "-"??\ _€_-;_-@_-</c:formatCode>
                <c:ptCount val="9"/>
                <c:pt idx="0">
                  <c:v>0.54974575108631096</c:v>
                </c:pt>
                <c:pt idx="1">
                  <c:v>0.644411658517973</c:v>
                </c:pt>
                <c:pt idx="2">
                  <c:v>0.739077566002738</c:v>
                </c:pt>
                <c:pt idx="3">
                  <c:v>5.1910860741458302</c:v>
                </c:pt>
                <c:pt idx="4">
                  <c:v>5.9311894631663096</c:v>
                </c:pt>
                <c:pt idx="5">
                  <c:v>11.4175694109143</c:v>
                </c:pt>
                <c:pt idx="6">
                  <c:v>18.896195332994399</c:v>
                </c:pt>
                <c:pt idx="7">
                  <c:v>18.896195333158602</c:v>
                </c:pt>
                <c:pt idx="8">
                  <c:v>18.896195333209498</c:v>
                </c:pt>
              </c:numCache>
            </c:numRef>
          </c:val>
          <c:smooth val="0"/>
          <c:extLst>
            <c:ext xmlns:c16="http://schemas.microsoft.com/office/drawing/2014/chart" uri="{C3380CC4-5D6E-409C-BE32-E72D297353CC}">
              <c16:uniqueId val="{00000006-526B-44D7-BA8A-5E0B8B24FD99}"/>
            </c:ext>
          </c:extLst>
        </c:ser>
        <c:ser>
          <c:idx val="14"/>
          <c:order val="14"/>
          <c:tx>
            <c:strRef>
              <c:f>S1_S4_AURA!$A$55</c:f>
              <c:strCache>
                <c:ptCount val="1"/>
                <c:pt idx="0">
                  <c:v>S4 PV Petites Toitures</c:v>
                </c:pt>
              </c:strCache>
            </c:strRef>
          </c:tx>
          <c:spPr>
            <a:ln w="28575" cap="rnd">
              <a:solidFill>
                <a:srgbClr val="1C4478"/>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f>S1_S4_AURA!$B$40:$J$40</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S1_S4_AURA!$B$55:$J$55</c:f>
              <c:numCache>
                <c:formatCode>_-* #\ ##0.0\ _€_-;\-* #\ ##0.0\ _€_-;_-* "-"??\ _€_-;_-@_-</c:formatCode>
                <c:ptCount val="9"/>
                <c:pt idx="0">
                  <c:v>0.23092259274126198</c:v>
                </c:pt>
                <c:pt idx="1">
                  <c:v>0.24652681892469699</c:v>
                </c:pt>
                <c:pt idx="2">
                  <c:v>0.262131045099465</c:v>
                </c:pt>
                <c:pt idx="3">
                  <c:v>0.62671159239119201</c:v>
                </c:pt>
                <c:pt idx="4">
                  <c:v>0.99129213969377594</c:v>
                </c:pt>
                <c:pt idx="5">
                  <c:v>1.35587256113752</c:v>
                </c:pt>
                <c:pt idx="6">
                  <c:v>3.0465777249750499</c:v>
                </c:pt>
                <c:pt idx="7">
                  <c:v>1.7204532342988301</c:v>
                </c:pt>
                <c:pt idx="8">
                  <c:v>1.85083720196658</c:v>
                </c:pt>
              </c:numCache>
            </c:numRef>
          </c:val>
          <c:smooth val="0"/>
          <c:extLst>
            <c:ext xmlns:c16="http://schemas.microsoft.com/office/drawing/2014/chart" uri="{C3380CC4-5D6E-409C-BE32-E72D297353CC}">
              <c16:uniqueId val="{00000007-526B-44D7-BA8A-5E0B8B24FD99}"/>
            </c:ext>
          </c:extLst>
        </c:ser>
        <c:dLbls>
          <c:showLegendKey val="0"/>
          <c:showVal val="0"/>
          <c:showCatName val="0"/>
          <c:showSerName val="0"/>
          <c:showPercent val="0"/>
          <c:showBubbleSize val="0"/>
        </c:dLbls>
        <c:marker val="1"/>
        <c:smooth val="0"/>
        <c:axId val="921012559"/>
        <c:axId val="967512879"/>
        <c:extLst>
          <c:ext xmlns:c15="http://schemas.microsoft.com/office/drawing/2012/chart" uri="{02D57815-91ED-43cb-92C2-25804820EDAC}">
            <c15:filteredLineSeries>
              <c15:ser>
                <c:idx val="1"/>
                <c:order val="1"/>
                <c:tx>
                  <c:strRef>
                    <c:extLst>
                      <c:ext uri="{02D57815-91ED-43cb-92C2-25804820EDAC}">
                        <c15:formulaRef>
                          <c15:sqref>S1_S4_AURA!$A$42</c15:sqref>
                        </c15:formulaRef>
                      </c:ext>
                    </c:extLst>
                    <c:strCache>
                      <c:ptCount val="1"/>
                      <c:pt idx="0">
                        <c:v>S1 Eolien en mer Posé</c:v>
                      </c:pt>
                    </c:strCache>
                  </c:strRef>
                </c:tx>
                <c:spPr>
                  <a:ln w="28575" cap="rnd">
                    <a:solidFill>
                      <a:srgbClr val="997300"/>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c:ext uri="{02D57815-91ED-43cb-92C2-25804820EDAC}">
                        <c15:formulaRef>
                          <c15:sqref>S1_S4_AURA!$B$42:$J$42</c15:sqref>
                        </c15:formulaRef>
                      </c:ext>
                    </c:extLst>
                    <c:numCache>
                      <c:formatCode>General</c:formatCode>
                      <c:ptCount val="9"/>
                      <c:pt idx="0" formatCode="_-* #\ ##0.0\ _€_-;\-* #\ ##0.0\ _€_-;_-* &quot;-&quot;??\ _€_-;_-@_-">
                        <c:v>0</c:v>
                      </c:pt>
                    </c:numCache>
                  </c:numRef>
                </c:val>
                <c:smooth val="0"/>
                <c:extLst>
                  <c:ext xmlns:c16="http://schemas.microsoft.com/office/drawing/2014/chart" uri="{C3380CC4-5D6E-409C-BE32-E72D297353CC}">
                    <c16:uniqueId val="{00000008-526B-44D7-BA8A-5E0B8B24FD9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S1_S4_AURA!$A$43</c15:sqref>
                        </c15:formulaRef>
                      </c:ext>
                    </c:extLst>
                    <c:strCache>
                      <c:ptCount val="1"/>
                      <c:pt idx="0">
                        <c:v>S1 Eolien en mer Flottant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S1_S4_AURA!$B$43:$J$43</c15:sqref>
                        </c15:formulaRef>
                      </c:ext>
                    </c:extLst>
                    <c:numCache>
                      <c:formatCode>_-* #\ ##0.0\ _€_-;\-* #\ ##0.0\ _€_-;_-* "-"??\ _€_-;_-@_-</c:formatCode>
                      <c:ptCount val="9"/>
                      <c:pt idx="0">
                        <c:v>0</c:v>
                      </c:pt>
                      <c:pt idx="1">
                        <c:v>0</c:v>
                      </c:pt>
                    </c:numCache>
                  </c:numRef>
                </c:val>
                <c:smooth val="0"/>
                <c:extLst xmlns:c15="http://schemas.microsoft.com/office/drawing/2012/chart">
                  <c:ext xmlns:c16="http://schemas.microsoft.com/office/drawing/2014/chart" uri="{C3380CC4-5D6E-409C-BE32-E72D297353CC}">
                    <c16:uniqueId val="{00000009-526B-44D7-BA8A-5E0B8B24FD9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S1_S4_AURA!$A$45</c15:sqref>
                        </c15:formulaRef>
                      </c:ext>
                    </c:extLst>
                    <c:strCache>
                      <c:ptCount val="1"/>
                      <c:pt idx="0">
                        <c:v>S1 PV Sol tracker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S1_S4_AURA!$B$45:$J$45</c15:sqref>
                        </c15:formulaRef>
                      </c:ext>
                    </c:extLst>
                    <c:numCache>
                      <c:formatCode>_-* #\ ##0.0\ _€_-;\-* #\ ##0.0\ _€_-;_-* "-"??\ _€_-;_-@_-</c:formatCode>
                      <c:ptCount val="9"/>
                      <c:pt idx="0">
                        <c:v>0</c:v>
                      </c:pt>
                      <c:pt idx="1">
                        <c:v>9.7790420349999991E-12</c:v>
                      </c:pt>
                      <c:pt idx="2">
                        <c:v>7.2531464123000011E-11</c:v>
                      </c:pt>
                      <c:pt idx="3">
                        <c:v>1.6211032116999998E-10</c:v>
                      </c:pt>
                      <c:pt idx="4">
                        <c:v>2.3681589711300002E-10</c:v>
                      </c:pt>
                      <c:pt idx="5">
                        <c:v>3.9803224244000002E-10</c:v>
                      </c:pt>
                      <c:pt idx="6">
                        <c:v>1.2344352335240001E-9</c:v>
                      </c:pt>
                      <c:pt idx="7">
                        <c:v>2.4694530879230003E-9</c:v>
                      </c:pt>
                      <c:pt idx="8">
                        <c:v>1.2096089246703999E-8</c:v>
                      </c:pt>
                    </c:numCache>
                  </c:numRef>
                </c:val>
                <c:smooth val="0"/>
                <c:extLst xmlns:c15="http://schemas.microsoft.com/office/drawing/2012/chart">
                  <c:ext xmlns:c16="http://schemas.microsoft.com/office/drawing/2014/chart" uri="{C3380CC4-5D6E-409C-BE32-E72D297353CC}">
                    <c16:uniqueId val="{0000000A-526B-44D7-BA8A-5E0B8B24FD9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S1_S4_AURA!$A$48</c15:sqref>
                        </c15:formulaRef>
                      </c:ext>
                    </c:extLst>
                    <c:strCache>
                      <c:ptCount val="1"/>
                      <c:pt idx="0">
                        <c:v>S1 Total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S1_S4_AURA!$B$48:$J$48</c15:sqref>
                        </c15:formulaRef>
                      </c:ext>
                    </c:extLst>
                    <c:numCache>
                      <c:formatCode>_-* #\ ##0.0\ _€_-;\-* #\ ##0.0\ _€_-;_-* "-"??\ _€_-;_-@_-</c:formatCode>
                      <c:ptCount val="9"/>
                      <c:pt idx="0">
                        <c:v>2.5375194123543512</c:v>
                      </c:pt>
                      <c:pt idx="1">
                        <c:v>4.8745145562085295</c:v>
                      </c:pt>
                      <c:pt idx="2">
                        <c:v>6.3769210732172263</c:v>
                      </c:pt>
                      <c:pt idx="3">
                        <c:v>31.232978629158346</c:v>
                      </c:pt>
                      <c:pt idx="4">
                        <c:v>37.469569339722746</c:v>
                      </c:pt>
                      <c:pt idx="5">
                        <c:v>47.756534501911595</c:v>
                      </c:pt>
                      <c:pt idx="6">
                        <c:v>62.755574018027197</c:v>
                      </c:pt>
                      <c:pt idx="7">
                        <c:v>65.336563296596239</c:v>
                      </c:pt>
                      <c:pt idx="8">
                        <c:v>66.343330087581307</c:v>
                      </c:pt>
                    </c:numCache>
                  </c:numRef>
                </c:val>
                <c:smooth val="0"/>
                <c:extLst xmlns:c15="http://schemas.microsoft.com/office/drawing/2012/chart">
                  <c:ext xmlns:c16="http://schemas.microsoft.com/office/drawing/2014/chart" uri="{C3380CC4-5D6E-409C-BE32-E72D297353CC}">
                    <c16:uniqueId val="{0000000B-526B-44D7-BA8A-5E0B8B24FD9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S1_S4_AURA!$A$50</c15:sqref>
                        </c15:formulaRef>
                      </c:ext>
                    </c:extLst>
                    <c:strCache>
                      <c:ptCount val="1"/>
                      <c:pt idx="0">
                        <c:v>S4 Eolien en mer Posé</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S1_S4_AURA!$B$50:$J$50</c15:sqref>
                        </c15:formulaRef>
                      </c:ext>
                    </c:extLst>
                    <c:numCache>
                      <c:formatCode>_-* #\ ##0.0\ _€_-;\-* #\ ##0.0\ _€_-;_-* "-"??\ _€_-;_-@_-</c:formatCode>
                      <c:ptCount val="9"/>
                      <c:pt idx="0">
                        <c:v>0</c:v>
                      </c:pt>
                      <c:pt idx="1">
                        <c:v>0</c:v>
                      </c:pt>
                    </c:numCache>
                  </c:numRef>
                </c:val>
                <c:smooth val="0"/>
                <c:extLst xmlns:c15="http://schemas.microsoft.com/office/drawing/2012/chart">
                  <c:ext xmlns:c16="http://schemas.microsoft.com/office/drawing/2014/chart" uri="{C3380CC4-5D6E-409C-BE32-E72D297353CC}">
                    <c16:uniqueId val="{0000000C-526B-44D7-BA8A-5E0B8B24FD9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S1_S4_AURA!$A$51</c15:sqref>
                        </c15:formulaRef>
                      </c:ext>
                    </c:extLst>
                    <c:strCache>
                      <c:ptCount val="1"/>
                      <c:pt idx="0">
                        <c:v>S4 Eolien en mer Flottant</c:v>
                      </c:pt>
                    </c:strCache>
                  </c:strRef>
                </c:tx>
                <c:spPr>
                  <a:ln w="28575" cap="rnd">
                    <a:solidFill>
                      <a:srgbClr val="A5A5A5"/>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5="http://schemas.microsoft.com/office/drawing/2012/chart">
                      <c:ext xmlns:c15="http://schemas.microsoft.com/office/drawing/2012/char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S1_S4_AURA!$B$51:$J$51</c15:sqref>
                        </c15:formulaRef>
                      </c:ext>
                    </c:extLst>
                    <c:numCache>
                      <c:formatCode>_-* #\ ##0.0\ _€_-;\-* #\ ##0.0\ _€_-;_-* "-"??\ _€_-;_-@_-</c:formatCode>
                      <c:ptCount val="9"/>
                      <c:pt idx="0">
                        <c:v>0</c:v>
                      </c:pt>
                      <c:pt idx="1">
                        <c:v>0</c:v>
                      </c:pt>
                      <c:pt idx="2">
                        <c:v>0</c:v>
                      </c:pt>
                    </c:numCache>
                  </c:numRef>
                </c:val>
                <c:smooth val="0"/>
                <c:extLst xmlns:c15="http://schemas.microsoft.com/office/drawing/2012/chart">
                  <c:ext xmlns:c16="http://schemas.microsoft.com/office/drawing/2014/chart" uri="{C3380CC4-5D6E-409C-BE32-E72D297353CC}">
                    <c16:uniqueId val="{0000000D-526B-44D7-BA8A-5E0B8B24FD99}"/>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S1_S4_AURA!$A$53</c15:sqref>
                        </c15:formulaRef>
                      </c:ext>
                    </c:extLst>
                    <c:strCache>
                      <c:ptCount val="1"/>
                      <c:pt idx="0">
                        <c:v>S4 PV Sol tracker</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xmlns:c15="http://schemas.microsoft.com/office/drawing/2012/chart">
                      <c:ext xmlns:c15="http://schemas.microsoft.com/office/drawing/2012/char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S1_S4_AURA!$B$53:$J$53</c15:sqref>
                        </c15:formulaRef>
                      </c:ext>
                    </c:extLst>
                    <c:numCache>
                      <c:formatCode>_-* #\ ##0.0\ _€_-;\-* #\ ##0.0\ _€_-;_-* "-"??\ _€_-;_-@_-</c:formatCode>
                      <c:ptCount val="9"/>
                      <c:pt idx="0">
                        <c:v>0</c:v>
                      </c:pt>
                      <c:pt idx="1">
                        <c:v>9.7790420349999991E-12</c:v>
                      </c:pt>
                      <c:pt idx="2">
                        <c:v>7.2531464123000011E-11</c:v>
                      </c:pt>
                      <c:pt idx="3">
                        <c:v>1.6211032116999998E-10</c:v>
                      </c:pt>
                      <c:pt idx="4">
                        <c:v>2.3681589711300002E-10</c:v>
                      </c:pt>
                      <c:pt idx="5">
                        <c:v>3.9803224244000002E-10</c:v>
                      </c:pt>
                      <c:pt idx="6">
                        <c:v>1.2344352335240001E-9</c:v>
                      </c:pt>
                      <c:pt idx="7">
                        <c:v>2.4694530879230003E-9</c:v>
                      </c:pt>
                      <c:pt idx="8">
                        <c:v>1.2096089246703999E-8</c:v>
                      </c:pt>
                    </c:numCache>
                  </c:numRef>
                </c:val>
                <c:smooth val="0"/>
                <c:extLst xmlns:c15="http://schemas.microsoft.com/office/drawing/2012/chart">
                  <c:ext xmlns:c16="http://schemas.microsoft.com/office/drawing/2014/chart" uri="{C3380CC4-5D6E-409C-BE32-E72D297353CC}">
                    <c16:uniqueId val="{0000000E-526B-44D7-BA8A-5E0B8B24FD99}"/>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S1_S4_AURA!$A$56</c15:sqref>
                        </c15:formulaRef>
                      </c:ext>
                    </c:extLst>
                    <c:strCache>
                      <c:ptCount val="1"/>
                      <c:pt idx="0">
                        <c:v>S4 Total</c:v>
                      </c:pt>
                    </c:strCache>
                  </c:strRef>
                </c:tx>
                <c:spPr>
                  <a:ln w="28575" cap="rnd">
                    <a:solidFill>
                      <a:srgbClr val="9E480E"/>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extLst xmlns:c15="http://schemas.microsoft.com/office/drawing/2012/chart">
                      <c:ext xmlns:c15="http://schemas.microsoft.com/office/drawing/2012/chart" uri="{02D57815-91ED-43cb-92C2-25804820EDAC}">
                        <c15:formulaRef>
                          <c15:sqref>S1_S4_AURA!$B$40:$J$40</c15:sqref>
                        </c15:formulaRef>
                      </c:ext>
                    </c:extLst>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extLst xmlns:c15="http://schemas.microsoft.com/office/drawing/2012/chart">
                      <c:ext xmlns:c15="http://schemas.microsoft.com/office/drawing/2012/chart" uri="{02D57815-91ED-43cb-92C2-25804820EDAC}">
                        <c15:formulaRef>
                          <c15:sqref>S1_S4_AURA!$B$56:$J$56</c15:sqref>
                        </c15:formulaRef>
                      </c:ext>
                    </c:extLst>
                    <c:numCache>
                      <c:formatCode>_-* #\ ##0.0\ _€_-;\-* #\ ##0.0\ _€_-;_-* "-"??\ _€_-;_-@_-</c:formatCode>
                      <c:ptCount val="9"/>
                      <c:pt idx="0">
                        <c:v>2.5375194123543512</c:v>
                      </c:pt>
                      <c:pt idx="1">
                        <c:v>4.0818013210507083</c:v>
                      </c:pt>
                      <c:pt idx="2">
                        <c:v>18.357957882547648</c:v>
                      </c:pt>
                      <c:pt idx="3">
                        <c:v>45.452004270450978</c:v>
                      </c:pt>
                      <c:pt idx="4">
                        <c:v>49.723816402060386</c:v>
                      </c:pt>
                      <c:pt idx="5">
                        <c:v>64.051041724150252</c:v>
                      </c:pt>
                      <c:pt idx="6">
                        <c:v>73.220372782420284</c:v>
                      </c:pt>
                      <c:pt idx="7">
                        <c:v>71.894248332624997</c:v>
                      </c:pt>
                      <c:pt idx="8">
                        <c:v>72.024632297928775</c:v>
                      </c:pt>
                    </c:numCache>
                  </c:numRef>
                </c:val>
                <c:smooth val="0"/>
                <c:extLst xmlns:c15="http://schemas.microsoft.com/office/drawing/2012/chart">
                  <c:ext xmlns:c16="http://schemas.microsoft.com/office/drawing/2014/chart" uri="{C3380CC4-5D6E-409C-BE32-E72D297353CC}">
                    <c16:uniqueId val="{0000000F-526B-44D7-BA8A-5E0B8B24FD99}"/>
                  </c:ext>
                </c:extLst>
              </c15:ser>
            </c15:filteredLineSeries>
          </c:ext>
        </c:extLst>
      </c:lineChart>
      <c:catAx>
        <c:axId val="92101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7512879"/>
        <c:crosses val="autoZero"/>
        <c:auto val="1"/>
        <c:lblAlgn val="ctr"/>
        <c:lblOffset val="100"/>
        <c:noMultiLvlLbl val="0"/>
      </c:catAx>
      <c:valAx>
        <c:axId val="967512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_-* #\ ##0.0\ _€_-;\-* #\ ##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21012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0.66416</cdr:x>
      <cdr:y>0.41922</cdr:y>
    </cdr:from>
    <cdr:to>
      <cdr:x>0.8218</cdr:x>
      <cdr:y>0.47886</cdr:y>
    </cdr:to>
    <cdr:sp macro="" textlink="">
      <cdr:nvSpPr>
        <cdr:cNvPr id="2" name="Rectangle 1">
          <a:extLst xmlns:a="http://schemas.openxmlformats.org/drawingml/2006/main">
            <a:ext uri="{FF2B5EF4-FFF2-40B4-BE49-F238E27FC236}">
              <a16:creationId xmlns:a16="http://schemas.microsoft.com/office/drawing/2014/main" id="{D7F077ED-5B26-B6CE-6373-ED4103FD3759}"/>
            </a:ext>
          </a:extLst>
        </cdr:cNvPr>
        <cdr:cNvSpPr/>
      </cdr:nvSpPr>
      <cdr:spPr>
        <a:xfrm xmlns:a="http://schemas.openxmlformats.org/drawingml/2006/main">
          <a:off x="3742507" y="1713990"/>
          <a:ext cx="888275" cy="243840"/>
        </a:xfrm>
        <a:prstGeom xmlns:a="http://schemas.openxmlformats.org/drawingml/2006/main" prst="rect">
          <a:avLst/>
        </a:prstGeom>
        <a:ln xmlns:a="http://schemas.openxmlformats.org/drawingml/2006/main">
          <a:noFill/>
        </a:l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050" dirty="0">
              <a:solidFill>
                <a:sysClr val="windowText" lastClr="000000"/>
              </a:solidFill>
            </a:rPr>
            <a:t>PV sol fixe</a:t>
          </a:r>
        </a:p>
      </cdr:txBody>
    </cdr:sp>
  </cdr:relSizeAnchor>
  <cdr:relSizeAnchor xmlns:cdr="http://schemas.openxmlformats.org/drawingml/2006/chartDrawing">
    <cdr:from>
      <cdr:x>0.80736</cdr:x>
      <cdr:y>0.45271</cdr:y>
    </cdr:from>
    <cdr:to>
      <cdr:x>0.96499</cdr:x>
      <cdr:y>0.51235</cdr:y>
    </cdr:to>
    <cdr:sp macro="" textlink="">
      <cdr:nvSpPr>
        <cdr:cNvPr id="3" name="Rectangle 2">
          <a:extLst xmlns:a="http://schemas.openxmlformats.org/drawingml/2006/main">
            <a:ext uri="{FF2B5EF4-FFF2-40B4-BE49-F238E27FC236}">
              <a16:creationId xmlns:a16="http://schemas.microsoft.com/office/drawing/2014/main" id="{33AD253B-8084-34E1-4B02-B309D8E39E72}"/>
            </a:ext>
          </a:extLst>
        </cdr:cNvPr>
        <cdr:cNvSpPr/>
      </cdr:nvSpPr>
      <cdr:spPr>
        <a:xfrm xmlns:a="http://schemas.openxmlformats.org/drawingml/2006/main">
          <a:off x="4549421" y="1850892"/>
          <a:ext cx="888275" cy="243840"/>
        </a:xfrm>
        <a:prstGeom xmlns:a="http://schemas.openxmlformats.org/drawingml/2006/main" prst="rect">
          <a:avLst/>
        </a:prstGeom>
        <a:solidFill xmlns:a="http://schemas.openxmlformats.org/drawingml/2006/main">
          <a:schemeClr val="bg1"/>
        </a:solidFill>
        <a:ln xmlns:a="http://schemas.openxmlformats.org/drawingml/2006/main">
          <a:solidFill>
            <a:srgbClr val="0070C0"/>
          </a:solidFill>
        </a:l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050" dirty="0">
              <a:solidFill>
                <a:sysClr val="windowText" lastClr="000000"/>
              </a:solidFill>
            </a:rPr>
            <a:t>Éolien Terr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4E54C70-9D95-46E2-8493-7BEB43EAE6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18004D4-6B5A-4EAC-95E6-C9FBB8329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A7CC79-3EA3-47D5-9432-E4DEE515EF44}" type="datetimeFigureOut">
              <a:rPr lang="fr-FR" smtClean="0"/>
              <a:t>10/05/2023</a:t>
            </a:fld>
            <a:endParaRPr lang="fr-FR"/>
          </a:p>
        </p:txBody>
      </p:sp>
      <p:sp>
        <p:nvSpPr>
          <p:cNvPr id="4" name="Espace réservé du pied de page 3">
            <a:extLst>
              <a:ext uri="{FF2B5EF4-FFF2-40B4-BE49-F238E27FC236}">
                <a16:creationId xmlns:a16="http://schemas.microsoft.com/office/drawing/2014/main" id="{A262E7F7-2BCF-4D39-A347-B5077F9D17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8323E3-6426-44E1-A977-3DD6AAE11F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8DB145-C3D8-4849-B591-73DCEE2880D6}" type="slidenum">
              <a:rPr lang="fr-FR" smtClean="0"/>
              <a:t>‹N°›</a:t>
            </a:fld>
            <a:endParaRPr lang="fr-FR"/>
          </a:p>
        </p:txBody>
      </p:sp>
    </p:spTree>
    <p:extLst>
      <p:ext uri="{BB962C8B-B14F-4D97-AF65-F5344CB8AC3E}">
        <p14:creationId xmlns:p14="http://schemas.microsoft.com/office/powerpoint/2010/main" val="36092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8B1B2-75BF-4E26-8C2C-204C19F73978}" type="datetimeFigureOut">
              <a:rPr lang="fr-FR" smtClean="0"/>
              <a:t>10/05/2023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F2C3B-CA45-4175-9520-CE406756BE8A}" type="slidenum">
              <a:rPr lang="fr-FR" smtClean="0"/>
              <a:t>‹N°›</a:t>
            </a:fld>
            <a:endParaRPr lang="fr-FR"/>
          </a:p>
        </p:txBody>
      </p:sp>
    </p:spTree>
    <p:extLst>
      <p:ext uri="{BB962C8B-B14F-4D97-AF65-F5344CB8AC3E}">
        <p14:creationId xmlns:p14="http://schemas.microsoft.com/office/powerpoint/2010/main" val="378890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000" dirty="0"/>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1</a:t>
            </a:fld>
            <a:endParaRPr lang="fr-FR"/>
          </a:p>
        </p:txBody>
      </p:sp>
    </p:spTree>
    <p:extLst>
      <p:ext uri="{BB962C8B-B14F-4D97-AF65-F5344CB8AC3E}">
        <p14:creationId xmlns:p14="http://schemas.microsoft.com/office/powerpoint/2010/main" val="225366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10</a:t>
            </a:fld>
            <a:endParaRPr lang="fr-FR"/>
          </a:p>
        </p:txBody>
      </p:sp>
    </p:spTree>
    <p:extLst>
      <p:ext uri="{BB962C8B-B14F-4D97-AF65-F5344CB8AC3E}">
        <p14:creationId xmlns:p14="http://schemas.microsoft.com/office/powerpoint/2010/main" val="409642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11</a:t>
            </a:fld>
            <a:endParaRPr lang="fr-FR"/>
          </a:p>
        </p:txBody>
      </p:sp>
    </p:spTree>
    <p:extLst>
      <p:ext uri="{BB962C8B-B14F-4D97-AF65-F5344CB8AC3E}">
        <p14:creationId xmlns:p14="http://schemas.microsoft.com/office/powerpoint/2010/main" val="412310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1) Neutralité carbone : un objectif climat collectif</a:t>
            </a:r>
          </a:p>
          <a:p>
            <a:r>
              <a:rPr lang="fr-FR" b="1" dirty="0">
                <a:solidFill>
                  <a:srgbClr val="002060"/>
                </a:solidFill>
                <a:cs typeface="Arial"/>
              </a:rPr>
              <a:t>Accord de Paris, 2015 &gt; Article 4</a:t>
            </a:r>
            <a:endParaRPr lang="fr-FR" b="1" dirty="0">
              <a:solidFill>
                <a:srgbClr val="002060"/>
              </a:solidFill>
            </a:endParaRPr>
          </a:p>
          <a:p>
            <a:r>
              <a:rPr lang="fr-FR" sz="900" i="1" dirty="0">
                <a:cs typeface="Arial"/>
              </a:rPr>
              <a:t>« … les Parties cherchent à (…) parvenir à un équilibre entre les émissions anthropiques par les sources et les absorptions anthropiques par les puits de gaz à effet de serre au cours de la deuxième moitié du siècle »</a:t>
            </a:r>
            <a:endParaRPr lang="fr-FR" sz="900" i="1" dirty="0"/>
          </a:p>
          <a:p>
            <a:r>
              <a:rPr lang="fr-FR" b="1" dirty="0">
                <a:solidFill>
                  <a:srgbClr val="002060"/>
                </a:solidFill>
                <a:cs typeface="Arial"/>
              </a:rPr>
              <a:t>GIEC, 2018 - Rapport spécial 1,5°C</a:t>
            </a:r>
          </a:p>
          <a:p>
            <a:pPr marL="203940" indent="-203940">
              <a:buChar char="•"/>
            </a:pPr>
            <a:r>
              <a:rPr lang="fr-FR" sz="900" dirty="0">
                <a:cs typeface="Arial"/>
              </a:rPr>
              <a:t>Respecter l'objectif 1,5°C nécessite de parvenir au net-zéro planétaire en 2050.</a:t>
            </a:r>
            <a:endParaRPr lang="fr-FR" sz="900" dirty="0"/>
          </a:p>
          <a:p>
            <a:pPr marL="203940" indent="-203940">
              <a:buChar char="•"/>
            </a:pPr>
            <a:r>
              <a:rPr lang="fr-FR" sz="900" dirty="0">
                <a:cs typeface="Arial"/>
              </a:rPr>
              <a:t>Cet objectif ne pourra être atteint qu'au prix de réductions drastiques de nos émissions, et de transformations sociotechniques radicales</a:t>
            </a:r>
          </a:p>
          <a:p>
            <a:pPr marL="203940" indent="-203940">
              <a:buChar char="•"/>
            </a:pPr>
            <a:r>
              <a:rPr lang="fr-FR" sz="900" dirty="0">
                <a:cs typeface="Arial"/>
              </a:rPr>
              <a:t>Les puits de carbone devront être développés, mais leur capacité est limitée</a:t>
            </a:r>
          </a:p>
          <a:p>
            <a:r>
              <a:rPr lang="fr-FR" b="1" dirty="0">
                <a:solidFill>
                  <a:srgbClr val="002060"/>
                </a:solidFill>
                <a:cs typeface="Arial"/>
              </a:rPr>
              <a:t>SNBC, 2019 – France métropolitaine</a:t>
            </a:r>
          </a:p>
          <a:p>
            <a:pPr marL="203940" indent="-203940">
              <a:buFont typeface="Arial" panose="020B0604020202020204" pitchFamily="34" charset="0"/>
              <a:buChar char="•"/>
            </a:pPr>
            <a:r>
              <a:rPr lang="fr-FR" sz="900" dirty="0"/>
              <a:t>Objectif de neutralité carbone à horizon 2050, défini par l’équilibre entre les émissions issues de l’activité humaine et les séquestrations en dehors de l’atmosphère par les puits (les écosystèmes et les puits technologiques). </a:t>
            </a:r>
          </a:p>
          <a:p>
            <a:pPr marL="203940" indent="-203940">
              <a:buFont typeface="Arial" panose="020B0604020202020204" pitchFamily="34" charset="0"/>
              <a:buChar char="•"/>
            </a:pPr>
            <a:r>
              <a:rPr lang="fr-FR" sz="900" dirty="0"/>
              <a:t>Sans achat de crédits carbone internationaux de compensation et en mettant en œuvre une politique forte de réduction de l’empreinte carbone nationale</a:t>
            </a:r>
            <a:endParaRPr lang="fr-FR" sz="900" b="1" dirty="0">
              <a:solidFill>
                <a:srgbClr val="002060"/>
              </a:solidFill>
              <a:cs typeface="Arial"/>
            </a:endParaRPr>
          </a:p>
          <a:p>
            <a:r>
              <a:rPr lang="fr-FR" b="1" dirty="0"/>
              <a:t>Et la prochaine Stratégie</a:t>
            </a:r>
            <a:r>
              <a:rPr lang="fr-FR" b="1" baseline="0" dirty="0"/>
              <a:t> Française sur l’Energie et le Climat (SFEC)</a:t>
            </a:r>
          </a:p>
          <a:p>
            <a:endParaRPr lang="fr-FR" baseline="0" dirty="0"/>
          </a:p>
          <a:p>
            <a:r>
              <a:rPr lang="fr-FR" b="1" u="sng" dirty="0"/>
              <a:t>2)</a:t>
            </a:r>
            <a:r>
              <a:rPr lang="fr-FR" b="1" u="sng" baseline="0" dirty="0"/>
              <a:t> Objectifs de ces travaux prospectifs:</a:t>
            </a:r>
          </a:p>
          <a:p>
            <a:pPr marL="126896" indent="-126896">
              <a:buFont typeface="Arial" panose="020B0604020202020204" pitchFamily="34" charset="0"/>
              <a:buChar char="•"/>
            </a:pPr>
            <a:r>
              <a:rPr lang="fr-FR" sz="900" dirty="0"/>
              <a:t>Construire des ‘profils’ de scénarios présentant une cohérence interne, </a:t>
            </a:r>
          </a:p>
          <a:p>
            <a:pPr marL="126896" indent="-126896">
              <a:buFont typeface="Arial" panose="020B0604020202020204" pitchFamily="34" charset="0"/>
              <a:buChar char="•"/>
            </a:pPr>
            <a:r>
              <a:rPr lang="fr-FR" sz="900" dirty="0"/>
              <a:t>Illustrer le champ des options possibles à long terme pour atteindre la neutralité carbone et en explorer les diverses implications,</a:t>
            </a:r>
          </a:p>
          <a:p>
            <a:pPr marL="126896" indent="-126896">
              <a:buFont typeface="Arial" panose="020B0604020202020204" pitchFamily="34" charset="0"/>
              <a:buChar char="•"/>
            </a:pPr>
            <a:r>
              <a:rPr lang="fr-FR" sz="900" dirty="0"/>
              <a:t>Eclairer les décisions incontournables à court terme, </a:t>
            </a:r>
          </a:p>
          <a:p>
            <a:pPr marL="126896" indent="-126896">
              <a:buFont typeface="Arial" panose="020B0604020202020204" pitchFamily="34" charset="0"/>
              <a:buChar char="•"/>
            </a:pPr>
            <a:r>
              <a:rPr lang="fr-FR" sz="900" dirty="0"/>
              <a:t>Soumettre au débat des éléments factuels, à la veille de l’élection présidentielle de 2022 et en amont des délibérations collectives sur la Stratégie Française Energie Climat.</a:t>
            </a:r>
          </a:p>
          <a:p>
            <a:pPr marL="126896" indent="-126896">
              <a:buFont typeface="Arial" panose="020B0604020202020204" pitchFamily="34" charset="0"/>
              <a:buChar char="•"/>
            </a:pPr>
            <a:endParaRPr lang="fr-FR" sz="900" dirty="0"/>
          </a:p>
          <a:p>
            <a:r>
              <a:rPr lang="fr-FR" b="1" u="sng" baseline="0" dirty="0"/>
              <a:t>3) Originalité du travail ADEME</a:t>
            </a:r>
          </a:p>
          <a:p>
            <a:pPr marL="126896" indent="-126896">
              <a:buFont typeface="Arial" panose="020B0604020202020204" pitchFamily="34" charset="0"/>
              <a:buChar char="•"/>
            </a:pPr>
            <a:r>
              <a:rPr lang="fr-FR" sz="1700" b="1" dirty="0"/>
              <a:t>4 scénarios </a:t>
            </a:r>
            <a:r>
              <a:rPr lang="fr-FR" sz="1700" dirty="0"/>
              <a:t>correspondant à 4 visions de la société et à 4 niveaux de demande; </a:t>
            </a:r>
            <a:r>
              <a:rPr lang="fr-FR" sz="1700" dirty="0">
                <a:solidFill>
                  <a:srgbClr val="FF0000"/>
                </a:solidFill>
              </a:rPr>
              <a:t>reprenant la logique de construction du GIEC</a:t>
            </a:r>
          </a:p>
          <a:p>
            <a:pPr marL="126896" indent="-126896">
              <a:buFont typeface="Arial" panose="020B0604020202020204" pitchFamily="34" charset="0"/>
              <a:buChar char="•"/>
            </a:pPr>
            <a:r>
              <a:rPr lang="fr-FR" sz="1700" b="1" dirty="0"/>
              <a:t>Exhaustivité</a:t>
            </a:r>
            <a:r>
              <a:rPr lang="fr-FR" sz="1700" dirty="0"/>
              <a:t>: prise en compte de l’ensemble de la demande en énergies et aucune solution technique écartée a priori;</a:t>
            </a:r>
          </a:p>
          <a:p>
            <a:pPr marL="126896" indent="-126896">
              <a:buFont typeface="Arial" panose="020B0604020202020204" pitchFamily="34" charset="0"/>
              <a:buChar char="•"/>
            </a:pPr>
            <a:r>
              <a:rPr lang="fr-FR" sz="1700" b="1" dirty="0"/>
              <a:t>Une très forte interdépendance entre les secteurs</a:t>
            </a:r>
            <a:r>
              <a:rPr lang="fr-FR" sz="1700" dirty="0"/>
              <a:t>, ce qui permet de conférer à chaque scénario une structure solide et cohérente;</a:t>
            </a:r>
          </a:p>
          <a:p>
            <a:pPr marL="126896" indent="-126896">
              <a:buFont typeface="Arial" panose="020B0604020202020204" pitchFamily="34" charset="0"/>
              <a:buChar char="•"/>
            </a:pPr>
            <a:r>
              <a:rPr lang="fr-FR" sz="1700" b="1" dirty="0"/>
              <a:t>Comparaison multicritère </a:t>
            </a:r>
            <a:r>
              <a:rPr lang="fr-FR" sz="1700" dirty="0"/>
              <a:t>de ces scénarios, notamment technico-économiques, sociaux et environnementaux;</a:t>
            </a:r>
          </a:p>
          <a:p>
            <a:pPr marL="382954" lvl="1" indent="-126896">
              <a:buFont typeface="Arial" panose="020B0604020202020204" pitchFamily="34" charset="0"/>
              <a:buChar char="•"/>
            </a:pPr>
            <a:r>
              <a:rPr lang="fr-FR" sz="1400" dirty="0"/>
              <a:t>paramètres nouveaux tels que l’usage de la biomasse, la consommation d’eau d’irrigation, de matériaux de construction, d’intrants agricoles, l’usage des sols, la production et la gestion de déchets ainsi que les impacts sur la qualité de l’air;</a:t>
            </a:r>
          </a:p>
          <a:p>
            <a:pPr marL="126896" indent="-126896">
              <a:buFont typeface="Arial" panose="020B0604020202020204" pitchFamily="34" charset="0"/>
              <a:buChar char="•"/>
            </a:pPr>
            <a:r>
              <a:rPr lang="fr-FR" sz="1400" b="1" dirty="0"/>
              <a:t>Un long travail collaboratif: 2 ans de travail </a:t>
            </a:r>
            <a:r>
              <a:rPr lang="fr-FR" sz="1400" dirty="0"/>
              <a:t>impliquant une centaine d’experts ADEME, de nombreux échanges avec l’extérieur dont un comité scientifique </a:t>
            </a:r>
            <a:r>
              <a:rPr lang="fr-FR" sz="1400" dirty="0" err="1"/>
              <a:t>ad’hoc</a:t>
            </a:r>
            <a:r>
              <a:rPr lang="fr-FR" sz="1400" dirty="0"/>
              <a:t> et </a:t>
            </a:r>
            <a:r>
              <a:rPr lang="fr-FR" sz="1400" dirty="0" err="1"/>
              <a:t>wébinaires</a:t>
            </a:r>
            <a:endParaRPr lang="fr-FR" sz="1400" dirty="0"/>
          </a:p>
          <a:p>
            <a:pPr marL="126896" indent="-126896">
              <a:buFont typeface="Arial" panose="020B0604020202020204" pitchFamily="34" charset="0"/>
              <a:buChar char="•"/>
            </a:pPr>
            <a:endParaRPr lang="fr-FR" sz="1400" dirty="0"/>
          </a:p>
          <a:p>
            <a:endParaRPr lang="fr-FR" dirty="0"/>
          </a:p>
        </p:txBody>
      </p:sp>
      <p:sp>
        <p:nvSpPr>
          <p:cNvPr id="4" name="Espace réservé du numéro de diapositive 3"/>
          <p:cNvSpPr>
            <a:spLocks noGrp="1"/>
          </p:cNvSpPr>
          <p:nvPr>
            <p:ph type="sldNum" sz="quarter" idx="10"/>
          </p:nvPr>
        </p:nvSpPr>
        <p:spPr/>
        <p:txBody>
          <a:bodyPr/>
          <a:lstStyle/>
          <a:p>
            <a:fld id="{8ADF2C3B-CA45-4175-9520-CE406756BE8A}" type="slidenum">
              <a:rPr lang="fr-FR" smtClean="0"/>
              <a:t>2</a:t>
            </a:fld>
            <a:endParaRPr lang="fr-FR"/>
          </a:p>
        </p:txBody>
      </p:sp>
    </p:spTree>
    <p:extLst>
      <p:ext uri="{BB962C8B-B14F-4D97-AF65-F5344CB8AC3E}">
        <p14:creationId xmlns:p14="http://schemas.microsoft.com/office/powerpoint/2010/main" val="222109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81148CF-EEBC-442C-9E81-0AB0465D07A1}" type="slidenum">
              <a:rPr lang="fr-FR" smtClean="0"/>
              <a:t>3</a:t>
            </a:fld>
            <a:endParaRPr lang="fr-FR"/>
          </a:p>
        </p:txBody>
      </p:sp>
    </p:spTree>
    <p:extLst>
      <p:ext uri="{BB962C8B-B14F-4D97-AF65-F5344CB8AC3E}">
        <p14:creationId xmlns:p14="http://schemas.microsoft.com/office/powerpoint/2010/main" val="100267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sz="1200" b="0" i="0" u="none" strike="noStrike" kern="1200" baseline="0" dirty="0">
                <a:solidFill>
                  <a:schemeClr val="tx1"/>
                </a:solidFill>
                <a:latin typeface="+mn-lt"/>
                <a:ea typeface="+mn-ea"/>
                <a:cs typeface="+mn-cs"/>
              </a:rPr>
            </a:br>
            <a:br>
              <a:rPr lang="fr-FR" sz="1200" b="0" i="0" u="none" strike="noStrike" kern="1200" baseline="0" dirty="0">
                <a:solidFill>
                  <a:schemeClr val="tx1"/>
                </a:solidFill>
                <a:latin typeface="+mn-lt"/>
                <a:ea typeface="+mn-ea"/>
                <a:cs typeface="+mn-cs"/>
              </a:rPr>
            </a:br>
            <a:r>
              <a:rPr lang="fr-FR" sz="1200" b="0" i="0" u="none" strike="noStrike" kern="1200" baseline="0" dirty="0">
                <a:solidFill>
                  <a:schemeClr val="tx1"/>
                </a:solidFill>
                <a:latin typeface="+mn-lt"/>
                <a:ea typeface="+mn-ea"/>
                <a:cs typeface="+mn-cs"/>
              </a:rPr>
              <a:t>1. La réduction de la demande d’énergie est un facteur clé pour atteindre la neutralité carbone : de - 23 % (S4) a - 55 % (S1) pour la demande finale en 2050 par rapport a 2015 suivant les scenarios. </a:t>
            </a:r>
          </a:p>
          <a:p>
            <a:pPr marL="0" lvl="0" indent="0" algn="just" fontAlgn="ctr">
              <a:buSzPts val="1000"/>
              <a:buFont typeface="Symbol" panose="05050102010706020507" pitchFamily="18" charset="2"/>
              <a:buNone/>
              <a:tabLst>
                <a:tab pos="457200" algn="l"/>
              </a:tabLst>
            </a:pPr>
            <a:r>
              <a:rPr lang="fr-FR" sz="1000" dirty="0">
                <a:latin typeface="Calibri" panose="020F0502020204030204" pitchFamily="34" charset="0"/>
                <a:ea typeface="Times New Roman" panose="02020603050405020304" pitchFamily="18" charset="0"/>
                <a:cs typeface="Calibri" panose="020F0502020204030204" pitchFamily="34" charset="0"/>
              </a:rPr>
              <a:t>Même si les 2 leviers efficacité et sobriété  sont donc mobilisés différemment entre les scénarios, cela implique une </a:t>
            </a:r>
            <a:r>
              <a:rPr lang="fr-FR" sz="1000" b="1" dirty="0">
                <a:latin typeface="Calibri" panose="020F0502020204030204" pitchFamily="34" charset="0"/>
                <a:ea typeface="Times New Roman" panose="02020603050405020304" pitchFamily="18" charset="0"/>
                <a:cs typeface="Calibri" panose="020F0502020204030204" pitchFamily="34" charset="0"/>
              </a:rPr>
              <a:t>modification radicale des modes de vies (habitat,</a:t>
            </a:r>
            <a:r>
              <a:rPr lang="fr-FR" sz="1000" b="1" baseline="0" dirty="0">
                <a:latin typeface="Calibri" panose="020F0502020204030204" pitchFamily="34" charset="0"/>
                <a:ea typeface="Times New Roman" panose="02020603050405020304" pitchFamily="18" charset="0"/>
                <a:cs typeface="Calibri" panose="020F0502020204030204" pitchFamily="34" charset="0"/>
              </a:rPr>
              <a:t> mobilité, consommation…) </a:t>
            </a:r>
            <a:r>
              <a:rPr lang="fr-FR" sz="1000" b="1" dirty="0">
                <a:latin typeface="Calibri" panose="020F0502020204030204" pitchFamily="34" charset="0"/>
                <a:ea typeface="Times New Roman" panose="02020603050405020304" pitchFamily="18" charset="0"/>
                <a:cs typeface="Calibri" panose="020F0502020204030204" pitchFamily="34" charset="0"/>
              </a:rPr>
              <a:t>et des systèmes</a:t>
            </a:r>
            <a:r>
              <a:rPr lang="fr-FR" sz="1000" b="1" baseline="0" dirty="0">
                <a:latin typeface="Calibri" panose="020F0502020204030204" pitchFamily="34" charset="0"/>
                <a:ea typeface="Times New Roman" panose="02020603050405020304" pitchFamily="18" charset="0"/>
                <a:cs typeface="Calibri" panose="020F0502020204030204" pitchFamily="34" charset="0"/>
              </a:rPr>
              <a:t> </a:t>
            </a:r>
            <a:r>
              <a:rPr lang="fr-FR" sz="1000" b="1" dirty="0">
                <a:latin typeface="Calibri" panose="020F0502020204030204" pitchFamily="34" charset="0"/>
                <a:ea typeface="Times New Roman" panose="02020603050405020304" pitchFamily="18" charset="0"/>
                <a:cs typeface="Calibri" panose="020F0502020204030204" pitchFamily="34" charset="0"/>
              </a:rPr>
              <a:t>productifs (agricole</a:t>
            </a:r>
            <a:r>
              <a:rPr lang="fr-FR" sz="1000" b="1" baseline="0" dirty="0">
                <a:latin typeface="Calibri" panose="020F0502020204030204" pitchFamily="34" charset="0"/>
                <a:ea typeface="Times New Roman" panose="02020603050405020304" pitchFamily="18" charset="0"/>
                <a:cs typeface="Calibri" panose="020F0502020204030204" pitchFamily="34" charset="0"/>
              </a:rPr>
              <a:t> et industriel) </a:t>
            </a:r>
            <a:r>
              <a:rPr lang="fr-FR" sz="1000" dirty="0">
                <a:latin typeface="Calibri" panose="020F0502020204030204" pitchFamily="34" charset="0"/>
                <a:ea typeface="Times New Roman" panose="02020603050405020304" pitchFamily="18" charset="0"/>
                <a:cs typeface="Calibri" panose="020F0502020204030204" pitchFamily="34" charset="0"/>
              </a:rPr>
              <a:t>: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t>
            </a:r>
            <a:r>
              <a:rPr lang="fr-FR" sz="1200" b="0" i="0" u="none" strike="noStrike" kern="1200" baseline="0" dirty="0" err="1">
                <a:solidFill>
                  <a:schemeClr val="tx1"/>
                </a:solidFill>
                <a:latin typeface="+mn-lt"/>
                <a:ea typeface="+mn-ea"/>
                <a:cs typeface="+mn-cs"/>
              </a:rPr>
              <a:t>électricite</a:t>
            </a:r>
            <a:r>
              <a:rPr lang="fr-FR" sz="1200" b="0" i="0" u="none" strike="noStrike" kern="1200" baseline="0" dirty="0">
                <a:solidFill>
                  <a:schemeClr val="tx1"/>
                </a:solidFill>
                <a:latin typeface="+mn-lt"/>
                <a:ea typeface="+mn-ea"/>
                <a:cs typeface="+mn-cs"/>
              </a:rPr>
              <a:t> est, dans tous les cas, le vecteur </a:t>
            </a:r>
            <a:r>
              <a:rPr lang="fr-FR" sz="1200" b="0" i="0" u="none" strike="noStrike" kern="1200" baseline="0" dirty="0" err="1">
                <a:solidFill>
                  <a:schemeClr val="tx1"/>
                </a:solidFill>
                <a:latin typeface="+mn-lt"/>
                <a:ea typeface="+mn-ea"/>
                <a:cs typeface="+mn-cs"/>
              </a:rPr>
              <a:t>énergetique</a:t>
            </a:r>
            <a:r>
              <a:rPr lang="fr-FR" sz="1200" b="0" i="0" u="none" strike="noStrike" kern="1200" baseline="0" dirty="0">
                <a:solidFill>
                  <a:schemeClr val="tx1"/>
                </a:solidFill>
                <a:latin typeface="+mn-lt"/>
                <a:ea typeface="+mn-ea"/>
                <a:cs typeface="+mn-cs"/>
              </a:rPr>
              <a:t> principal (entre 42 et 56 % suivant les scenarios), </a:t>
            </a:r>
          </a:p>
          <a:p>
            <a:r>
              <a:rPr lang="fr-FR" sz="1200" b="0" i="0" u="none" strike="noStrike" kern="1200" baseline="0" dirty="0">
                <a:solidFill>
                  <a:schemeClr val="tx1"/>
                </a:solidFill>
                <a:latin typeface="+mn-lt"/>
                <a:ea typeface="+mn-ea"/>
                <a:cs typeface="+mn-cs"/>
              </a:rPr>
              <a:t>Le mix varie entre les scenarios, en fonction du niveau de consommation mais aussi des choix techniques, qui s’appuient sur un </a:t>
            </a:r>
            <a:r>
              <a:rPr lang="fr-FR" sz="1200" b="0" i="0" u="none" strike="noStrike" kern="1200" baseline="0" dirty="0" err="1">
                <a:solidFill>
                  <a:schemeClr val="tx1"/>
                </a:solidFill>
                <a:latin typeface="+mn-lt"/>
                <a:ea typeface="+mn-ea"/>
                <a:cs typeface="+mn-cs"/>
              </a:rPr>
              <a:t>developpement</a:t>
            </a:r>
            <a:r>
              <a:rPr lang="fr-FR" sz="1200" b="0" i="0" u="none" strike="noStrike" kern="1200" baseline="0" dirty="0">
                <a:solidFill>
                  <a:schemeClr val="tx1"/>
                </a:solidFill>
                <a:latin typeface="+mn-lt"/>
                <a:ea typeface="+mn-ea"/>
                <a:cs typeface="+mn-cs"/>
              </a:rPr>
              <a:t> plus ou moins dynamique des </a:t>
            </a:r>
            <a:r>
              <a:rPr lang="fr-FR" sz="1200" b="0" i="0" u="none" strike="noStrike" kern="1200" baseline="0" dirty="0" err="1">
                <a:solidFill>
                  <a:schemeClr val="tx1"/>
                </a:solidFill>
                <a:latin typeface="+mn-lt"/>
                <a:ea typeface="+mn-ea"/>
                <a:cs typeface="+mn-cs"/>
              </a:rPr>
              <a:t>EnR</a:t>
            </a:r>
            <a:r>
              <a:rPr lang="fr-FR" sz="1200" b="0" i="0" u="none" strike="noStrike" kern="1200" baseline="0" dirty="0">
                <a:solidFill>
                  <a:schemeClr val="tx1"/>
                </a:solidFill>
                <a:latin typeface="+mn-lt"/>
                <a:ea typeface="+mn-ea"/>
                <a:cs typeface="+mn-cs"/>
              </a:rPr>
              <a:t> et/ou sur le nouveau </a:t>
            </a:r>
            <a:r>
              <a:rPr lang="fr-FR" sz="1200" b="0" i="0" u="none" strike="noStrike" kern="1200" baseline="0" dirty="0" err="1">
                <a:solidFill>
                  <a:schemeClr val="tx1"/>
                </a:solidFill>
                <a:latin typeface="+mn-lt"/>
                <a:ea typeface="+mn-ea"/>
                <a:cs typeface="+mn-cs"/>
              </a:rPr>
              <a:t>nucleaire</a:t>
            </a:r>
            <a:r>
              <a:rPr lang="fr-FR" sz="1200" b="0" i="0" u="none" strike="noStrike" kern="1200" baseline="0" dirty="0">
                <a:solidFill>
                  <a:schemeClr val="tx1"/>
                </a:solidFill>
                <a:latin typeface="+mn-lt"/>
                <a:ea typeface="+mn-ea"/>
                <a:cs typeface="+mn-cs"/>
              </a:rPr>
              <a:t> (S3 et S4). </a:t>
            </a:r>
          </a:p>
          <a:p>
            <a:endParaRPr lang="fr-FR" sz="1200" b="0" i="0" u="none" strike="noStrike" kern="1200" baseline="0" dirty="0">
              <a:solidFill>
                <a:schemeClr val="tx1"/>
              </a:solidFill>
              <a:latin typeface="+mn-lt"/>
              <a:ea typeface="+mn-ea"/>
              <a:cs typeface="+mn-cs"/>
            </a:endParaRPr>
          </a:p>
          <a:p>
            <a:pPr marL="0" indent="0">
              <a:buNone/>
            </a:pPr>
            <a:r>
              <a:rPr lang="fr-FR" sz="1200" b="0" i="0" u="none" strike="noStrike" kern="1200" baseline="0" dirty="0">
                <a:solidFill>
                  <a:schemeClr val="tx1"/>
                </a:solidFill>
                <a:latin typeface="+mn-lt"/>
                <a:ea typeface="+mn-ea"/>
                <a:cs typeface="+mn-cs"/>
              </a:rPr>
              <a:t>Pas que l'électricité, modélisation de tous les vecteurs</a:t>
            </a:r>
          </a:p>
          <a:p>
            <a:pPr marL="0" indent="0">
              <a:buNone/>
            </a:pPr>
            <a:r>
              <a:rPr lang="fr-FR" sz="1200" b="0" i="0" u="none" strike="noStrike" kern="1200" baseline="0" dirty="0">
                <a:solidFill>
                  <a:schemeClr val="tx1"/>
                </a:solidFill>
                <a:latin typeface="+mn-lt"/>
                <a:ea typeface="+mn-ea"/>
                <a:cs typeface="+mn-cs"/>
              </a:rPr>
              <a:t>Notamment la biomasse, avec bouclage car ressources limités. Doublement de la consommation mais des rapports assez différent à la nature (S1-S2 préservation, S3, S4 exploitation. </a:t>
            </a:r>
          </a:p>
          <a:p>
            <a:pPr marL="0" indent="0">
              <a:buNone/>
            </a:pP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gaz reste indispensable dans tous les scenarios et est plus </a:t>
            </a:r>
            <a:r>
              <a:rPr lang="fr-FR" sz="1200" b="0" i="0" u="none" strike="noStrike" kern="1200" baseline="0" dirty="0" err="1">
                <a:solidFill>
                  <a:schemeClr val="tx1"/>
                </a:solidFill>
                <a:latin typeface="+mn-lt"/>
                <a:ea typeface="+mn-ea"/>
                <a:cs typeface="+mn-cs"/>
              </a:rPr>
              <a:t>decarbonné</a:t>
            </a:r>
            <a:r>
              <a:rPr lang="fr-FR" sz="1200" b="0" i="0" u="none" strike="noStrike" kern="1200" baseline="0" dirty="0">
                <a:solidFill>
                  <a:schemeClr val="tx1"/>
                </a:solidFill>
                <a:latin typeface="+mn-lt"/>
                <a:ea typeface="+mn-ea"/>
                <a:cs typeface="+mn-cs"/>
              </a:rPr>
              <a:t> (biogaz, gaz de synthèse)dans S1, S2 et S3 (environ 85 %,contre 51 % pour S4).</a:t>
            </a:r>
            <a:br>
              <a:rPr lang="fr-FR" sz="1200" b="0" i="0" u="none" strike="noStrike" kern="1200" baseline="0" dirty="0">
                <a:solidFill>
                  <a:schemeClr val="tx1"/>
                </a:solidFill>
                <a:latin typeface="+mn-lt"/>
                <a:ea typeface="+mn-ea"/>
                <a:cs typeface="+mn-cs"/>
              </a:rPr>
            </a:b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Importance également des </a:t>
            </a:r>
            <a:r>
              <a:rPr lang="fr-FR" sz="1200" b="0" i="0" u="none" strike="noStrike" kern="1200" baseline="0" dirty="0" err="1">
                <a:solidFill>
                  <a:schemeClr val="tx1"/>
                </a:solidFill>
                <a:latin typeface="+mn-lt"/>
                <a:ea typeface="+mn-ea"/>
                <a:cs typeface="+mn-cs"/>
              </a:rPr>
              <a:t>EnR</a:t>
            </a:r>
            <a:r>
              <a:rPr lang="fr-FR" sz="1200" b="0" i="0" u="none" strike="noStrike" kern="1200" baseline="0" dirty="0">
                <a:solidFill>
                  <a:schemeClr val="tx1"/>
                </a:solidFill>
                <a:latin typeface="+mn-lt"/>
                <a:ea typeface="+mn-ea"/>
                <a:cs typeface="+mn-cs"/>
              </a:rPr>
              <a:t> thermique sous forme de réseau de chaleur ou hors réseau</a:t>
            </a: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Comparaison PTEF : demande final énergétique de 988 TWh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___</a:t>
            </a:r>
          </a:p>
          <a:p>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1D1D1B"/>
                </a:solidFill>
                <a:ea typeface="Marianne Light" panose="02000000000000000000" pitchFamily="50" charset="0"/>
                <a:cs typeface="Times New Roman" panose="02020603050405020304" pitchFamily="18" charset="0"/>
              </a:rPr>
              <a:t>2.</a:t>
            </a:r>
            <a:r>
              <a:rPr lang="fr-FR" sz="1200" baseline="0" dirty="0">
                <a:solidFill>
                  <a:srgbClr val="1D1D1B"/>
                </a:solidFill>
                <a:ea typeface="Marianne Light" panose="02000000000000000000" pitchFamily="50" charset="0"/>
                <a:cs typeface="Times New Roman" panose="02020603050405020304" pitchFamily="18" charset="0"/>
              </a:rPr>
              <a:t> </a:t>
            </a:r>
            <a:r>
              <a:rPr lang="fr-FR" sz="1200" dirty="0">
                <a:solidFill>
                  <a:srgbClr val="1D1D1B"/>
                </a:solidFill>
                <a:ea typeface="Marianne Light" panose="02000000000000000000" pitchFamily="50" charset="0"/>
                <a:cs typeface="Times New Roman" panose="02020603050405020304" pitchFamily="18" charset="0"/>
              </a:rPr>
              <a:t>Dans tous les scénarios, en 2050 l’approvisionnement énergétique repose à plus de 70% sur les énergies renouvelables et l’électricité est le principal vecteur énergétique.</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____</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3. L’ADEME présente quatre voies qui pourraient permettre d’atteindre la neutralité carbone de la France en 2050, mais de façon plus ou moins sécurisée (S1 vs S4) et en faisant appelle à des puits de carbone différents. </a:t>
            </a:r>
            <a:br>
              <a:rPr lang="fr-FR" sz="1200" b="0" i="0" u="none" strike="noStrike" kern="1200" baseline="0" dirty="0">
                <a:solidFill>
                  <a:schemeClr val="tx1"/>
                </a:solidFill>
                <a:latin typeface="+mn-lt"/>
                <a:ea typeface="+mn-ea"/>
                <a:cs typeface="+mn-cs"/>
              </a:rPr>
            </a:br>
            <a:r>
              <a:rPr lang="fr-FR" sz="1200" b="0" i="0" u="none" strike="noStrike" kern="1200" baseline="0" dirty="0">
                <a:solidFill>
                  <a:schemeClr val="tx1"/>
                </a:solidFill>
                <a:latin typeface="+mn-lt"/>
                <a:ea typeface="+mn-ea"/>
                <a:cs typeface="+mn-cs"/>
              </a:rPr>
              <a:t>Chacune dotée de sa propre cohérence interne. Mais toutes sont difficiles et </a:t>
            </a:r>
            <a:r>
              <a:rPr lang="fr-FR" sz="1200" b="0" i="0" u="none" strike="noStrike" kern="1200" baseline="0" dirty="0" err="1">
                <a:solidFill>
                  <a:schemeClr val="tx1"/>
                </a:solidFill>
                <a:latin typeface="+mn-lt"/>
                <a:ea typeface="+mn-ea"/>
                <a:cs typeface="+mn-cs"/>
              </a:rPr>
              <a:t>necessitent</a:t>
            </a:r>
            <a:r>
              <a:rPr lang="fr-FR" sz="1200" b="0" i="0" u="none" strike="noStrike" kern="1200" baseline="0" dirty="0">
                <a:solidFill>
                  <a:schemeClr val="tx1"/>
                </a:solidFill>
                <a:latin typeface="+mn-lt"/>
                <a:ea typeface="+mn-ea"/>
                <a:cs typeface="+mn-cs"/>
              </a:rPr>
              <a:t> que les orientations collectives soient </a:t>
            </a:r>
            <a:r>
              <a:rPr lang="fr-FR" sz="1200" b="0" i="0" u="none" strike="noStrike" kern="1200" baseline="0" dirty="0" err="1">
                <a:solidFill>
                  <a:schemeClr val="tx1"/>
                </a:solidFill>
                <a:latin typeface="+mn-lt"/>
                <a:ea typeface="+mn-ea"/>
                <a:cs typeface="+mn-cs"/>
              </a:rPr>
              <a:t>discutees</a:t>
            </a:r>
            <a:r>
              <a:rPr lang="fr-FR" sz="1200" b="0" i="0" u="none" strike="noStrike" kern="1200" baseline="0" dirty="0">
                <a:solidFill>
                  <a:schemeClr val="tx1"/>
                </a:solidFill>
                <a:latin typeface="+mn-lt"/>
                <a:ea typeface="+mn-ea"/>
                <a:cs typeface="+mn-cs"/>
              </a:rPr>
              <a:t> et </a:t>
            </a:r>
            <a:r>
              <a:rPr lang="fr-FR" sz="1200" b="0" i="0" u="none" strike="noStrike" kern="1200" baseline="0" dirty="0" err="1">
                <a:solidFill>
                  <a:schemeClr val="tx1"/>
                </a:solidFill>
                <a:latin typeface="+mn-lt"/>
                <a:ea typeface="+mn-ea"/>
                <a:cs typeface="+mn-cs"/>
              </a:rPr>
              <a:t>decidees</a:t>
            </a:r>
            <a:r>
              <a:rPr lang="fr-FR" sz="1200" b="0" i="0" u="none" strike="noStrike" kern="1200" baseline="0" dirty="0">
                <a:solidFill>
                  <a:schemeClr val="tx1"/>
                </a:solidFill>
                <a:latin typeface="+mn-lt"/>
                <a:ea typeface="+mn-ea"/>
                <a:cs typeface="+mn-cs"/>
              </a:rPr>
              <a:t> rapidement pour </a:t>
            </a:r>
            <a:r>
              <a:rPr lang="fr-FR" sz="1200" b="0" i="0" u="none" strike="noStrike" kern="1200" baseline="0" dirty="0" err="1">
                <a:solidFill>
                  <a:schemeClr val="tx1"/>
                </a:solidFill>
                <a:latin typeface="+mn-lt"/>
                <a:ea typeface="+mn-ea"/>
                <a:cs typeface="+mn-cs"/>
              </a:rPr>
              <a:t>accelerer</a:t>
            </a:r>
            <a:r>
              <a:rPr lang="fr-FR" sz="1200" b="0" i="0" u="none" strike="noStrike" kern="1200" baseline="0" dirty="0">
                <a:solidFill>
                  <a:schemeClr val="tx1"/>
                </a:solidFill>
                <a:latin typeface="+mn-lt"/>
                <a:ea typeface="+mn-ea"/>
                <a:cs typeface="+mn-cs"/>
              </a:rPr>
              <a:t> la transition : certains choix, a plus ou moins court terme, peuvent </a:t>
            </a:r>
            <a:r>
              <a:rPr lang="fr-FR" sz="1200" b="0" i="0" u="none" strike="noStrike" kern="1200" baseline="0" dirty="0" err="1">
                <a:solidFill>
                  <a:schemeClr val="tx1"/>
                </a:solidFill>
                <a:latin typeface="+mn-lt"/>
                <a:ea typeface="+mn-ea"/>
                <a:cs typeface="+mn-cs"/>
              </a:rPr>
              <a:t>etre</a:t>
            </a:r>
            <a:r>
              <a:rPr lang="fr-FR" sz="1200" b="0" i="0" u="none" strike="noStrike" kern="1200" baseline="0" dirty="0">
                <a:solidFill>
                  <a:schemeClr val="tx1"/>
                </a:solidFill>
                <a:latin typeface="+mn-lt"/>
                <a:ea typeface="+mn-ea"/>
                <a:cs typeface="+mn-cs"/>
              </a:rPr>
              <a:t> incompatibles avec l’orientation de tel ou tel scenario. </a:t>
            </a:r>
          </a:p>
          <a:p>
            <a:pPr marL="0" indent="0">
              <a:buNone/>
            </a:pPr>
            <a:endParaRPr lang="fr-FR" sz="1200" b="0" i="0" u="none" strike="noStrike" kern="1200" baseline="0" dirty="0">
              <a:solidFill>
                <a:schemeClr val="tx1"/>
              </a:solidFill>
              <a:latin typeface="+mn-lt"/>
              <a:ea typeface="+mn-ea"/>
              <a:cs typeface="+mn-cs"/>
            </a:endParaRPr>
          </a:p>
          <a:p>
            <a:pPr marL="0" indent="0">
              <a:buNone/>
            </a:pPr>
            <a:r>
              <a:rPr lang="fr-FR" sz="1200" b="0" i="0" u="none" strike="noStrike" kern="1200" baseline="0" dirty="0">
                <a:solidFill>
                  <a:schemeClr val="tx1"/>
                </a:solidFill>
                <a:latin typeface="+mn-lt"/>
                <a:ea typeface="+mn-ea"/>
                <a:cs typeface="+mn-cs"/>
              </a:rPr>
              <a:t>Atteindre la neutralité repose sur des paris humains ou technologiques forts dans tous les cas mais qui diffèrent selon les scénarios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8F8886"/>
                </a:solidFill>
                <a:latin typeface="Bahnschrift SemiBold" panose="020B0502040204020203" pitchFamily="34" charset="0"/>
              </a:rPr>
              <a:t>S1 : Réussir l’évolution rapide et d’ampleur de nos modes de vie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S2 : </a:t>
            </a:r>
            <a:r>
              <a:rPr lang="fr-FR" dirty="0">
                <a:solidFill>
                  <a:srgbClr val="8F8886"/>
                </a:solidFill>
                <a:latin typeface="Bahnschrift SemiBold" panose="020B0502040204020203" pitchFamily="34" charset="0"/>
              </a:rPr>
              <a:t>Réussir l’évolution concertée et d’ampleur de nos modes de vie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8F8886"/>
                </a:solidFill>
                <a:latin typeface="Bahnschrift SemiBold" panose="020B0502040204020203" pitchFamily="34" charset="0"/>
              </a:rPr>
              <a:t>S3 : Réussir à trouver la ligne de crête d’une décarbonation sans modifier en profondeur nos modes de vie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8F8886"/>
                </a:solidFill>
                <a:latin typeface="Bahnschrift SemiBold" panose="020B0502040204020203" pitchFamily="34" charset="0"/>
              </a:rPr>
              <a:t>S4 : Réussir l’innovation technologique d’ampleur pour ne pas modifier nos modes de vie</a:t>
            </a:r>
          </a:p>
          <a:p>
            <a:pPr marL="0" indent="0">
              <a:buNone/>
            </a:pPr>
            <a:endParaRPr lang="fr-FR" sz="1200" b="0" i="0" u="none" strike="noStrike" kern="1200" baseline="0" dirty="0">
              <a:solidFill>
                <a:schemeClr val="tx1"/>
              </a:solidFill>
              <a:latin typeface="+mn-lt"/>
              <a:ea typeface="+mn-ea"/>
              <a:cs typeface="+mn-cs"/>
            </a:endParaRPr>
          </a:p>
          <a:p>
            <a:pPr marL="0" indent="0">
              <a:buNone/>
            </a:pPr>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81148CF-EEBC-442C-9E81-0AB0465D07A1}" type="slidenum">
              <a:rPr lang="fr-FR" smtClean="0"/>
              <a:t>4</a:t>
            </a:fld>
            <a:endParaRPr lang="fr-FR"/>
          </a:p>
        </p:txBody>
      </p:sp>
    </p:spTree>
    <p:extLst>
      <p:ext uri="{BB962C8B-B14F-4D97-AF65-F5344CB8AC3E}">
        <p14:creationId xmlns:p14="http://schemas.microsoft.com/office/powerpoint/2010/main" val="124233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dirty="0"/>
          </a:p>
        </p:txBody>
      </p:sp>
      <p:sp>
        <p:nvSpPr>
          <p:cNvPr id="4" name="Espace réservé du numéro de diapositive 3"/>
          <p:cNvSpPr>
            <a:spLocks noGrp="1"/>
          </p:cNvSpPr>
          <p:nvPr>
            <p:ph type="sldNum" sz="quarter" idx="10"/>
          </p:nvPr>
        </p:nvSpPr>
        <p:spPr/>
        <p:txBody>
          <a:bodyPr/>
          <a:lstStyle/>
          <a:p>
            <a:fld id="{681148CF-EEBC-442C-9E81-0AB0465D07A1}" type="slidenum">
              <a:rPr lang="fr-FR" smtClean="0"/>
              <a:t>5</a:t>
            </a:fld>
            <a:endParaRPr lang="fr-FR" dirty="0"/>
          </a:p>
        </p:txBody>
      </p:sp>
    </p:spTree>
    <p:extLst>
      <p:ext uri="{BB962C8B-B14F-4D97-AF65-F5344CB8AC3E}">
        <p14:creationId xmlns:p14="http://schemas.microsoft.com/office/powerpoint/2010/main" val="366232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cette diapo, il n’y a </a:t>
            </a:r>
            <a:r>
              <a:rPr lang="fr-FR" dirty="0" err="1"/>
              <a:t>qu</a:t>
            </a:r>
            <a:r>
              <a:rPr lang="fr-FR" dirty="0"/>
              <a:t> </a:t>
            </a:r>
            <a:r>
              <a:rPr lang="fr-FR" dirty="0" err="1"/>
              <a:t>eles</a:t>
            </a:r>
            <a:r>
              <a:rPr lang="fr-FR" dirty="0"/>
              <a:t> principales </a:t>
            </a:r>
            <a:r>
              <a:rPr lang="fr-FR" dirty="0" err="1"/>
              <a:t>EnR</a:t>
            </a:r>
            <a:r>
              <a:rPr lang="fr-FR" dirty="0"/>
              <a:t>, d’où la différence avec les chiffres de la diapo précédente</a:t>
            </a:r>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6</a:t>
            </a:fld>
            <a:endParaRPr lang="fr-FR"/>
          </a:p>
        </p:txBody>
      </p:sp>
    </p:spTree>
    <p:extLst>
      <p:ext uri="{BB962C8B-B14F-4D97-AF65-F5344CB8AC3E}">
        <p14:creationId xmlns:p14="http://schemas.microsoft.com/office/powerpoint/2010/main" val="305522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8ADF2C3B-CA45-4175-9520-CE406756BE8A}" type="slidenum">
              <a:rPr lang="fr-FR" smtClean="0"/>
              <a:t>7</a:t>
            </a:fld>
            <a:endParaRPr lang="fr-FR"/>
          </a:p>
        </p:txBody>
      </p:sp>
      <p:sp>
        <p:nvSpPr>
          <p:cNvPr id="5" name="Espace réservé des notes 4"/>
          <p:cNvSpPr>
            <a:spLocks noGrp="1"/>
          </p:cNvSpPr>
          <p:nvPr>
            <p:ph type="body" sz="quarter" idx="11"/>
          </p:nvPr>
        </p:nvSpPr>
        <p:spPr/>
        <p:txBody>
          <a:bodyPr/>
          <a:lstStyle/>
          <a:p>
            <a:r>
              <a:rPr lang="fr-FR" dirty="0"/>
              <a:t>Les scénarios S1 et S2, avec des demandes d’électricité en baisse (408 TWh dans S1 VS 480 TWh en 2015) ou en faible augmentation (535 TWh dans S2), reposent uniquement sur des technologies de production matures, le photovoltaïque, l’éolien terrestre, voire l’éolien</a:t>
            </a:r>
            <a:r>
              <a:rPr lang="fr-FR" baseline="0" dirty="0"/>
              <a:t> posé pour S2. S1 se différencie de S2 par une sortie plus rapide du nucléaire (seul le réacteur de Flamanville 3 est en fonctionnement en 2050, contre 12 GW dans S2), une production photovoltaïque plus décentralisée (environ 56 GW sur toiture et 36 GW au sol dans S1 ; 26 GW sur toiture et 66 GW au sol dans S2) et un recours moindre à l’éolien en mer posé (9 GW dans S1 et 19 GW dans S2). </a:t>
            </a:r>
          </a:p>
          <a:p>
            <a:r>
              <a:rPr lang="fr-FR" baseline="0" dirty="0"/>
              <a:t>Les scénarios S3 et S4, du fait d’une demande d’électricité en forte hausse (respectivement 650 TWh et 840 TWh), supposent de recourir également à des technologies considérées aujourd’hui comme peu matures : l’éolien flottant (28 GW dans S3EnR-offshore), le nouveau nucléaire (11,4 GW dans S3Nuc) voire les deux (28 GW de posé et 17,5 GW d’EPR dans S4). </a:t>
            </a:r>
          </a:p>
          <a:p>
            <a:endParaRPr lang="fr-FR" baseline="0" dirty="0"/>
          </a:p>
          <a:p>
            <a:r>
              <a:rPr lang="fr-FR" baseline="0" dirty="0"/>
              <a:t>En conséquence, avec un rythme maximal de développement des EPR supposé de 5 nouvelles en paires en service en 2050, atteint dans S4, la part du nucléaire est au maximum de 28 % dans S4. Dans les autres scénarios, la part des EnR en 2050 est de 97 % dans S1 du fait d’une fermeture de l’intégralité des réacteurs nucléaires historiques en 2050 (sauf EPR de Flamanville), de 86 % dans S2, 87 % dans S3EnR-offshore et 77 % de S3Nuc. </a:t>
            </a:r>
          </a:p>
          <a:p>
            <a:endParaRPr lang="fr-FR" baseline="0" dirty="0"/>
          </a:p>
          <a:p>
            <a:r>
              <a:rPr lang="fr-FR" baseline="0" dirty="0"/>
              <a:t>Enfin, en 2050, notons que la production d’électricité à partir de turbine à gaz est très faible dans S1 et S2 (moins de 1 TWh en 2050), de 15 TWh dans les deux scénarios S3 et de près de 40 TWh dans S4. En effet, d’autres sources sont mobilisées pour assurer l’équilibre du système électrique. </a:t>
            </a:r>
          </a:p>
          <a:p>
            <a:endParaRPr lang="fr-FR" baseline="0" dirty="0"/>
          </a:p>
          <a:p>
            <a:r>
              <a:rPr lang="fr-FR" baseline="0" dirty="0"/>
              <a:t>Pour rappel Nucléaire en 2050 :</a:t>
            </a:r>
          </a:p>
          <a:p>
            <a:r>
              <a:rPr lang="fr-FR" baseline="0" dirty="0"/>
              <a:t>S1 : Uniquement Flamanville 3</a:t>
            </a:r>
          </a:p>
          <a:p>
            <a:r>
              <a:rPr lang="fr-FR" baseline="0" dirty="0"/>
              <a:t>S2 : 12GW historiques en comptant Flamanville 3, mais sans mise en service de nouveaux EPR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S3EnR-Offshore : 12GW historiques en comptant Flamanville 3, mais sans mise en service de nouveaux EPR</a:t>
            </a:r>
          </a:p>
          <a:p>
            <a:r>
              <a:rPr lang="fr-FR" dirty="0"/>
              <a:t>S3Nuc</a:t>
            </a:r>
            <a:r>
              <a:rPr lang="fr-FR" baseline="0" dirty="0"/>
              <a:t> : 12 GW historiques en comptant Flamanville 3, et 10 GW de nouveaux EPR (soit environ 3 paires)</a:t>
            </a:r>
          </a:p>
          <a:p>
            <a:r>
              <a:rPr lang="fr-FR" baseline="0" dirty="0"/>
              <a:t>S4 : 16 GW historiques en comptant Flamanville 3, et 16 GW de nouveaux EPR (soit environ 5 paires)</a:t>
            </a:r>
            <a:endParaRPr lang="fr-FR" dirty="0"/>
          </a:p>
        </p:txBody>
      </p:sp>
    </p:spTree>
    <p:extLst>
      <p:ext uri="{BB962C8B-B14F-4D97-AF65-F5344CB8AC3E}">
        <p14:creationId xmlns:p14="http://schemas.microsoft.com/office/powerpoint/2010/main" val="269590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22274" y="4778722"/>
            <a:ext cx="5954713" cy="4652878"/>
          </a:xfrm>
        </p:spPr>
        <p:txBody>
          <a:bodyPr/>
          <a:lstStyle/>
          <a:p>
            <a:r>
              <a:rPr lang="fr-FR" sz="1000" b="1" dirty="0"/>
              <a:t>Point d’attention: </a:t>
            </a:r>
          </a:p>
          <a:p>
            <a:pPr marL="285750" indent="-285750" rtl="0" fontAlgn="ctr">
              <a:spcBef>
                <a:spcPts val="0"/>
              </a:spcBef>
              <a:spcAft>
                <a:spcPts val="0"/>
              </a:spcAft>
              <a:buFont typeface="Arial" panose="020B0604020202020204" pitchFamily="34" charset="0"/>
              <a:buChar char="•"/>
            </a:pPr>
            <a:r>
              <a:rPr lang="fr-FR" sz="1800" dirty="0">
                <a:effectLst/>
                <a:latin typeface="Calibri" panose="020F0502020204030204" pitchFamily="34" charset="0"/>
              </a:rPr>
              <a:t>Résultats basés sur outil de modélisation du type de RTE, prenant en compte </a:t>
            </a:r>
            <a:r>
              <a:rPr lang="fr-FR" sz="1800">
                <a:effectLst/>
                <a:latin typeface="Calibri" panose="020F0502020204030204" pitchFamily="34" charset="0"/>
              </a:rPr>
              <a:t>les interconnexions</a:t>
            </a:r>
            <a:endParaRPr lang="fr-FR" sz="18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fr-FR" sz="1800" dirty="0">
                <a:effectLst/>
                <a:latin typeface="Calibri" panose="020F0502020204030204" pitchFamily="34" charset="0"/>
              </a:rPr>
              <a:t>Dépend : contexte de financement, du niveau de demande d’électricité</a:t>
            </a:r>
          </a:p>
          <a:p>
            <a:pPr marL="285750" indent="-285750" rtl="0" fontAlgn="ctr">
              <a:spcBef>
                <a:spcPts val="0"/>
              </a:spcBef>
              <a:spcAft>
                <a:spcPts val="0"/>
              </a:spcAft>
              <a:buFont typeface="Arial" panose="020B0604020202020204" pitchFamily="34" charset="0"/>
              <a:buChar char="•"/>
            </a:pPr>
            <a:r>
              <a:rPr lang="fr-FR" sz="1800" dirty="0">
                <a:effectLst/>
                <a:latin typeface="Calibri" panose="020F0502020204030204" pitchFamily="34" charset="0"/>
              </a:rPr>
              <a:t>Des études qui ne prennent pas en compte le contexte actuel</a:t>
            </a:r>
          </a:p>
          <a:p>
            <a:endParaRPr lang="fr-FR" sz="1000" b="1" dirty="0"/>
          </a:p>
          <a:p>
            <a:endParaRPr lang="fr-FR" sz="1000" dirty="0"/>
          </a:p>
          <a:p>
            <a:r>
              <a:rPr lang="fr-FR" sz="1000" dirty="0"/>
              <a:t>Cette tendance à la baisse dans S2 s’explique notamment par le niveau de la demande en 2050 (540 TWh) qui permet : </a:t>
            </a:r>
          </a:p>
          <a:p>
            <a:r>
              <a:rPr lang="fr-FR" sz="1000" dirty="0"/>
              <a:t>la scénarisation d’un mix électrique reposant très majoritairement sur les technologies les plus compétitives - les éoliennes terrestres de grand diamètre et les installations photovoltaïques représentent 57 % de la production d’électricité en 2050 – alors que le niveau de consommation de S3 (650 TWh) implique de faire appel à une technologie plus coûteuse – l’éolien flottant ou le nucléaire EPR2. </a:t>
            </a:r>
          </a:p>
          <a:p>
            <a:r>
              <a:rPr lang="fr-FR" sz="1000" dirty="0"/>
              <a:t>La flexibilité, à la hausse et à la baisse apportée par les électrolyseurs, installés en quantité significative dans S2, permet de réduire les coûts de flexibilité (coût net des imports, batterie &amp; flexibilité, centrales gaz) ;</a:t>
            </a:r>
          </a:p>
          <a:p>
            <a:endParaRPr lang="fr-FR" sz="1000" dirty="0"/>
          </a:p>
          <a:p>
            <a:r>
              <a:rPr lang="fr-FR" sz="1000" dirty="0"/>
              <a:t>S1 ne présente pas de baisse du coût en EUR/MWh, avec un niveau de demande encore plus faible que S2. En effet, il présente des coûts d’approvisionnement en EUR/MWh similaires à S2, mais un coût réseau en EUR/MWh plus élevé lié à des dépenses similaires mais réparties sur une consommation moindre (408 TWh en 2050 dans S1). </a:t>
            </a:r>
          </a:p>
          <a:p>
            <a:endParaRPr lang="fr-FR" sz="1000" dirty="0"/>
          </a:p>
        </p:txBody>
      </p:sp>
      <p:sp>
        <p:nvSpPr>
          <p:cNvPr id="4" name="Espace réservé du numéro de diapositive 3"/>
          <p:cNvSpPr>
            <a:spLocks noGrp="1"/>
          </p:cNvSpPr>
          <p:nvPr>
            <p:ph type="sldNum" sz="quarter" idx="5"/>
          </p:nvPr>
        </p:nvSpPr>
        <p:spPr/>
        <p:txBody>
          <a:bodyPr/>
          <a:lstStyle/>
          <a:p>
            <a:fld id="{8ADF2C3B-CA45-4175-9520-CE406756BE8A}" type="slidenum">
              <a:rPr lang="fr-FR" smtClean="0"/>
              <a:t>8</a:t>
            </a:fld>
            <a:endParaRPr lang="fr-FR"/>
          </a:p>
        </p:txBody>
      </p:sp>
    </p:spTree>
    <p:extLst>
      <p:ext uri="{BB962C8B-B14F-4D97-AF65-F5344CB8AC3E}">
        <p14:creationId xmlns:p14="http://schemas.microsoft.com/office/powerpoint/2010/main" val="25297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8ADF2C3B-CA45-4175-9520-CE406756BE8A}" type="slidenum">
              <a:rPr lang="fr-FR" smtClean="0"/>
              <a:t>9</a:t>
            </a:fld>
            <a:endParaRPr lang="fr-FR"/>
          </a:p>
        </p:txBody>
      </p:sp>
      <p:sp>
        <p:nvSpPr>
          <p:cNvPr id="5" name="Espace réservé des notes 4"/>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Production plus important en région </a:t>
            </a:r>
            <a:r>
              <a:rPr lang="fr-FR" dirty="0" err="1"/>
              <a:t>occitanie</a:t>
            </a:r>
            <a:r>
              <a:rPr lang="fr-FR" baseline="0" dirty="0"/>
              <a:t> car de bons gisements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Moins de capacité installé en AURA, car les gisements sont un peu moins bons que dans d’autres régions. Initialement beaucoup d’installation en AURA car un réseau électrique bien développé.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285750" indent="-285750">
              <a:buFont typeface="Arial" panose="020B0604020202020204" pitchFamily="34" charset="0"/>
              <a:buChar char="•"/>
            </a:pPr>
            <a:r>
              <a:rPr lang="fr-FR" b="1" dirty="0"/>
              <a:t>Les scénarios LCOE First sont toujours plus coûteux </a:t>
            </a:r>
            <a:r>
              <a:rPr lang="fr-FR" dirty="0"/>
              <a:t>(+ 6 Mds EUR pour S1 et + 4 Md EUR pour S3) : </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b="1" dirty="0"/>
              <a:t>Essentiellement à cause des coûts de réseaux</a:t>
            </a:r>
            <a:r>
              <a:rPr lang="fr-FR" dirty="0"/>
              <a:t>, liés au renforcement de certaines interconnexions interrégionales</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Des coûts de flexibilité additionnels, liés à l’ajout de batterie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43053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06CE12A0-A835-40B2-93D9-54E4417B91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0714" y="215727"/>
            <a:ext cx="2165372" cy="1961865"/>
          </a:xfrm>
          <a:prstGeom prst="rect">
            <a:avLst/>
          </a:prstGeom>
        </p:spPr>
      </p:pic>
      <p:sp>
        <p:nvSpPr>
          <p:cNvPr id="2" name="Titre 1">
            <a:extLst>
              <a:ext uri="{FF2B5EF4-FFF2-40B4-BE49-F238E27FC236}">
                <a16:creationId xmlns:a16="http://schemas.microsoft.com/office/drawing/2014/main" id="{F51AF2CC-CA7A-4160-BCB8-EE1B7E4FB5C6}"/>
              </a:ext>
            </a:extLst>
          </p:cNvPr>
          <p:cNvSpPr>
            <a:spLocks noGrp="1"/>
          </p:cNvSpPr>
          <p:nvPr>
            <p:ph type="ctrTitle" hasCustomPrompt="1"/>
          </p:nvPr>
        </p:nvSpPr>
        <p:spPr>
          <a:xfrm>
            <a:off x="401542" y="3081866"/>
            <a:ext cx="11388902" cy="1253061"/>
          </a:xfrm>
        </p:spPr>
        <p:txBody>
          <a:bodyPr anchor="t">
            <a:normAutofit/>
          </a:bodyPr>
          <a:lstStyle>
            <a:lvl1pPr algn="l">
              <a:defRPr sz="4200" b="1"/>
            </a:lvl1pPr>
          </a:lstStyle>
          <a:p>
            <a:r>
              <a:rPr lang="fr-FR" dirty="0"/>
              <a:t>MODIFIEZ LE STYLE DU TITRE</a:t>
            </a:r>
          </a:p>
        </p:txBody>
      </p:sp>
      <p:sp>
        <p:nvSpPr>
          <p:cNvPr id="3" name="Sous-titre 2">
            <a:extLst>
              <a:ext uri="{FF2B5EF4-FFF2-40B4-BE49-F238E27FC236}">
                <a16:creationId xmlns:a16="http://schemas.microsoft.com/office/drawing/2014/main" id="{D89E80AB-5566-4154-891E-B4A2B914C05A}"/>
              </a:ext>
            </a:extLst>
          </p:cNvPr>
          <p:cNvSpPr>
            <a:spLocks noGrp="1"/>
          </p:cNvSpPr>
          <p:nvPr>
            <p:ph type="subTitle" idx="1"/>
          </p:nvPr>
        </p:nvSpPr>
        <p:spPr>
          <a:xfrm>
            <a:off x="401543" y="4559827"/>
            <a:ext cx="11388902" cy="462662"/>
          </a:xfrm>
        </p:spPr>
        <p:txBody>
          <a:bodyPr>
            <a:noAutofit/>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AD02B6FF-75EA-449F-A611-DB245605330A}"/>
              </a:ext>
            </a:extLst>
          </p:cNvPr>
          <p:cNvSpPr>
            <a:spLocks noGrp="1"/>
          </p:cNvSpPr>
          <p:nvPr>
            <p:ph type="dt" sz="half" idx="10"/>
          </p:nvPr>
        </p:nvSpPr>
        <p:spPr>
          <a:xfrm>
            <a:off x="10645422" y="6398170"/>
            <a:ext cx="1145036" cy="365125"/>
          </a:xfrm>
        </p:spPr>
        <p:txBody>
          <a:bodyPr/>
          <a:lstStyle/>
          <a:p>
            <a:fld id="{33433553-D0CE-4839-9B43-53BF64EE9B8E}" type="datetime1">
              <a:rPr lang="fr-FR" smtClean="0"/>
              <a:t>10/05/2023</a:t>
            </a:fld>
            <a:endParaRPr lang="fr-FR"/>
          </a:p>
        </p:txBody>
      </p:sp>
      <p:sp>
        <p:nvSpPr>
          <p:cNvPr id="5" name="Espace réservé du pied de page 4">
            <a:extLst>
              <a:ext uri="{FF2B5EF4-FFF2-40B4-BE49-F238E27FC236}">
                <a16:creationId xmlns:a16="http://schemas.microsoft.com/office/drawing/2014/main" id="{3866E786-3773-4911-80B4-D2313E6B9F49}"/>
              </a:ext>
            </a:extLst>
          </p:cNvPr>
          <p:cNvSpPr>
            <a:spLocks noGrp="1"/>
          </p:cNvSpPr>
          <p:nvPr>
            <p:ph type="ftr" sz="quarter" idx="11"/>
          </p:nvPr>
        </p:nvSpPr>
        <p:spPr>
          <a:xfrm>
            <a:off x="401542" y="6398170"/>
            <a:ext cx="4085550" cy="365125"/>
          </a:xfrm>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D2BFC73-3D1E-4F51-8954-158EBF717458}"/>
              </a:ext>
            </a:extLst>
          </p:cNvPr>
          <p:cNvSpPr>
            <a:spLocks noGrp="1"/>
          </p:cNvSpPr>
          <p:nvPr>
            <p:ph type="sldNum" sz="quarter" idx="12"/>
          </p:nvPr>
        </p:nvSpPr>
        <p:spPr>
          <a:xfrm>
            <a:off x="9550400" y="6398170"/>
            <a:ext cx="714828" cy="365125"/>
          </a:xfrm>
        </p:spPr>
        <p:txBody>
          <a:bodyPr/>
          <a:lstStyle/>
          <a:p>
            <a:fld id="{07C99ADF-20A6-40EF-AAB9-F326D6E12C60}" type="slidenum">
              <a:rPr lang="fr-FR" smtClean="0"/>
              <a:t>‹N°›</a:t>
            </a:fld>
            <a:endParaRPr lang="fr-FR"/>
          </a:p>
        </p:txBody>
      </p:sp>
      <p:pic>
        <p:nvPicPr>
          <p:cNvPr id="25" name="Graphique 24">
            <a:extLst>
              <a:ext uri="{FF2B5EF4-FFF2-40B4-BE49-F238E27FC236}">
                <a16:creationId xmlns:a16="http://schemas.microsoft.com/office/drawing/2014/main" id="{0BE7EFDA-176E-45B6-896B-A98F6FB997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5518" y="309561"/>
            <a:ext cx="1554994" cy="1773239"/>
          </a:xfrm>
          <a:prstGeom prst="rect">
            <a:avLst/>
          </a:prstGeom>
        </p:spPr>
      </p:pic>
    </p:spTree>
    <p:extLst>
      <p:ext uri="{BB962C8B-B14F-4D97-AF65-F5344CB8AC3E}">
        <p14:creationId xmlns:p14="http://schemas.microsoft.com/office/powerpoint/2010/main" val="313176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7E2E71-B4D5-4161-8E8F-4CE1E8EAC901}"/>
              </a:ext>
            </a:extLst>
          </p:cNvPr>
          <p:cNvSpPr>
            <a:spLocks noGrp="1"/>
          </p:cNvSpPr>
          <p:nvPr>
            <p:ph type="dt" sz="half" idx="10"/>
          </p:nvPr>
        </p:nvSpPr>
        <p:spPr/>
        <p:txBody>
          <a:bodyPr/>
          <a:lstStyle/>
          <a:p>
            <a:fld id="{FB25E1FC-3DE7-4AB2-ABE2-142B6DEDDFCD}" type="datetime1">
              <a:rPr lang="fr-FR" smtClean="0"/>
              <a:t>10/05/2023</a:t>
            </a:fld>
            <a:endParaRPr lang="fr-FR"/>
          </a:p>
        </p:txBody>
      </p:sp>
      <p:sp>
        <p:nvSpPr>
          <p:cNvPr id="3" name="Espace réservé du pied de page 2">
            <a:extLst>
              <a:ext uri="{FF2B5EF4-FFF2-40B4-BE49-F238E27FC236}">
                <a16:creationId xmlns:a16="http://schemas.microsoft.com/office/drawing/2014/main" id="{6994512E-A4E3-432B-A9AE-2D9B5183289B}"/>
              </a:ext>
            </a:extLst>
          </p:cNvPr>
          <p:cNvSpPr>
            <a:spLocks noGrp="1"/>
          </p:cNvSpPr>
          <p:nvPr>
            <p:ph type="ftr" sz="quarter" idx="11"/>
          </p:nvPr>
        </p:nvSpPr>
        <p:spPr/>
        <p:txBody>
          <a:bodyPr/>
          <a:lstStyle/>
          <a:p>
            <a:r>
              <a:rPr lang="fr-FR"/>
              <a:t>Intitulé de la direction/service</a:t>
            </a:r>
          </a:p>
        </p:txBody>
      </p:sp>
      <p:sp>
        <p:nvSpPr>
          <p:cNvPr id="4" name="Espace réservé du numéro de diapositive 3">
            <a:extLst>
              <a:ext uri="{FF2B5EF4-FFF2-40B4-BE49-F238E27FC236}">
                <a16:creationId xmlns:a16="http://schemas.microsoft.com/office/drawing/2014/main" id="{7E40B0F5-2DD9-489D-817B-987E0AFC3619}"/>
              </a:ext>
            </a:extLst>
          </p:cNvPr>
          <p:cNvSpPr>
            <a:spLocks noGrp="1"/>
          </p:cNvSpPr>
          <p:nvPr>
            <p:ph type="sldNum" sz="quarter" idx="12"/>
          </p:nvPr>
        </p:nvSpPr>
        <p:spPr/>
        <p:txBody>
          <a:bodyPr/>
          <a:lstStyle/>
          <a:p>
            <a:fld id="{07C99ADF-20A6-40EF-AAB9-F326D6E12C60}" type="slidenum">
              <a:rPr lang="fr-FR" smtClean="0"/>
              <a:t>‹N°›</a:t>
            </a:fld>
            <a:endParaRPr lang="fr-FR"/>
          </a:p>
        </p:txBody>
      </p:sp>
      <p:cxnSp>
        <p:nvCxnSpPr>
          <p:cNvPr id="5" name="Connecteur droit 4">
            <a:extLst>
              <a:ext uri="{FF2B5EF4-FFF2-40B4-BE49-F238E27FC236}">
                <a16:creationId xmlns:a16="http://schemas.microsoft.com/office/drawing/2014/main" id="{5F7133E1-F262-4F00-9CA0-BEAA2CA6BA19}"/>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65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clusi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63F8332E-96D7-4962-8D67-873DB7E88E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6832" y="234637"/>
            <a:ext cx="4298373" cy="3894401"/>
          </a:xfrm>
          <a:prstGeom prst="rect">
            <a:avLst/>
          </a:prstGeom>
        </p:spPr>
      </p:pic>
      <p:pic>
        <p:nvPicPr>
          <p:cNvPr id="16" name="Graphique 15">
            <a:extLst>
              <a:ext uri="{FF2B5EF4-FFF2-40B4-BE49-F238E27FC236}">
                <a16:creationId xmlns:a16="http://schemas.microsoft.com/office/drawing/2014/main" id="{740748C0-9B94-4E16-844B-BFC559539FF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8872" y="522073"/>
            <a:ext cx="1847274" cy="2106542"/>
          </a:xfrm>
          <a:prstGeom prst="rect">
            <a:avLst/>
          </a:prstGeom>
        </p:spPr>
      </p:pic>
      <p:sp>
        <p:nvSpPr>
          <p:cNvPr id="17" name="Espace réservé du contenu 5">
            <a:extLst>
              <a:ext uri="{FF2B5EF4-FFF2-40B4-BE49-F238E27FC236}">
                <a16:creationId xmlns:a16="http://schemas.microsoft.com/office/drawing/2014/main" id="{7C173263-137C-4EFC-BD01-26F8DC39B5E7}"/>
              </a:ext>
            </a:extLst>
          </p:cNvPr>
          <p:cNvSpPr>
            <a:spLocks noGrp="1"/>
          </p:cNvSpPr>
          <p:nvPr>
            <p:ph sz="quarter" idx="4"/>
          </p:nvPr>
        </p:nvSpPr>
        <p:spPr>
          <a:xfrm>
            <a:off x="903961" y="4990810"/>
            <a:ext cx="3614277" cy="1500188"/>
          </a:xfrm>
        </p:spPr>
        <p:txBody>
          <a:bodyPr anchor="b"/>
          <a:lstStyle>
            <a:lvl1pPr marL="0" indent="0">
              <a:lnSpc>
                <a:spcPct val="100000"/>
              </a:lnSpc>
              <a:spcBef>
                <a:spcPts val="0"/>
              </a:spcBef>
              <a:spcAft>
                <a:spcPts val="1200"/>
              </a:spcAft>
              <a:buFont typeface="+mj-lt"/>
              <a:buNone/>
              <a:defRPr sz="1600" b="1"/>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252847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dirty="0"/>
              <a:t>Modifier les styles du texte du masque</a:t>
            </a:r>
          </a:p>
        </p:txBody>
      </p:sp>
      <p:sp>
        <p:nvSpPr>
          <p:cNvPr id="15" name="Espace réservé de la date 3">
            <a:extLst>
              <a:ext uri="{FF2B5EF4-FFF2-40B4-BE49-F238E27FC236}">
                <a16:creationId xmlns:a16="http://schemas.microsoft.com/office/drawing/2014/main" id="{70E2E883-996D-0ECF-F4DC-B0AB55AD46AC}"/>
              </a:ext>
            </a:extLst>
          </p:cNvPr>
          <p:cNvSpPr>
            <a:spLocks noGrp="1"/>
          </p:cNvSpPr>
          <p:nvPr>
            <p:ph type="dt" sz="half" idx="10"/>
          </p:nvPr>
        </p:nvSpPr>
        <p:spPr>
          <a:xfrm>
            <a:off x="838200" y="6356350"/>
            <a:ext cx="2743200" cy="365125"/>
          </a:xfrm>
        </p:spPr>
        <p:txBody>
          <a:bodyPr/>
          <a:lstStyle/>
          <a:p>
            <a:fld id="{30A8A9CF-35B7-4ABF-956D-8417B9762E53}" type="datetimeFigureOut">
              <a:rPr lang="fr-FR" smtClean="0"/>
              <a:t>10/05/2023</a:t>
            </a:fld>
            <a:endParaRPr lang="fr-FR" dirty="0"/>
          </a:p>
        </p:txBody>
      </p:sp>
      <p:sp>
        <p:nvSpPr>
          <p:cNvPr id="16" name="Espace réservé du pied de page 4">
            <a:extLst>
              <a:ext uri="{FF2B5EF4-FFF2-40B4-BE49-F238E27FC236}">
                <a16:creationId xmlns:a16="http://schemas.microsoft.com/office/drawing/2014/main" id="{8132AFF2-5FD1-1230-A975-7F6B0854C85D}"/>
              </a:ext>
            </a:extLst>
          </p:cNvPr>
          <p:cNvSpPr>
            <a:spLocks noGrp="1"/>
          </p:cNvSpPr>
          <p:nvPr>
            <p:ph type="ftr" sz="quarter" idx="11"/>
          </p:nvPr>
        </p:nvSpPr>
        <p:spPr>
          <a:xfrm>
            <a:off x="4038600" y="6356350"/>
            <a:ext cx="4114800" cy="365125"/>
          </a:xfrm>
        </p:spPr>
        <p:txBody>
          <a:bodyPr/>
          <a:lstStyle/>
          <a:p>
            <a:r>
              <a:rPr lang="fr-FR" dirty="0"/>
              <a:t>Présentation ADEME</a:t>
            </a:r>
          </a:p>
        </p:txBody>
      </p:sp>
    </p:spTree>
    <p:extLst>
      <p:ext uri="{BB962C8B-B14F-4D97-AF65-F5344CB8AC3E}">
        <p14:creationId xmlns:p14="http://schemas.microsoft.com/office/powerpoint/2010/main" val="48326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ED341190-8E81-4268-82D2-B1594B8521A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sp>
        <p:nvSpPr>
          <p:cNvPr id="2" name="Titre 1">
            <a:extLst>
              <a:ext uri="{FF2B5EF4-FFF2-40B4-BE49-F238E27FC236}">
                <a16:creationId xmlns:a16="http://schemas.microsoft.com/office/drawing/2014/main" id="{7173931D-BCE5-4DD6-837E-9093D81A36E0}"/>
              </a:ext>
            </a:extLst>
          </p:cNvPr>
          <p:cNvSpPr>
            <a:spLocks noGrp="1"/>
          </p:cNvSpPr>
          <p:nvPr>
            <p:ph type="title" hasCustomPrompt="1"/>
          </p:nvPr>
        </p:nvSpPr>
        <p:spPr>
          <a:xfrm>
            <a:off x="401542" y="1117735"/>
            <a:ext cx="11388916" cy="591425"/>
          </a:xfrm>
        </p:spPr>
        <p:txBody>
          <a:bodyPr>
            <a:noAutofit/>
          </a:bodyPr>
          <a:lstStyle>
            <a:lvl1pPr>
              <a:defRPr sz="3600"/>
            </a:lvl1pPr>
          </a:lstStyle>
          <a:p>
            <a:r>
              <a:rPr lang="fr-FR" dirty="0"/>
              <a:t>Sommaire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16AC39D3-8513-452C-8CF8-A7790FBFBDCF}" type="datetime1">
              <a:rPr lang="fr-FR" smtClean="0"/>
              <a:t>10/05/2023</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20" name="Graphique 19">
            <a:extLst>
              <a:ext uri="{FF2B5EF4-FFF2-40B4-BE49-F238E27FC236}">
                <a16:creationId xmlns:a16="http://schemas.microsoft.com/office/drawing/2014/main" id="{1071578E-28D3-4579-8A85-74823C1E6D6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22" name="Connecteur droit 21">
            <a:extLst>
              <a:ext uri="{FF2B5EF4-FFF2-40B4-BE49-F238E27FC236}">
                <a16:creationId xmlns:a16="http://schemas.microsoft.com/office/drawing/2014/main" id="{FC36484D-BB1A-474C-B0F5-C8D0C79DA0C4}"/>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space réservé du contenu 5">
            <a:extLst>
              <a:ext uri="{FF2B5EF4-FFF2-40B4-BE49-F238E27FC236}">
                <a16:creationId xmlns:a16="http://schemas.microsoft.com/office/drawing/2014/main" id="{4192D36F-A845-4959-8B50-FB78F7C2E55A}"/>
              </a:ext>
            </a:extLst>
          </p:cNvPr>
          <p:cNvSpPr>
            <a:spLocks noGrp="1"/>
          </p:cNvSpPr>
          <p:nvPr>
            <p:ph sz="quarter" idx="4"/>
          </p:nvPr>
        </p:nvSpPr>
        <p:spPr>
          <a:xfrm>
            <a:off x="40154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8" name="Espace réservé du contenu 5">
            <a:extLst>
              <a:ext uri="{FF2B5EF4-FFF2-40B4-BE49-F238E27FC236}">
                <a16:creationId xmlns:a16="http://schemas.microsoft.com/office/drawing/2014/main" id="{017122FA-9593-403F-B7CA-7E0389A65ED1}"/>
              </a:ext>
            </a:extLst>
          </p:cNvPr>
          <p:cNvSpPr>
            <a:spLocks noGrp="1"/>
          </p:cNvSpPr>
          <p:nvPr>
            <p:ph sz="quarter" idx="13"/>
          </p:nvPr>
        </p:nvSpPr>
        <p:spPr>
          <a:xfrm>
            <a:off x="4288861"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
        <p:nvSpPr>
          <p:cNvPr id="29" name="Espace réservé du contenu 5">
            <a:extLst>
              <a:ext uri="{FF2B5EF4-FFF2-40B4-BE49-F238E27FC236}">
                <a16:creationId xmlns:a16="http://schemas.microsoft.com/office/drawing/2014/main" id="{2FAA6C87-BB8A-4CEF-8DE6-64CB5B6C02FE}"/>
              </a:ext>
            </a:extLst>
          </p:cNvPr>
          <p:cNvSpPr>
            <a:spLocks noGrp="1"/>
          </p:cNvSpPr>
          <p:nvPr>
            <p:ph sz="quarter" idx="14"/>
          </p:nvPr>
        </p:nvSpPr>
        <p:spPr>
          <a:xfrm>
            <a:off x="8170230" y="2456730"/>
            <a:ext cx="3614277" cy="3422568"/>
          </a:xfrm>
        </p:spPr>
        <p:txBody>
          <a:bodyPr/>
          <a:lstStyle>
            <a:lvl1pPr marL="358775" indent="-358775">
              <a:lnSpc>
                <a:spcPct val="100000"/>
              </a:lnSpc>
              <a:spcBef>
                <a:spcPts val="0"/>
              </a:spcBef>
              <a:spcAft>
                <a:spcPts val="1200"/>
              </a:spcAft>
              <a:buFont typeface="+mj-lt"/>
              <a:buAutoNum type="arabicPeriod"/>
              <a:defRPr sz="1600" b="1"/>
            </a:lvl1pPr>
            <a:lvl2pPr marL="631825" indent="-273050">
              <a:lnSpc>
                <a:spcPct val="100000"/>
              </a:lnSpc>
              <a:spcBef>
                <a:spcPts val="0"/>
              </a:spcBef>
              <a:spcAft>
                <a:spcPts val="1200"/>
              </a:spcAft>
              <a:buFont typeface="+mj-lt"/>
              <a:buAutoNum type="alphaLcParenR"/>
              <a:defRPr sz="1600"/>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8310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part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3931D-BCE5-4DD6-837E-9093D81A36E0}"/>
              </a:ext>
            </a:extLst>
          </p:cNvPr>
          <p:cNvSpPr>
            <a:spLocks noGrp="1"/>
          </p:cNvSpPr>
          <p:nvPr>
            <p:ph type="title"/>
          </p:nvPr>
        </p:nvSpPr>
        <p:spPr>
          <a:xfrm>
            <a:off x="401542" y="2766218"/>
            <a:ext cx="11388916" cy="1325563"/>
          </a:xfrm>
        </p:spPr>
        <p:txBody>
          <a:bodyPr/>
          <a:lstStyle/>
          <a:p>
            <a:r>
              <a:rPr lang="fr-FR"/>
              <a:t>Modifiez le style du titre</a:t>
            </a:r>
          </a:p>
        </p:txBody>
      </p:sp>
      <p:sp>
        <p:nvSpPr>
          <p:cNvPr id="4" name="Espace réservé de la date 3">
            <a:extLst>
              <a:ext uri="{FF2B5EF4-FFF2-40B4-BE49-F238E27FC236}">
                <a16:creationId xmlns:a16="http://schemas.microsoft.com/office/drawing/2014/main" id="{510E8C5C-7ABD-4753-8303-D45855CD8922}"/>
              </a:ext>
            </a:extLst>
          </p:cNvPr>
          <p:cNvSpPr>
            <a:spLocks noGrp="1"/>
          </p:cNvSpPr>
          <p:nvPr>
            <p:ph type="dt" sz="half" idx="10"/>
          </p:nvPr>
        </p:nvSpPr>
        <p:spPr/>
        <p:txBody>
          <a:bodyPr/>
          <a:lstStyle/>
          <a:p>
            <a:fld id="{C733CFD2-3B22-41BC-8B36-815F6682AD7E}" type="datetime1">
              <a:rPr lang="fr-FR" smtClean="0"/>
              <a:t>10/05/2023</a:t>
            </a:fld>
            <a:endParaRPr lang="fr-FR"/>
          </a:p>
        </p:txBody>
      </p:sp>
      <p:sp>
        <p:nvSpPr>
          <p:cNvPr id="5" name="Espace réservé du pied de page 4">
            <a:extLst>
              <a:ext uri="{FF2B5EF4-FFF2-40B4-BE49-F238E27FC236}">
                <a16:creationId xmlns:a16="http://schemas.microsoft.com/office/drawing/2014/main" id="{985D1710-4FA1-4336-974E-07022CB92EC2}"/>
              </a:ext>
            </a:extLst>
          </p:cNvPr>
          <p:cNvSpPr>
            <a:spLocks noGrp="1"/>
          </p:cNvSpPr>
          <p:nvPr>
            <p:ph type="ftr" sz="quarter" idx="11"/>
          </p:nvPr>
        </p:nvSpPr>
        <p:spPr/>
        <p:txBody>
          <a:bodyPr/>
          <a:lstStyle/>
          <a:p>
            <a:r>
              <a:rPr lang="fr-FR"/>
              <a:t>Intitulé de la direction/service</a:t>
            </a:r>
          </a:p>
        </p:txBody>
      </p:sp>
      <p:sp>
        <p:nvSpPr>
          <p:cNvPr id="6" name="Espace réservé du numéro de diapositive 5">
            <a:extLst>
              <a:ext uri="{FF2B5EF4-FFF2-40B4-BE49-F238E27FC236}">
                <a16:creationId xmlns:a16="http://schemas.microsoft.com/office/drawing/2014/main" id="{3710B1E8-C169-4C55-A825-20052736CA23}"/>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0" name="Image 9">
            <a:extLst>
              <a:ext uri="{FF2B5EF4-FFF2-40B4-BE49-F238E27FC236}">
                <a16:creationId xmlns:a16="http://schemas.microsoft.com/office/drawing/2014/main" id="{DE228966-DD17-49F9-B9BC-484B5A4B39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1" name="Graphique 10">
            <a:extLst>
              <a:ext uri="{FF2B5EF4-FFF2-40B4-BE49-F238E27FC236}">
                <a16:creationId xmlns:a16="http://schemas.microsoft.com/office/drawing/2014/main" id="{CC795930-16B5-40AC-A53B-DB23FCE08B29}"/>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7F1165D-0DBB-4343-96DD-6E8FA9F6076A}"/>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13">
            <a:extLst>
              <a:ext uri="{FF2B5EF4-FFF2-40B4-BE49-F238E27FC236}">
                <a16:creationId xmlns:a16="http://schemas.microsoft.com/office/drawing/2014/main" id="{B0B57733-763C-45E9-9A99-1B7E912A7B88}"/>
              </a:ext>
            </a:extLst>
          </p:cNvPr>
          <p:cNvSpPr>
            <a:spLocks noGrp="1"/>
          </p:cNvSpPr>
          <p:nvPr>
            <p:ph type="pic" sz="quarter" idx="13"/>
          </p:nvPr>
        </p:nvSpPr>
        <p:spPr>
          <a:xfrm>
            <a:off x="1" y="969963"/>
            <a:ext cx="12192000" cy="5356225"/>
          </a:xfrm>
        </p:spPr>
        <p:txBody>
          <a:bodyPr/>
          <a:lstStyle/>
          <a:p>
            <a:r>
              <a:rPr lang="fr-FR"/>
              <a:t>Cliquez sur l'icône pour ajouter une image</a:t>
            </a:r>
            <a:endParaRPr lang="fr-FR" dirty="0"/>
          </a:p>
        </p:txBody>
      </p:sp>
    </p:spTree>
    <p:extLst>
      <p:ext uri="{BB962C8B-B14F-4D97-AF65-F5344CB8AC3E}">
        <p14:creationId xmlns:p14="http://schemas.microsoft.com/office/powerpoint/2010/main" val="268717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s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10/05/2023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110596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tenus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10/05/2023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356025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tenus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10/05/2023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33233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s 1 colonne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3E873AE1-5950-4748-95FC-98A910B14992}" type="datetime1">
              <a:rPr lang="fr-FR" smtClean="0"/>
              <a:t>10/05/2023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11388916"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F4446820-0AA1-4B7F-9CDE-D21DCFF984C4}"/>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112845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s 2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AC74B510-252F-4777-A78B-388D2B86BA2F}" type="datetime1">
              <a:rPr lang="fr-FR" smtClean="0"/>
              <a:t>10/05/2023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6262258" y="2392078"/>
            <a:ext cx="5528204"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14" name="Espace réservé du contenu 5">
            <a:extLst>
              <a:ext uri="{FF2B5EF4-FFF2-40B4-BE49-F238E27FC236}">
                <a16:creationId xmlns:a16="http://schemas.microsoft.com/office/drawing/2014/main" id="{CB1A86F2-2898-4FF9-BBB1-4866847F538C}"/>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296245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s 3 colonnes vi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593A3-12EC-4325-949A-8513F8EDA465}"/>
              </a:ext>
            </a:extLst>
          </p:cNvPr>
          <p:cNvSpPr>
            <a:spLocks noGrp="1"/>
          </p:cNvSpPr>
          <p:nvPr>
            <p:ph type="title"/>
          </p:nvPr>
        </p:nvSpPr>
        <p:spPr>
          <a:xfrm>
            <a:off x="401542" y="770447"/>
            <a:ext cx="11388916" cy="1325563"/>
          </a:xfrm>
        </p:spPr>
        <p:txBody>
          <a:bodyPr anchor="b">
            <a:normAutofit/>
          </a:bodyPr>
          <a:lstStyle>
            <a:lvl1pPr>
              <a:defRPr sz="3200"/>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06459C7A-22DD-4DA0-996C-F27E91BCDD9F}"/>
              </a:ext>
            </a:extLst>
          </p:cNvPr>
          <p:cNvSpPr>
            <a:spLocks noGrp="1"/>
          </p:cNvSpPr>
          <p:nvPr>
            <p:ph type="dt" sz="half" idx="10"/>
          </p:nvPr>
        </p:nvSpPr>
        <p:spPr/>
        <p:txBody>
          <a:bodyPr/>
          <a:lstStyle/>
          <a:p>
            <a:fld id="{2EDAE380-707A-4B17-810D-A4D3F1C1ABAA}" type="datetime1">
              <a:rPr lang="fr-FR" smtClean="0"/>
              <a:t>10/05/2023</a:t>
            </a:fld>
            <a:endParaRPr lang="fr-FR"/>
          </a:p>
        </p:txBody>
      </p:sp>
      <p:sp>
        <p:nvSpPr>
          <p:cNvPr id="6" name="Espace réservé du pied de page 5">
            <a:extLst>
              <a:ext uri="{FF2B5EF4-FFF2-40B4-BE49-F238E27FC236}">
                <a16:creationId xmlns:a16="http://schemas.microsoft.com/office/drawing/2014/main" id="{9D0C406E-636A-4D77-BA99-F66CF9467A29}"/>
              </a:ext>
            </a:extLst>
          </p:cNvPr>
          <p:cNvSpPr>
            <a:spLocks noGrp="1"/>
          </p:cNvSpPr>
          <p:nvPr>
            <p:ph type="ftr" sz="quarter" idx="11"/>
          </p:nvPr>
        </p:nvSpPr>
        <p:spPr/>
        <p:txBody>
          <a:bodyPr/>
          <a:lstStyle/>
          <a:p>
            <a:r>
              <a:rPr lang="fr-FR"/>
              <a:t>Intitulé de la direction/service</a:t>
            </a:r>
          </a:p>
        </p:txBody>
      </p:sp>
      <p:sp>
        <p:nvSpPr>
          <p:cNvPr id="7"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p:txBody>
          <a:bodyPr/>
          <a:lstStyle/>
          <a:p>
            <a:fld id="{07C99ADF-20A6-40EF-AAB9-F326D6E12C60}" type="slidenum">
              <a:rPr lang="fr-FR" smtClean="0"/>
              <a:t>‹N°›</a:t>
            </a:fld>
            <a:endParaRPr lang="fr-FR"/>
          </a:p>
        </p:txBody>
      </p:sp>
      <p:pic>
        <p:nvPicPr>
          <p:cNvPr id="11" name="Image 10">
            <a:extLst>
              <a:ext uri="{FF2B5EF4-FFF2-40B4-BE49-F238E27FC236}">
                <a16:creationId xmlns:a16="http://schemas.microsoft.com/office/drawing/2014/main" id="{F12E4D51-273F-4CF5-A494-DA7F6D877F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5997" y="130728"/>
            <a:ext cx="716272" cy="648955"/>
          </a:xfrm>
          <a:prstGeom prst="rect">
            <a:avLst/>
          </a:prstGeom>
        </p:spPr>
      </p:pic>
      <p:pic>
        <p:nvPicPr>
          <p:cNvPr id="12" name="Graphique 11">
            <a:extLst>
              <a:ext uri="{FF2B5EF4-FFF2-40B4-BE49-F238E27FC236}">
                <a16:creationId xmlns:a16="http://schemas.microsoft.com/office/drawing/2014/main" id="{83C2AF93-B225-409D-B1B8-E11CCA64918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620" y="159014"/>
            <a:ext cx="518634" cy="591425"/>
          </a:xfrm>
          <a:prstGeom prst="rect">
            <a:avLst/>
          </a:prstGeom>
        </p:spPr>
      </p:pic>
      <p:cxnSp>
        <p:nvCxnSpPr>
          <p:cNvPr id="13" name="Connecteur droit 12">
            <a:extLst>
              <a:ext uri="{FF2B5EF4-FFF2-40B4-BE49-F238E27FC236}">
                <a16:creationId xmlns:a16="http://schemas.microsoft.com/office/drawing/2014/main" id="{CCE161EE-D5F0-4BBD-82F6-648AAE2CA275}"/>
              </a:ext>
            </a:extLst>
          </p:cNvPr>
          <p:cNvCxnSpPr>
            <a:cxnSpLocks/>
          </p:cNvCxnSpPr>
          <p:nvPr userDrawn="1"/>
        </p:nvCxnSpPr>
        <p:spPr>
          <a:xfrm>
            <a:off x="499326" y="6326906"/>
            <a:ext cx="11193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Espace réservé du contenu 5">
            <a:extLst>
              <a:ext uri="{FF2B5EF4-FFF2-40B4-BE49-F238E27FC236}">
                <a16:creationId xmlns:a16="http://schemas.microsoft.com/office/drawing/2014/main" id="{C65D261E-2C4A-4979-B86B-4100D57BB9B4}"/>
              </a:ext>
            </a:extLst>
          </p:cNvPr>
          <p:cNvSpPr>
            <a:spLocks noGrp="1"/>
          </p:cNvSpPr>
          <p:nvPr>
            <p:ph sz="quarter" idx="4"/>
          </p:nvPr>
        </p:nvSpPr>
        <p:spPr>
          <a:xfrm>
            <a:off x="40154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0" name="Espace réservé du contenu 5">
            <a:extLst>
              <a:ext uri="{FF2B5EF4-FFF2-40B4-BE49-F238E27FC236}">
                <a16:creationId xmlns:a16="http://schemas.microsoft.com/office/drawing/2014/main" id="{CD79B451-1AFF-4E01-A5EB-F3F70D1E7775}"/>
              </a:ext>
            </a:extLst>
          </p:cNvPr>
          <p:cNvSpPr>
            <a:spLocks noGrp="1"/>
          </p:cNvSpPr>
          <p:nvPr>
            <p:ph sz="quarter" idx="13"/>
          </p:nvPr>
        </p:nvSpPr>
        <p:spPr>
          <a:xfrm>
            <a:off x="4288861"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21" name="Espace réservé du contenu 5">
            <a:extLst>
              <a:ext uri="{FF2B5EF4-FFF2-40B4-BE49-F238E27FC236}">
                <a16:creationId xmlns:a16="http://schemas.microsoft.com/office/drawing/2014/main" id="{BF48DBAD-980E-4784-AD80-364655C5376A}"/>
              </a:ext>
            </a:extLst>
          </p:cNvPr>
          <p:cNvSpPr>
            <a:spLocks noGrp="1"/>
          </p:cNvSpPr>
          <p:nvPr>
            <p:ph sz="quarter" idx="14"/>
          </p:nvPr>
        </p:nvSpPr>
        <p:spPr>
          <a:xfrm>
            <a:off x="8170230" y="2392078"/>
            <a:ext cx="3614277" cy="3422568"/>
          </a:xfrm>
        </p:spPr>
        <p:txBody>
          <a:bodyPr/>
          <a:lstStyle>
            <a:lvl1pPr marL="0" indent="0">
              <a:lnSpc>
                <a:spcPct val="100000"/>
              </a:lnSpc>
              <a:spcBef>
                <a:spcPts val="0"/>
              </a:spcBef>
              <a:spcAft>
                <a:spcPts val="1200"/>
              </a:spcAft>
              <a:buFont typeface="+mj-lt"/>
              <a:buNone/>
              <a:defRPr sz="16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
        <p:nvSpPr>
          <p:cNvPr id="33" name="Espace réservé du contenu 5">
            <a:extLst>
              <a:ext uri="{FF2B5EF4-FFF2-40B4-BE49-F238E27FC236}">
                <a16:creationId xmlns:a16="http://schemas.microsoft.com/office/drawing/2014/main" id="{04DDA3B4-0E27-46BA-92BD-3D9E90A5EC6E}"/>
              </a:ext>
            </a:extLst>
          </p:cNvPr>
          <p:cNvSpPr>
            <a:spLocks noGrp="1"/>
          </p:cNvSpPr>
          <p:nvPr>
            <p:ph sz="quarter" idx="15"/>
          </p:nvPr>
        </p:nvSpPr>
        <p:spPr>
          <a:xfrm>
            <a:off x="9042400" y="147785"/>
            <a:ext cx="2736396" cy="539538"/>
          </a:xfrm>
        </p:spPr>
        <p:txBody>
          <a:bodyPr>
            <a:normAutofit/>
          </a:bodyPr>
          <a:lstStyle>
            <a:lvl1pPr marL="0" indent="0" algn="r">
              <a:lnSpc>
                <a:spcPct val="100000"/>
              </a:lnSpc>
              <a:spcBef>
                <a:spcPts val="0"/>
              </a:spcBef>
              <a:spcAft>
                <a:spcPts val="0"/>
              </a:spcAft>
              <a:buFont typeface="+mj-lt"/>
              <a:buNone/>
              <a:defRPr sz="1100" b="0"/>
            </a:lvl1pPr>
            <a:lvl2pPr marL="358775" indent="0">
              <a:lnSpc>
                <a:spcPct val="100000"/>
              </a:lnSpc>
              <a:spcBef>
                <a:spcPts val="0"/>
              </a:spcBef>
              <a:spcAft>
                <a:spcPts val="1200"/>
              </a:spcAft>
              <a:buFont typeface="+mj-lt"/>
              <a:buNone/>
              <a:defRPr sz="1600"/>
            </a:lvl2pPr>
          </a:lstStyle>
          <a:p>
            <a:pPr lvl="0"/>
            <a:r>
              <a:rPr lang="fr-FR"/>
              <a:t>Cliquez pour modifier les styles du texte du masque</a:t>
            </a:r>
          </a:p>
        </p:txBody>
      </p:sp>
    </p:spTree>
    <p:extLst>
      <p:ext uri="{BB962C8B-B14F-4D97-AF65-F5344CB8AC3E}">
        <p14:creationId xmlns:p14="http://schemas.microsoft.com/office/powerpoint/2010/main" val="3609940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6DB780-74F7-4FC9-9D7D-FA459DE5025C}"/>
              </a:ext>
            </a:extLst>
          </p:cNvPr>
          <p:cNvSpPr>
            <a:spLocks noGrp="1"/>
          </p:cNvSpPr>
          <p:nvPr>
            <p:ph type="title"/>
          </p:nvPr>
        </p:nvSpPr>
        <p:spPr>
          <a:xfrm>
            <a:off x="401542" y="365125"/>
            <a:ext cx="11388916"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79036DE-422F-44CC-BF88-4B490C5BCBD5}"/>
              </a:ext>
            </a:extLst>
          </p:cNvPr>
          <p:cNvSpPr>
            <a:spLocks noGrp="1"/>
          </p:cNvSpPr>
          <p:nvPr>
            <p:ph type="body" idx="1"/>
          </p:nvPr>
        </p:nvSpPr>
        <p:spPr>
          <a:xfrm>
            <a:off x="401542" y="1825625"/>
            <a:ext cx="1138891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A228CDF5-D17E-46B0-B1D6-AC26E3C71546}"/>
              </a:ext>
            </a:extLst>
          </p:cNvPr>
          <p:cNvSpPr>
            <a:spLocks noGrp="1"/>
          </p:cNvSpPr>
          <p:nvPr>
            <p:ph type="dt" sz="half" idx="2"/>
          </p:nvPr>
        </p:nvSpPr>
        <p:spPr>
          <a:xfrm>
            <a:off x="10645422" y="6370462"/>
            <a:ext cx="1145036" cy="365125"/>
          </a:xfrm>
          <a:prstGeom prst="rect">
            <a:avLst/>
          </a:prstGeom>
        </p:spPr>
        <p:txBody>
          <a:bodyPr vert="horz" lIns="91440" tIns="45720" rIns="91440" bIns="45720" rtlCol="0" anchor="ctr"/>
          <a:lstStyle>
            <a:lvl1pPr algn="r">
              <a:defRPr sz="1200" b="0">
                <a:solidFill>
                  <a:schemeClr val="tx1"/>
                </a:solidFill>
              </a:defRPr>
            </a:lvl1pPr>
          </a:lstStyle>
          <a:p>
            <a:fld id="{E65E6AF5-34FA-4DFE-86EB-E804FE14CCC2}" type="datetime1">
              <a:rPr lang="fr-FR" smtClean="0"/>
              <a:t>10/05/2023</a:t>
            </a:fld>
            <a:endParaRPr lang="fr-FR" dirty="0"/>
          </a:p>
        </p:txBody>
      </p:sp>
      <p:sp>
        <p:nvSpPr>
          <p:cNvPr id="5" name="Espace réservé du pied de page 4">
            <a:extLst>
              <a:ext uri="{FF2B5EF4-FFF2-40B4-BE49-F238E27FC236}">
                <a16:creationId xmlns:a16="http://schemas.microsoft.com/office/drawing/2014/main" id="{6D6F6DA1-FDF9-4717-886C-6A67F547279E}"/>
              </a:ext>
            </a:extLst>
          </p:cNvPr>
          <p:cNvSpPr>
            <a:spLocks noGrp="1"/>
          </p:cNvSpPr>
          <p:nvPr>
            <p:ph type="ftr" sz="quarter" idx="3"/>
          </p:nvPr>
        </p:nvSpPr>
        <p:spPr>
          <a:xfrm>
            <a:off x="401542" y="6370462"/>
            <a:ext cx="4085550" cy="365125"/>
          </a:xfrm>
          <a:prstGeom prst="rect">
            <a:avLst/>
          </a:prstGeom>
        </p:spPr>
        <p:txBody>
          <a:bodyPr vert="horz" lIns="91440" tIns="45720" rIns="91440" bIns="45720" rtlCol="0" anchor="ctr"/>
          <a:lstStyle>
            <a:lvl1pPr algn="l">
              <a:defRPr sz="1200" b="0">
                <a:solidFill>
                  <a:schemeClr val="tx1"/>
                </a:solidFill>
              </a:defRPr>
            </a:lvl1pPr>
          </a:lstStyle>
          <a:p>
            <a:r>
              <a:rPr lang="fr-FR"/>
              <a:t>Intitulé de la direction/service</a:t>
            </a:r>
            <a:endParaRPr lang="fr-FR" dirty="0"/>
          </a:p>
        </p:txBody>
      </p:sp>
      <p:sp>
        <p:nvSpPr>
          <p:cNvPr id="6" name="Espace réservé du numéro de diapositive 5">
            <a:extLst>
              <a:ext uri="{FF2B5EF4-FFF2-40B4-BE49-F238E27FC236}">
                <a16:creationId xmlns:a16="http://schemas.microsoft.com/office/drawing/2014/main" id="{080EB3D9-6B18-4640-ADFF-1EE86CD6060A}"/>
              </a:ext>
            </a:extLst>
          </p:cNvPr>
          <p:cNvSpPr>
            <a:spLocks noGrp="1"/>
          </p:cNvSpPr>
          <p:nvPr>
            <p:ph type="sldNum" sz="quarter" idx="4"/>
          </p:nvPr>
        </p:nvSpPr>
        <p:spPr>
          <a:xfrm>
            <a:off x="9550400" y="6370462"/>
            <a:ext cx="714828" cy="365125"/>
          </a:xfrm>
          <a:prstGeom prst="rect">
            <a:avLst/>
          </a:prstGeom>
        </p:spPr>
        <p:txBody>
          <a:bodyPr vert="horz" lIns="91440" tIns="45720" rIns="91440" bIns="45720" rtlCol="0" anchor="ctr"/>
          <a:lstStyle>
            <a:lvl1pPr algn="r">
              <a:defRPr sz="1200" b="0">
                <a:solidFill>
                  <a:schemeClr val="tx1"/>
                </a:solidFill>
              </a:defRPr>
            </a:lvl1pPr>
          </a:lstStyle>
          <a:p>
            <a:fld id="{07C99ADF-20A6-40EF-AAB9-F326D6E12C60}" type="slidenum">
              <a:rPr lang="fr-FR" smtClean="0"/>
              <a:pPr/>
              <a:t>‹N°›</a:t>
            </a:fld>
            <a:endParaRPr lang="fr-FR"/>
          </a:p>
        </p:txBody>
      </p:sp>
    </p:spTree>
    <p:extLst>
      <p:ext uri="{BB962C8B-B14F-4D97-AF65-F5344CB8AC3E}">
        <p14:creationId xmlns:p14="http://schemas.microsoft.com/office/powerpoint/2010/main" val="4497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2" r:id="rId6"/>
    <p:sldLayoutId id="2147483663" r:id="rId7"/>
    <p:sldLayoutId id="2147483664" r:id="rId8"/>
    <p:sldLayoutId id="2147483665" r:id="rId9"/>
    <p:sldLayoutId id="2147483655" r:id="rId10"/>
    <p:sldLayoutId id="2147483651" r:id="rId11"/>
    <p:sldLayoutId id="2147483666" r:id="rId12"/>
  </p:sldLayoutIdLst>
  <p:hf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10.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hyperlink" Target="transitions2050.ademe.fr" TargetMode="External"/><Relationship Id="rId11" Type="http://schemas.openxmlformats.org/officeDocument/2006/relationships/image" Target="../media/image14.png"/><Relationship Id="rId5" Type="http://schemas.openxmlformats.org/officeDocument/2006/relationships/hyperlink" Target="mailto:stephane.barbusse@ademe.fr" TargetMode="External"/><Relationship Id="rId15" Type="http://schemas.openxmlformats.org/officeDocument/2006/relationships/image" Target="../media/image18.png"/><Relationship Id="rId10" Type="http://schemas.openxmlformats.org/officeDocument/2006/relationships/hyperlink" Target="https://data-transitions2050.ademe.fr/" TargetMode="External"/><Relationship Id="rId19"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hyperlink" Target="https://librairie.ademe.fr/energies-renouvelables-reseaux-et-stockage/5352-prospective-transitions-2050-feuilleton-mix-electriqu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31.sv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2906" y="3993506"/>
            <a:ext cx="3605706" cy="207218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13D217F-BEB4-AC41-ABE9-611CDE242204}"/>
              </a:ext>
            </a:extLst>
          </p:cNvPr>
          <p:cNvSpPr/>
          <p:nvPr/>
        </p:nvSpPr>
        <p:spPr>
          <a:xfrm>
            <a:off x="0" y="0"/>
            <a:ext cx="3908612"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graphiques vectoriels&#10;&#10;Description générée automatiquement">
            <a:extLst>
              <a:ext uri="{FF2B5EF4-FFF2-40B4-BE49-F238E27FC236}">
                <a16:creationId xmlns:a16="http://schemas.microsoft.com/office/drawing/2014/main" id="{02A593A2-8885-2843-9144-8828F8BF25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2666" y="681317"/>
            <a:ext cx="7341558" cy="5558117"/>
          </a:xfrm>
          <a:prstGeom prst="rect">
            <a:avLst/>
          </a:prstGeom>
        </p:spPr>
      </p:pic>
      <p:sp>
        <p:nvSpPr>
          <p:cNvPr id="19" name="Titre 7">
            <a:extLst>
              <a:ext uri="{FF2B5EF4-FFF2-40B4-BE49-F238E27FC236}">
                <a16:creationId xmlns:a16="http://schemas.microsoft.com/office/drawing/2014/main" id="{251DFDD9-EFE9-D54C-B61E-F001D63F8C8C}"/>
              </a:ext>
            </a:extLst>
          </p:cNvPr>
          <p:cNvSpPr txBox="1">
            <a:spLocks/>
          </p:cNvSpPr>
          <p:nvPr/>
        </p:nvSpPr>
        <p:spPr>
          <a:xfrm>
            <a:off x="302906" y="4280633"/>
            <a:ext cx="3630761" cy="16945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pPr algn="ctr"/>
            <a:r>
              <a:rPr lang="fr-FR" sz="1700" dirty="0">
                <a:solidFill>
                  <a:srgbClr val="002060"/>
                </a:solidFill>
                <a:latin typeface="+mn-lt"/>
              </a:rPr>
              <a:t>Journée d’étude : Comment planifier et territorialiser le déploiement des énergies renouvelables électriques ?</a:t>
            </a:r>
          </a:p>
          <a:p>
            <a:pPr algn="ctr"/>
            <a:endParaRPr lang="fr-FR" sz="1700" dirty="0">
              <a:solidFill>
                <a:srgbClr val="002060"/>
              </a:solidFill>
              <a:latin typeface="+mn-lt"/>
            </a:endParaRPr>
          </a:p>
          <a:p>
            <a:pPr algn="ctr"/>
            <a:r>
              <a:rPr lang="fr-FR" sz="1700" dirty="0">
                <a:solidFill>
                  <a:srgbClr val="002060"/>
                </a:solidFill>
                <a:latin typeface="+mn-lt"/>
              </a:rPr>
              <a:t>11/05/2023</a:t>
            </a:r>
          </a:p>
          <a:p>
            <a:pPr algn="ctr"/>
            <a:r>
              <a:rPr lang="fr-FR" sz="1700" dirty="0">
                <a:solidFill>
                  <a:srgbClr val="002060"/>
                </a:solidFill>
                <a:latin typeface="+mn-lt"/>
              </a:rPr>
              <a:t>David MARCHAL</a:t>
            </a:r>
          </a:p>
          <a:p>
            <a:endParaRPr lang="fr-FR" sz="1600" i="1" dirty="0"/>
          </a:p>
        </p:txBody>
      </p:sp>
      <p:pic>
        <p:nvPicPr>
          <p:cNvPr id="10" name="Image 9">
            <a:extLst>
              <a:ext uri="{FF2B5EF4-FFF2-40B4-BE49-F238E27FC236}">
                <a16:creationId xmlns:a16="http://schemas.microsoft.com/office/drawing/2014/main" id="{F0F2CC01-4067-8D4E-B70B-0AC356E048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930" y="2298974"/>
            <a:ext cx="2594752" cy="1694531"/>
          </a:xfrm>
          <a:prstGeom prst="rect">
            <a:avLst/>
          </a:prstGeom>
        </p:spPr>
      </p:pic>
      <p:pic>
        <p:nvPicPr>
          <p:cNvPr id="13" name="Image 12">
            <a:extLst>
              <a:ext uri="{FF2B5EF4-FFF2-40B4-BE49-F238E27FC236}">
                <a16:creationId xmlns:a16="http://schemas.microsoft.com/office/drawing/2014/main" id="{183C6B00-E3F9-8946-89FD-595C128689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6" y="834485"/>
            <a:ext cx="1293728" cy="1172140"/>
          </a:xfrm>
          <a:prstGeom prst="rect">
            <a:avLst/>
          </a:prstGeom>
        </p:spPr>
      </p:pic>
      <p:pic>
        <p:nvPicPr>
          <p:cNvPr id="16" name="Graphique 15">
            <a:extLst>
              <a:ext uri="{FF2B5EF4-FFF2-40B4-BE49-F238E27FC236}">
                <a16:creationId xmlns:a16="http://schemas.microsoft.com/office/drawing/2014/main" id="{273BC632-941C-DA41-8E9D-BF1B163FD53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31406" y="828055"/>
            <a:ext cx="1164829" cy="1328314"/>
          </a:xfrm>
          <a:prstGeom prst="rect">
            <a:avLst/>
          </a:prstGeom>
        </p:spPr>
      </p:pic>
    </p:spTree>
    <p:extLst>
      <p:ext uri="{BB962C8B-B14F-4D97-AF65-F5344CB8AC3E}">
        <p14:creationId xmlns:p14="http://schemas.microsoft.com/office/powerpoint/2010/main" val="288821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BCF5053-5F76-B78F-477A-92DE68C12B22}"/>
              </a:ext>
            </a:extLst>
          </p:cNvPr>
          <p:cNvSpPr>
            <a:spLocks noGrp="1"/>
          </p:cNvSpPr>
          <p:nvPr>
            <p:ph type="dt" sz="half" idx="10"/>
          </p:nvPr>
        </p:nvSpPr>
        <p:spPr/>
        <p:txBody>
          <a:bodyPr/>
          <a:lstStyle/>
          <a:p>
            <a:fld id="{3E873AE1-5950-4748-95FC-98A910B14992}" type="datetime1">
              <a:rPr lang="fr-FR" smtClean="0"/>
              <a:t>10/05/2023</a:t>
            </a:fld>
            <a:endParaRPr lang="fr-FR"/>
          </a:p>
        </p:txBody>
      </p:sp>
      <p:sp>
        <p:nvSpPr>
          <p:cNvPr id="5" name="Espace réservé du numéro de diapositive 4">
            <a:extLst>
              <a:ext uri="{FF2B5EF4-FFF2-40B4-BE49-F238E27FC236}">
                <a16:creationId xmlns:a16="http://schemas.microsoft.com/office/drawing/2014/main" id="{E065F0D3-2F35-4FB4-A196-7C8DECA77D2E}"/>
              </a:ext>
            </a:extLst>
          </p:cNvPr>
          <p:cNvSpPr>
            <a:spLocks noGrp="1"/>
          </p:cNvSpPr>
          <p:nvPr>
            <p:ph type="sldNum" sz="quarter" idx="12"/>
          </p:nvPr>
        </p:nvSpPr>
        <p:spPr/>
        <p:txBody>
          <a:bodyPr/>
          <a:lstStyle/>
          <a:p>
            <a:fld id="{07C99ADF-20A6-40EF-AAB9-F326D6E12C60}" type="slidenum">
              <a:rPr lang="fr-FR" smtClean="0"/>
              <a:t>10</a:t>
            </a:fld>
            <a:endParaRPr lang="fr-FR"/>
          </a:p>
        </p:txBody>
      </p:sp>
      <p:sp>
        <p:nvSpPr>
          <p:cNvPr id="7" name="Espace réservé du contenu 6">
            <a:extLst>
              <a:ext uri="{FF2B5EF4-FFF2-40B4-BE49-F238E27FC236}">
                <a16:creationId xmlns:a16="http://schemas.microsoft.com/office/drawing/2014/main" id="{59A1843A-68E9-C54C-1DA1-E3A7AF7D3E48}"/>
              </a:ext>
            </a:extLst>
          </p:cNvPr>
          <p:cNvSpPr>
            <a:spLocks noGrp="1"/>
          </p:cNvSpPr>
          <p:nvPr>
            <p:ph sz="quarter" idx="15"/>
          </p:nvPr>
        </p:nvSpPr>
        <p:spPr/>
        <p:txBody>
          <a:bodyPr/>
          <a:lstStyle/>
          <a:p>
            <a:endParaRPr lang="fr-FR"/>
          </a:p>
        </p:txBody>
      </p:sp>
      <p:sp>
        <p:nvSpPr>
          <p:cNvPr id="15" name="Titre 14">
            <a:extLst>
              <a:ext uri="{FF2B5EF4-FFF2-40B4-BE49-F238E27FC236}">
                <a16:creationId xmlns:a16="http://schemas.microsoft.com/office/drawing/2014/main" id="{E73CE28A-0917-03D4-10B9-08665D18327A}"/>
              </a:ext>
            </a:extLst>
          </p:cNvPr>
          <p:cNvSpPr>
            <a:spLocks noGrp="1"/>
          </p:cNvSpPr>
          <p:nvPr>
            <p:ph type="title"/>
          </p:nvPr>
        </p:nvSpPr>
        <p:spPr/>
        <p:txBody>
          <a:bodyPr/>
          <a:lstStyle/>
          <a:p>
            <a:endParaRPr lang="fr-FR"/>
          </a:p>
        </p:txBody>
      </p:sp>
      <p:pic>
        <p:nvPicPr>
          <p:cNvPr id="17" name="Image 16">
            <a:extLst>
              <a:ext uri="{FF2B5EF4-FFF2-40B4-BE49-F238E27FC236}">
                <a16:creationId xmlns:a16="http://schemas.microsoft.com/office/drawing/2014/main" id="{2CA0A133-A171-8CC6-250A-0C4EB66B8018}"/>
              </a:ext>
            </a:extLst>
          </p:cNvPr>
          <p:cNvPicPr>
            <a:picLocks noChangeAspect="1"/>
          </p:cNvPicPr>
          <p:nvPr/>
        </p:nvPicPr>
        <p:blipFill>
          <a:blip r:embed="rId3"/>
          <a:stretch>
            <a:fillRect/>
          </a:stretch>
        </p:blipFill>
        <p:spPr>
          <a:xfrm>
            <a:off x="401541" y="770447"/>
            <a:ext cx="10676035" cy="5570105"/>
          </a:xfrm>
          <a:prstGeom prst="rect">
            <a:avLst/>
          </a:prstGeom>
        </p:spPr>
      </p:pic>
      <p:sp>
        <p:nvSpPr>
          <p:cNvPr id="8" name="Titre 1">
            <a:extLst>
              <a:ext uri="{FF2B5EF4-FFF2-40B4-BE49-F238E27FC236}">
                <a16:creationId xmlns:a16="http://schemas.microsoft.com/office/drawing/2014/main" id="{FF4C9AB9-9A37-2790-E6FD-40282A028B41}"/>
              </a:ext>
            </a:extLst>
          </p:cNvPr>
          <p:cNvSpPr txBox="1">
            <a:spLocks/>
          </p:cNvSpPr>
          <p:nvPr/>
        </p:nvSpPr>
        <p:spPr>
          <a:xfrm>
            <a:off x="2024602" y="254192"/>
            <a:ext cx="11388916"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Mettre en perspective la demande/offre régionale</a:t>
            </a:r>
            <a:br>
              <a:rPr lang="fr-FR" dirty="0"/>
            </a:br>
            <a:br>
              <a:rPr lang="fr-FR" dirty="0"/>
            </a:br>
            <a:endParaRPr lang="fr-FR" dirty="0"/>
          </a:p>
        </p:txBody>
      </p:sp>
      <p:pic>
        <p:nvPicPr>
          <p:cNvPr id="9" name="Image 8">
            <a:extLst>
              <a:ext uri="{FF2B5EF4-FFF2-40B4-BE49-F238E27FC236}">
                <a16:creationId xmlns:a16="http://schemas.microsoft.com/office/drawing/2014/main" id="{05988ED1-705F-3C70-6F9A-4D30D6CDBD41}"/>
              </a:ext>
            </a:extLst>
          </p:cNvPr>
          <p:cNvPicPr>
            <a:picLocks noChangeAspect="1"/>
          </p:cNvPicPr>
          <p:nvPr/>
        </p:nvPicPr>
        <p:blipFill>
          <a:blip r:embed="rId4"/>
          <a:stretch>
            <a:fillRect/>
          </a:stretch>
        </p:blipFill>
        <p:spPr>
          <a:xfrm>
            <a:off x="2605620" y="6106235"/>
            <a:ext cx="6436780" cy="686076"/>
          </a:xfrm>
          <a:prstGeom prst="rect">
            <a:avLst/>
          </a:prstGeom>
        </p:spPr>
      </p:pic>
      <p:sp>
        <p:nvSpPr>
          <p:cNvPr id="10" name="ZoneTexte 9">
            <a:extLst>
              <a:ext uri="{FF2B5EF4-FFF2-40B4-BE49-F238E27FC236}">
                <a16:creationId xmlns:a16="http://schemas.microsoft.com/office/drawing/2014/main" id="{69F74716-2F12-2C55-39A5-97D08EEE85FE}"/>
              </a:ext>
            </a:extLst>
          </p:cNvPr>
          <p:cNvSpPr txBox="1"/>
          <p:nvPr/>
        </p:nvSpPr>
        <p:spPr>
          <a:xfrm>
            <a:off x="879566" y="1857775"/>
            <a:ext cx="870857" cy="276999"/>
          </a:xfrm>
          <a:prstGeom prst="rect">
            <a:avLst/>
          </a:prstGeom>
          <a:solidFill>
            <a:schemeClr val="bg1">
              <a:lumMod val="75000"/>
            </a:schemeClr>
          </a:solidFill>
        </p:spPr>
        <p:txBody>
          <a:bodyPr wrap="square" rtlCol="0">
            <a:spAutoFit/>
          </a:bodyPr>
          <a:lstStyle/>
          <a:p>
            <a:r>
              <a:rPr lang="fr-FR" sz="1200" b="1" dirty="0">
                <a:solidFill>
                  <a:schemeClr val="accent2"/>
                </a:solidFill>
              </a:rPr>
              <a:t>Demande</a:t>
            </a:r>
          </a:p>
        </p:txBody>
      </p:sp>
      <p:cxnSp>
        <p:nvCxnSpPr>
          <p:cNvPr id="12" name="Connecteur droit avec flèche 11">
            <a:extLst>
              <a:ext uri="{FF2B5EF4-FFF2-40B4-BE49-F238E27FC236}">
                <a16:creationId xmlns:a16="http://schemas.microsoft.com/office/drawing/2014/main" id="{C6014A9C-3623-E8A6-515E-34D78BE3552D}"/>
              </a:ext>
            </a:extLst>
          </p:cNvPr>
          <p:cNvCxnSpPr>
            <a:cxnSpLocks/>
          </p:cNvCxnSpPr>
          <p:nvPr/>
        </p:nvCxnSpPr>
        <p:spPr>
          <a:xfrm>
            <a:off x="1314994" y="2134774"/>
            <a:ext cx="0" cy="24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239F90F-B69D-10E3-135A-D6225BA87238}"/>
              </a:ext>
            </a:extLst>
          </p:cNvPr>
          <p:cNvSpPr txBox="1"/>
          <p:nvPr/>
        </p:nvSpPr>
        <p:spPr>
          <a:xfrm>
            <a:off x="2045368" y="1857334"/>
            <a:ext cx="870857" cy="276999"/>
          </a:xfrm>
          <a:prstGeom prst="rect">
            <a:avLst/>
          </a:prstGeom>
          <a:solidFill>
            <a:schemeClr val="bg2">
              <a:lumMod val="20000"/>
              <a:lumOff val="80000"/>
            </a:schemeClr>
          </a:solidFill>
        </p:spPr>
        <p:txBody>
          <a:bodyPr wrap="square" rtlCol="0">
            <a:spAutoFit/>
          </a:bodyPr>
          <a:lstStyle/>
          <a:p>
            <a:pPr algn="ctr"/>
            <a:r>
              <a:rPr lang="fr-FR" sz="1200" b="1" dirty="0">
                <a:solidFill>
                  <a:schemeClr val="accent2"/>
                </a:solidFill>
              </a:rPr>
              <a:t>Offre</a:t>
            </a:r>
          </a:p>
        </p:txBody>
      </p:sp>
      <p:cxnSp>
        <p:nvCxnSpPr>
          <p:cNvPr id="14" name="Connecteur droit avec flèche 13">
            <a:extLst>
              <a:ext uri="{FF2B5EF4-FFF2-40B4-BE49-F238E27FC236}">
                <a16:creationId xmlns:a16="http://schemas.microsoft.com/office/drawing/2014/main" id="{485203C1-50E9-4DAF-5354-CF8606A729E5}"/>
              </a:ext>
            </a:extLst>
          </p:cNvPr>
          <p:cNvCxnSpPr>
            <a:cxnSpLocks/>
          </p:cNvCxnSpPr>
          <p:nvPr/>
        </p:nvCxnSpPr>
        <p:spPr>
          <a:xfrm>
            <a:off x="2480796" y="2134333"/>
            <a:ext cx="0" cy="243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3BA4CF1C-6895-4747-D377-5FD325BEF940}"/>
              </a:ext>
            </a:extLst>
          </p:cNvPr>
          <p:cNvSpPr txBox="1"/>
          <p:nvPr/>
        </p:nvSpPr>
        <p:spPr>
          <a:xfrm>
            <a:off x="879565" y="1489157"/>
            <a:ext cx="2036660" cy="369332"/>
          </a:xfrm>
          <a:prstGeom prst="rect">
            <a:avLst/>
          </a:prstGeom>
          <a:noFill/>
        </p:spPr>
        <p:txBody>
          <a:bodyPr wrap="square" rtlCol="0">
            <a:spAutoFit/>
          </a:bodyPr>
          <a:lstStyle/>
          <a:p>
            <a:pPr algn="ctr"/>
            <a:r>
              <a:rPr lang="fr-FR" b="1" dirty="0"/>
              <a:t>AURA</a:t>
            </a:r>
          </a:p>
        </p:txBody>
      </p:sp>
      <p:cxnSp>
        <p:nvCxnSpPr>
          <p:cNvPr id="21" name="Connecteur droit 20">
            <a:extLst>
              <a:ext uri="{FF2B5EF4-FFF2-40B4-BE49-F238E27FC236}">
                <a16:creationId xmlns:a16="http://schemas.microsoft.com/office/drawing/2014/main" id="{EC00D4CB-9982-C5F6-BBD9-AE92968588A0}"/>
              </a:ext>
            </a:extLst>
          </p:cNvPr>
          <p:cNvCxnSpPr/>
          <p:nvPr/>
        </p:nvCxnSpPr>
        <p:spPr>
          <a:xfrm>
            <a:off x="879565" y="1793957"/>
            <a:ext cx="203666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7EF8D93-97B9-2FEF-930A-4AE2150FBEE7}"/>
              </a:ext>
            </a:extLst>
          </p:cNvPr>
          <p:cNvSpPr txBox="1"/>
          <p:nvPr/>
        </p:nvSpPr>
        <p:spPr>
          <a:xfrm>
            <a:off x="4402320" y="1852593"/>
            <a:ext cx="870857" cy="276999"/>
          </a:xfrm>
          <a:prstGeom prst="rect">
            <a:avLst/>
          </a:prstGeom>
          <a:solidFill>
            <a:schemeClr val="bg1">
              <a:lumMod val="75000"/>
            </a:schemeClr>
          </a:solidFill>
        </p:spPr>
        <p:txBody>
          <a:bodyPr wrap="square" rtlCol="0">
            <a:spAutoFit/>
          </a:bodyPr>
          <a:lstStyle/>
          <a:p>
            <a:r>
              <a:rPr lang="fr-FR" sz="1200" b="1" dirty="0">
                <a:solidFill>
                  <a:schemeClr val="accent2"/>
                </a:solidFill>
              </a:rPr>
              <a:t>Demande</a:t>
            </a:r>
          </a:p>
        </p:txBody>
      </p:sp>
      <p:cxnSp>
        <p:nvCxnSpPr>
          <p:cNvPr id="23" name="Connecteur droit avec flèche 22">
            <a:extLst>
              <a:ext uri="{FF2B5EF4-FFF2-40B4-BE49-F238E27FC236}">
                <a16:creationId xmlns:a16="http://schemas.microsoft.com/office/drawing/2014/main" id="{6E8FFCE9-A09D-D312-B858-6924D63431DC}"/>
              </a:ext>
            </a:extLst>
          </p:cNvPr>
          <p:cNvCxnSpPr>
            <a:cxnSpLocks/>
          </p:cNvCxnSpPr>
          <p:nvPr/>
        </p:nvCxnSpPr>
        <p:spPr>
          <a:xfrm>
            <a:off x="4837748" y="2129592"/>
            <a:ext cx="0" cy="24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240D6783-4CB8-7523-F839-0FF5B13599F4}"/>
              </a:ext>
            </a:extLst>
          </p:cNvPr>
          <p:cNvSpPr txBox="1"/>
          <p:nvPr/>
        </p:nvSpPr>
        <p:spPr>
          <a:xfrm>
            <a:off x="5568122" y="1852152"/>
            <a:ext cx="870857" cy="276999"/>
          </a:xfrm>
          <a:prstGeom prst="rect">
            <a:avLst/>
          </a:prstGeom>
          <a:solidFill>
            <a:schemeClr val="bg2">
              <a:lumMod val="20000"/>
              <a:lumOff val="80000"/>
            </a:schemeClr>
          </a:solidFill>
        </p:spPr>
        <p:txBody>
          <a:bodyPr wrap="square" rtlCol="0">
            <a:spAutoFit/>
          </a:bodyPr>
          <a:lstStyle/>
          <a:p>
            <a:pPr algn="ctr"/>
            <a:r>
              <a:rPr lang="fr-FR" sz="1200" b="1" dirty="0">
                <a:solidFill>
                  <a:schemeClr val="accent2"/>
                </a:solidFill>
              </a:rPr>
              <a:t>Offre</a:t>
            </a:r>
          </a:p>
        </p:txBody>
      </p:sp>
      <p:cxnSp>
        <p:nvCxnSpPr>
          <p:cNvPr id="25" name="Connecteur droit avec flèche 24">
            <a:extLst>
              <a:ext uri="{FF2B5EF4-FFF2-40B4-BE49-F238E27FC236}">
                <a16:creationId xmlns:a16="http://schemas.microsoft.com/office/drawing/2014/main" id="{95F69775-00C4-06D6-5DA3-0862BF4FA542}"/>
              </a:ext>
            </a:extLst>
          </p:cNvPr>
          <p:cNvCxnSpPr>
            <a:cxnSpLocks/>
          </p:cNvCxnSpPr>
          <p:nvPr/>
        </p:nvCxnSpPr>
        <p:spPr>
          <a:xfrm>
            <a:off x="6003550" y="2129151"/>
            <a:ext cx="0" cy="243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ADD40852-E155-8EB4-981A-F177432BD322}"/>
              </a:ext>
            </a:extLst>
          </p:cNvPr>
          <p:cNvSpPr txBox="1"/>
          <p:nvPr/>
        </p:nvSpPr>
        <p:spPr>
          <a:xfrm>
            <a:off x="4402319" y="1483975"/>
            <a:ext cx="2036660" cy="369332"/>
          </a:xfrm>
          <a:prstGeom prst="rect">
            <a:avLst/>
          </a:prstGeom>
          <a:noFill/>
        </p:spPr>
        <p:txBody>
          <a:bodyPr wrap="square" rtlCol="0">
            <a:spAutoFit/>
          </a:bodyPr>
          <a:lstStyle/>
          <a:p>
            <a:pPr algn="ctr"/>
            <a:r>
              <a:rPr lang="fr-FR" b="1" dirty="0"/>
              <a:t>IDF</a:t>
            </a:r>
          </a:p>
        </p:txBody>
      </p:sp>
      <p:cxnSp>
        <p:nvCxnSpPr>
          <p:cNvPr id="27" name="Connecteur droit 26">
            <a:extLst>
              <a:ext uri="{FF2B5EF4-FFF2-40B4-BE49-F238E27FC236}">
                <a16:creationId xmlns:a16="http://schemas.microsoft.com/office/drawing/2014/main" id="{2A72272F-8F55-44AD-80F5-9BC48A5C5F4C}"/>
              </a:ext>
            </a:extLst>
          </p:cNvPr>
          <p:cNvCxnSpPr/>
          <p:nvPr/>
        </p:nvCxnSpPr>
        <p:spPr>
          <a:xfrm>
            <a:off x="4402319" y="1788775"/>
            <a:ext cx="203666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5DCF0C76-6C9B-BF17-A145-0CB410B485A1}"/>
              </a:ext>
            </a:extLst>
          </p:cNvPr>
          <p:cNvSpPr txBox="1"/>
          <p:nvPr/>
        </p:nvSpPr>
        <p:spPr>
          <a:xfrm>
            <a:off x="7630129" y="1852593"/>
            <a:ext cx="870857" cy="276999"/>
          </a:xfrm>
          <a:prstGeom prst="rect">
            <a:avLst/>
          </a:prstGeom>
          <a:solidFill>
            <a:schemeClr val="bg1">
              <a:lumMod val="75000"/>
            </a:schemeClr>
          </a:solidFill>
        </p:spPr>
        <p:txBody>
          <a:bodyPr wrap="square" rtlCol="0">
            <a:spAutoFit/>
          </a:bodyPr>
          <a:lstStyle/>
          <a:p>
            <a:r>
              <a:rPr lang="fr-FR" sz="1200" b="1" dirty="0">
                <a:solidFill>
                  <a:schemeClr val="accent2"/>
                </a:solidFill>
              </a:rPr>
              <a:t>Demande</a:t>
            </a:r>
          </a:p>
        </p:txBody>
      </p:sp>
      <p:cxnSp>
        <p:nvCxnSpPr>
          <p:cNvPr id="29" name="Connecteur droit avec flèche 28">
            <a:extLst>
              <a:ext uri="{FF2B5EF4-FFF2-40B4-BE49-F238E27FC236}">
                <a16:creationId xmlns:a16="http://schemas.microsoft.com/office/drawing/2014/main" id="{DD09EA86-1A81-58BD-E4AB-39495F074A5C}"/>
              </a:ext>
            </a:extLst>
          </p:cNvPr>
          <p:cNvCxnSpPr>
            <a:cxnSpLocks/>
          </p:cNvCxnSpPr>
          <p:nvPr/>
        </p:nvCxnSpPr>
        <p:spPr>
          <a:xfrm>
            <a:off x="8065557" y="2129592"/>
            <a:ext cx="0" cy="24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55B2ECC7-009D-9A82-A8EF-C729F4A9ACBC}"/>
              </a:ext>
            </a:extLst>
          </p:cNvPr>
          <p:cNvSpPr txBox="1"/>
          <p:nvPr/>
        </p:nvSpPr>
        <p:spPr>
          <a:xfrm>
            <a:off x="8795931" y="1852152"/>
            <a:ext cx="870857" cy="276999"/>
          </a:xfrm>
          <a:prstGeom prst="rect">
            <a:avLst/>
          </a:prstGeom>
          <a:solidFill>
            <a:schemeClr val="bg2">
              <a:lumMod val="20000"/>
              <a:lumOff val="80000"/>
            </a:schemeClr>
          </a:solidFill>
        </p:spPr>
        <p:txBody>
          <a:bodyPr wrap="square" rtlCol="0">
            <a:spAutoFit/>
          </a:bodyPr>
          <a:lstStyle/>
          <a:p>
            <a:pPr algn="ctr"/>
            <a:r>
              <a:rPr lang="fr-FR" sz="1200" b="1" dirty="0">
                <a:solidFill>
                  <a:schemeClr val="accent2"/>
                </a:solidFill>
              </a:rPr>
              <a:t>Offre</a:t>
            </a:r>
          </a:p>
        </p:txBody>
      </p:sp>
      <p:cxnSp>
        <p:nvCxnSpPr>
          <p:cNvPr id="31" name="Connecteur droit avec flèche 30">
            <a:extLst>
              <a:ext uri="{FF2B5EF4-FFF2-40B4-BE49-F238E27FC236}">
                <a16:creationId xmlns:a16="http://schemas.microsoft.com/office/drawing/2014/main" id="{378D21B3-13AB-EE82-01F2-1E86FC5B7F4E}"/>
              </a:ext>
            </a:extLst>
          </p:cNvPr>
          <p:cNvCxnSpPr>
            <a:cxnSpLocks/>
          </p:cNvCxnSpPr>
          <p:nvPr/>
        </p:nvCxnSpPr>
        <p:spPr>
          <a:xfrm>
            <a:off x="9231359" y="2129151"/>
            <a:ext cx="0" cy="243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28AC875D-C667-78F0-BBA4-29552264DF88}"/>
              </a:ext>
            </a:extLst>
          </p:cNvPr>
          <p:cNvSpPr txBox="1"/>
          <p:nvPr/>
        </p:nvSpPr>
        <p:spPr>
          <a:xfrm>
            <a:off x="7630128" y="1483975"/>
            <a:ext cx="2036660" cy="369332"/>
          </a:xfrm>
          <a:prstGeom prst="rect">
            <a:avLst/>
          </a:prstGeom>
          <a:noFill/>
        </p:spPr>
        <p:txBody>
          <a:bodyPr wrap="square" rtlCol="0">
            <a:spAutoFit/>
          </a:bodyPr>
          <a:lstStyle/>
          <a:p>
            <a:pPr algn="ctr"/>
            <a:r>
              <a:rPr lang="fr-FR" b="1" dirty="0"/>
              <a:t>NORM</a:t>
            </a:r>
          </a:p>
        </p:txBody>
      </p:sp>
      <p:cxnSp>
        <p:nvCxnSpPr>
          <p:cNvPr id="33" name="Connecteur droit 32">
            <a:extLst>
              <a:ext uri="{FF2B5EF4-FFF2-40B4-BE49-F238E27FC236}">
                <a16:creationId xmlns:a16="http://schemas.microsoft.com/office/drawing/2014/main" id="{47127B3C-16AC-0382-FE85-EBE67C589DEC}"/>
              </a:ext>
            </a:extLst>
          </p:cNvPr>
          <p:cNvCxnSpPr/>
          <p:nvPr/>
        </p:nvCxnSpPr>
        <p:spPr>
          <a:xfrm>
            <a:off x="7630128" y="1788775"/>
            <a:ext cx="20366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BABF05-EB21-76AA-384D-1C82BEE8D723}"/>
              </a:ext>
            </a:extLst>
          </p:cNvPr>
          <p:cNvSpPr/>
          <p:nvPr/>
        </p:nvSpPr>
        <p:spPr>
          <a:xfrm rot="20416691">
            <a:off x="10038396" y="953545"/>
            <a:ext cx="2668249" cy="644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solidFill>
                  <a:schemeClr val="accent6"/>
                </a:solidFill>
              </a:rPr>
              <a:t>V0 – version de travail</a:t>
            </a:r>
          </a:p>
        </p:txBody>
      </p:sp>
    </p:spTree>
    <p:extLst>
      <p:ext uri="{BB962C8B-B14F-4D97-AF65-F5344CB8AC3E}">
        <p14:creationId xmlns:p14="http://schemas.microsoft.com/office/powerpoint/2010/main" val="428797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FD53C-9C2E-9C0F-C92B-621746188ABF}"/>
              </a:ext>
            </a:extLst>
          </p:cNvPr>
          <p:cNvSpPr>
            <a:spLocks noGrp="1"/>
          </p:cNvSpPr>
          <p:nvPr>
            <p:ph type="title"/>
          </p:nvPr>
        </p:nvSpPr>
        <p:spPr>
          <a:xfrm>
            <a:off x="2708062" y="934874"/>
            <a:ext cx="7134225" cy="991362"/>
          </a:xfrm>
        </p:spPr>
        <p:txBody>
          <a:bodyPr anchor="b">
            <a:normAutofit/>
          </a:bodyPr>
          <a:lstStyle/>
          <a:p>
            <a:pPr algn="ctr" rtl="0">
              <a:defRPr sz="3200" b="0" i="0" u="none" strike="noStrike" kern="1200" spc="0" baseline="0">
                <a:solidFill>
                  <a:prstClr val="black">
                    <a:lumMod val="65000"/>
                    <a:lumOff val="35000"/>
                  </a:prstClr>
                </a:solidFill>
                <a:latin typeface="+mn-lt"/>
                <a:ea typeface="+mn-ea"/>
                <a:cs typeface="+mn-cs"/>
              </a:defRPr>
            </a:pPr>
            <a:r>
              <a:rPr lang="fr-FR" sz="2400" dirty="0"/>
              <a:t>Offre et Demande finale en 2050 selon S1, </a:t>
            </a:r>
            <a:br>
              <a:rPr lang="fr-FR" sz="2400" dirty="0"/>
            </a:br>
            <a:r>
              <a:rPr lang="fr-FR" sz="2400" dirty="0"/>
              <a:t>par vecteur et par région TWh</a:t>
            </a:r>
          </a:p>
        </p:txBody>
      </p:sp>
      <p:sp>
        <p:nvSpPr>
          <p:cNvPr id="3" name="Espace réservé de la date 2">
            <a:extLst>
              <a:ext uri="{FF2B5EF4-FFF2-40B4-BE49-F238E27FC236}">
                <a16:creationId xmlns:a16="http://schemas.microsoft.com/office/drawing/2014/main" id="{73E11E2A-08DE-684F-37A6-B192716F141B}"/>
              </a:ext>
            </a:extLst>
          </p:cNvPr>
          <p:cNvSpPr>
            <a:spLocks noGrp="1"/>
          </p:cNvSpPr>
          <p:nvPr>
            <p:ph type="dt" sz="half" idx="10"/>
          </p:nvPr>
        </p:nvSpPr>
        <p:spPr>
          <a:xfrm>
            <a:off x="10645422" y="6431645"/>
            <a:ext cx="935110" cy="303942"/>
          </a:xfrm>
        </p:spPr>
        <p:txBody>
          <a:bodyPr anchor="ctr">
            <a:normAutofit fontScale="92500"/>
          </a:bodyPr>
          <a:lstStyle/>
          <a:p>
            <a:pPr>
              <a:spcAft>
                <a:spcPts val="600"/>
              </a:spcAft>
            </a:pPr>
            <a:fld id="{3E873AE1-5950-4748-95FC-98A910B14992}" type="datetime1">
              <a:rPr lang="fr-FR" smtClean="0"/>
              <a:pPr>
                <a:spcAft>
                  <a:spcPts val="600"/>
                </a:spcAft>
              </a:pPr>
              <a:t>10/05/2023</a:t>
            </a:fld>
            <a:endParaRPr lang="fr-FR"/>
          </a:p>
        </p:txBody>
      </p:sp>
      <p:sp>
        <p:nvSpPr>
          <p:cNvPr id="5" name="Espace réservé du numéro de diapositive 4">
            <a:extLst>
              <a:ext uri="{FF2B5EF4-FFF2-40B4-BE49-F238E27FC236}">
                <a16:creationId xmlns:a16="http://schemas.microsoft.com/office/drawing/2014/main" id="{A194B132-7F2A-7BA4-8F93-806ADFE173EA}"/>
              </a:ext>
            </a:extLst>
          </p:cNvPr>
          <p:cNvSpPr>
            <a:spLocks noGrp="1"/>
          </p:cNvSpPr>
          <p:nvPr>
            <p:ph type="sldNum" sz="quarter" idx="12"/>
          </p:nvPr>
        </p:nvSpPr>
        <p:spPr>
          <a:xfrm>
            <a:off x="9550400" y="6431645"/>
            <a:ext cx="583775" cy="303942"/>
          </a:xfrm>
        </p:spPr>
        <p:txBody>
          <a:bodyPr anchor="ctr">
            <a:normAutofit/>
          </a:bodyPr>
          <a:lstStyle/>
          <a:p>
            <a:pPr>
              <a:spcAft>
                <a:spcPts val="600"/>
              </a:spcAft>
            </a:pPr>
            <a:fld id="{07C99ADF-20A6-40EF-AAB9-F326D6E12C60}" type="slidenum">
              <a:rPr lang="fr-FR" smtClean="0"/>
              <a:pPr>
                <a:spcAft>
                  <a:spcPts val="600"/>
                </a:spcAft>
              </a:pPr>
              <a:t>11</a:t>
            </a:fld>
            <a:endParaRPr lang="fr-FR"/>
          </a:p>
        </p:txBody>
      </p:sp>
      <p:pic>
        <p:nvPicPr>
          <p:cNvPr id="8" name="Image 7">
            <a:extLst>
              <a:ext uri="{FF2B5EF4-FFF2-40B4-BE49-F238E27FC236}">
                <a16:creationId xmlns:a16="http://schemas.microsoft.com/office/drawing/2014/main" id="{06D8F72E-01F8-5DAF-D87F-C0FA344D34EE}"/>
              </a:ext>
            </a:extLst>
          </p:cNvPr>
          <p:cNvPicPr>
            <a:picLocks noChangeAspect="1"/>
          </p:cNvPicPr>
          <p:nvPr/>
        </p:nvPicPr>
        <p:blipFill rotWithShape="1">
          <a:blip r:embed="rId3"/>
          <a:srcRect l="14320" t="10021"/>
          <a:stretch/>
        </p:blipFill>
        <p:spPr>
          <a:xfrm rot="5400000">
            <a:off x="5290550" y="2566785"/>
            <a:ext cx="4513597" cy="3254602"/>
          </a:xfrm>
          <a:prstGeom prst="rect">
            <a:avLst/>
          </a:prstGeom>
        </p:spPr>
      </p:pic>
      <p:pic>
        <p:nvPicPr>
          <p:cNvPr id="6" name="Image 5">
            <a:extLst>
              <a:ext uri="{FF2B5EF4-FFF2-40B4-BE49-F238E27FC236}">
                <a16:creationId xmlns:a16="http://schemas.microsoft.com/office/drawing/2014/main" id="{FE072C95-06CE-8950-6E1A-3D7AFDC360D4}"/>
              </a:ext>
            </a:extLst>
          </p:cNvPr>
          <p:cNvPicPr>
            <a:picLocks noChangeAspect="1"/>
          </p:cNvPicPr>
          <p:nvPr/>
        </p:nvPicPr>
        <p:blipFill rotWithShape="1">
          <a:blip r:embed="rId4"/>
          <a:srcRect t="10964" b="26047"/>
          <a:stretch/>
        </p:blipFill>
        <p:spPr>
          <a:xfrm rot="5400000" flipV="1">
            <a:off x="2826765" y="2828510"/>
            <a:ext cx="4415115" cy="2829637"/>
          </a:xfrm>
          <a:prstGeom prst="rect">
            <a:avLst/>
          </a:prstGeom>
        </p:spPr>
      </p:pic>
      <p:pic>
        <p:nvPicPr>
          <p:cNvPr id="9" name="Image 8">
            <a:extLst>
              <a:ext uri="{FF2B5EF4-FFF2-40B4-BE49-F238E27FC236}">
                <a16:creationId xmlns:a16="http://schemas.microsoft.com/office/drawing/2014/main" id="{12723278-429D-D861-83C9-31D93C2942BB}"/>
              </a:ext>
            </a:extLst>
          </p:cNvPr>
          <p:cNvPicPr>
            <a:picLocks noChangeAspect="1"/>
          </p:cNvPicPr>
          <p:nvPr/>
        </p:nvPicPr>
        <p:blipFill>
          <a:blip r:embed="rId5"/>
          <a:stretch>
            <a:fillRect/>
          </a:stretch>
        </p:blipFill>
        <p:spPr>
          <a:xfrm>
            <a:off x="0" y="6227000"/>
            <a:ext cx="5920047" cy="630999"/>
          </a:xfrm>
          <a:prstGeom prst="rect">
            <a:avLst/>
          </a:prstGeom>
        </p:spPr>
      </p:pic>
      <p:sp>
        <p:nvSpPr>
          <p:cNvPr id="11" name="ZoneTexte 10">
            <a:extLst>
              <a:ext uri="{FF2B5EF4-FFF2-40B4-BE49-F238E27FC236}">
                <a16:creationId xmlns:a16="http://schemas.microsoft.com/office/drawing/2014/main" id="{7E3CC0F1-43F7-E08D-277F-F53ADB3B7A6A}"/>
              </a:ext>
            </a:extLst>
          </p:cNvPr>
          <p:cNvSpPr txBox="1"/>
          <p:nvPr/>
        </p:nvSpPr>
        <p:spPr>
          <a:xfrm rot="16200000">
            <a:off x="2555147" y="3319327"/>
            <a:ext cx="1509567" cy="523220"/>
          </a:xfrm>
          <a:prstGeom prst="rect">
            <a:avLst/>
          </a:prstGeom>
          <a:noFill/>
        </p:spPr>
        <p:txBody>
          <a:bodyPr wrap="square" rtlCol="0">
            <a:spAutoFit/>
          </a:bodyPr>
          <a:lstStyle/>
          <a:p>
            <a:r>
              <a:rPr lang="fr-FR" sz="2800" b="1" dirty="0"/>
              <a:t>OFFRE</a:t>
            </a:r>
            <a:endParaRPr lang="fr-FR" b="1" dirty="0"/>
          </a:p>
        </p:txBody>
      </p:sp>
      <p:sp>
        <p:nvSpPr>
          <p:cNvPr id="12" name="ZoneTexte 11">
            <a:extLst>
              <a:ext uri="{FF2B5EF4-FFF2-40B4-BE49-F238E27FC236}">
                <a16:creationId xmlns:a16="http://schemas.microsoft.com/office/drawing/2014/main" id="{DAD4FE3C-70F3-6359-862A-5B7F814F3214}"/>
              </a:ext>
            </a:extLst>
          </p:cNvPr>
          <p:cNvSpPr txBox="1"/>
          <p:nvPr/>
        </p:nvSpPr>
        <p:spPr>
          <a:xfrm rot="5400000">
            <a:off x="9190089" y="3434657"/>
            <a:ext cx="1999119" cy="523220"/>
          </a:xfrm>
          <a:prstGeom prst="rect">
            <a:avLst/>
          </a:prstGeom>
          <a:noFill/>
        </p:spPr>
        <p:txBody>
          <a:bodyPr wrap="square" rtlCol="0">
            <a:spAutoFit/>
          </a:bodyPr>
          <a:lstStyle/>
          <a:p>
            <a:r>
              <a:rPr lang="fr-FR" sz="2800" b="1" dirty="0"/>
              <a:t>DEMANDE</a:t>
            </a:r>
            <a:endParaRPr lang="fr-FR" b="1" dirty="0"/>
          </a:p>
        </p:txBody>
      </p:sp>
      <p:sp>
        <p:nvSpPr>
          <p:cNvPr id="13" name="Rectangle 12">
            <a:extLst>
              <a:ext uri="{FF2B5EF4-FFF2-40B4-BE49-F238E27FC236}">
                <a16:creationId xmlns:a16="http://schemas.microsoft.com/office/drawing/2014/main" id="{7CF6756B-C75D-D0C2-5CA3-50CB367121F6}"/>
              </a:ext>
            </a:extLst>
          </p:cNvPr>
          <p:cNvSpPr/>
          <p:nvPr/>
        </p:nvSpPr>
        <p:spPr>
          <a:xfrm rot="20416691">
            <a:off x="545005" y="2301919"/>
            <a:ext cx="2668249" cy="644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solidFill>
                  <a:schemeClr val="accent6"/>
                </a:solidFill>
              </a:rPr>
              <a:t>V0 – version de travail</a:t>
            </a:r>
          </a:p>
        </p:txBody>
      </p:sp>
      <p:sp>
        <p:nvSpPr>
          <p:cNvPr id="4" name="Titre 1">
            <a:extLst>
              <a:ext uri="{FF2B5EF4-FFF2-40B4-BE49-F238E27FC236}">
                <a16:creationId xmlns:a16="http://schemas.microsoft.com/office/drawing/2014/main" id="{A674C83C-EA56-2AD6-A0C9-81EBBFA96A28}"/>
              </a:ext>
            </a:extLst>
          </p:cNvPr>
          <p:cNvSpPr txBox="1">
            <a:spLocks/>
          </p:cNvSpPr>
          <p:nvPr/>
        </p:nvSpPr>
        <p:spPr>
          <a:xfrm>
            <a:off x="2024602" y="254192"/>
            <a:ext cx="11388916"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fr-FR" dirty="0"/>
              <a:t>Mettre en perspective la demande/offre régionale</a:t>
            </a:r>
            <a:br>
              <a:rPr lang="fr-FR" dirty="0"/>
            </a:br>
            <a:br>
              <a:rPr lang="fr-FR" dirty="0"/>
            </a:br>
            <a:endParaRPr lang="fr-FR" dirty="0"/>
          </a:p>
        </p:txBody>
      </p:sp>
      <p:sp>
        <p:nvSpPr>
          <p:cNvPr id="7" name="Rectangle 6">
            <a:extLst>
              <a:ext uri="{FF2B5EF4-FFF2-40B4-BE49-F238E27FC236}">
                <a16:creationId xmlns:a16="http://schemas.microsoft.com/office/drawing/2014/main" id="{673FB42B-B6E2-E938-B976-2D2512516A31}"/>
              </a:ext>
            </a:extLst>
          </p:cNvPr>
          <p:cNvSpPr/>
          <p:nvPr/>
        </p:nvSpPr>
        <p:spPr>
          <a:xfrm>
            <a:off x="6411040" y="2202180"/>
            <a:ext cx="637459" cy="4229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dirty="0">
                <a:solidFill>
                  <a:sysClr val="windowText" lastClr="000000"/>
                </a:solidFill>
              </a:rPr>
              <a:t>AURA</a:t>
            </a:r>
          </a:p>
          <a:p>
            <a:pPr algn="ctr"/>
            <a:endParaRPr lang="fr-FR" sz="1150" dirty="0">
              <a:solidFill>
                <a:sysClr val="windowText" lastClr="000000"/>
              </a:solidFill>
            </a:endParaRPr>
          </a:p>
          <a:p>
            <a:pPr algn="ctr"/>
            <a:r>
              <a:rPr lang="fr-FR" sz="1150" dirty="0">
                <a:solidFill>
                  <a:sysClr val="windowText" lastClr="000000"/>
                </a:solidFill>
              </a:rPr>
              <a:t>BFC</a:t>
            </a:r>
          </a:p>
          <a:p>
            <a:pPr algn="ctr"/>
            <a:endParaRPr lang="fr-FR" sz="1150" dirty="0">
              <a:solidFill>
                <a:sysClr val="windowText" lastClr="000000"/>
              </a:solidFill>
            </a:endParaRPr>
          </a:p>
          <a:p>
            <a:pPr algn="ctr"/>
            <a:r>
              <a:rPr lang="fr-FR" sz="1150" dirty="0">
                <a:solidFill>
                  <a:sysClr val="windowText" lastClr="000000"/>
                </a:solidFill>
              </a:rPr>
              <a:t>BRE</a:t>
            </a:r>
          </a:p>
          <a:p>
            <a:pPr algn="ctr"/>
            <a:endParaRPr lang="fr-FR" sz="1150" dirty="0">
              <a:solidFill>
                <a:sysClr val="windowText" lastClr="000000"/>
              </a:solidFill>
            </a:endParaRPr>
          </a:p>
          <a:p>
            <a:pPr algn="ctr"/>
            <a:r>
              <a:rPr lang="fr-FR" sz="1150" dirty="0">
                <a:solidFill>
                  <a:sysClr val="windowText" lastClr="000000"/>
                </a:solidFill>
              </a:rPr>
              <a:t>CVDL</a:t>
            </a:r>
          </a:p>
          <a:p>
            <a:pPr algn="ctr"/>
            <a:endParaRPr lang="fr-FR" sz="1150" dirty="0">
              <a:solidFill>
                <a:sysClr val="windowText" lastClr="000000"/>
              </a:solidFill>
            </a:endParaRPr>
          </a:p>
          <a:p>
            <a:pPr algn="ctr"/>
            <a:r>
              <a:rPr lang="fr-FR" sz="1150" dirty="0">
                <a:solidFill>
                  <a:sysClr val="windowText" lastClr="000000"/>
                </a:solidFill>
              </a:rPr>
              <a:t>GE</a:t>
            </a:r>
          </a:p>
          <a:p>
            <a:pPr algn="ctr"/>
            <a:endParaRPr lang="fr-FR" sz="1150" dirty="0">
              <a:solidFill>
                <a:sysClr val="windowText" lastClr="000000"/>
              </a:solidFill>
            </a:endParaRPr>
          </a:p>
          <a:p>
            <a:pPr algn="ctr"/>
            <a:r>
              <a:rPr lang="fr-FR" sz="1150" dirty="0">
                <a:solidFill>
                  <a:sysClr val="windowText" lastClr="000000"/>
                </a:solidFill>
              </a:rPr>
              <a:t>HDF</a:t>
            </a:r>
          </a:p>
          <a:p>
            <a:pPr algn="ctr"/>
            <a:endParaRPr lang="fr-FR" sz="1150" dirty="0">
              <a:solidFill>
                <a:sysClr val="windowText" lastClr="000000"/>
              </a:solidFill>
            </a:endParaRPr>
          </a:p>
          <a:p>
            <a:pPr algn="ctr"/>
            <a:r>
              <a:rPr lang="fr-FR" sz="1150" dirty="0">
                <a:solidFill>
                  <a:sysClr val="windowText" lastClr="000000"/>
                </a:solidFill>
              </a:rPr>
              <a:t>IDF</a:t>
            </a:r>
          </a:p>
          <a:p>
            <a:pPr algn="ctr"/>
            <a:endParaRPr lang="fr-FR" sz="1150" dirty="0">
              <a:solidFill>
                <a:sysClr val="windowText" lastClr="000000"/>
              </a:solidFill>
            </a:endParaRPr>
          </a:p>
          <a:p>
            <a:pPr algn="ctr"/>
            <a:r>
              <a:rPr lang="fr-FR" sz="1150" dirty="0">
                <a:solidFill>
                  <a:sysClr val="windowText" lastClr="000000"/>
                </a:solidFill>
              </a:rPr>
              <a:t>NOR</a:t>
            </a:r>
          </a:p>
          <a:p>
            <a:pPr algn="ctr"/>
            <a:endParaRPr lang="fr-FR" sz="1150" dirty="0">
              <a:solidFill>
                <a:sysClr val="windowText" lastClr="000000"/>
              </a:solidFill>
            </a:endParaRPr>
          </a:p>
          <a:p>
            <a:pPr algn="ctr"/>
            <a:r>
              <a:rPr lang="fr-FR" sz="1150" dirty="0">
                <a:solidFill>
                  <a:sysClr val="windowText" lastClr="000000"/>
                </a:solidFill>
              </a:rPr>
              <a:t>NA</a:t>
            </a:r>
          </a:p>
          <a:p>
            <a:pPr algn="ctr"/>
            <a:endParaRPr lang="fr-FR" sz="1150" dirty="0">
              <a:solidFill>
                <a:sysClr val="windowText" lastClr="000000"/>
              </a:solidFill>
            </a:endParaRPr>
          </a:p>
          <a:p>
            <a:pPr algn="ctr"/>
            <a:r>
              <a:rPr lang="fr-FR" sz="1150" dirty="0">
                <a:solidFill>
                  <a:sysClr val="windowText" lastClr="000000"/>
                </a:solidFill>
              </a:rPr>
              <a:t>OCC</a:t>
            </a:r>
          </a:p>
          <a:p>
            <a:pPr algn="ctr"/>
            <a:endParaRPr lang="fr-FR" sz="1150" dirty="0">
              <a:solidFill>
                <a:sysClr val="windowText" lastClr="000000"/>
              </a:solidFill>
            </a:endParaRPr>
          </a:p>
          <a:p>
            <a:pPr algn="ctr"/>
            <a:r>
              <a:rPr lang="fr-FR" sz="1150" dirty="0">
                <a:solidFill>
                  <a:sysClr val="windowText" lastClr="000000"/>
                </a:solidFill>
              </a:rPr>
              <a:t>PDL</a:t>
            </a:r>
          </a:p>
          <a:p>
            <a:pPr algn="ctr"/>
            <a:endParaRPr lang="fr-FR" sz="1150" dirty="0">
              <a:solidFill>
                <a:sysClr val="windowText" lastClr="000000"/>
              </a:solidFill>
            </a:endParaRPr>
          </a:p>
          <a:p>
            <a:pPr algn="ctr"/>
            <a:r>
              <a:rPr lang="fr-FR" sz="1150" dirty="0">
                <a:solidFill>
                  <a:sysClr val="windowText" lastClr="000000"/>
                </a:solidFill>
              </a:rPr>
              <a:t>PACA</a:t>
            </a:r>
          </a:p>
        </p:txBody>
      </p:sp>
    </p:spTree>
    <p:extLst>
      <p:ext uri="{BB962C8B-B14F-4D97-AF65-F5344CB8AC3E}">
        <p14:creationId xmlns:p14="http://schemas.microsoft.com/office/powerpoint/2010/main" val="289731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FB6192-7D03-8945-BDD0-48C5BB6E5937}"/>
              </a:ext>
            </a:extLst>
          </p:cNvPr>
          <p:cNvSpPr>
            <a:spLocks noGrp="1"/>
          </p:cNvSpPr>
          <p:nvPr>
            <p:ph type="title"/>
          </p:nvPr>
        </p:nvSpPr>
        <p:spPr>
          <a:xfrm>
            <a:off x="813475" y="837524"/>
            <a:ext cx="10204326" cy="1325563"/>
          </a:xfrm>
        </p:spPr>
        <p:txBody>
          <a:bodyPr>
            <a:noAutofit/>
          </a:bodyPr>
          <a:lstStyle/>
          <a:p>
            <a:pPr algn="ctr"/>
            <a:r>
              <a:rPr lang="fr-FR" dirty="0"/>
              <a:t>Proposer des valeurs « guide » pour aider les territoires à adopter une ambition à la hauteur des enjeux</a:t>
            </a:r>
          </a:p>
        </p:txBody>
      </p:sp>
      <p:sp>
        <p:nvSpPr>
          <p:cNvPr id="3" name="Espace réservé de la date 2">
            <a:extLst>
              <a:ext uri="{FF2B5EF4-FFF2-40B4-BE49-F238E27FC236}">
                <a16:creationId xmlns:a16="http://schemas.microsoft.com/office/drawing/2014/main" id="{711F1B9C-20A0-FDE1-A1A8-AAC27D4CA90B}"/>
              </a:ext>
            </a:extLst>
          </p:cNvPr>
          <p:cNvSpPr>
            <a:spLocks noGrp="1"/>
          </p:cNvSpPr>
          <p:nvPr>
            <p:ph type="dt" sz="half" idx="10"/>
          </p:nvPr>
        </p:nvSpPr>
        <p:spPr/>
        <p:txBody>
          <a:bodyPr/>
          <a:lstStyle/>
          <a:p>
            <a:r>
              <a:rPr lang="fr-FR"/>
              <a:t>27/03/2023</a:t>
            </a:r>
          </a:p>
        </p:txBody>
      </p:sp>
      <p:sp>
        <p:nvSpPr>
          <p:cNvPr id="4" name="Espace réservé du pied de page 3">
            <a:extLst>
              <a:ext uri="{FF2B5EF4-FFF2-40B4-BE49-F238E27FC236}">
                <a16:creationId xmlns:a16="http://schemas.microsoft.com/office/drawing/2014/main" id="{528362B8-49AF-0695-4B12-1A8D298EB55B}"/>
              </a:ext>
            </a:extLst>
          </p:cNvPr>
          <p:cNvSpPr>
            <a:spLocks noGrp="1"/>
          </p:cNvSpPr>
          <p:nvPr>
            <p:ph type="ftr" sz="quarter" idx="11"/>
          </p:nvPr>
        </p:nvSpPr>
        <p:spPr/>
        <p:txBody>
          <a:bodyPr/>
          <a:lstStyle/>
          <a:p>
            <a:r>
              <a:rPr lang="fr-FR"/>
              <a:t>DBER/PEPIT</a:t>
            </a:r>
          </a:p>
        </p:txBody>
      </p:sp>
      <p:sp>
        <p:nvSpPr>
          <p:cNvPr id="5" name="Espace réservé du numéro de diapositive 4">
            <a:extLst>
              <a:ext uri="{FF2B5EF4-FFF2-40B4-BE49-F238E27FC236}">
                <a16:creationId xmlns:a16="http://schemas.microsoft.com/office/drawing/2014/main" id="{49304488-E1AC-92E4-D943-513DEFCBC13F}"/>
              </a:ext>
            </a:extLst>
          </p:cNvPr>
          <p:cNvSpPr>
            <a:spLocks noGrp="1"/>
          </p:cNvSpPr>
          <p:nvPr>
            <p:ph type="sldNum" sz="quarter" idx="12"/>
          </p:nvPr>
        </p:nvSpPr>
        <p:spPr/>
        <p:txBody>
          <a:bodyPr/>
          <a:lstStyle/>
          <a:p>
            <a:fld id="{07C99ADF-20A6-40EF-AAB9-F326D6E12C60}" type="slidenum">
              <a:rPr lang="fr-FR" smtClean="0"/>
              <a:t>12</a:t>
            </a:fld>
            <a:endParaRPr lang="fr-FR"/>
          </a:p>
        </p:txBody>
      </p:sp>
      <p:sp>
        <p:nvSpPr>
          <p:cNvPr id="7" name="Espace réservé du contenu 6">
            <a:extLst>
              <a:ext uri="{FF2B5EF4-FFF2-40B4-BE49-F238E27FC236}">
                <a16:creationId xmlns:a16="http://schemas.microsoft.com/office/drawing/2014/main" id="{DC406179-2B49-499D-EA6C-D02E5B80418F}"/>
              </a:ext>
            </a:extLst>
          </p:cNvPr>
          <p:cNvSpPr>
            <a:spLocks noGrp="1"/>
          </p:cNvSpPr>
          <p:nvPr>
            <p:ph sz="quarter" idx="15"/>
          </p:nvPr>
        </p:nvSpPr>
        <p:spPr/>
        <p:txBody>
          <a:bodyPr/>
          <a:lstStyle/>
          <a:p>
            <a:endParaRPr lang="fr-FR"/>
          </a:p>
        </p:txBody>
      </p:sp>
      <p:graphicFrame>
        <p:nvGraphicFramePr>
          <p:cNvPr id="8" name="Espace réservé du contenu 7">
            <a:extLst>
              <a:ext uri="{FF2B5EF4-FFF2-40B4-BE49-F238E27FC236}">
                <a16:creationId xmlns:a16="http://schemas.microsoft.com/office/drawing/2014/main" id="{110BFA1C-1931-4BD3-A342-151B08100985}"/>
              </a:ext>
            </a:extLst>
          </p:cNvPr>
          <p:cNvGraphicFramePr>
            <a:graphicFrameLocks noGrp="1"/>
          </p:cNvGraphicFramePr>
          <p:nvPr>
            <p:ph sz="quarter" idx="4"/>
          </p:nvPr>
        </p:nvGraphicFramePr>
        <p:xfrm>
          <a:off x="179696" y="2179134"/>
          <a:ext cx="5430991" cy="4088501"/>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a:extLst>
              <a:ext uri="{FF2B5EF4-FFF2-40B4-BE49-F238E27FC236}">
                <a16:creationId xmlns:a16="http://schemas.microsoft.com/office/drawing/2014/main" id="{157F786E-DC6E-F3C6-0875-635D566413AC}"/>
              </a:ext>
            </a:extLst>
          </p:cNvPr>
          <p:cNvCxnSpPr>
            <a:cxnSpLocks/>
          </p:cNvCxnSpPr>
          <p:nvPr/>
        </p:nvCxnSpPr>
        <p:spPr>
          <a:xfrm>
            <a:off x="10265228" y="3344091"/>
            <a:ext cx="34836" cy="1175658"/>
          </a:xfrm>
          <a:prstGeom prst="line">
            <a:avLst/>
          </a:prstGeom>
          <a:ln w="57150">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 name="Connecteur droit 11">
            <a:extLst>
              <a:ext uri="{FF2B5EF4-FFF2-40B4-BE49-F238E27FC236}">
                <a16:creationId xmlns:a16="http://schemas.microsoft.com/office/drawing/2014/main" id="{C9CFFB0A-DF0D-2748-0398-7CAA338CA261}"/>
              </a:ext>
            </a:extLst>
          </p:cNvPr>
          <p:cNvCxnSpPr>
            <a:cxnSpLocks/>
          </p:cNvCxnSpPr>
          <p:nvPr/>
        </p:nvCxnSpPr>
        <p:spPr>
          <a:xfrm>
            <a:off x="11079479" y="3552431"/>
            <a:ext cx="0" cy="1132780"/>
          </a:xfrm>
          <a:prstGeom prst="line">
            <a:avLst/>
          </a:prstGeom>
          <a:ln w="57150">
            <a:solidFill>
              <a:srgbClr val="0070C0"/>
            </a:solidFill>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graphicFrame>
        <p:nvGraphicFramePr>
          <p:cNvPr id="9" name="Graphique 8">
            <a:extLst>
              <a:ext uri="{FF2B5EF4-FFF2-40B4-BE49-F238E27FC236}">
                <a16:creationId xmlns:a16="http://schemas.microsoft.com/office/drawing/2014/main" id="{D3FFFD1E-ABA0-AC4F-36E8-F4B62FFA1173}"/>
              </a:ext>
            </a:extLst>
          </p:cNvPr>
          <p:cNvGraphicFramePr>
            <a:graphicFrameLocks/>
          </p:cNvGraphicFramePr>
          <p:nvPr/>
        </p:nvGraphicFramePr>
        <p:xfrm>
          <a:off x="6096001" y="2096010"/>
          <a:ext cx="5634956" cy="40885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necteur droit 5">
            <a:extLst>
              <a:ext uri="{FF2B5EF4-FFF2-40B4-BE49-F238E27FC236}">
                <a16:creationId xmlns:a16="http://schemas.microsoft.com/office/drawing/2014/main" id="{4AC68D94-1BFD-3AC3-9274-7A94B2B1B88B}"/>
              </a:ext>
            </a:extLst>
          </p:cNvPr>
          <p:cNvCxnSpPr>
            <a:cxnSpLocks/>
          </p:cNvCxnSpPr>
          <p:nvPr/>
        </p:nvCxnSpPr>
        <p:spPr>
          <a:xfrm>
            <a:off x="4726304" y="3866756"/>
            <a:ext cx="0" cy="1132780"/>
          </a:xfrm>
          <a:prstGeom prst="line">
            <a:avLst/>
          </a:prstGeom>
          <a:ln w="57150">
            <a:solidFill>
              <a:srgbClr val="0070C0"/>
            </a:solidFill>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11" name="Rectangle 10">
            <a:extLst>
              <a:ext uri="{FF2B5EF4-FFF2-40B4-BE49-F238E27FC236}">
                <a16:creationId xmlns:a16="http://schemas.microsoft.com/office/drawing/2014/main" id="{EB6B516F-A434-57C2-4F0E-D91D0C2DF7E5}"/>
              </a:ext>
            </a:extLst>
          </p:cNvPr>
          <p:cNvSpPr/>
          <p:nvPr/>
        </p:nvSpPr>
        <p:spPr>
          <a:xfrm>
            <a:off x="4282166" y="4397829"/>
            <a:ext cx="888275" cy="243840"/>
          </a:xfrm>
          <a:prstGeom prst="rect">
            <a:avLst/>
          </a:prstGeom>
          <a:solidFill>
            <a:schemeClr val="bg1"/>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050" dirty="0">
                <a:solidFill>
                  <a:sysClr val="windowText" lastClr="000000"/>
                </a:solidFill>
              </a:rPr>
              <a:t>Éolien Terr</a:t>
            </a:r>
          </a:p>
        </p:txBody>
      </p:sp>
      <p:sp>
        <p:nvSpPr>
          <p:cNvPr id="13" name="Rectangle 12">
            <a:extLst>
              <a:ext uri="{FF2B5EF4-FFF2-40B4-BE49-F238E27FC236}">
                <a16:creationId xmlns:a16="http://schemas.microsoft.com/office/drawing/2014/main" id="{2EAB9451-37B8-3C10-5385-AC9FA18856F1}"/>
              </a:ext>
            </a:extLst>
          </p:cNvPr>
          <p:cNvSpPr/>
          <p:nvPr/>
        </p:nvSpPr>
        <p:spPr>
          <a:xfrm rot="20416691">
            <a:off x="5641187" y="3042943"/>
            <a:ext cx="2668249" cy="644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solidFill>
                  <a:schemeClr val="accent6"/>
                </a:solidFill>
              </a:rPr>
              <a:t>V0 – version de travail</a:t>
            </a:r>
          </a:p>
        </p:txBody>
      </p:sp>
    </p:spTree>
    <p:extLst>
      <p:ext uri="{BB962C8B-B14F-4D97-AF65-F5344CB8AC3E}">
        <p14:creationId xmlns:p14="http://schemas.microsoft.com/office/powerpoint/2010/main" val="327521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14A99-2DCA-DD2D-6D88-F9C3EBE38737}"/>
              </a:ext>
            </a:extLst>
          </p:cNvPr>
          <p:cNvSpPr>
            <a:spLocks noGrp="1"/>
          </p:cNvSpPr>
          <p:nvPr>
            <p:ph type="title"/>
          </p:nvPr>
        </p:nvSpPr>
        <p:spPr/>
        <p:txBody>
          <a:bodyPr/>
          <a:lstStyle/>
          <a:p>
            <a:r>
              <a:rPr lang="fr-FR" dirty="0"/>
              <a:t>Quelques éléments de conclusion</a:t>
            </a:r>
          </a:p>
        </p:txBody>
      </p:sp>
      <p:sp>
        <p:nvSpPr>
          <p:cNvPr id="3" name="Espace réservé de la date 2">
            <a:extLst>
              <a:ext uri="{FF2B5EF4-FFF2-40B4-BE49-F238E27FC236}">
                <a16:creationId xmlns:a16="http://schemas.microsoft.com/office/drawing/2014/main" id="{5B1A0550-2174-1C36-B633-3C230E3731E2}"/>
              </a:ext>
            </a:extLst>
          </p:cNvPr>
          <p:cNvSpPr>
            <a:spLocks noGrp="1"/>
          </p:cNvSpPr>
          <p:nvPr>
            <p:ph type="dt" sz="half" idx="10"/>
          </p:nvPr>
        </p:nvSpPr>
        <p:spPr/>
        <p:txBody>
          <a:bodyPr/>
          <a:lstStyle/>
          <a:p>
            <a:fld id="{3E873AE1-5950-4748-95FC-98A910B14992}" type="datetime1">
              <a:rPr lang="fr-FR" smtClean="0"/>
              <a:t>10/05/2023</a:t>
            </a:fld>
            <a:endParaRPr lang="fr-FR"/>
          </a:p>
        </p:txBody>
      </p:sp>
      <p:sp>
        <p:nvSpPr>
          <p:cNvPr id="4" name="Espace réservé du pied de page 3">
            <a:extLst>
              <a:ext uri="{FF2B5EF4-FFF2-40B4-BE49-F238E27FC236}">
                <a16:creationId xmlns:a16="http://schemas.microsoft.com/office/drawing/2014/main" id="{E6A3BD3A-4D14-4AC5-D3F3-8954CD78C8C8}"/>
              </a:ext>
            </a:extLst>
          </p:cNvPr>
          <p:cNvSpPr>
            <a:spLocks noGrp="1"/>
          </p:cNvSpPr>
          <p:nvPr>
            <p:ph type="ftr" sz="quarter" idx="11"/>
          </p:nvPr>
        </p:nvSpPr>
        <p:spPr/>
        <p:txBody>
          <a:bodyPr/>
          <a:lstStyle/>
          <a:p>
            <a:r>
              <a:rPr lang="fr-FR"/>
              <a:t>Intitulé de la direction/service</a:t>
            </a:r>
          </a:p>
        </p:txBody>
      </p:sp>
      <p:sp>
        <p:nvSpPr>
          <p:cNvPr id="5" name="Espace réservé du numéro de diapositive 4">
            <a:extLst>
              <a:ext uri="{FF2B5EF4-FFF2-40B4-BE49-F238E27FC236}">
                <a16:creationId xmlns:a16="http://schemas.microsoft.com/office/drawing/2014/main" id="{7799984D-BC28-427A-8498-ABECAA0BB4D2}"/>
              </a:ext>
            </a:extLst>
          </p:cNvPr>
          <p:cNvSpPr>
            <a:spLocks noGrp="1"/>
          </p:cNvSpPr>
          <p:nvPr>
            <p:ph type="sldNum" sz="quarter" idx="12"/>
          </p:nvPr>
        </p:nvSpPr>
        <p:spPr/>
        <p:txBody>
          <a:bodyPr/>
          <a:lstStyle/>
          <a:p>
            <a:fld id="{07C99ADF-20A6-40EF-AAB9-F326D6E12C60}" type="slidenum">
              <a:rPr lang="fr-FR" smtClean="0"/>
              <a:t>13</a:t>
            </a:fld>
            <a:endParaRPr lang="fr-FR"/>
          </a:p>
        </p:txBody>
      </p:sp>
      <p:sp>
        <p:nvSpPr>
          <p:cNvPr id="6" name="Espace réservé du contenu 5">
            <a:extLst>
              <a:ext uri="{FF2B5EF4-FFF2-40B4-BE49-F238E27FC236}">
                <a16:creationId xmlns:a16="http://schemas.microsoft.com/office/drawing/2014/main" id="{C98F72AE-DBCA-C59F-397F-6356C2565601}"/>
              </a:ext>
            </a:extLst>
          </p:cNvPr>
          <p:cNvSpPr>
            <a:spLocks noGrp="1"/>
          </p:cNvSpPr>
          <p:nvPr>
            <p:ph sz="quarter" idx="4"/>
          </p:nvPr>
        </p:nvSpPr>
        <p:spPr/>
        <p:txBody>
          <a:bodyPr>
            <a:normAutofit fontScale="92500" lnSpcReduction="10000"/>
          </a:bodyPr>
          <a:lstStyle/>
          <a:p>
            <a:pPr rtl="0" fontAlgn="ctr">
              <a:spcBef>
                <a:spcPts val="0"/>
              </a:spcBef>
              <a:spcAft>
                <a:spcPts val="0"/>
              </a:spcAft>
              <a:buFont typeface="Arial" panose="020B0604020202020204" pitchFamily="34" charset="0"/>
              <a:buChar char="•"/>
            </a:pPr>
            <a:r>
              <a:rPr lang="fr-FR" sz="2400" dirty="0">
                <a:solidFill>
                  <a:srgbClr val="404040"/>
                </a:solidFill>
                <a:effectLst/>
                <a:latin typeface="Calibri" panose="020F0502020204030204" pitchFamily="34" charset="0"/>
              </a:rPr>
              <a:t>Ne pas déployer que sous l'angle de l'optimisation des LCOE, mais prendre en compte les coûts de l’ensemble </a:t>
            </a:r>
            <a:r>
              <a:rPr lang="fr-FR" sz="2400">
                <a:solidFill>
                  <a:srgbClr val="404040"/>
                </a:solidFill>
                <a:effectLst/>
                <a:latin typeface="Calibri" panose="020F0502020204030204" pitchFamily="34" charset="0"/>
              </a:rPr>
              <a:t>du système</a:t>
            </a:r>
            <a:endParaRPr lang="fr-FR" sz="2400" dirty="0">
              <a:solidFill>
                <a:srgbClr val="40404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fr-FR" sz="2400" dirty="0">
                <a:solidFill>
                  <a:srgbClr val="404040"/>
                </a:solidFill>
                <a:effectLst/>
                <a:latin typeface="Calibri" panose="020F0502020204030204" pitchFamily="34" charset="0"/>
              </a:rPr>
              <a:t>Comment concilier planification nationale et locale</a:t>
            </a:r>
          </a:p>
          <a:p>
            <a:pPr lvl="1" fontAlgn="ctr">
              <a:spcAft>
                <a:spcPts val="0"/>
              </a:spcAft>
              <a:buFont typeface="Arial" panose="020B0604020202020204" pitchFamily="34" charset="0"/>
              <a:buChar char="•"/>
            </a:pPr>
            <a:r>
              <a:rPr lang="fr-FR" sz="2400" dirty="0">
                <a:solidFill>
                  <a:srgbClr val="404040"/>
                </a:solidFill>
                <a:effectLst/>
                <a:latin typeface="Calibri" panose="020F0502020204030204" pitchFamily="34" charset="0"/>
              </a:rPr>
              <a:t>Enjeu du partage de l’effort</a:t>
            </a:r>
          </a:p>
          <a:p>
            <a:pPr lvl="1" fontAlgn="ctr">
              <a:spcAft>
                <a:spcPts val="0"/>
              </a:spcAft>
              <a:buFont typeface="Arial" panose="020B0604020202020204" pitchFamily="34" charset="0"/>
              <a:buChar char="•"/>
            </a:pPr>
            <a:r>
              <a:rPr lang="fr-FR" sz="2400" dirty="0">
                <a:solidFill>
                  <a:srgbClr val="404040"/>
                </a:solidFill>
                <a:effectLst/>
                <a:latin typeface="Calibri" panose="020F0502020204030204" pitchFamily="34" charset="0"/>
              </a:rPr>
              <a:t>Un équilibre entre top-down et </a:t>
            </a:r>
            <a:r>
              <a:rPr lang="fr-FR" sz="2400" dirty="0" err="1">
                <a:solidFill>
                  <a:srgbClr val="404040"/>
                </a:solidFill>
                <a:effectLst/>
                <a:latin typeface="Calibri" panose="020F0502020204030204" pitchFamily="34" charset="0"/>
              </a:rPr>
              <a:t>bottom</a:t>
            </a:r>
            <a:r>
              <a:rPr lang="fr-FR" sz="2400" dirty="0">
                <a:solidFill>
                  <a:srgbClr val="404040"/>
                </a:solidFill>
                <a:effectLst/>
                <a:latin typeface="Calibri" panose="020F0502020204030204" pitchFamily="34" charset="0"/>
              </a:rPr>
              <a:t>-up</a:t>
            </a:r>
          </a:p>
          <a:p>
            <a:pPr marL="742950" lvl="1" indent="-285750" fontAlgn="ctr">
              <a:spcAft>
                <a:spcPts val="0"/>
              </a:spcAft>
              <a:buFont typeface="Courier New" panose="02070309020205020404" pitchFamily="49" charset="0"/>
              <a:buChar char="o"/>
            </a:pPr>
            <a:r>
              <a:rPr lang="fr-FR" sz="2400" dirty="0">
                <a:solidFill>
                  <a:srgbClr val="404040"/>
                </a:solidFill>
                <a:effectLst/>
                <a:latin typeface="Calibri" panose="020F0502020204030204" pitchFamily="34" charset="0"/>
              </a:rPr>
              <a:t>Expliciter les potentiels</a:t>
            </a:r>
          </a:p>
          <a:p>
            <a:pPr marL="742950" lvl="1" indent="-285750" rtl="0" fontAlgn="ctr">
              <a:spcBef>
                <a:spcPts val="0"/>
              </a:spcBef>
              <a:spcAft>
                <a:spcPts val="0"/>
              </a:spcAft>
              <a:buFont typeface="Courier New" panose="02070309020205020404" pitchFamily="49" charset="0"/>
              <a:buChar char="o"/>
            </a:pPr>
            <a:r>
              <a:rPr lang="fr-FR" sz="2400" dirty="0">
                <a:solidFill>
                  <a:srgbClr val="404040"/>
                </a:solidFill>
                <a:effectLst/>
                <a:latin typeface="Calibri" panose="020F0502020204030204" pitchFamily="34" charset="0"/>
              </a:rPr>
              <a:t>Proposer des fourchettes indicatives aux territoires </a:t>
            </a:r>
          </a:p>
          <a:p>
            <a:pPr rtl="0" fontAlgn="ctr">
              <a:spcBef>
                <a:spcPts val="0"/>
              </a:spcBef>
              <a:spcAft>
                <a:spcPts val="0"/>
              </a:spcAft>
              <a:buFont typeface="Arial" panose="020B0604020202020204" pitchFamily="34" charset="0"/>
              <a:buChar char="•"/>
            </a:pPr>
            <a:r>
              <a:rPr lang="fr-FR" sz="2400" dirty="0">
                <a:solidFill>
                  <a:srgbClr val="404040"/>
                </a:solidFill>
                <a:effectLst/>
                <a:latin typeface="Calibri" panose="020F0502020204030204" pitchFamily="34" charset="0"/>
              </a:rPr>
              <a:t>Travailler sur la solidarité entre territoires</a:t>
            </a:r>
          </a:p>
          <a:p>
            <a:pPr rtl="0" fontAlgn="ctr">
              <a:spcBef>
                <a:spcPts val="0"/>
              </a:spcBef>
              <a:spcAft>
                <a:spcPts val="0"/>
              </a:spcAft>
              <a:buFont typeface="Arial" panose="020B0604020202020204" pitchFamily="34" charset="0"/>
              <a:buChar char="•"/>
            </a:pPr>
            <a:r>
              <a:rPr lang="fr-FR" sz="2400" dirty="0">
                <a:solidFill>
                  <a:srgbClr val="404040"/>
                </a:solidFill>
                <a:effectLst/>
                <a:latin typeface="Calibri" panose="020F0502020204030204" pitchFamily="34" charset="0"/>
              </a:rPr>
              <a:t>Le sens donné aux projets : faire des liens entre production et consommation</a:t>
            </a:r>
          </a:p>
          <a:p>
            <a:pPr rtl="0" fontAlgn="ctr">
              <a:spcBef>
                <a:spcPts val="0"/>
              </a:spcBef>
              <a:spcAft>
                <a:spcPts val="0"/>
              </a:spcAft>
              <a:buFont typeface="Arial" panose="020B0604020202020204" pitchFamily="34" charset="0"/>
              <a:buChar char="•"/>
            </a:pPr>
            <a:r>
              <a:rPr lang="fr-FR" sz="2400" dirty="0">
                <a:solidFill>
                  <a:srgbClr val="404040"/>
                </a:solidFill>
                <a:effectLst/>
                <a:latin typeface="Calibri" panose="020F0502020204030204" pitchFamily="34" charset="0"/>
              </a:rPr>
              <a:t>Pari gagnant par rapport à la valeur créée sur le territoire</a:t>
            </a:r>
          </a:p>
          <a:p>
            <a:endParaRPr lang="fr-FR" dirty="0"/>
          </a:p>
        </p:txBody>
      </p:sp>
      <p:sp>
        <p:nvSpPr>
          <p:cNvPr id="7" name="Espace réservé du contenu 6">
            <a:extLst>
              <a:ext uri="{FF2B5EF4-FFF2-40B4-BE49-F238E27FC236}">
                <a16:creationId xmlns:a16="http://schemas.microsoft.com/office/drawing/2014/main" id="{114564E3-C8C2-CB30-6882-4A5D4FA55154}"/>
              </a:ext>
            </a:extLst>
          </p:cNvPr>
          <p:cNvSpPr>
            <a:spLocks noGrp="1"/>
          </p:cNvSpPr>
          <p:nvPr>
            <p:ph sz="quarter" idx="15"/>
          </p:nvPr>
        </p:nvSpPr>
        <p:spPr/>
        <p:txBody>
          <a:bodyPr/>
          <a:lstStyle/>
          <a:p>
            <a:endParaRPr lang="fr-FR"/>
          </a:p>
        </p:txBody>
      </p:sp>
    </p:spTree>
    <p:extLst>
      <p:ext uri="{BB962C8B-B14F-4D97-AF65-F5344CB8AC3E}">
        <p14:creationId xmlns:p14="http://schemas.microsoft.com/office/powerpoint/2010/main" val="167180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3D217F-BEB4-AC41-ABE9-611CDE242204}"/>
              </a:ext>
            </a:extLst>
          </p:cNvPr>
          <p:cNvSpPr/>
          <p:nvPr/>
        </p:nvSpPr>
        <p:spPr>
          <a:xfrm>
            <a:off x="0" y="0"/>
            <a:ext cx="3908612"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e la date 4">
            <a:extLst>
              <a:ext uri="{FF2B5EF4-FFF2-40B4-BE49-F238E27FC236}">
                <a16:creationId xmlns:a16="http://schemas.microsoft.com/office/drawing/2014/main" id="{B16BD7E4-6927-4B8C-A25B-FFF178F45099}"/>
              </a:ext>
            </a:extLst>
          </p:cNvPr>
          <p:cNvSpPr>
            <a:spLocks noGrp="1"/>
          </p:cNvSpPr>
          <p:nvPr>
            <p:ph type="dt" sz="half" idx="10"/>
          </p:nvPr>
        </p:nvSpPr>
        <p:spPr>
          <a:xfrm>
            <a:off x="10645422" y="6455016"/>
            <a:ext cx="879873" cy="280571"/>
          </a:xfrm>
        </p:spPr>
        <p:txBody>
          <a:bodyPr/>
          <a:lstStyle/>
          <a:p>
            <a:r>
              <a:rPr lang="fr-FR" dirty="0"/>
              <a:t>05/04/2022</a:t>
            </a:r>
          </a:p>
        </p:txBody>
      </p:sp>
      <p:pic>
        <p:nvPicPr>
          <p:cNvPr id="15" name="Image 14">
            <a:extLst>
              <a:ext uri="{FF2B5EF4-FFF2-40B4-BE49-F238E27FC236}">
                <a16:creationId xmlns:a16="http://schemas.microsoft.com/office/drawing/2014/main" id="{7458EE11-AA77-7C48-8681-E8699055E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pic>
        <p:nvPicPr>
          <p:cNvPr id="13" name="Image 12">
            <a:extLst>
              <a:ext uri="{FF2B5EF4-FFF2-40B4-BE49-F238E27FC236}">
                <a16:creationId xmlns:a16="http://schemas.microsoft.com/office/drawing/2014/main" id="{183C6B00-E3F9-8946-89FD-595C128689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576" y="200500"/>
            <a:ext cx="1293728" cy="1172140"/>
          </a:xfrm>
          <a:prstGeom prst="rect">
            <a:avLst/>
          </a:prstGeom>
        </p:spPr>
      </p:pic>
      <p:sp>
        <p:nvSpPr>
          <p:cNvPr id="12" name="Espace réservé du pied de page 7"/>
          <p:cNvSpPr>
            <a:spLocks noGrp="1"/>
          </p:cNvSpPr>
          <p:nvPr>
            <p:ph type="ftr" sz="quarter" idx="11"/>
          </p:nvPr>
        </p:nvSpPr>
        <p:spPr>
          <a:xfrm>
            <a:off x="784133" y="6370462"/>
            <a:ext cx="4085550" cy="365125"/>
          </a:xfrm>
        </p:spPr>
        <p:txBody>
          <a:bodyPr/>
          <a:lstStyle/>
          <a:p>
            <a:r>
              <a:rPr lang="fr-FR" dirty="0"/>
              <a:t>ADEME - Service Transports et Mobilité</a:t>
            </a:r>
          </a:p>
        </p:txBody>
      </p:sp>
      <p:sp>
        <p:nvSpPr>
          <p:cNvPr id="7" name="ZoneTexte 6">
            <a:extLst>
              <a:ext uri="{FF2B5EF4-FFF2-40B4-BE49-F238E27FC236}">
                <a16:creationId xmlns:a16="http://schemas.microsoft.com/office/drawing/2014/main" id="{79339224-BF03-4EF6-9686-459BAB03080D}"/>
              </a:ext>
            </a:extLst>
          </p:cNvPr>
          <p:cNvSpPr txBox="1"/>
          <p:nvPr/>
        </p:nvSpPr>
        <p:spPr>
          <a:xfrm>
            <a:off x="2781300" y="5122133"/>
            <a:ext cx="419100" cy="369332"/>
          </a:xfrm>
          <a:prstGeom prst="rect">
            <a:avLst/>
          </a:prstGeom>
          <a:noFill/>
        </p:spPr>
        <p:txBody>
          <a:bodyPr wrap="square" rtlCol="0">
            <a:spAutoFit/>
          </a:bodyPr>
          <a:lstStyle/>
          <a:p>
            <a:endParaRPr lang="fr-FR" dirty="0"/>
          </a:p>
        </p:txBody>
      </p:sp>
      <p:sp>
        <p:nvSpPr>
          <p:cNvPr id="8" name="Rectangle 7">
            <a:hlinkClick r:id="rId5"/>
            <a:extLst>
              <a:ext uri="{FF2B5EF4-FFF2-40B4-BE49-F238E27FC236}">
                <a16:creationId xmlns:a16="http://schemas.microsoft.com/office/drawing/2014/main" id="{7D84343D-158A-4167-BC84-D37EDD092A68}"/>
              </a:ext>
            </a:extLst>
          </p:cNvPr>
          <p:cNvSpPr/>
          <p:nvPr/>
        </p:nvSpPr>
        <p:spPr>
          <a:xfrm>
            <a:off x="2781300" y="5122133"/>
            <a:ext cx="419100" cy="28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1D5D3B8-0967-47FF-BA79-87DE7D721853}"/>
              </a:ext>
            </a:extLst>
          </p:cNvPr>
          <p:cNvSpPr/>
          <p:nvPr/>
        </p:nvSpPr>
        <p:spPr>
          <a:xfrm>
            <a:off x="193576" y="6306121"/>
            <a:ext cx="11596882" cy="429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C591BFF1-2B05-40B7-B076-6B456BC6DFCB}"/>
              </a:ext>
            </a:extLst>
          </p:cNvPr>
          <p:cNvSpPr txBox="1"/>
          <p:nvPr/>
        </p:nvSpPr>
        <p:spPr>
          <a:xfrm>
            <a:off x="1011040" y="312188"/>
            <a:ext cx="5128530" cy="830997"/>
          </a:xfrm>
          <a:prstGeom prst="rect">
            <a:avLst/>
          </a:prstGeom>
          <a:noFill/>
        </p:spPr>
        <p:txBody>
          <a:bodyPr wrap="square" rtlCol="0">
            <a:spAutoFit/>
          </a:bodyPr>
          <a:lstStyle/>
          <a:p>
            <a:pPr algn="ctr"/>
            <a:r>
              <a:rPr lang="fr-FR" sz="2400" b="1" dirty="0"/>
              <a:t>Téléchargez sur</a:t>
            </a:r>
          </a:p>
          <a:p>
            <a:pPr algn="ctr"/>
            <a:r>
              <a:rPr lang="fr-FR" sz="2400" dirty="0">
                <a:hlinkClick r:id="rId6" action="ppaction://hlinkfile"/>
              </a:rPr>
              <a:t>transitions2050.ademe.fr</a:t>
            </a:r>
            <a:r>
              <a:rPr lang="fr-FR" sz="2400" dirty="0"/>
              <a:t> </a:t>
            </a:r>
          </a:p>
        </p:txBody>
      </p:sp>
      <p:sp>
        <p:nvSpPr>
          <p:cNvPr id="18" name="ZoneTexte 17">
            <a:extLst>
              <a:ext uri="{FF2B5EF4-FFF2-40B4-BE49-F238E27FC236}">
                <a16:creationId xmlns:a16="http://schemas.microsoft.com/office/drawing/2014/main" id="{E7FE869B-A960-450C-93A3-8A048AFE2D9A}"/>
              </a:ext>
            </a:extLst>
          </p:cNvPr>
          <p:cNvSpPr txBox="1"/>
          <p:nvPr/>
        </p:nvSpPr>
        <p:spPr>
          <a:xfrm>
            <a:off x="174513" y="3654588"/>
            <a:ext cx="11846406" cy="3092385"/>
          </a:xfrm>
          <a:prstGeom prst="rect">
            <a:avLst/>
          </a:prstGeom>
          <a:solidFill>
            <a:srgbClr val="194194"/>
          </a:solidFill>
        </p:spPr>
        <p:txBody>
          <a:bodyPr wrap="square" rtlCol="0">
            <a:spAutoFit/>
          </a:bodyPr>
          <a:lstStyle/>
          <a:p>
            <a:pPr>
              <a:spcAft>
                <a:spcPts val="300"/>
              </a:spcAft>
            </a:pPr>
            <a:r>
              <a:rPr lang="fr-FR" dirty="0">
                <a:solidFill>
                  <a:schemeClr val="bg1"/>
                </a:solidFill>
                <a:latin typeface="Marianne" panose="02000000000000000000" pitchFamily="50" charset="0"/>
              </a:rPr>
              <a:t>Les feuilletons :</a:t>
            </a:r>
          </a:p>
          <a:p>
            <a:pPr marL="72000">
              <a:lnSpc>
                <a:spcPct val="114000"/>
              </a:lnSpc>
            </a:pPr>
            <a:r>
              <a:rPr lang="fr-FR" sz="1400" dirty="0">
                <a:solidFill>
                  <a:schemeClr val="bg1"/>
                </a:solidFill>
                <a:latin typeface="Marianne" panose="02000000000000000000" pitchFamily="50" charset="0"/>
              </a:rPr>
              <a:t>Mix Electrique</a:t>
            </a:r>
          </a:p>
          <a:p>
            <a:pPr marL="72000">
              <a:lnSpc>
                <a:spcPct val="114000"/>
              </a:lnSpc>
            </a:pPr>
            <a:r>
              <a:rPr lang="fr-FR" sz="1400" dirty="0">
                <a:solidFill>
                  <a:schemeClr val="bg1"/>
                </a:solidFill>
                <a:latin typeface="Marianne" panose="02000000000000000000" pitchFamily="50" charset="0"/>
              </a:rPr>
              <a:t>Matériaux de la transition énergétique</a:t>
            </a:r>
          </a:p>
          <a:p>
            <a:pPr marL="72000">
              <a:lnSpc>
                <a:spcPct val="114000"/>
              </a:lnSpc>
            </a:pPr>
            <a:r>
              <a:rPr lang="fr-FR" sz="1400" dirty="0">
                <a:solidFill>
                  <a:schemeClr val="bg1"/>
                </a:solidFill>
                <a:effectLst/>
                <a:latin typeface="Marianne" panose="02000000000000000000" pitchFamily="50" charset="0"/>
                <a:ea typeface="Times New Roman" panose="02020603050405020304" pitchFamily="18" charset="0"/>
              </a:rPr>
              <a:t>Les effets macro-économiques</a:t>
            </a:r>
          </a:p>
          <a:p>
            <a:pPr marL="72000">
              <a:lnSpc>
                <a:spcPct val="114000"/>
              </a:lnSpc>
            </a:pPr>
            <a:r>
              <a:rPr lang="fr-FR" sz="1400" dirty="0">
                <a:solidFill>
                  <a:schemeClr val="bg1"/>
                </a:solidFill>
                <a:latin typeface="Marianne" panose="02000000000000000000" pitchFamily="50" charset="0"/>
              </a:rPr>
              <a:t>Adaptation au Changement Climatique</a:t>
            </a:r>
          </a:p>
          <a:p>
            <a:pPr marL="72000">
              <a:lnSpc>
                <a:spcPct val="114000"/>
              </a:lnSpc>
            </a:pPr>
            <a:r>
              <a:rPr lang="fr-FR" sz="1400" dirty="0">
                <a:solidFill>
                  <a:schemeClr val="bg1"/>
                </a:solidFill>
                <a:latin typeface="Marianne" panose="02000000000000000000" pitchFamily="50" charset="0"/>
              </a:rPr>
              <a:t>Sols</a:t>
            </a:r>
          </a:p>
          <a:p>
            <a:pPr marL="72000">
              <a:lnSpc>
                <a:spcPct val="114000"/>
              </a:lnSpc>
            </a:pPr>
            <a:r>
              <a:rPr lang="fr-FR" sz="1400" dirty="0">
                <a:solidFill>
                  <a:schemeClr val="bg1"/>
                </a:solidFill>
                <a:latin typeface="Marianne" panose="02000000000000000000" pitchFamily="50" charset="0"/>
              </a:rPr>
              <a:t>Mode de vie</a:t>
            </a:r>
          </a:p>
          <a:p>
            <a:pPr marL="72000">
              <a:lnSpc>
                <a:spcPct val="114000"/>
              </a:lnSpc>
            </a:pPr>
            <a:r>
              <a:rPr lang="fr-FR" sz="1400" dirty="0">
                <a:solidFill>
                  <a:schemeClr val="bg1"/>
                </a:solidFill>
                <a:latin typeface="Marianne" panose="02000000000000000000" pitchFamily="50" charset="0"/>
              </a:rPr>
              <a:t>Protéine</a:t>
            </a:r>
          </a:p>
          <a:p>
            <a:pPr marL="72000">
              <a:lnSpc>
                <a:spcPct val="114000"/>
              </a:lnSpc>
            </a:pPr>
            <a:r>
              <a:rPr lang="fr-FR" sz="1400" dirty="0">
                <a:solidFill>
                  <a:schemeClr val="bg1"/>
                </a:solidFill>
                <a:latin typeface="Marianne" panose="02000000000000000000" pitchFamily="50" charset="0"/>
              </a:rPr>
              <a:t>Construction Neuve</a:t>
            </a:r>
          </a:p>
          <a:p>
            <a:pPr marL="72000">
              <a:lnSpc>
                <a:spcPct val="114000"/>
              </a:lnSpc>
            </a:pPr>
            <a:r>
              <a:rPr lang="fr-FR" sz="1400" dirty="0">
                <a:solidFill>
                  <a:schemeClr val="bg1"/>
                </a:solidFill>
                <a:latin typeface="Marianne" panose="02000000000000000000" pitchFamily="50" charset="0"/>
              </a:rPr>
              <a:t>Logistique des derniers kms</a:t>
            </a:r>
          </a:p>
          <a:p>
            <a:pPr marL="72000">
              <a:lnSpc>
                <a:spcPct val="114000"/>
              </a:lnSpc>
            </a:pPr>
            <a:r>
              <a:rPr lang="fr-FR" sz="1400" dirty="0">
                <a:solidFill>
                  <a:schemeClr val="bg1"/>
                </a:solidFill>
                <a:latin typeface="Marianne" panose="02000000000000000000" pitchFamily="50" charset="0"/>
              </a:rPr>
              <a:t>Gaz et Carburants liquides</a:t>
            </a:r>
          </a:p>
          <a:p>
            <a:pPr marL="72000">
              <a:lnSpc>
                <a:spcPct val="114000"/>
              </a:lnSpc>
            </a:pPr>
            <a:r>
              <a:rPr lang="fr-FR" sz="1400" dirty="0">
                <a:solidFill>
                  <a:schemeClr val="bg1"/>
                </a:solidFill>
                <a:latin typeface="Marianne" panose="02000000000000000000" pitchFamily="50" charset="0"/>
              </a:rPr>
              <a:t>Territoires</a:t>
            </a:r>
          </a:p>
        </p:txBody>
      </p:sp>
      <p:sp>
        <p:nvSpPr>
          <p:cNvPr id="19" name="ZoneTexte 18">
            <a:extLst>
              <a:ext uri="{FF2B5EF4-FFF2-40B4-BE49-F238E27FC236}">
                <a16:creationId xmlns:a16="http://schemas.microsoft.com/office/drawing/2014/main" id="{BF34DBD9-6AD9-461C-A201-E1566AE205FA}"/>
              </a:ext>
            </a:extLst>
          </p:cNvPr>
          <p:cNvSpPr txBox="1"/>
          <p:nvPr/>
        </p:nvSpPr>
        <p:spPr>
          <a:xfrm>
            <a:off x="174513" y="1432405"/>
            <a:ext cx="2573033" cy="1838965"/>
          </a:xfrm>
          <a:prstGeom prst="rect">
            <a:avLst/>
          </a:prstGeom>
          <a:solidFill>
            <a:srgbClr val="194194"/>
          </a:solidFill>
        </p:spPr>
        <p:txBody>
          <a:bodyPr wrap="square" rtlCol="0">
            <a:spAutoFit/>
          </a:bodyPr>
          <a:lstStyle/>
          <a:p>
            <a:pPr>
              <a:lnSpc>
                <a:spcPct val="125000"/>
              </a:lnSpc>
            </a:pPr>
            <a:r>
              <a:rPr lang="fr-FR" dirty="0">
                <a:solidFill>
                  <a:schemeClr val="bg1"/>
                </a:solidFill>
                <a:latin typeface="Marianne" panose="02000000000000000000" pitchFamily="50" charset="0"/>
              </a:rPr>
              <a:t>Le rapport</a:t>
            </a:r>
          </a:p>
          <a:p>
            <a:pPr>
              <a:lnSpc>
                <a:spcPct val="125000"/>
              </a:lnSpc>
            </a:pPr>
            <a:r>
              <a:rPr lang="fr-FR" dirty="0">
                <a:solidFill>
                  <a:schemeClr val="bg1"/>
                </a:solidFill>
                <a:latin typeface="Marianne" panose="02000000000000000000" pitchFamily="50" charset="0"/>
              </a:rPr>
              <a:t>  La synthèse</a:t>
            </a:r>
          </a:p>
          <a:p>
            <a:pPr>
              <a:lnSpc>
                <a:spcPct val="125000"/>
              </a:lnSpc>
            </a:pPr>
            <a:r>
              <a:rPr lang="fr-FR" dirty="0">
                <a:solidFill>
                  <a:schemeClr val="bg1"/>
                </a:solidFill>
                <a:latin typeface="Marianne" panose="02000000000000000000" pitchFamily="50" charset="0"/>
              </a:rPr>
              <a:t>    Le résumé exécutif</a:t>
            </a:r>
          </a:p>
          <a:p>
            <a:endParaRPr lang="fr-FR" sz="2800" dirty="0">
              <a:solidFill>
                <a:schemeClr val="bg1"/>
              </a:solidFill>
              <a:latin typeface="Marianne" panose="02000000000000000000" pitchFamily="50" charset="0"/>
            </a:endParaRPr>
          </a:p>
          <a:p>
            <a:endParaRPr lang="fr-FR" dirty="0">
              <a:solidFill>
                <a:schemeClr val="bg1"/>
              </a:solidFill>
              <a:latin typeface="Marianne" panose="02000000000000000000" pitchFamily="50" charset="0"/>
            </a:endParaRPr>
          </a:p>
        </p:txBody>
      </p:sp>
      <p:pic>
        <p:nvPicPr>
          <p:cNvPr id="20" name="Image 19">
            <a:extLst>
              <a:ext uri="{FF2B5EF4-FFF2-40B4-BE49-F238E27FC236}">
                <a16:creationId xmlns:a16="http://schemas.microsoft.com/office/drawing/2014/main" id="{504870A4-6E54-4890-9C23-7969BF039D18}"/>
              </a:ext>
            </a:extLst>
          </p:cNvPr>
          <p:cNvPicPr>
            <a:picLocks noChangeAspect="1"/>
          </p:cNvPicPr>
          <p:nvPr/>
        </p:nvPicPr>
        <p:blipFill>
          <a:blip r:embed="rId7"/>
          <a:stretch>
            <a:fillRect/>
          </a:stretch>
        </p:blipFill>
        <p:spPr>
          <a:xfrm>
            <a:off x="2781300" y="1280138"/>
            <a:ext cx="1790370" cy="1264449"/>
          </a:xfrm>
          <a:prstGeom prst="rect">
            <a:avLst/>
          </a:prstGeom>
        </p:spPr>
      </p:pic>
      <p:pic>
        <p:nvPicPr>
          <p:cNvPr id="21" name="Image 20">
            <a:extLst>
              <a:ext uri="{FF2B5EF4-FFF2-40B4-BE49-F238E27FC236}">
                <a16:creationId xmlns:a16="http://schemas.microsoft.com/office/drawing/2014/main" id="{05F20E6B-E7A9-4F42-B0C7-37B6A24ADE76}"/>
              </a:ext>
            </a:extLst>
          </p:cNvPr>
          <p:cNvPicPr>
            <a:picLocks noChangeAspect="1"/>
          </p:cNvPicPr>
          <p:nvPr/>
        </p:nvPicPr>
        <p:blipFill>
          <a:blip r:embed="rId8"/>
          <a:stretch>
            <a:fillRect/>
          </a:stretch>
        </p:blipFill>
        <p:spPr>
          <a:xfrm>
            <a:off x="3360016" y="1426413"/>
            <a:ext cx="1763690" cy="1244431"/>
          </a:xfrm>
          <a:prstGeom prst="rect">
            <a:avLst/>
          </a:prstGeom>
        </p:spPr>
      </p:pic>
      <p:pic>
        <p:nvPicPr>
          <p:cNvPr id="22" name="Image 21">
            <a:extLst>
              <a:ext uri="{FF2B5EF4-FFF2-40B4-BE49-F238E27FC236}">
                <a16:creationId xmlns:a16="http://schemas.microsoft.com/office/drawing/2014/main" id="{5AB16456-553C-4109-9409-3A56C16BD9C9}"/>
              </a:ext>
            </a:extLst>
          </p:cNvPr>
          <p:cNvPicPr>
            <a:picLocks noChangeAspect="1"/>
          </p:cNvPicPr>
          <p:nvPr/>
        </p:nvPicPr>
        <p:blipFill>
          <a:blip r:embed="rId9"/>
          <a:stretch>
            <a:fillRect/>
          </a:stretch>
        </p:blipFill>
        <p:spPr>
          <a:xfrm>
            <a:off x="3938731" y="1615988"/>
            <a:ext cx="1763691" cy="1244958"/>
          </a:xfrm>
          <a:prstGeom prst="rect">
            <a:avLst/>
          </a:prstGeom>
        </p:spPr>
      </p:pic>
      <p:sp>
        <p:nvSpPr>
          <p:cNvPr id="24" name="ZoneTexte 23">
            <a:extLst>
              <a:ext uri="{FF2B5EF4-FFF2-40B4-BE49-F238E27FC236}">
                <a16:creationId xmlns:a16="http://schemas.microsoft.com/office/drawing/2014/main" id="{94031301-087C-4DF0-8208-1FD5223782B8}"/>
              </a:ext>
            </a:extLst>
          </p:cNvPr>
          <p:cNvSpPr txBox="1"/>
          <p:nvPr/>
        </p:nvSpPr>
        <p:spPr>
          <a:xfrm>
            <a:off x="2815264" y="2839932"/>
            <a:ext cx="3376245" cy="584775"/>
          </a:xfrm>
          <a:prstGeom prst="rect">
            <a:avLst/>
          </a:prstGeom>
          <a:noFill/>
        </p:spPr>
        <p:txBody>
          <a:bodyPr wrap="none" rtlCol="0">
            <a:spAutoFit/>
          </a:bodyPr>
          <a:lstStyle/>
          <a:p>
            <a:r>
              <a:rPr lang="fr-FR" sz="1600" b="1" dirty="0"/>
              <a:t>Téléchargez les jeux de données</a:t>
            </a:r>
          </a:p>
          <a:p>
            <a:pPr algn="ctr"/>
            <a:r>
              <a:rPr lang="fr-FR" sz="1600" dirty="0">
                <a:hlinkClick r:id="rId10"/>
              </a:rPr>
              <a:t>data-transitions2050.ademe.fr</a:t>
            </a:r>
            <a:endParaRPr lang="fr-FR" sz="1600" dirty="0"/>
          </a:p>
        </p:txBody>
      </p:sp>
      <p:pic>
        <p:nvPicPr>
          <p:cNvPr id="14" name="Image 13">
            <a:extLst>
              <a:ext uri="{FF2B5EF4-FFF2-40B4-BE49-F238E27FC236}">
                <a16:creationId xmlns:a16="http://schemas.microsoft.com/office/drawing/2014/main" id="{4D874009-D011-422C-8906-3D12D4E07DA8}"/>
              </a:ext>
            </a:extLst>
          </p:cNvPr>
          <p:cNvPicPr>
            <a:picLocks/>
          </p:cNvPicPr>
          <p:nvPr/>
        </p:nvPicPr>
        <p:blipFill>
          <a:blip r:embed="rId11"/>
          <a:stretch>
            <a:fillRect/>
          </a:stretch>
        </p:blipFill>
        <p:spPr>
          <a:xfrm>
            <a:off x="3965517" y="3737236"/>
            <a:ext cx="1423097" cy="937161"/>
          </a:xfrm>
          <a:prstGeom prst="rect">
            <a:avLst/>
          </a:prstGeom>
        </p:spPr>
      </p:pic>
      <p:pic>
        <p:nvPicPr>
          <p:cNvPr id="26" name="Image 25">
            <a:extLst>
              <a:ext uri="{FF2B5EF4-FFF2-40B4-BE49-F238E27FC236}">
                <a16:creationId xmlns:a16="http://schemas.microsoft.com/office/drawing/2014/main" id="{D128DA52-0557-4503-9AB1-CF78A2E92205}"/>
              </a:ext>
            </a:extLst>
          </p:cNvPr>
          <p:cNvPicPr>
            <a:picLocks/>
          </p:cNvPicPr>
          <p:nvPr/>
        </p:nvPicPr>
        <p:blipFill>
          <a:blip r:embed="rId12"/>
          <a:stretch>
            <a:fillRect/>
          </a:stretch>
        </p:blipFill>
        <p:spPr>
          <a:xfrm>
            <a:off x="5734263" y="3737236"/>
            <a:ext cx="1423097" cy="937161"/>
          </a:xfrm>
          <a:prstGeom prst="rect">
            <a:avLst/>
          </a:prstGeom>
        </p:spPr>
      </p:pic>
      <p:pic>
        <p:nvPicPr>
          <p:cNvPr id="28" name="Image 27">
            <a:extLst>
              <a:ext uri="{FF2B5EF4-FFF2-40B4-BE49-F238E27FC236}">
                <a16:creationId xmlns:a16="http://schemas.microsoft.com/office/drawing/2014/main" id="{4555B197-AB56-4A9B-A1FE-D2479B6A0656}"/>
              </a:ext>
            </a:extLst>
          </p:cNvPr>
          <p:cNvPicPr>
            <a:picLocks/>
          </p:cNvPicPr>
          <p:nvPr/>
        </p:nvPicPr>
        <p:blipFill>
          <a:blip r:embed="rId13"/>
          <a:stretch>
            <a:fillRect/>
          </a:stretch>
        </p:blipFill>
        <p:spPr>
          <a:xfrm>
            <a:off x="7490247" y="3737236"/>
            <a:ext cx="1423097" cy="937161"/>
          </a:xfrm>
          <a:prstGeom prst="rect">
            <a:avLst/>
          </a:prstGeom>
        </p:spPr>
      </p:pic>
      <p:pic>
        <p:nvPicPr>
          <p:cNvPr id="30" name="Image 29">
            <a:extLst>
              <a:ext uri="{FF2B5EF4-FFF2-40B4-BE49-F238E27FC236}">
                <a16:creationId xmlns:a16="http://schemas.microsoft.com/office/drawing/2014/main" id="{2995ABDF-BA02-498B-AD10-B7C9F934EB84}"/>
              </a:ext>
            </a:extLst>
          </p:cNvPr>
          <p:cNvPicPr>
            <a:picLocks/>
          </p:cNvPicPr>
          <p:nvPr/>
        </p:nvPicPr>
        <p:blipFill>
          <a:blip r:embed="rId14"/>
          <a:stretch>
            <a:fillRect/>
          </a:stretch>
        </p:blipFill>
        <p:spPr>
          <a:xfrm>
            <a:off x="9283969" y="3737236"/>
            <a:ext cx="1423097" cy="937161"/>
          </a:xfrm>
          <a:prstGeom prst="rect">
            <a:avLst/>
          </a:prstGeom>
        </p:spPr>
      </p:pic>
      <p:pic>
        <p:nvPicPr>
          <p:cNvPr id="32" name="Image 31">
            <a:extLst>
              <a:ext uri="{FF2B5EF4-FFF2-40B4-BE49-F238E27FC236}">
                <a16:creationId xmlns:a16="http://schemas.microsoft.com/office/drawing/2014/main" id="{3C00AC24-368E-4EAE-B388-A2FA0A93541B}"/>
              </a:ext>
            </a:extLst>
          </p:cNvPr>
          <p:cNvPicPr>
            <a:picLocks/>
          </p:cNvPicPr>
          <p:nvPr/>
        </p:nvPicPr>
        <p:blipFill>
          <a:blip r:embed="rId15"/>
          <a:stretch>
            <a:fillRect/>
          </a:stretch>
        </p:blipFill>
        <p:spPr>
          <a:xfrm>
            <a:off x="3965517" y="4765944"/>
            <a:ext cx="1423097" cy="937161"/>
          </a:xfrm>
          <a:prstGeom prst="rect">
            <a:avLst/>
          </a:prstGeom>
        </p:spPr>
      </p:pic>
      <p:pic>
        <p:nvPicPr>
          <p:cNvPr id="34" name="Image 33">
            <a:extLst>
              <a:ext uri="{FF2B5EF4-FFF2-40B4-BE49-F238E27FC236}">
                <a16:creationId xmlns:a16="http://schemas.microsoft.com/office/drawing/2014/main" id="{EE2B327B-EA12-4390-860A-641EA9F64BAC}"/>
              </a:ext>
            </a:extLst>
          </p:cNvPr>
          <p:cNvPicPr>
            <a:picLocks/>
          </p:cNvPicPr>
          <p:nvPr/>
        </p:nvPicPr>
        <p:blipFill>
          <a:blip r:embed="rId16"/>
          <a:stretch>
            <a:fillRect/>
          </a:stretch>
        </p:blipFill>
        <p:spPr>
          <a:xfrm>
            <a:off x="5734263" y="4765943"/>
            <a:ext cx="1423097" cy="937161"/>
          </a:xfrm>
          <a:prstGeom prst="rect">
            <a:avLst/>
          </a:prstGeom>
        </p:spPr>
      </p:pic>
      <p:pic>
        <p:nvPicPr>
          <p:cNvPr id="36" name="Image 35">
            <a:extLst>
              <a:ext uri="{FF2B5EF4-FFF2-40B4-BE49-F238E27FC236}">
                <a16:creationId xmlns:a16="http://schemas.microsoft.com/office/drawing/2014/main" id="{3A1E9E9C-4AAD-4C62-A812-2D1EB3598786}"/>
              </a:ext>
            </a:extLst>
          </p:cNvPr>
          <p:cNvPicPr>
            <a:picLocks/>
          </p:cNvPicPr>
          <p:nvPr/>
        </p:nvPicPr>
        <p:blipFill>
          <a:blip r:embed="rId17"/>
          <a:stretch>
            <a:fillRect/>
          </a:stretch>
        </p:blipFill>
        <p:spPr>
          <a:xfrm>
            <a:off x="7490247" y="4765943"/>
            <a:ext cx="1423097" cy="937161"/>
          </a:xfrm>
          <a:prstGeom prst="rect">
            <a:avLst/>
          </a:prstGeom>
        </p:spPr>
      </p:pic>
      <p:pic>
        <p:nvPicPr>
          <p:cNvPr id="38" name="Image 37">
            <a:extLst>
              <a:ext uri="{FF2B5EF4-FFF2-40B4-BE49-F238E27FC236}">
                <a16:creationId xmlns:a16="http://schemas.microsoft.com/office/drawing/2014/main" id="{B712FB54-F9F8-4533-BB6E-BFD84CD2D239}"/>
              </a:ext>
            </a:extLst>
          </p:cNvPr>
          <p:cNvPicPr>
            <a:picLocks/>
          </p:cNvPicPr>
          <p:nvPr/>
        </p:nvPicPr>
        <p:blipFill>
          <a:blip r:embed="rId18"/>
          <a:stretch>
            <a:fillRect/>
          </a:stretch>
        </p:blipFill>
        <p:spPr>
          <a:xfrm>
            <a:off x="9283969" y="4765943"/>
            <a:ext cx="1423097" cy="937161"/>
          </a:xfrm>
          <a:prstGeom prst="rect">
            <a:avLst/>
          </a:prstGeom>
        </p:spPr>
      </p:pic>
      <p:pic>
        <p:nvPicPr>
          <p:cNvPr id="40" name="Image 39">
            <a:extLst>
              <a:ext uri="{FF2B5EF4-FFF2-40B4-BE49-F238E27FC236}">
                <a16:creationId xmlns:a16="http://schemas.microsoft.com/office/drawing/2014/main" id="{2D3C4262-CD91-4AAF-A5E3-28199B794239}"/>
              </a:ext>
            </a:extLst>
          </p:cNvPr>
          <p:cNvPicPr>
            <a:picLocks/>
          </p:cNvPicPr>
          <p:nvPr/>
        </p:nvPicPr>
        <p:blipFill>
          <a:blip r:embed="rId19"/>
          <a:stretch>
            <a:fillRect/>
          </a:stretch>
        </p:blipFill>
        <p:spPr>
          <a:xfrm>
            <a:off x="3965517" y="5794650"/>
            <a:ext cx="1423097" cy="937161"/>
          </a:xfrm>
          <a:prstGeom prst="rect">
            <a:avLst/>
          </a:prstGeom>
        </p:spPr>
      </p:pic>
      <p:pic>
        <p:nvPicPr>
          <p:cNvPr id="42" name="Image 41">
            <a:extLst>
              <a:ext uri="{FF2B5EF4-FFF2-40B4-BE49-F238E27FC236}">
                <a16:creationId xmlns:a16="http://schemas.microsoft.com/office/drawing/2014/main" id="{60A21572-A226-44D0-B8AF-E82B83EA6738}"/>
              </a:ext>
            </a:extLst>
          </p:cNvPr>
          <p:cNvPicPr>
            <a:picLocks/>
          </p:cNvPicPr>
          <p:nvPr/>
        </p:nvPicPr>
        <p:blipFill>
          <a:blip r:embed="rId20"/>
          <a:stretch>
            <a:fillRect/>
          </a:stretch>
        </p:blipFill>
        <p:spPr>
          <a:xfrm>
            <a:off x="5734264" y="5794650"/>
            <a:ext cx="1424323" cy="937161"/>
          </a:xfrm>
          <a:prstGeom prst="rect">
            <a:avLst/>
          </a:prstGeom>
        </p:spPr>
      </p:pic>
      <p:pic>
        <p:nvPicPr>
          <p:cNvPr id="44" name="Image 43">
            <a:extLst>
              <a:ext uri="{FF2B5EF4-FFF2-40B4-BE49-F238E27FC236}">
                <a16:creationId xmlns:a16="http://schemas.microsoft.com/office/drawing/2014/main" id="{82BF34B3-FF82-4594-BD4D-F78E827C8AD8}"/>
              </a:ext>
            </a:extLst>
          </p:cNvPr>
          <p:cNvPicPr>
            <a:picLocks/>
          </p:cNvPicPr>
          <p:nvPr/>
        </p:nvPicPr>
        <p:blipFill>
          <a:blip r:embed="rId21"/>
          <a:stretch>
            <a:fillRect/>
          </a:stretch>
        </p:blipFill>
        <p:spPr>
          <a:xfrm>
            <a:off x="7490247" y="5794650"/>
            <a:ext cx="1423097" cy="937161"/>
          </a:xfrm>
          <a:prstGeom prst="rect">
            <a:avLst/>
          </a:prstGeom>
        </p:spPr>
      </p:pic>
      <p:sp>
        <p:nvSpPr>
          <p:cNvPr id="45" name="ZoneTexte 44">
            <a:extLst>
              <a:ext uri="{FF2B5EF4-FFF2-40B4-BE49-F238E27FC236}">
                <a16:creationId xmlns:a16="http://schemas.microsoft.com/office/drawing/2014/main" id="{0C295CDF-CB3C-4FBB-ADFF-A6C51D26CB02}"/>
              </a:ext>
            </a:extLst>
          </p:cNvPr>
          <p:cNvSpPr txBox="1"/>
          <p:nvPr/>
        </p:nvSpPr>
        <p:spPr>
          <a:xfrm>
            <a:off x="9244960" y="5894893"/>
            <a:ext cx="1946774" cy="830997"/>
          </a:xfrm>
          <a:prstGeom prst="rect">
            <a:avLst/>
          </a:prstGeom>
          <a:noFill/>
        </p:spPr>
        <p:txBody>
          <a:bodyPr wrap="square" rtlCol="0">
            <a:spAutoFit/>
          </a:bodyPr>
          <a:lstStyle/>
          <a:p>
            <a:r>
              <a:rPr lang="fr-FR" sz="1200" dirty="0">
                <a:solidFill>
                  <a:schemeClr val="bg1"/>
                </a:solidFill>
              </a:rPr>
              <a:t>… et prochainement :</a:t>
            </a:r>
          </a:p>
          <a:p>
            <a:r>
              <a:rPr lang="fr-FR" sz="1200" dirty="0">
                <a:solidFill>
                  <a:schemeClr val="bg1"/>
                </a:solidFill>
              </a:rPr>
              <a:t> Qualité de l’Air</a:t>
            </a:r>
          </a:p>
          <a:p>
            <a:r>
              <a:rPr lang="fr-FR" sz="1200" dirty="0">
                <a:solidFill>
                  <a:schemeClr val="bg1"/>
                </a:solidFill>
              </a:rPr>
              <a:t> Empreinte matière</a:t>
            </a:r>
          </a:p>
          <a:p>
            <a:endParaRPr lang="fr-FR" sz="1200" dirty="0"/>
          </a:p>
        </p:txBody>
      </p:sp>
      <p:sp>
        <p:nvSpPr>
          <p:cNvPr id="2" name="Espace réservé du contenu 12">
            <a:extLst>
              <a:ext uri="{FF2B5EF4-FFF2-40B4-BE49-F238E27FC236}">
                <a16:creationId xmlns:a16="http://schemas.microsoft.com/office/drawing/2014/main" id="{C2B6C00C-DE83-4AB3-BF30-1F044538CA2B}"/>
              </a:ext>
            </a:extLst>
          </p:cNvPr>
          <p:cNvSpPr txBox="1">
            <a:spLocks/>
          </p:cNvSpPr>
          <p:nvPr/>
        </p:nvSpPr>
        <p:spPr>
          <a:xfrm>
            <a:off x="6472233" y="414970"/>
            <a:ext cx="5318225" cy="3092385"/>
          </a:xfrm>
          <a:prstGeom prst="rect">
            <a:avLst/>
          </a:prstGeom>
          <a:ln>
            <a:solidFill>
              <a:schemeClr val="accent1">
                <a:lumMod val="60000"/>
                <a:lumOff val="4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spcBef>
                <a:spcPts val="600"/>
              </a:spcBef>
              <a:spcAft>
                <a:spcPts val="600"/>
              </a:spcAft>
              <a:buSzPts val="1000"/>
              <a:buNone/>
              <a:tabLst>
                <a:tab pos="457200" algn="l"/>
              </a:tabLst>
            </a:pPr>
            <a:r>
              <a:rPr lang="fr-FR" sz="2000" b="1" dirty="0">
                <a:hlinkClick r:id="rId22"/>
              </a:rPr>
              <a:t>4 publications spécifiques au mix électrique</a:t>
            </a:r>
            <a:r>
              <a:rPr lang="fr-FR" sz="2000" dirty="0">
                <a:hlinkClick r:id="rId22"/>
              </a:rPr>
              <a:t> </a:t>
            </a:r>
            <a:r>
              <a:rPr lang="fr-FR" sz="2000" dirty="0"/>
              <a:t>: </a:t>
            </a:r>
          </a:p>
          <a:p>
            <a:pPr marL="285750" indent="-285750">
              <a:spcBef>
                <a:spcPts val="600"/>
              </a:spcBef>
              <a:spcAft>
                <a:spcPts val="600"/>
              </a:spcAft>
            </a:pPr>
            <a:r>
              <a:rPr lang="fr-FR" sz="2000" dirty="0"/>
              <a:t>Le feuilleton Mix électrique </a:t>
            </a:r>
          </a:p>
          <a:p>
            <a:pPr marL="285750" indent="-285750">
              <a:spcBef>
                <a:spcPts val="600"/>
              </a:spcBef>
              <a:spcAft>
                <a:spcPts val="600"/>
              </a:spcAft>
            </a:pPr>
            <a:r>
              <a:rPr lang="fr-FR" sz="2000" dirty="0"/>
              <a:t>Cahier d’hypothèses</a:t>
            </a:r>
          </a:p>
          <a:p>
            <a:pPr marL="285750" indent="-285750">
              <a:spcBef>
                <a:spcPts val="600"/>
              </a:spcBef>
              <a:spcAft>
                <a:spcPts val="600"/>
              </a:spcAft>
            </a:pPr>
            <a:r>
              <a:rPr lang="fr-FR" sz="2000" dirty="0"/>
              <a:t>Rapport d’analyses</a:t>
            </a:r>
          </a:p>
          <a:p>
            <a:pPr marL="285750" indent="-285750">
              <a:spcBef>
                <a:spcPts val="600"/>
              </a:spcBef>
              <a:spcAft>
                <a:spcPts val="600"/>
              </a:spcAft>
            </a:pPr>
            <a:r>
              <a:rPr lang="fr-FR" sz="2000" dirty="0"/>
              <a:t>Note de sensibilité – interconnexion 39GW</a:t>
            </a:r>
          </a:p>
          <a:p>
            <a:pPr marL="0" indent="0">
              <a:spcBef>
                <a:spcPts val="600"/>
              </a:spcBef>
              <a:spcAft>
                <a:spcPts val="600"/>
              </a:spcAft>
              <a:buNone/>
            </a:pPr>
            <a:r>
              <a:rPr lang="fr-FR" sz="1600" dirty="0">
                <a:hlinkClick r:id="rId22"/>
              </a:rPr>
              <a:t>https://librairie.ademe.fr/energies-renouvelables-reseaux-et-stockage/5352-prospective-transitions-2050-feuilleton-mix-electrique.html</a:t>
            </a:r>
            <a:r>
              <a:rPr lang="fr-FR" sz="1600" dirty="0"/>
              <a:t> </a:t>
            </a:r>
          </a:p>
        </p:txBody>
      </p:sp>
    </p:spTree>
    <p:extLst>
      <p:ext uri="{BB962C8B-B14F-4D97-AF65-F5344CB8AC3E}">
        <p14:creationId xmlns:p14="http://schemas.microsoft.com/office/powerpoint/2010/main" val="7101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7C99ADF-20A6-40EF-AAB9-F326D6E12C60}" type="slidenum">
              <a:rPr lang="fr-FR" smtClean="0"/>
              <a:t>3</a:t>
            </a:fld>
            <a:endParaRPr lang="fr-FR"/>
          </a:p>
        </p:txBody>
      </p:sp>
      <p:sp>
        <p:nvSpPr>
          <p:cNvPr id="6" name="Triangle rectangle 5"/>
          <p:cNvSpPr/>
          <p:nvPr/>
        </p:nvSpPr>
        <p:spPr>
          <a:xfrm flipH="1">
            <a:off x="2730335" y="5753949"/>
            <a:ext cx="8775087" cy="427809"/>
          </a:xfrm>
          <a:prstGeom prst="rtTriangle">
            <a:avLst/>
          </a:prstGeom>
          <a:solidFill>
            <a:srgbClr val="8893C3"/>
          </a:solidFill>
          <a:ln w="12700" cap="flat" cmpd="sng" algn="ctr">
            <a:solidFill>
              <a:srgbClr val="8893C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7" name="Triangle rectangle 6"/>
          <p:cNvSpPr/>
          <p:nvPr/>
        </p:nvSpPr>
        <p:spPr>
          <a:xfrm>
            <a:off x="2730335" y="5011760"/>
            <a:ext cx="8775087" cy="461547"/>
          </a:xfrm>
          <a:prstGeom prst="rtTriangle">
            <a:avLst/>
          </a:prstGeom>
          <a:solidFill>
            <a:srgbClr val="8893C3"/>
          </a:solidFill>
          <a:ln w="12700" cap="flat" cmpd="sng" algn="ctr">
            <a:solidFill>
              <a:srgbClr val="8893C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sp>
        <p:nvSpPr>
          <p:cNvPr id="9" name="ZoneTexte 8"/>
          <p:cNvSpPr txBox="1"/>
          <p:nvPr/>
        </p:nvSpPr>
        <p:spPr>
          <a:xfrm>
            <a:off x="2730335" y="5004253"/>
            <a:ext cx="1608082" cy="400110"/>
          </a:xfrm>
          <a:prstGeom prst="rect">
            <a:avLst/>
          </a:prstGeom>
          <a:noFill/>
        </p:spPr>
        <p:txBody>
          <a:bodyPr wrap="square" rtlCol="0">
            <a:spAutoFit/>
          </a:bodyPr>
          <a:lstStyle/>
          <a:p>
            <a:pPr defTabSz="457200"/>
            <a:r>
              <a:rPr lang="fr-FR" sz="2000" b="1" dirty="0">
                <a:solidFill>
                  <a:schemeClr val="bg1"/>
                </a:solidFill>
              </a:rPr>
              <a:t>Local</a:t>
            </a:r>
          </a:p>
        </p:txBody>
      </p:sp>
      <p:sp>
        <p:nvSpPr>
          <p:cNvPr id="10" name="ZoneTexte 9"/>
          <p:cNvSpPr txBox="1"/>
          <p:nvPr/>
        </p:nvSpPr>
        <p:spPr>
          <a:xfrm>
            <a:off x="9651396" y="5034943"/>
            <a:ext cx="1734207" cy="400110"/>
          </a:xfrm>
          <a:prstGeom prst="rect">
            <a:avLst/>
          </a:prstGeom>
          <a:noFill/>
        </p:spPr>
        <p:txBody>
          <a:bodyPr wrap="square" rtlCol="0">
            <a:spAutoFit/>
          </a:bodyPr>
          <a:lstStyle/>
          <a:p>
            <a:pPr algn="r" defTabSz="457200"/>
            <a:r>
              <a:rPr lang="fr-FR" sz="2000" b="1" dirty="0">
                <a:solidFill>
                  <a:schemeClr val="tx1">
                    <a:lumMod val="65000"/>
                    <a:lumOff val="35000"/>
                  </a:schemeClr>
                </a:solidFill>
              </a:rPr>
              <a:t>Global</a:t>
            </a:r>
          </a:p>
        </p:txBody>
      </p:sp>
      <p:sp>
        <p:nvSpPr>
          <p:cNvPr id="11" name="ZoneTexte 10"/>
          <p:cNvSpPr txBox="1"/>
          <p:nvPr/>
        </p:nvSpPr>
        <p:spPr>
          <a:xfrm>
            <a:off x="2604209" y="5753949"/>
            <a:ext cx="2816773" cy="400110"/>
          </a:xfrm>
          <a:prstGeom prst="rect">
            <a:avLst/>
          </a:prstGeom>
          <a:noFill/>
        </p:spPr>
        <p:txBody>
          <a:bodyPr wrap="square" rtlCol="0">
            <a:spAutoFit/>
          </a:bodyPr>
          <a:lstStyle/>
          <a:p>
            <a:pPr defTabSz="457200"/>
            <a:r>
              <a:rPr lang="fr-FR" sz="2000" b="1" dirty="0">
                <a:solidFill>
                  <a:schemeClr val="tx1">
                    <a:lumMod val="65000"/>
                    <a:lumOff val="35000"/>
                  </a:schemeClr>
                </a:solidFill>
              </a:rPr>
              <a:t>Eviter les impacts</a:t>
            </a:r>
          </a:p>
        </p:txBody>
      </p:sp>
      <p:sp>
        <p:nvSpPr>
          <p:cNvPr id="12" name="ZoneTexte 11"/>
          <p:cNvSpPr txBox="1"/>
          <p:nvPr/>
        </p:nvSpPr>
        <p:spPr>
          <a:xfrm>
            <a:off x="7985329" y="5828435"/>
            <a:ext cx="3400274" cy="400110"/>
          </a:xfrm>
          <a:prstGeom prst="rect">
            <a:avLst/>
          </a:prstGeom>
          <a:noFill/>
        </p:spPr>
        <p:txBody>
          <a:bodyPr wrap="square" rtlCol="0">
            <a:spAutoFit/>
          </a:bodyPr>
          <a:lstStyle/>
          <a:p>
            <a:pPr algn="r" defTabSz="457200"/>
            <a:r>
              <a:rPr lang="fr-FR" sz="2000" b="1" dirty="0">
                <a:solidFill>
                  <a:schemeClr val="bg1"/>
                </a:solidFill>
              </a:rPr>
              <a:t>Réparer les impacts</a:t>
            </a:r>
          </a:p>
        </p:txBody>
      </p:sp>
      <p:pic>
        <p:nvPicPr>
          <p:cNvPr id="13" name="Image 12">
            <a:extLst>
              <a:ext uri="{FF2B5EF4-FFF2-40B4-BE49-F238E27FC236}">
                <a16:creationId xmlns:a16="http://schemas.microsoft.com/office/drawing/2014/main" id="{1F5CED81-0DF9-4D44-90A3-43D882EFDE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732" y="774982"/>
            <a:ext cx="2602607" cy="1749652"/>
          </a:xfrm>
          <a:prstGeom prst="rect">
            <a:avLst/>
          </a:prstGeom>
        </p:spPr>
      </p:pic>
      <p:pic>
        <p:nvPicPr>
          <p:cNvPr id="14" name="Image 13">
            <a:extLst>
              <a:ext uri="{FF2B5EF4-FFF2-40B4-BE49-F238E27FC236}">
                <a16:creationId xmlns:a16="http://schemas.microsoft.com/office/drawing/2014/main" id="{A0819494-3EFF-C74E-A04E-B7C4A340B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366" y="714575"/>
            <a:ext cx="2582016" cy="1776484"/>
          </a:xfrm>
          <a:prstGeom prst="rect">
            <a:avLst/>
          </a:prstGeom>
        </p:spPr>
      </p:pic>
      <p:pic>
        <p:nvPicPr>
          <p:cNvPr id="15" name="Image 14">
            <a:extLst>
              <a:ext uri="{FF2B5EF4-FFF2-40B4-BE49-F238E27FC236}">
                <a16:creationId xmlns:a16="http://schemas.microsoft.com/office/drawing/2014/main" id="{0D2C107E-E6CC-CD4C-9FA5-591F33FDC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3629" y="667221"/>
            <a:ext cx="2715787" cy="1871382"/>
          </a:xfrm>
          <a:prstGeom prst="rect">
            <a:avLst/>
          </a:prstGeom>
        </p:spPr>
      </p:pic>
      <p:pic>
        <p:nvPicPr>
          <p:cNvPr id="16" name="Image 15">
            <a:extLst>
              <a:ext uri="{FF2B5EF4-FFF2-40B4-BE49-F238E27FC236}">
                <a16:creationId xmlns:a16="http://schemas.microsoft.com/office/drawing/2014/main" id="{1656B98B-2671-DA48-953D-B814FBAFD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4681" y="638011"/>
            <a:ext cx="2662535" cy="1871382"/>
          </a:xfrm>
          <a:prstGeom prst="rect">
            <a:avLst/>
          </a:prstGeom>
        </p:spPr>
      </p:pic>
      <p:sp>
        <p:nvSpPr>
          <p:cNvPr id="17" name="Rectangle à coins arrondis 16"/>
          <p:cNvSpPr/>
          <p:nvPr/>
        </p:nvSpPr>
        <p:spPr>
          <a:xfrm>
            <a:off x="2772713" y="2758765"/>
            <a:ext cx="1014889" cy="341576"/>
          </a:xfrm>
          <a:prstGeom prst="roundRect">
            <a:avLst/>
          </a:prstGeom>
          <a:solidFill>
            <a:srgbClr val="76B14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18" name="Rectangle à coins arrondis 17"/>
          <p:cNvSpPr/>
          <p:nvPr/>
        </p:nvSpPr>
        <p:spPr>
          <a:xfrm>
            <a:off x="5700532" y="2755924"/>
            <a:ext cx="723776" cy="341576"/>
          </a:xfrm>
          <a:prstGeom prst="roundRect">
            <a:avLst/>
          </a:prstGeom>
          <a:solidFill>
            <a:srgbClr val="5386C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19" name="Rectangle à coins arrondis 18"/>
          <p:cNvSpPr/>
          <p:nvPr/>
        </p:nvSpPr>
        <p:spPr>
          <a:xfrm>
            <a:off x="8244496" y="2755924"/>
            <a:ext cx="494261" cy="341576"/>
          </a:xfrm>
          <a:prstGeom prst="roundRect">
            <a:avLst/>
          </a:prstGeom>
          <a:solidFill>
            <a:srgbClr val="FFCA2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20" name="Rectangle à coins arrondis 19"/>
          <p:cNvSpPr/>
          <p:nvPr/>
        </p:nvSpPr>
        <p:spPr>
          <a:xfrm>
            <a:off x="10593397" y="2755924"/>
            <a:ext cx="353404" cy="341576"/>
          </a:xfrm>
          <a:prstGeom prst="roundRect">
            <a:avLst/>
          </a:prstGeom>
          <a:solidFill>
            <a:srgbClr val="B0212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à coins arrondis 20"/>
          <p:cNvSpPr/>
          <p:nvPr/>
        </p:nvSpPr>
        <p:spPr>
          <a:xfrm>
            <a:off x="2918269" y="3485796"/>
            <a:ext cx="723776" cy="341576"/>
          </a:xfrm>
          <a:prstGeom prst="roundRect">
            <a:avLst/>
          </a:prstGeom>
          <a:solidFill>
            <a:srgbClr val="5386C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24" name="Rectangle 23"/>
          <p:cNvSpPr/>
          <p:nvPr/>
        </p:nvSpPr>
        <p:spPr>
          <a:xfrm>
            <a:off x="486504" y="5756247"/>
            <a:ext cx="1499128" cy="400110"/>
          </a:xfrm>
          <a:prstGeom prst="rect">
            <a:avLst/>
          </a:prstGeom>
        </p:spPr>
        <p:txBody>
          <a:bodyPr wrap="none">
            <a:spAutoFit/>
          </a:bodyPr>
          <a:lstStyle/>
          <a:p>
            <a:pPr defTabSz="457200"/>
            <a:r>
              <a:rPr lang="fr-FR" dirty="0">
                <a:solidFill>
                  <a:prstClr val="black"/>
                </a:solidFill>
              </a:rPr>
              <a:t>Impacts env</a:t>
            </a:r>
            <a:r>
              <a:rPr lang="fr-FR" sz="2000" dirty="0">
                <a:solidFill>
                  <a:prstClr val="black"/>
                </a:solidFill>
              </a:rPr>
              <a:t>.</a:t>
            </a:r>
          </a:p>
        </p:txBody>
      </p:sp>
      <p:sp>
        <p:nvSpPr>
          <p:cNvPr id="25" name="Rectangle 24"/>
          <p:cNvSpPr/>
          <p:nvPr/>
        </p:nvSpPr>
        <p:spPr>
          <a:xfrm>
            <a:off x="450116" y="5068829"/>
            <a:ext cx="1571904" cy="369332"/>
          </a:xfrm>
          <a:prstGeom prst="rect">
            <a:avLst/>
          </a:prstGeom>
        </p:spPr>
        <p:txBody>
          <a:bodyPr wrap="square">
            <a:spAutoFit/>
          </a:bodyPr>
          <a:lstStyle/>
          <a:p>
            <a:pPr defTabSz="457200"/>
            <a:r>
              <a:rPr lang="fr-FR" dirty="0">
                <a:solidFill>
                  <a:prstClr val="black"/>
                </a:solidFill>
              </a:rPr>
              <a:t>Gouvernance</a:t>
            </a:r>
          </a:p>
        </p:txBody>
      </p:sp>
      <p:sp>
        <p:nvSpPr>
          <p:cNvPr id="26" name="Rectangle 25"/>
          <p:cNvSpPr/>
          <p:nvPr/>
        </p:nvSpPr>
        <p:spPr>
          <a:xfrm>
            <a:off x="645682" y="3416994"/>
            <a:ext cx="1116652" cy="369332"/>
          </a:xfrm>
          <a:prstGeom prst="rect">
            <a:avLst/>
          </a:prstGeom>
        </p:spPr>
        <p:txBody>
          <a:bodyPr wrap="none">
            <a:spAutoFit/>
          </a:bodyPr>
          <a:lstStyle/>
          <a:p>
            <a:pPr defTabSz="457200"/>
            <a:r>
              <a:rPr lang="fr-FR" dirty="0">
                <a:solidFill>
                  <a:prstClr val="black"/>
                </a:solidFill>
              </a:rPr>
              <a:t>Efficacité</a:t>
            </a:r>
          </a:p>
        </p:txBody>
      </p:sp>
      <p:sp>
        <p:nvSpPr>
          <p:cNvPr id="27" name="Rectangle 26"/>
          <p:cNvSpPr/>
          <p:nvPr/>
        </p:nvSpPr>
        <p:spPr>
          <a:xfrm>
            <a:off x="682070" y="2729576"/>
            <a:ext cx="1043876" cy="369332"/>
          </a:xfrm>
          <a:prstGeom prst="rect">
            <a:avLst/>
          </a:prstGeom>
        </p:spPr>
        <p:txBody>
          <a:bodyPr wrap="none">
            <a:spAutoFit/>
          </a:bodyPr>
          <a:lstStyle/>
          <a:p>
            <a:pPr defTabSz="457200"/>
            <a:r>
              <a:rPr lang="fr-FR" dirty="0">
                <a:solidFill>
                  <a:prstClr val="black"/>
                </a:solidFill>
              </a:rPr>
              <a:t>Sobriété</a:t>
            </a:r>
          </a:p>
        </p:txBody>
      </p:sp>
      <p:sp>
        <p:nvSpPr>
          <p:cNvPr id="28" name="Rectangle à coins arrondis 27"/>
          <p:cNvSpPr/>
          <p:nvPr/>
        </p:nvSpPr>
        <p:spPr>
          <a:xfrm>
            <a:off x="10593397" y="3437768"/>
            <a:ext cx="494261" cy="341576"/>
          </a:xfrm>
          <a:prstGeom prst="roundRect">
            <a:avLst/>
          </a:prstGeom>
          <a:solidFill>
            <a:srgbClr val="FFCA2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29" name="Rectangle 28"/>
          <p:cNvSpPr/>
          <p:nvPr/>
        </p:nvSpPr>
        <p:spPr>
          <a:xfrm>
            <a:off x="382414" y="4104412"/>
            <a:ext cx="1749197" cy="646331"/>
          </a:xfrm>
          <a:prstGeom prst="rect">
            <a:avLst/>
          </a:prstGeom>
        </p:spPr>
        <p:txBody>
          <a:bodyPr wrap="none">
            <a:spAutoFit/>
          </a:bodyPr>
          <a:lstStyle/>
          <a:p>
            <a:pPr algn="ctr" defTabSz="457200"/>
            <a:r>
              <a:rPr lang="fr-FR" dirty="0">
                <a:solidFill>
                  <a:prstClr val="black"/>
                </a:solidFill>
              </a:rPr>
              <a:t>Décarbonation </a:t>
            </a:r>
            <a:br>
              <a:rPr lang="fr-FR" dirty="0">
                <a:solidFill>
                  <a:prstClr val="black"/>
                </a:solidFill>
              </a:rPr>
            </a:br>
            <a:r>
              <a:rPr lang="fr-FR" dirty="0">
                <a:solidFill>
                  <a:prstClr val="black"/>
                </a:solidFill>
              </a:rPr>
              <a:t>de l'énergie</a:t>
            </a:r>
          </a:p>
        </p:txBody>
      </p:sp>
      <p:sp>
        <p:nvSpPr>
          <p:cNvPr id="30" name="Rectangle à coins arrondis 29"/>
          <p:cNvSpPr/>
          <p:nvPr/>
        </p:nvSpPr>
        <p:spPr>
          <a:xfrm>
            <a:off x="10408210" y="4212827"/>
            <a:ext cx="723776" cy="341576"/>
          </a:xfrm>
          <a:prstGeom prst="roundRect">
            <a:avLst/>
          </a:prstGeom>
          <a:solidFill>
            <a:srgbClr val="5386C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31" name="Rectangle à coins arrondis 30"/>
          <p:cNvSpPr/>
          <p:nvPr/>
        </p:nvSpPr>
        <p:spPr>
          <a:xfrm>
            <a:off x="5554975" y="4212827"/>
            <a:ext cx="1014889" cy="341576"/>
          </a:xfrm>
          <a:prstGeom prst="roundRect">
            <a:avLst/>
          </a:prstGeom>
          <a:solidFill>
            <a:srgbClr val="76B14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32" name="Rectangle à coins arrondis 31"/>
          <p:cNvSpPr/>
          <p:nvPr/>
        </p:nvSpPr>
        <p:spPr>
          <a:xfrm>
            <a:off x="8005827" y="4212827"/>
            <a:ext cx="1014889" cy="341576"/>
          </a:xfrm>
          <a:prstGeom prst="roundRect">
            <a:avLst/>
          </a:prstGeom>
          <a:solidFill>
            <a:srgbClr val="76B14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35" name="Titre 1"/>
          <p:cNvSpPr txBox="1">
            <a:spLocks/>
          </p:cNvSpPr>
          <p:nvPr/>
        </p:nvSpPr>
        <p:spPr>
          <a:xfrm>
            <a:off x="2164035" y="673448"/>
            <a:ext cx="10550944" cy="595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endParaRPr lang="fr-FR" sz="3200" dirty="0"/>
          </a:p>
        </p:txBody>
      </p:sp>
      <p:sp>
        <p:nvSpPr>
          <p:cNvPr id="36" name="Titre 1"/>
          <p:cNvSpPr txBox="1">
            <a:spLocks/>
          </p:cNvSpPr>
          <p:nvPr/>
        </p:nvSpPr>
        <p:spPr>
          <a:xfrm>
            <a:off x="2275708" y="196556"/>
            <a:ext cx="10550944" cy="595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fr-FR" sz="3200" dirty="0"/>
              <a:t>Transition(s)2050: principaux leviers</a:t>
            </a:r>
          </a:p>
        </p:txBody>
      </p:sp>
      <p:sp>
        <p:nvSpPr>
          <p:cNvPr id="3" name="Rectangle à coins arrondis 22">
            <a:extLst>
              <a:ext uri="{FF2B5EF4-FFF2-40B4-BE49-F238E27FC236}">
                <a16:creationId xmlns:a16="http://schemas.microsoft.com/office/drawing/2014/main" id="{E439AC15-5B25-F46E-AE8E-B5078A892B82}"/>
              </a:ext>
            </a:extLst>
          </p:cNvPr>
          <p:cNvSpPr/>
          <p:nvPr/>
        </p:nvSpPr>
        <p:spPr>
          <a:xfrm>
            <a:off x="5554975" y="3437437"/>
            <a:ext cx="1014889" cy="341576"/>
          </a:xfrm>
          <a:prstGeom prst="roundRect">
            <a:avLst/>
          </a:prstGeom>
          <a:solidFill>
            <a:srgbClr val="76B145"/>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2" name="Rectangle à coins arrondis 20">
            <a:extLst>
              <a:ext uri="{FF2B5EF4-FFF2-40B4-BE49-F238E27FC236}">
                <a16:creationId xmlns:a16="http://schemas.microsoft.com/office/drawing/2014/main" id="{D2DB58AC-ED25-0485-8A55-9D6B5E66B5FC}"/>
              </a:ext>
            </a:extLst>
          </p:cNvPr>
          <p:cNvSpPr/>
          <p:nvPr/>
        </p:nvSpPr>
        <p:spPr>
          <a:xfrm>
            <a:off x="8151383" y="3471785"/>
            <a:ext cx="723776" cy="341576"/>
          </a:xfrm>
          <a:prstGeom prst="roundRect">
            <a:avLst/>
          </a:prstGeom>
          <a:solidFill>
            <a:srgbClr val="5386C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5" name="Rectangle à coins arrondis 29">
            <a:extLst>
              <a:ext uri="{FF2B5EF4-FFF2-40B4-BE49-F238E27FC236}">
                <a16:creationId xmlns:a16="http://schemas.microsoft.com/office/drawing/2014/main" id="{B56958B2-31D8-457B-AB08-77C09C7EE02E}"/>
              </a:ext>
            </a:extLst>
          </p:cNvPr>
          <p:cNvSpPr/>
          <p:nvPr/>
        </p:nvSpPr>
        <p:spPr>
          <a:xfrm>
            <a:off x="2918269" y="4256789"/>
            <a:ext cx="723776" cy="341576"/>
          </a:xfrm>
          <a:prstGeom prst="roundRect">
            <a:avLst/>
          </a:prstGeom>
          <a:solidFill>
            <a:srgbClr val="5386C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Tree>
    <p:extLst>
      <p:ext uri="{BB962C8B-B14F-4D97-AF65-F5344CB8AC3E}">
        <p14:creationId xmlns:p14="http://schemas.microsoft.com/office/powerpoint/2010/main" val="15540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7C99ADF-20A6-40EF-AAB9-F326D6E12C60}" type="slidenum">
              <a:rPr lang="fr-FR" smtClean="0"/>
              <a:t>4</a:t>
            </a:fld>
            <a:endParaRPr lang="fr-FR"/>
          </a:p>
        </p:txBody>
      </p:sp>
      <p:sp>
        <p:nvSpPr>
          <p:cNvPr id="9" name="Titre 1"/>
          <p:cNvSpPr txBox="1">
            <a:spLocks/>
          </p:cNvSpPr>
          <p:nvPr/>
        </p:nvSpPr>
        <p:spPr>
          <a:xfrm>
            <a:off x="2275708" y="196556"/>
            <a:ext cx="10550944" cy="5950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fr-FR" sz="3200" dirty="0"/>
              <a:t>Énergie : une demande en deçà de 2015</a:t>
            </a:r>
          </a:p>
        </p:txBody>
      </p:sp>
      <p:sp>
        <p:nvSpPr>
          <p:cNvPr id="20" name="Espace réservé du contenu 12">
            <a:extLst>
              <a:ext uri="{FF2B5EF4-FFF2-40B4-BE49-F238E27FC236}">
                <a16:creationId xmlns:a16="http://schemas.microsoft.com/office/drawing/2014/main" id="{88AEFF61-6B09-4F72-8716-D425AE406E75}"/>
              </a:ext>
            </a:extLst>
          </p:cNvPr>
          <p:cNvSpPr txBox="1">
            <a:spLocks/>
          </p:cNvSpPr>
          <p:nvPr/>
        </p:nvSpPr>
        <p:spPr>
          <a:xfrm>
            <a:off x="127820" y="1278575"/>
            <a:ext cx="6154993" cy="43008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ctr">
              <a:spcBef>
                <a:spcPts val="600"/>
              </a:spcBef>
              <a:spcAft>
                <a:spcPts val="600"/>
              </a:spcAft>
              <a:buSzPts val="1000"/>
              <a:buFont typeface="Symbol" panose="05050102010706020507" pitchFamily="18" charset="2"/>
              <a:buChar char=""/>
              <a:tabLst>
                <a:tab pos="457200" algn="l"/>
              </a:tabLst>
            </a:pPr>
            <a:r>
              <a:rPr lang="fr-FR" sz="1800" b="1" dirty="0">
                <a:solidFill>
                  <a:srgbClr val="5770BE"/>
                </a:solidFill>
                <a:ea typeface="Times New Roman" panose="02020603050405020304" pitchFamily="18" charset="0"/>
                <a:cs typeface="Calibri" panose="020F0502020204030204" pitchFamily="34" charset="0"/>
              </a:rPr>
              <a:t>Une demande d'énergie a la baisse </a:t>
            </a:r>
            <a:r>
              <a:rPr lang="fr-FR" sz="1800" dirty="0">
                <a:ea typeface="Times New Roman" panose="02020603050405020304" pitchFamily="18" charset="0"/>
                <a:cs typeface="Calibri" panose="020F0502020204030204" pitchFamily="34" charset="0"/>
              </a:rPr>
              <a:t>: - 23 % (S4) à - 55 % (S1) </a:t>
            </a:r>
          </a:p>
          <a:p>
            <a:pPr marL="342900" indent="-342900" fontAlgn="ctr">
              <a:spcBef>
                <a:spcPts val="600"/>
              </a:spcBef>
              <a:spcAft>
                <a:spcPts val="600"/>
              </a:spcAft>
              <a:buSzPts val="1000"/>
              <a:buFont typeface="Symbol" panose="05050102010706020507" pitchFamily="18" charset="2"/>
              <a:buChar char=""/>
              <a:tabLst>
                <a:tab pos="457200" algn="l"/>
              </a:tabLst>
            </a:pPr>
            <a:r>
              <a:rPr lang="fr-FR" sz="1800" b="1" dirty="0">
                <a:solidFill>
                  <a:srgbClr val="5770BE"/>
                </a:solidFill>
                <a:ea typeface="Times New Roman" panose="02020603050405020304" pitchFamily="18" charset="0"/>
                <a:cs typeface="Calibri" panose="020F0502020204030204" pitchFamily="34" charset="0"/>
              </a:rPr>
              <a:t>Une part relative croissante de l'électricité</a:t>
            </a:r>
            <a:r>
              <a:rPr lang="fr-FR" sz="1800" b="1" dirty="0">
                <a:ea typeface="Times New Roman" panose="02020603050405020304" pitchFamily="18" charset="0"/>
                <a:cs typeface="Calibri" panose="020F0502020204030204" pitchFamily="34" charset="0"/>
              </a:rPr>
              <a:t> </a:t>
            </a:r>
            <a:r>
              <a:rPr lang="fr-FR" sz="1800" dirty="0">
                <a:ea typeface="Times New Roman" panose="02020603050405020304" pitchFamily="18" charset="0"/>
                <a:cs typeface="Calibri" panose="020F0502020204030204" pitchFamily="34" charset="0"/>
              </a:rPr>
              <a:t>en 2050 </a:t>
            </a:r>
            <a:br>
              <a:rPr lang="fr-FR" sz="1800" dirty="0">
                <a:ea typeface="Times New Roman" panose="02020603050405020304" pitchFamily="18" charset="0"/>
                <a:cs typeface="Calibri" panose="020F0502020204030204" pitchFamily="34" charset="0"/>
              </a:rPr>
            </a:br>
            <a:r>
              <a:rPr lang="fr-FR" sz="1800" dirty="0">
                <a:ea typeface="Times New Roman" panose="02020603050405020304" pitchFamily="18" charset="0"/>
                <a:cs typeface="Calibri" panose="020F0502020204030204" pitchFamily="34" charset="0"/>
              </a:rPr>
              <a:t>de 27 % aujourd'hui à 42-56% en 2050</a:t>
            </a:r>
            <a:br>
              <a:rPr lang="fr-FR" sz="1800" dirty="0">
                <a:ea typeface="Times New Roman" panose="02020603050405020304" pitchFamily="18" charset="0"/>
                <a:cs typeface="Calibri" panose="020F0502020204030204" pitchFamily="34" charset="0"/>
              </a:rPr>
            </a:br>
            <a:r>
              <a:rPr lang="fr-FR" sz="1800" dirty="0">
                <a:ea typeface="Times New Roman" panose="02020603050405020304" pitchFamily="18" charset="0"/>
                <a:cs typeface="Calibri" panose="020F0502020204030204" pitchFamily="34" charset="0"/>
              </a:rPr>
              <a:t>Mais pas nécessairement en valeur absolue</a:t>
            </a:r>
          </a:p>
          <a:p>
            <a:pPr marL="342900" indent="-342900" fontAlgn="ctr">
              <a:spcBef>
                <a:spcPts val="600"/>
              </a:spcBef>
              <a:spcAft>
                <a:spcPts val="600"/>
              </a:spcAft>
              <a:buSzPts val="1000"/>
              <a:buFont typeface="Symbol" panose="05050102010706020507" pitchFamily="18" charset="2"/>
              <a:buChar char=""/>
              <a:tabLst>
                <a:tab pos="457200" algn="l"/>
              </a:tabLst>
            </a:pPr>
            <a:r>
              <a:rPr lang="fr-FR" sz="1800" dirty="0">
                <a:ea typeface="Times New Roman" panose="02020603050405020304" pitchFamily="18" charset="0"/>
                <a:cs typeface="Calibri" panose="020F0502020204030204" pitchFamily="34" charset="0"/>
              </a:rPr>
              <a:t>Un recours à la </a:t>
            </a:r>
            <a:r>
              <a:rPr lang="fr-FR" sz="1800" b="1" dirty="0">
                <a:solidFill>
                  <a:srgbClr val="5770BE"/>
                </a:solidFill>
                <a:ea typeface="Times New Roman" panose="02020603050405020304" pitchFamily="18" charset="0"/>
                <a:cs typeface="Calibri" panose="020F0502020204030204" pitchFamily="34" charset="0"/>
              </a:rPr>
              <a:t>biomasse multiplié</a:t>
            </a:r>
            <a:r>
              <a:rPr lang="fr-FR" sz="1800" b="1" dirty="0">
                <a:ea typeface="Times New Roman" panose="02020603050405020304" pitchFamily="18" charset="0"/>
                <a:cs typeface="Calibri" panose="020F0502020204030204" pitchFamily="34" charset="0"/>
              </a:rPr>
              <a:t> </a:t>
            </a:r>
            <a:r>
              <a:rPr lang="fr-FR" sz="1800" dirty="0">
                <a:ea typeface="Times New Roman" panose="02020603050405020304" pitchFamily="18" charset="0"/>
                <a:cs typeface="Calibri" panose="020F0502020204030204" pitchFamily="34" charset="0"/>
              </a:rPr>
              <a:t>par deux</a:t>
            </a:r>
          </a:p>
          <a:p>
            <a:pPr marL="342900" indent="-342900" fontAlgn="ctr">
              <a:spcBef>
                <a:spcPts val="600"/>
              </a:spcBef>
              <a:spcAft>
                <a:spcPts val="600"/>
              </a:spcAft>
              <a:buSzPts val="1000"/>
              <a:buFont typeface="Symbol" panose="05050102010706020507" pitchFamily="18" charset="2"/>
              <a:buChar char=""/>
              <a:tabLst>
                <a:tab pos="457200" algn="l"/>
              </a:tabLst>
            </a:pPr>
            <a:r>
              <a:rPr lang="fr-FR" sz="1800" dirty="0">
                <a:ea typeface="Calibri" panose="020F0502020204030204" pitchFamily="34" charset="0"/>
                <a:cs typeface="Calibri" panose="020F0502020204030204" pitchFamily="34" charset="0"/>
              </a:rPr>
              <a:t>Un </a:t>
            </a:r>
            <a:r>
              <a:rPr lang="fr-FR" sz="1800" b="1" dirty="0">
                <a:solidFill>
                  <a:srgbClr val="5770BE"/>
                </a:solidFill>
                <a:ea typeface="Calibri" panose="020F0502020204030204" pitchFamily="34" charset="0"/>
                <a:cs typeface="Calibri" panose="020F0502020204030204" pitchFamily="34" charset="0"/>
              </a:rPr>
              <a:t>vecteur gaz </a:t>
            </a:r>
            <a:r>
              <a:rPr lang="fr-FR" sz="1800" dirty="0">
                <a:ea typeface="Calibri" panose="020F0502020204030204" pitchFamily="34" charset="0"/>
                <a:cs typeface="Calibri" panose="020F0502020204030204" pitchFamily="34" charset="0"/>
              </a:rPr>
              <a:t>qui conserve un talon de consommation, mais </a:t>
            </a:r>
            <a:r>
              <a:rPr lang="fr-FR" sz="1800" b="1" dirty="0">
                <a:solidFill>
                  <a:srgbClr val="5770BE"/>
                </a:solidFill>
                <a:ea typeface="Calibri" panose="020F0502020204030204" pitchFamily="34" charset="0"/>
                <a:cs typeface="Calibri" panose="020F0502020204030204" pitchFamily="34" charset="0"/>
              </a:rPr>
              <a:t>qui provient d’EnR à 80 </a:t>
            </a:r>
            <a:r>
              <a:rPr lang="fr-FR" sz="1800" dirty="0">
                <a:solidFill>
                  <a:srgbClr val="5770BE"/>
                </a:solidFill>
                <a:ea typeface="Calibri" panose="020F0502020204030204" pitchFamily="34" charset="0"/>
                <a:cs typeface="Calibri" panose="020F0502020204030204" pitchFamily="34" charset="0"/>
              </a:rPr>
              <a:t>% </a:t>
            </a:r>
            <a:r>
              <a:rPr lang="fr-FR" sz="1800" dirty="0">
                <a:ea typeface="Calibri" panose="020F0502020204030204" pitchFamily="34" charset="0"/>
                <a:cs typeface="Calibri" panose="020F0502020204030204" pitchFamily="34" charset="0"/>
              </a:rPr>
              <a:t>(hors S4) à condition de diviser les consommations par deux </a:t>
            </a:r>
          </a:p>
          <a:p>
            <a:pPr marL="342900" indent="-342900" fontAlgn="ctr">
              <a:spcBef>
                <a:spcPts val="600"/>
              </a:spcBef>
              <a:spcAft>
                <a:spcPts val="600"/>
              </a:spcAft>
              <a:buSzPts val="1000"/>
              <a:buFont typeface="Symbol" panose="05050102010706020507" pitchFamily="18" charset="2"/>
              <a:buChar char=""/>
              <a:tabLst>
                <a:tab pos="457200" algn="l"/>
              </a:tabLst>
            </a:pPr>
            <a:r>
              <a:rPr lang="fr-FR" sz="1800" dirty="0"/>
              <a:t>Un </a:t>
            </a:r>
            <a:r>
              <a:rPr lang="fr-FR" sz="1800" b="1" dirty="0">
                <a:solidFill>
                  <a:srgbClr val="5770BE"/>
                </a:solidFill>
              </a:rPr>
              <a:t>développement des réseaux de chaleur et des </a:t>
            </a:r>
            <a:r>
              <a:rPr lang="fr-FR" sz="1800" b="1" dirty="0" err="1">
                <a:solidFill>
                  <a:srgbClr val="5770BE"/>
                </a:solidFill>
              </a:rPr>
              <a:t>EnR&amp;R</a:t>
            </a:r>
            <a:r>
              <a:rPr lang="fr-FR" sz="1800" b="1" dirty="0">
                <a:solidFill>
                  <a:srgbClr val="5770BE"/>
                </a:solidFill>
              </a:rPr>
              <a:t> thermiques </a:t>
            </a:r>
            <a:r>
              <a:rPr lang="fr-FR" sz="1800" dirty="0"/>
              <a:t>qui deviennent majoritaires dans la fourniture de chaleur via les réseaux et hors réseaux </a:t>
            </a:r>
            <a:endParaRPr lang="fr-FR" sz="1800" b="1" dirty="0">
              <a:solidFill>
                <a:srgbClr val="5770BE"/>
              </a:solidFill>
              <a:ea typeface="Times New Roman" panose="02020603050405020304" pitchFamily="18" charset="0"/>
              <a:cs typeface="Calibri" panose="020F0502020204030204" pitchFamily="34" charset="0"/>
            </a:endParaRPr>
          </a:p>
          <a:p>
            <a:pPr marL="342900" indent="-342900" fontAlgn="ctr">
              <a:spcBef>
                <a:spcPts val="600"/>
              </a:spcBef>
              <a:spcAft>
                <a:spcPts val="600"/>
              </a:spcAft>
              <a:buSzPts val="1000"/>
              <a:buFont typeface="Symbol" panose="05050102010706020507" pitchFamily="18" charset="2"/>
              <a:buChar char=""/>
              <a:tabLst>
                <a:tab pos="457200" algn="l"/>
              </a:tabLst>
            </a:pPr>
            <a:endParaRPr lang="fr-FR" sz="1800" dirty="0">
              <a:ea typeface="Times New Roman" panose="02020603050405020304" pitchFamily="18" charset="0"/>
              <a:cs typeface="Calibri" panose="020F0502020204030204" pitchFamily="34" charset="0"/>
            </a:endParaRPr>
          </a:p>
          <a:p>
            <a:pPr marL="342900" indent="-342900" fontAlgn="ctr">
              <a:spcBef>
                <a:spcPts val="600"/>
              </a:spcBef>
              <a:spcAft>
                <a:spcPts val="600"/>
              </a:spcAft>
              <a:buSzPts val="1000"/>
              <a:buFont typeface="Symbol" panose="05050102010706020507" pitchFamily="18" charset="2"/>
              <a:buChar char=""/>
              <a:tabLst>
                <a:tab pos="457200" algn="l"/>
              </a:tabLst>
            </a:pPr>
            <a:endParaRPr lang="fr-FR" sz="1800" dirty="0">
              <a:ea typeface="Times New Roman" panose="02020603050405020304" pitchFamily="18" charset="0"/>
              <a:cs typeface="Calibri" panose="020F0502020204030204" pitchFamily="34" charset="0"/>
            </a:endParaRPr>
          </a:p>
          <a:p>
            <a:pPr marL="342900" indent="-342900" fontAlgn="ctr">
              <a:spcBef>
                <a:spcPts val="600"/>
              </a:spcBef>
              <a:spcAft>
                <a:spcPts val="600"/>
              </a:spcAft>
              <a:buSzPts val="1000"/>
              <a:buFont typeface="Symbol" panose="05050102010706020507" pitchFamily="18" charset="2"/>
              <a:buChar char=""/>
              <a:tabLst>
                <a:tab pos="457200" algn="l"/>
              </a:tabLst>
            </a:pPr>
            <a:endParaRPr lang="fr-FR" sz="1800" dirty="0">
              <a:ea typeface="Times New Roman" panose="02020603050405020304" pitchFamily="18" charset="0"/>
              <a:cs typeface="Calibri" panose="020F0502020204030204" pitchFamily="34" charset="0"/>
            </a:endParaRPr>
          </a:p>
        </p:txBody>
      </p:sp>
      <p:pic>
        <p:nvPicPr>
          <p:cNvPr id="3" name="Image 2">
            <a:extLst>
              <a:ext uri="{FF2B5EF4-FFF2-40B4-BE49-F238E27FC236}">
                <a16:creationId xmlns:a16="http://schemas.microsoft.com/office/drawing/2014/main" id="{DBA3543D-FF3B-C304-6AB8-38AB877E8510}"/>
              </a:ext>
            </a:extLst>
          </p:cNvPr>
          <p:cNvPicPr>
            <a:picLocks noChangeAspect="1"/>
          </p:cNvPicPr>
          <p:nvPr/>
        </p:nvPicPr>
        <p:blipFill>
          <a:blip r:embed="rId3"/>
          <a:stretch>
            <a:fillRect/>
          </a:stretch>
        </p:blipFill>
        <p:spPr>
          <a:xfrm>
            <a:off x="6449961" y="946560"/>
            <a:ext cx="5614219" cy="4767943"/>
          </a:xfrm>
          <a:prstGeom prst="rect">
            <a:avLst/>
          </a:prstGeom>
        </p:spPr>
      </p:pic>
      <p:sp>
        <p:nvSpPr>
          <p:cNvPr id="5" name="ZoneTexte 4">
            <a:extLst>
              <a:ext uri="{FF2B5EF4-FFF2-40B4-BE49-F238E27FC236}">
                <a16:creationId xmlns:a16="http://schemas.microsoft.com/office/drawing/2014/main" id="{7B1C7443-5D8A-DE24-523F-090227F7C6AD}"/>
              </a:ext>
            </a:extLst>
          </p:cNvPr>
          <p:cNvSpPr txBox="1"/>
          <p:nvPr/>
        </p:nvSpPr>
        <p:spPr>
          <a:xfrm>
            <a:off x="8427188" y="2655369"/>
            <a:ext cx="787395" cy="369332"/>
          </a:xfrm>
          <a:prstGeom prst="rect">
            <a:avLst/>
          </a:prstGeom>
          <a:noFill/>
        </p:spPr>
        <p:txBody>
          <a:bodyPr wrap="none" rtlCol="0">
            <a:spAutoFit/>
          </a:bodyPr>
          <a:lstStyle/>
          <a:p>
            <a:r>
              <a:rPr lang="fr-FR" b="1" dirty="0">
                <a:solidFill>
                  <a:schemeClr val="accent1"/>
                </a:solidFill>
              </a:rPr>
              <a:t>- 56%</a:t>
            </a:r>
          </a:p>
        </p:txBody>
      </p:sp>
      <p:sp>
        <p:nvSpPr>
          <p:cNvPr id="6" name="ZoneTexte 5">
            <a:extLst>
              <a:ext uri="{FF2B5EF4-FFF2-40B4-BE49-F238E27FC236}">
                <a16:creationId xmlns:a16="http://schemas.microsoft.com/office/drawing/2014/main" id="{BA08E9FF-9989-9DF0-5F74-BCAAF4CBD493}"/>
              </a:ext>
            </a:extLst>
          </p:cNvPr>
          <p:cNvSpPr txBox="1"/>
          <p:nvPr/>
        </p:nvSpPr>
        <p:spPr>
          <a:xfrm>
            <a:off x="9041704" y="2486092"/>
            <a:ext cx="787395" cy="369332"/>
          </a:xfrm>
          <a:prstGeom prst="rect">
            <a:avLst/>
          </a:prstGeom>
          <a:noFill/>
        </p:spPr>
        <p:txBody>
          <a:bodyPr wrap="none" rtlCol="0">
            <a:spAutoFit/>
          </a:bodyPr>
          <a:lstStyle/>
          <a:p>
            <a:r>
              <a:rPr lang="fr-FR" b="1" dirty="0">
                <a:solidFill>
                  <a:schemeClr val="accent1"/>
                </a:solidFill>
              </a:rPr>
              <a:t>- 53%</a:t>
            </a:r>
          </a:p>
        </p:txBody>
      </p:sp>
      <p:sp>
        <p:nvSpPr>
          <p:cNvPr id="7" name="ZoneTexte 6">
            <a:extLst>
              <a:ext uri="{FF2B5EF4-FFF2-40B4-BE49-F238E27FC236}">
                <a16:creationId xmlns:a16="http://schemas.microsoft.com/office/drawing/2014/main" id="{29EEB187-B4DA-1F7B-5186-C1C7A87863E4}"/>
              </a:ext>
            </a:extLst>
          </p:cNvPr>
          <p:cNvSpPr txBox="1"/>
          <p:nvPr/>
        </p:nvSpPr>
        <p:spPr>
          <a:xfrm>
            <a:off x="9662137" y="2227444"/>
            <a:ext cx="787395" cy="369332"/>
          </a:xfrm>
          <a:prstGeom prst="rect">
            <a:avLst/>
          </a:prstGeom>
          <a:noFill/>
        </p:spPr>
        <p:txBody>
          <a:bodyPr wrap="none" rtlCol="0">
            <a:spAutoFit/>
          </a:bodyPr>
          <a:lstStyle/>
          <a:p>
            <a:r>
              <a:rPr lang="fr-FR" b="1" dirty="0">
                <a:solidFill>
                  <a:schemeClr val="accent1"/>
                </a:solidFill>
              </a:rPr>
              <a:t>- 40%</a:t>
            </a:r>
          </a:p>
        </p:txBody>
      </p:sp>
      <p:sp>
        <p:nvSpPr>
          <p:cNvPr id="8" name="ZoneTexte 7">
            <a:extLst>
              <a:ext uri="{FF2B5EF4-FFF2-40B4-BE49-F238E27FC236}">
                <a16:creationId xmlns:a16="http://schemas.microsoft.com/office/drawing/2014/main" id="{ACDD0FCE-B6E9-0528-A10E-F1CDBE95E85D}"/>
              </a:ext>
            </a:extLst>
          </p:cNvPr>
          <p:cNvSpPr txBox="1"/>
          <p:nvPr/>
        </p:nvSpPr>
        <p:spPr>
          <a:xfrm>
            <a:off x="10383809" y="1746099"/>
            <a:ext cx="787395" cy="369332"/>
          </a:xfrm>
          <a:prstGeom prst="rect">
            <a:avLst/>
          </a:prstGeom>
          <a:noFill/>
        </p:spPr>
        <p:txBody>
          <a:bodyPr wrap="none" rtlCol="0">
            <a:spAutoFit/>
          </a:bodyPr>
          <a:lstStyle/>
          <a:p>
            <a:r>
              <a:rPr lang="fr-FR" b="1" dirty="0">
                <a:solidFill>
                  <a:schemeClr val="accent1"/>
                </a:solidFill>
              </a:rPr>
              <a:t>- 24%</a:t>
            </a:r>
          </a:p>
        </p:txBody>
      </p:sp>
    </p:spTree>
    <p:extLst>
      <p:ext uri="{BB962C8B-B14F-4D97-AF65-F5344CB8AC3E}">
        <p14:creationId xmlns:p14="http://schemas.microsoft.com/office/powerpoint/2010/main" val="279762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0000" y="0"/>
            <a:ext cx="9360000" cy="792000"/>
          </a:xfrm>
        </p:spPr>
        <p:txBody>
          <a:bodyPr>
            <a:normAutofit/>
          </a:bodyPr>
          <a:lstStyle/>
          <a:p>
            <a:r>
              <a:rPr lang="fr-FR" dirty="0">
                <a:latin typeface="Marianne" panose="02000000000000000000" pitchFamily="50" charset="0"/>
              </a:rPr>
              <a:t>Situation actuelle et objectifs</a:t>
            </a:r>
            <a:endParaRPr lang="fr-FR" dirty="0">
              <a:solidFill>
                <a:srgbClr val="FF0000"/>
              </a:solidFill>
              <a:latin typeface="Marianne" panose="02000000000000000000" pitchFamily="50" charset="0"/>
            </a:endParaRPr>
          </a:p>
        </p:txBody>
      </p:sp>
      <p:sp>
        <p:nvSpPr>
          <p:cNvPr id="6" name="Espace réservé du numéro de diapositive 6">
            <a:extLst>
              <a:ext uri="{FF2B5EF4-FFF2-40B4-BE49-F238E27FC236}">
                <a16:creationId xmlns:a16="http://schemas.microsoft.com/office/drawing/2014/main" id="{A918D5BC-FCAD-4EC5-845A-FC6AE6B6F6FA}"/>
              </a:ext>
            </a:extLst>
          </p:cNvPr>
          <p:cNvSpPr>
            <a:spLocks noGrp="1"/>
          </p:cNvSpPr>
          <p:nvPr>
            <p:ph type="sldNum" sz="quarter" idx="12"/>
          </p:nvPr>
        </p:nvSpPr>
        <p:spPr>
          <a:xfrm>
            <a:off x="9550400" y="6370462"/>
            <a:ext cx="714828" cy="365125"/>
          </a:xfrm>
        </p:spPr>
        <p:txBody>
          <a:bodyPr/>
          <a:lstStyle/>
          <a:p>
            <a:fld id="{07C99ADF-20A6-40EF-AAB9-F326D6E12C60}" type="slidenum">
              <a:rPr lang="fr-FR" smtClean="0"/>
              <a:t>5</a:t>
            </a:fld>
            <a:endParaRPr lang="fr-FR" dirty="0"/>
          </a:p>
        </p:txBody>
      </p:sp>
      <p:pic>
        <p:nvPicPr>
          <p:cNvPr id="8" name="Image 7">
            <a:extLst>
              <a:ext uri="{FF2B5EF4-FFF2-40B4-BE49-F238E27FC236}">
                <a16:creationId xmlns:a16="http://schemas.microsoft.com/office/drawing/2014/main" id="{7458EE11-AA77-7C48-8681-E8699055E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4147" y="6370461"/>
            <a:ext cx="314575" cy="365125"/>
          </a:xfrm>
          <a:prstGeom prst="rect">
            <a:avLst/>
          </a:prstGeom>
        </p:spPr>
      </p:pic>
      <p:sp>
        <p:nvSpPr>
          <p:cNvPr id="11" name="Espace réservé du contenu 12">
            <a:extLst>
              <a:ext uri="{FF2B5EF4-FFF2-40B4-BE49-F238E27FC236}">
                <a16:creationId xmlns:a16="http://schemas.microsoft.com/office/drawing/2014/main" id="{424837F8-BB3B-C11C-0FFB-740EB80AF385}"/>
              </a:ext>
            </a:extLst>
          </p:cNvPr>
          <p:cNvSpPr txBox="1">
            <a:spLocks/>
          </p:cNvSpPr>
          <p:nvPr/>
        </p:nvSpPr>
        <p:spPr>
          <a:xfrm>
            <a:off x="365029" y="1258306"/>
            <a:ext cx="3844831" cy="3630305"/>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r>
              <a:rPr lang="fr-FR" sz="2000" b="1" dirty="0">
                <a:latin typeface="Marianne" panose="02000000000000000000" pitchFamily="50" charset="0"/>
                <a:cs typeface="Arial"/>
              </a:rPr>
              <a:t>Des objectifs très ambitieux pour toutes les </a:t>
            </a:r>
            <a:r>
              <a:rPr lang="fr-FR" sz="2000" b="1" dirty="0" err="1">
                <a:latin typeface="Marianne" panose="02000000000000000000" pitchFamily="50" charset="0"/>
                <a:cs typeface="Arial"/>
              </a:rPr>
              <a:t>EnR</a:t>
            </a:r>
            <a:endParaRPr lang="fr-FR" sz="2000" b="1" dirty="0">
              <a:latin typeface="Marianne" panose="02000000000000000000" pitchFamily="50" charset="0"/>
              <a:cs typeface="Arial"/>
            </a:endParaRPr>
          </a:p>
          <a:p>
            <a:pPr marL="417512" indent="-342900" defTabSz="360363">
              <a:buFont typeface="Arial" panose="020B0604020202020204" pitchFamily="34" charset="0"/>
              <a:buChar char="•"/>
            </a:pPr>
            <a:endParaRPr lang="fr-FR" sz="1200" dirty="0">
              <a:latin typeface="Marianne" panose="02000000000000000000" pitchFamily="50" charset="0"/>
              <a:cs typeface="Arial"/>
            </a:endParaRPr>
          </a:p>
          <a:p>
            <a:pPr marL="417512" indent="-342900" defTabSz="360363">
              <a:buFont typeface="Arial" panose="020B0604020202020204" pitchFamily="34" charset="0"/>
              <a:buChar char="•"/>
            </a:pPr>
            <a:r>
              <a:rPr lang="fr-FR" dirty="0">
                <a:latin typeface="Marianne" panose="02000000000000000000" pitchFamily="50" charset="0"/>
                <a:cs typeface="Arial"/>
              </a:rPr>
              <a:t>D’ici 2028, augmentation d’un facteur 1,5</a:t>
            </a:r>
          </a:p>
          <a:p>
            <a:pPr marL="417512" indent="-342900" defTabSz="360363">
              <a:buFont typeface="Arial" panose="020B0604020202020204" pitchFamily="34" charset="0"/>
              <a:buChar char="•"/>
            </a:pPr>
            <a:r>
              <a:rPr lang="fr-FR" dirty="0">
                <a:latin typeface="Marianne" panose="02000000000000000000" pitchFamily="50" charset="0"/>
                <a:cs typeface="Arial"/>
              </a:rPr>
              <a:t>D’ici 2050, augmentation d’un facteur 2,5 - 3,5</a:t>
            </a:r>
          </a:p>
          <a:p>
            <a:pPr marL="74612" defTabSz="360363"/>
            <a:r>
              <a:rPr lang="fr-FR" b="1" dirty="0">
                <a:latin typeface="Marianne" panose="02000000000000000000" pitchFamily="50" charset="0"/>
                <a:cs typeface="Arial"/>
              </a:rPr>
              <a:t>Pour atteindre entre 70 et 88 % d’</a:t>
            </a:r>
            <a:r>
              <a:rPr lang="fr-FR" b="1" dirty="0" err="1">
                <a:latin typeface="Marianne" panose="02000000000000000000" pitchFamily="50" charset="0"/>
                <a:cs typeface="Arial"/>
              </a:rPr>
              <a:t>EnR</a:t>
            </a:r>
            <a:r>
              <a:rPr lang="fr-FR" b="1" dirty="0">
                <a:latin typeface="Marianne" panose="02000000000000000000" pitchFamily="50" charset="0"/>
                <a:cs typeface="Arial"/>
              </a:rPr>
              <a:t> dans la consommation d’énergie finale en 2050</a:t>
            </a:r>
          </a:p>
          <a:p>
            <a:pPr marL="417512" indent="-342900" defTabSz="360363">
              <a:buFont typeface="Arial" panose="020B0604020202020204" pitchFamily="34" charset="0"/>
              <a:buChar char="•"/>
            </a:pPr>
            <a:endParaRPr lang="fr-FR" sz="1200" b="1" dirty="0">
              <a:cs typeface="Arial"/>
            </a:endParaRPr>
          </a:p>
          <a:p>
            <a:pPr marL="417512" indent="-342900" defTabSz="360363">
              <a:buFont typeface="Arial" panose="020B0604020202020204" pitchFamily="34" charset="0"/>
              <a:buChar char="•"/>
            </a:pPr>
            <a:endParaRPr lang="fr-FR" sz="1200" b="1" dirty="0">
              <a:cs typeface="Arial"/>
            </a:endParaRPr>
          </a:p>
        </p:txBody>
      </p:sp>
      <p:pic>
        <p:nvPicPr>
          <p:cNvPr id="4" name="Graphique 3">
            <a:extLst>
              <a:ext uri="{FF2B5EF4-FFF2-40B4-BE49-F238E27FC236}">
                <a16:creationId xmlns:a16="http://schemas.microsoft.com/office/drawing/2014/main" id="{0BEDEDC9-22C0-6360-FF7F-5CB05D9132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7531" y="4571581"/>
            <a:ext cx="3725083" cy="2164005"/>
          </a:xfrm>
          <a:prstGeom prst="rect">
            <a:avLst/>
          </a:prstGeom>
        </p:spPr>
      </p:pic>
      <p:graphicFrame>
        <p:nvGraphicFramePr>
          <p:cNvPr id="12" name="Graphique 11">
            <a:extLst>
              <a:ext uri="{FF2B5EF4-FFF2-40B4-BE49-F238E27FC236}">
                <a16:creationId xmlns:a16="http://schemas.microsoft.com/office/drawing/2014/main" id="{713246FB-845D-6CA9-E892-2B16C3BF4681}"/>
              </a:ext>
            </a:extLst>
          </p:cNvPr>
          <p:cNvGraphicFramePr>
            <a:graphicFrameLocks/>
          </p:cNvGraphicFramePr>
          <p:nvPr/>
        </p:nvGraphicFramePr>
        <p:xfrm>
          <a:off x="4085438" y="915992"/>
          <a:ext cx="8852650" cy="5407936"/>
        </p:xfrm>
        <a:graphic>
          <a:graphicData uri="http://schemas.openxmlformats.org/drawingml/2006/chart">
            <c:chart xmlns:c="http://schemas.openxmlformats.org/drawingml/2006/chart" xmlns:r="http://schemas.openxmlformats.org/officeDocument/2006/relationships" r:id="rId6"/>
          </a:graphicData>
        </a:graphic>
      </p:graphicFrame>
      <p:sp>
        <p:nvSpPr>
          <p:cNvPr id="7" name="ZoneTexte 6">
            <a:extLst>
              <a:ext uri="{FF2B5EF4-FFF2-40B4-BE49-F238E27FC236}">
                <a16:creationId xmlns:a16="http://schemas.microsoft.com/office/drawing/2014/main" id="{B93DEA4C-0B54-5B4E-CB0C-C6D906358CB4}"/>
              </a:ext>
            </a:extLst>
          </p:cNvPr>
          <p:cNvSpPr txBox="1"/>
          <p:nvPr/>
        </p:nvSpPr>
        <p:spPr>
          <a:xfrm>
            <a:off x="7597728" y="2967335"/>
            <a:ext cx="1327908" cy="923330"/>
          </a:xfrm>
          <a:prstGeom prst="rect">
            <a:avLst/>
          </a:prstGeom>
          <a:noFill/>
        </p:spPr>
        <p:txBody>
          <a:bodyPr wrap="square" rtlCol="0">
            <a:spAutoFit/>
          </a:bodyPr>
          <a:lstStyle/>
          <a:p>
            <a:r>
              <a:rPr lang="fr-FR" dirty="0">
                <a:latin typeface="Marianne" panose="02000000000000000000" pitchFamily="50" charset="0"/>
              </a:rPr>
              <a:t>Objectifs PPE 2023 et 2028</a:t>
            </a:r>
          </a:p>
        </p:txBody>
      </p:sp>
      <p:sp>
        <p:nvSpPr>
          <p:cNvPr id="13" name="ZoneTexte 12">
            <a:extLst>
              <a:ext uri="{FF2B5EF4-FFF2-40B4-BE49-F238E27FC236}">
                <a16:creationId xmlns:a16="http://schemas.microsoft.com/office/drawing/2014/main" id="{1CF8D17D-EC1F-3723-8B58-0C39622E319B}"/>
              </a:ext>
            </a:extLst>
          </p:cNvPr>
          <p:cNvSpPr txBox="1"/>
          <p:nvPr/>
        </p:nvSpPr>
        <p:spPr>
          <a:xfrm>
            <a:off x="9811321" y="1961836"/>
            <a:ext cx="1507440" cy="1200329"/>
          </a:xfrm>
          <a:prstGeom prst="rect">
            <a:avLst/>
          </a:prstGeom>
          <a:noFill/>
        </p:spPr>
        <p:txBody>
          <a:bodyPr wrap="square" rtlCol="0">
            <a:spAutoFit/>
          </a:bodyPr>
          <a:lstStyle/>
          <a:p>
            <a:pPr algn="r"/>
            <a:r>
              <a:rPr lang="fr-FR" dirty="0">
                <a:latin typeface="Marianne" panose="02000000000000000000" pitchFamily="50" charset="0"/>
              </a:rPr>
              <a:t>Cibles ADEME</a:t>
            </a:r>
          </a:p>
          <a:p>
            <a:pPr algn="r"/>
            <a:r>
              <a:rPr lang="fr-FR" dirty="0">
                <a:latin typeface="Marianne" panose="02000000000000000000" pitchFamily="50" charset="0"/>
              </a:rPr>
              <a:t>Transition(s)2050</a:t>
            </a:r>
          </a:p>
        </p:txBody>
      </p:sp>
      <p:sp>
        <p:nvSpPr>
          <p:cNvPr id="14" name="Flèche : double flèche verticale 13">
            <a:extLst>
              <a:ext uri="{FF2B5EF4-FFF2-40B4-BE49-F238E27FC236}">
                <a16:creationId xmlns:a16="http://schemas.microsoft.com/office/drawing/2014/main" id="{1489AE8A-EDEF-5E1D-F680-FCCCBD8FAE6A}"/>
              </a:ext>
            </a:extLst>
          </p:cNvPr>
          <p:cNvSpPr/>
          <p:nvPr/>
        </p:nvSpPr>
        <p:spPr>
          <a:xfrm>
            <a:off x="11346194" y="2088107"/>
            <a:ext cx="254403" cy="879228"/>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2">
            <a:extLst>
              <a:ext uri="{FF2B5EF4-FFF2-40B4-BE49-F238E27FC236}">
                <a16:creationId xmlns:a16="http://schemas.microsoft.com/office/drawing/2014/main" id="{CF35B11E-B69F-C83D-52D6-D231BB7196A6}"/>
              </a:ext>
            </a:extLst>
          </p:cNvPr>
          <p:cNvSpPr>
            <a:spLocks noGrp="1"/>
          </p:cNvSpPr>
          <p:nvPr>
            <p:ph sz="quarter" idx="4"/>
          </p:nvPr>
        </p:nvSpPr>
        <p:spPr>
          <a:xfrm>
            <a:off x="502315" y="5514957"/>
            <a:ext cx="3844831" cy="870834"/>
          </a:xfrm>
          <a:noFill/>
        </p:spPr>
        <p:txBody>
          <a:bodyPr>
            <a:noAutofit/>
          </a:bodyPr>
          <a:lstStyle/>
          <a:p>
            <a:pPr marL="74612" lvl="0" algn="r" defTabSz="360363"/>
            <a:r>
              <a:rPr lang="fr-FR" sz="1200" dirty="0">
                <a:latin typeface="Marianne" panose="02000000000000000000" pitchFamily="50" charset="0"/>
                <a:cs typeface="Arial"/>
              </a:rPr>
              <a:t>Objectifs 2023 et 2028 d’après PPE et calculs ADEME, Objectifs 2050 d’après Transition(s) 2050</a:t>
            </a:r>
          </a:p>
        </p:txBody>
      </p:sp>
    </p:spTree>
    <p:extLst>
      <p:ext uri="{BB962C8B-B14F-4D97-AF65-F5344CB8AC3E}">
        <p14:creationId xmlns:p14="http://schemas.microsoft.com/office/powerpoint/2010/main" val="323710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EEA0E-B40B-2598-F90C-4698E1C9BD4D}"/>
              </a:ext>
            </a:extLst>
          </p:cNvPr>
          <p:cNvSpPr>
            <a:spLocks noGrp="1"/>
          </p:cNvSpPr>
          <p:nvPr>
            <p:ph type="title"/>
          </p:nvPr>
        </p:nvSpPr>
        <p:spPr>
          <a:xfrm>
            <a:off x="239755" y="375846"/>
            <a:ext cx="11388916" cy="1325563"/>
          </a:xfrm>
        </p:spPr>
        <p:txBody>
          <a:bodyPr/>
          <a:lstStyle/>
          <a:p>
            <a:r>
              <a:rPr lang="fr-FR" dirty="0">
                <a:latin typeface="Marianne" panose="02000000000000000000" pitchFamily="50" charset="0"/>
              </a:rPr>
              <a:t>Une croissance principalement basée sur la biomasse, les PAC, l’éolien et le photovoltaïque</a:t>
            </a:r>
          </a:p>
        </p:txBody>
      </p:sp>
      <p:sp>
        <p:nvSpPr>
          <p:cNvPr id="3" name="Espace réservé du numéro de diapositive 2">
            <a:extLst>
              <a:ext uri="{FF2B5EF4-FFF2-40B4-BE49-F238E27FC236}">
                <a16:creationId xmlns:a16="http://schemas.microsoft.com/office/drawing/2014/main" id="{D24C2EF5-A9B5-9905-C9DC-ECAB1BB4CA40}"/>
              </a:ext>
            </a:extLst>
          </p:cNvPr>
          <p:cNvSpPr>
            <a:spLocks noGrp="1"/>
          </p:cNvSpPr>
          <p:nvPr>
            <p:ph type="sldNum" sz="quarter" idx="12"/>
          </p:nvPr>
        </p:nvSpPr>
        <p:spPr/>
        <p:txBody>
          <a:bodyPr/>
          <a:lstStyle/>
          <a:p>
            <a:fld id="{07C99ADF-20A6-40EF-AAB9-F326D6E12C60}" type="slidenum">
              <a:rPr lang="fr-FR" smtClean="0"/>
              <a:t>6</a:t>
            </a:fld>
            <a:endParaRPr lang="fr-FR"/>
          </a:p>
        </p:txBody>
      </p:sp>
      <p:sp>
        <p:nvSpPr>
          <p:cNvPr id="4" name="Espace réservé du contenu 3">
            <a:extLst>
              <a:ext uri="{FF2B5EF4-FFF2-40B4-BE49-F238E27FC236}">
                <a16:creationId xmlns:a16="http://schemas.microsoft.com/office/drawing/2014/main" id="{8EE4E8CE-DF17-1BBD-25F0-3779049DE9EE}"/>
              </a:ext>
            </a:extLst>
          </p:cNvPr>
          <p:cNvSpPr>
            <a:spLocks noGrp="1"/>
          </p:cNvSpPr>
          <p:nvPr>
            <p:ph sz="quarter" idx="4"/>
          </p:nvPr>
        </p:nvSpPr>
        <p:spPr/>
        <p:txBody>
          <a:bodyPr/>
          <a:lstStyle/>
          <a:p>
            <a:endParaRPr lang="fr-FR"/>
          </a:p>
        </p:txBody>
      </p:sp>
      <p:sp>
        <p:nvSpPr>
          <p:cNvPr id="5" name="Espace réservé du contenu 4">
            <a:extLst>
              <a:ext uri="{FF2B5EF4-FFF2-40B4-BE49-F238E27FC236}">
                <a16:creationId xmlns:a16="http://schemas.microsoft.com/office/drawing/2014/main" id="{6862B87F-92C0-90A3-8694-24A48B9D337F}"/>
              </a:ext>
            </a:extLst>
          </p:cNvPr>
          <p:cNvSpPr>
            <a:spLocks noGrp="1"/>
          </p:cNvSpPr>
          <p:nvPr>
            <p:ph sz="quarter" idx="15"/>
          </p:nvPr>
        </p:nvSpPr>
        <p:spPr/>
        <p:txBody>
          <a:bodyPr/>
          <a:lstStyle/>
          <a:p>
            <a:endParaRPr lang="fr-FR"/>
          </a:p>
        </p:txBody>
      </p:sp>
      <p:pic>
        <p:nvPicPr>
          <p:cNvPr id="7" name="Image 6">
            <a:extLst>
              <a:ext uri="{FF2B5EF4-FFF2-40B4-BE49-F238E27FC236}">
                <a16:creationId xmlns:a16="http://schemas.microsoft.com/office/drawing/2014/main" id="{6BE87059-9874-2DF9-4CD1-72DA1923CAAC}"/>
              </a:ext>
            </a:extLst>
          </p:cNvPr>
          <p:cNvPicPr>
            <a:picLocks noChangeAspect="1"/>
          </p:cNvPicPr>
          <p:nvPr/>
        </p:nvPicPr>
        <p:blipFill>
          <a:blip r:embed="rId3"/>
          <a:stretch>
            <a:fillRect/>
          </a:stretch>
        </p:blipFill>
        <p:spPr>
          <a:xfrm>
            <a:off x="239755" y="1617592"/>
            <a:ext cx="11171837" cy="4595068"/>
          </a:xfrm>
          <a:prstGeom prst="rect">
            <a:avLst/>
          </a:prstGeom>
        </p:spPr>
      </p:pic>
      <p:sp>
        <p:nvSpPr>
          <p:cNvPr id="8" name="Espace réservé du contenu 12">
            <a:extLst>
              <a:ext uri="{FF2B5EF4-FFF2-40B4-BE49-F238E27FC236}">
                <a16:creationId xmlns:a16="http://schemas.microsoft.com/office/drawing/2014/main" id="{4246F719-E072-5738-B694-E6AD56214126}"/>
              </a:ext>
            </a:extLst>
          </p:cNvPr>
          <p:cNvSpPr txBox="1">
            <a:spLocks/>
          </p:cNvSpPr>
          <p:nvPr/>
        </p:nvSpPr>
        <p:spPr>
          <a:xfrm>
            <a:off x="8134350" y="5438174"/>
            <a:ext cx="3924166" cy="1272042"/>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mj-lt"/>
              <a:buNone/>
              <a:defRPr sz="1600" b="0" kern="1200">
                <a:solidFill>
                  <a:schemeClr val="tx1"/>
                </a:solidFill>
                <a:latin typeface="+mn-lt"/>
                <a:ea typeface="+mn-ea"/>
                <a:cs typeface="+mn-cs"/>
              </a:defRPr>
            </a:lvl1pPr>
            <a:lvl2pPr marL="358775" indent="0" algn="l" defTabSz="914400" rtl="0" eaLnBrk="1" latinLnBrk="0" hangingPunct="1">
              <a:lnSpc>
                <a:spcPct val="100000"/>
              </a:lnSpc>
              <a:spcBef>
                <a:spcPts val="0"/>
              </a:spcBef>
              <a:spcAft>
                <a:spcPts val="1200"/>
              </a:spcAft>
              <a:buFont typeface="+mj-lt"/>
              <a:buNone/>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500"/>
              </a:spcAft>
            </a:pPr>
            <a:endParaRPr lang="fr-FR" sz="2400" b="1" dirty="0">
              <a:solidFill>
                <a:srgbClr val="C00000"/>
              </a:solidFill>
              <a:cs typeface="Arial"/>
            </a:endParaRPr>
          </a:p>
          <a:p>
            <a:pPr marL="74612" defTabSz="360363"/>
            <a:r>
              <a:rPr lang="fr-FR" sz="1200" dirty="0">
                <a:cs typeface="Arial"/>
              </a:rPr>
              <a:t>Objectifs 2023 et 2028 d’après PPE et calculs ADEME</a:t>
            </a:r>
          </a:p>
          <a:p>
            <a:pPr marL="74612" defTabSz="360363"/>
            <a:r>
              <a:rPr lang="fr-FR" sz="1200" dirty="0">
                <a:cs typeface="Arial"/>
              </a:rPr>
              <a:t>Objectifs 2050 d’après Transition(s) 2050</a:t>
            </a:r>
          </a:p>
        </p:txBody>
      </p:sp>
    </p:spTree>
    <p:extLst>
      <p:ext uri="{BB962C8B-B14F-4D97-AF65-F5344CB8AC3E}">
        <p14:creationId xmlns:p14="http://schemas.microsoft.com/office/powerpoint/2010/main" val="405619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12"/>
          </p:nvPr>
        </p:nvSpPr>
        <p:spPr/>
        <p:txBody>
          <a:bodyPr/>
          <a:lstStyle/>
          <a:p>
            <a:fld id="{07C99ADF-20A6-40EF-AAB9-F326D6E12C60}" type="slidenum">
              <a:rPr lang="fr-FR" smtClean="0"/>
              <a:t>7</a:t>
            </a:fld>
            <a:endParaRPr lang="fr-FR"/>
          </a:p>
        </p:txBody>
      </p:sp>
      <p:sp>
        <p:nvSpPr>
          <p:cNvPr id="14"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361963" y="618201"/>
            <a:ext cx="11258537" cy="723701"/>
          </a:xfrm>
        </p:spPr>
        <p:txBody>
          <a:bodyPr>
            <a:noAutofit/>
          </a:bodyPr>
          <a:lstStyle/>
          <a:p>
            <a:pPr lvl="0" algn="just" fontAlgn="ctr">
              <a:lnSpc>
                <a:spcPct val="150000"/>
              </a:lnSpc>
              <a:spcBef>
                <a:spcPts val="600"/>
              </a:spcBef>
              <a:spcAft>
                <a:spcPts val="600"/>
              </a:spcAft>
              <a:buSzPts val="1000"/>
              <a:tabLst>
                <a:tab pos="457200" algn="l"/>
              </a:tabLst>
            </a:pPr>
            <a:r>
              <a:rPr lang="fr-FR" sz="2000" b="1" dirty="0">
                <a:ea typeface="Times New Roman" panose="02020603050405020304" pitchFamily="18" charset="0"/>
                <a:cs typeface="Calibri" panose="020F0502020204030204" pitchFamily="34" charset="0"/>
              </a:rPr>
              <a:t>Transition(s)2050 : Mix électriques avec une part des EnR élevée en 2050, de 72 % à 97 %. </a:t>
            </a:r>
            <a:endParaRPr lang="fr-FR" sz="2000" dirty="0">
              <a:ea typeface="Calibri" panose="020F0502020204030204" pitchFamily="34" charset="0"/>
              <a:cs typeface="Times New Roman" panose="02020603050405020304" pitchFamily="18" charset="0"/>
            </a:endParaRPr>
          </a:p>
          <a:p>
            <a:pPr>
              <a:lnSpc>
                <a:spcPct val="150000"/>
              </a:lnSpc>
              <a:spcBef>
                <a:spcPts val="600"/>
              </a:spcBef>
              <a:spcAft>
                <a:spcPts val="600"/>
              </a:spcAft>
            </a:pPr>
            <a:endParaRPr lang="fr-FR" sz="2000" dirty="0"/>
          </a:p>
          <a:p>
            <a:pPr marL="285750" indent="-285750">
              <a:lnSpc>
                <a:spcPct val="150000"/>
              </a:lnSpc>
              <a:spcBef>
                <a:spcPts val="600"/>
              </a:spcBef>
              <a:spcAft>
                <a:spcPts val="600"/>
              </a:spcAft>
              <a:buFont typeface="Arial" panose="020B0604020202020204" pitchFamily="34" charset="0"/>
              <a:buChar char="•"/>
            </a:pPr>
            <a:endParaRPr lang="fr-FR" sz="2000" dirty="0"/>
          </a:p>
          <a:p>
            <a:pPr marL="285750" indent="-285750">
              <a:lnSpc>
                <a:spcPct val="150000"/>
              </a:lnSpc>
              <a:spcBef>
                <a:spcPts val="600"/>
              </a:spcBef>
              <a:spcAft>
                <a:spcPts val="600"/>
              </a:spcAft>
              <a:buFont typeface="Arial" panose="020B0604020202020204" pitchFamily="34" charset="0"/>
              <a:buChar char="•"/>
            </a:pPr>
            <a:endParaRPr lang="fr-FR" sz="2000" dirty="0"/>
          </a:p>
        </p:txBody>
      </p:sp>
      <p:pic>
        <p:nvPicPr>
          <p:cNvPr id="17" name="Image 16">
            <a:extLst>
              <a:ext uri="{FF2B5EF4-FFF2-40B4-BE49-F238E27FC236}">
                <a16:creationId xmlns:a16="http://schemas.microsoft.com/office/drawing/2014/main" id="{11D5B9C2-395F-2E4D-BE9F-58C12B2F0F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200" y="6370461"/>
            <a:ext cx="314575" cy="365125"/>
          </a:xfrm>
          <a:prstGeom prst="rect">
            <a:avLst/>
          </a:prstGeom>
        </p:spPr>
      </p:pic>
      <p:pic>
        <p:nvPicPr>
          <p:cNvPr id="4" name="Image 3"/>
          <p:cNvPicPr>
            <a:picLocks noChangeAspect="1"/>
          </p:cNvPicPr>
          <p:nvPr/>
        </p:nvPicPr>
        <p:blipFill>
          <a:blip r:embed="rId4"/>
          <a:stretch>
            <a:fillRect/>
          </a:stretch>
        </p:blipFill>
        <p:spPr>
          <a:xfrm>
            <a:off x="6424703" y="2596695"/>
            <a:ext cx="5195797" cy="3402201"/>
          </a:xfrm>
          <a:prstGeom prst="rect">
            <a:avLst/>
          </a:prstGeom>
        </p:spPr>
      </p:pic>
      <p:sp>
        <p:nvSpPr>
          <p:cNvPr id="2" name="ZoneTexte 1"/>
          <p:cNvSpPr txBox="1"/>
          <p:nvPr/>
        </p:nvSpPr>
        <p:spPr>
          <a:xfrm>
            <a:off x="899631" y="1850906"/>
            <a:ext cx="4509370" cy="584775"/>
          </a:xfrm>
          <a:prstGeom prst="rect">
            <a:avLst/>
          </a:prstGeom>
          <a:noFill/>
        </p:spPr>
        <p:txBody>
          <a:bodyPr wrap="square" rtlCol="0">
            <a:spAutoFit/>
          </a:bodyPr>
          <a:lstStyle/>
          <a:p>
            <a:pPr algn="ctr"/>
            <a:r>
              <a:rPr lang="fr-FR" sz="1600" b="1" dirty="0">
                <a:solidFill>
                  <a:schemeClr val="accent1">
                    <a:lumMod val="75000"/>
                  </a:schemeClr>
                </a:solidFill>
              </a:rPr>
              <a:t>Capacités installées en 2050 des principales technologies de production</a:t>
            </a:r>
          </a:p>
        </p:txBody>
      </p:sp>
      <p:sp>
        <p:nvSpPr>
          <p:cNvPr id="8" name="ZoneTexte 7"/>
          <p:cNvSpPr txBox="1"/>
          <p:nvPr/>
        </p:nvSpPr>
        <p:spPr>
          <a:xfrm>
            <a:off x="6742863" y="1826137"/>
            <a:ext cx="4756029" cy="584775"/>
          </a:xfrm>
          <a:prstGeom prst="rect">
            <a:avLst/>
          </a:prstGeom>
          <a:noFill/>
        </p:spPr>
        <p:txBody>
          <a:bodyPr wrap="square" rtlCol="0">
            <a:spAutoFit/>
          </a:bodyPr>
          <a:lstStyle/>
          <a:p>
            <a:pPr algn="ctr"/>
            <a:r>
              <a:rPr lang="fr-FR" sz="1600" b="1" dirty="0">
                <a:solidFill>
                  <a:schemeClr val="accent1">
                    <a:lumMod val="75000"/>
                  </a:schemeClr>
                </a:solidFill>
              </a:rPr>
              <a:t>Composition du mix de production électrique (en % et en TWh) en 2050 par scénario</a:t>
            </a:r>
          </a:p>
        </p:txBody>
      </p:sp>
      <p:pic>
        <p:nvPicPr>
          <p:cNvPr id="5" name="Image 4"/>
          <p:cNvPicPr>
            <a:picLocks noChangeAspect="1"/>
          </p:cNvPicPr>
          <p:nvPr/>
        </p:nvPicPr>
        <p:blipFill>
          <a:blip r:embed="rId5"/>
          <a:stretch>
            <a:fillRect/>
          </a:stretch>
        </p:blipFill>
        <p:spPr>
          <a:xfrm>
            <a:off x="331494" y="2435681"/>
            <a:ext cx="5794364" cy="3652582"/>
          </a:xfrm>
          <a:prstGeom prst="rect">
            <a:avLst/>
          </a:prstGeom>
        </p:spPr>
      </p:pic>
    </p:spTree>
    <p:extLst>
      <p:ext uri="{BB962C8B-B14F-4D97-AF65-F5344CB8AC3E}">
        <p14:creationId xmlns:p14="http://schemas.microsoft.com/office/powerpoint/2010/main" val="421108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473D4EA-242E-3040-A1D9-DBBEDC40583A}"/>
              </a:ext>
            </a:extLst>
          </p:cNvPr>
          <p:cNvSpPr/>
          <p:nvPr/>
        </p:nvSpPr>
        <p:spPr>
          <a:xfrm>
            <a:off x="6065554" y="1661092"/>
            <a:ext cx="5333300" cy="3726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78125" y="607326"/>
            <a:ext cx="10974858" cy="898962"/>
          </a:xfrm>
        </p:spPr>
        <p:txBody>
          <a:bodyPr anchor="ctr">
            <a:normAutofit/>
          </a:bodyPr>
          <a:lstStyle/>
          <a:p>
            <a:pPr algn="ctr"/>
            <a:r>
              <a:rPr lang="fr-FR" sz="2800" dirty="0"/>
              <a:t>Transition(s)2050: Mix électrique - Résultats économiques</a:t>
            </a:r>
          </a:p>
        </p:txBody>
      </p:sp>
      <p:sp>
        <p:nvSpPr>
          <p:cNvPr id="7" name="Espace réservé du contenu 4"/>
          <p:cNvSpPr>
            <a:spLocks noGrp="1"/>
          </p:cNvSpPr>
          <p:nvPr>
            <p:ph sz="quarter" idx="4"/>
          </p:nvPr>
        </p:nvSpPr>
        <p:spPr>
          <a:xfrm>
            <a:off x="401542" y="2185638"/>
            <a:ext cx="5443538" cy="3615555"/>
          </a:xfrm>
        </p:spPr>
        <p:txBody>
          <a:bodyPr>
            <a:normAutofit/>
          </a:bodyPr>
          <a:lstStyle/>
          <a:p>
            <a:pPr marL="285750" indent="-285750">
              <a:buFont typeface="Arial" panose="020B0604020202020204" pitchFamily="34" charset="0"/>
              <a:buChar char="•"/>
            </a:pPr>
            <a:r>
              <a:rPr lang="fr-FR" sz="1800" b="1" dirty="0">
                <a:cs typeface="Arial"/>
              </a:rPr>
              <a:t>Pour une demande d’électricité de 540TWh 2050 S2), le coût complet du système électrique </a:t>
            </a:r>
            <a:r>
              <a:rPr lang="fr-FR" sz="1800" dirty="0">
                <a:cs typeface="Arial"/>
              </a:rPr>
              <a:t>en €/MWh consommé </a:t>
            </a:r>
            <a:r>
              <a:rPr lang="fr-FR" sz="1800" b="1" dirty="0">
                <a:cs typeface="Arial"/>
              </a:rPr>
              <a:t>baisse de 12% par rapport à 2020. </a:t>
            </a:r>
          </a:p>
          <a:p>
            <a:pPr marL="285750" indent="-285750">
              <a:buFont typeface="Arial" panose="020B0604020202020204" pitchFamily="34" charset="0"/>
              <a:buChar char="•"/>
            </a:pPr>
            <a:r>
              <a:rPr lang="fr-FR" sz="1800" b="1" dirty="0"/>
              <a:t>Pour une demande d’électricité de 650TWh en 2050 (S3), éolien flottant (28GW) et nucléaire EPR2 (10GW) sont 2 options industrielles comparables </a:t>
            </a:r>
            <a:r>
              <a:rPr lang="fr-FR" sz="1800" dirty="0"/>
              <a:t>du point de vue des coûts et du CO</a:t>
            </a:r>
            <a:r>
              <a:rPr lang="fr-FR" sz="1800" baseline="-25000" dirty="0"/>
              <a:t>2</a:t>
            </a:r>
            <a:r>
              <a:rPr lang="fr-FR" sz="1800" dirty="0"/>
              <a:t>.</a:t>
            </a:r>
          </a:p>
          <a:p>
            <a:pPr marL="285750" indent="-285750">
              <a:buFont typeface="Arial" panose="020B0604020202020204" pitchFamily="34" charset="0"/>
              <a:buChar char="•"/>
            </a:pPr>
            <a:r>
              <a:rPr lang="fr-FR" sz="1800" b="1" dirty="0">
                <a:cs typeface="Arial"/>
              </a:rPr>
              <a:t>Contexte de financement</a:t>
            </a:r>
            <a:r>
              <a:rPr lang="fr-FR" sz="1800" dirty="0">
                <a:cs typeface="Arial"/>
              </a:rPr>
              <a:t> et </a:t>
            </a:r>
            <a:r>
              <a:rPr lang="fr-FR" sz="1800" b="1" dirty="0">
                <a:cs typeface="Arial"/>
              </a:rPr>
              <a:t>niveau de demande </a:t>
            </a:r>
            <a:r>
              <a:rPr lang="fr-FR" sz="1800" dirty="0">
                <a:cs typeface="Arial"/>
              </a:rPr>
              <a:t>sont 2 paramètres majeurs.</a:t>
            </a:r>
          </a:p>
        </p:txBody>
      </p:sp>
      <p:graphicFrame>
        <p:nvGraphicFramePr>
          <p:cNvPr id="12" name="Graphique 11"/>
          <p:cNvGraphicFramePr>
            <a:graphicFrameLocks/>
          </p:cNvGraphicFramePr>
          <p:nvPr/>
        </p:nvGraphicFramePr>
        <p:xfrm>
          <a:off x="5955317" y="2464966"/>
          <a:ext cx="5724899" cy="2904211"/>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a:off x="6462793" y="1830952"/>
            <a:ext cx="4860571" cy="615553"/>
          </a:xfrm>
          <a:prstGeom prst="rect">
            <a:avLst/>
          </a:prstGeom>
          <a:noFill/>
        </p:spPr>
        <p:txBody>
          <a:bodyPr wrap="square" rtlCol="0">
            <a:spAutoFit/>
          </a:bodyPr>
          <a:lstStyle/>
          <a:p>
            <a:pPr algn="ctr"/>
            <a:r>
              <a:rPr lang="fr-FR" sz="1600" b="1" dirty="0">
                <a:solidFill>
                  <a:schemeClr val="bg1">
                    <a:lumMod val="50000"/>
                  </a:schemeClr>
                </a:solidFill>
              </a:rPr>
              <a:t>Evolution des coûts complets en EUR/MWh </a:t>
            </a:r>
            <a:r>
              <a:rPr lang="fr-FR" b="1" dirty="0">
                <a:solidFill>
                  <a:schemeClr val="bg1">
                    <a:lumMod val="50000"/>
                  </a:schemeClr>
                </a:solidFill>
              </a:rPr>
              <a:t>consommé</a:t>
            </a:r>
            <a:endParaRPr lang="fr-FR" sz="1600" b="1" dirty="0">
              <a:solidFill>
                <a:schemeClr val="bg1">
                  <a:lumMod val="50000"/>
                </a:schemeClr>
              </a:solidFill>
            </a:endParaRPr>
          </a:p>
        </p:txBody>
      </p:sp>
      <p:sp>
        <p:nvSpPr>
          <p:cNvPr id="3" name="ZoneTexte 2">
            <a:extLst>
              <a:ext uri="{FF2B5EF4-FFF2-40B4-BE49-F238E27FC236}">
                <a16:creationId xmlns:a16="http://schemas.microsoft.com/office/drawing/2014/main" id="{26E47F9E-761C-A044-AB16-7111026692CD}"/>
              </a:ext>
            </a:extLst>
          </p:cNvPr>
          <p:cNvSpPr txBox="1"/>
          <p:nvPr/>
        </p:nvSpPr>
        <p:spPr>
          <a:xfrm>
            <a:off x="11044518" y="7691718"/>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405267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11942B1-C3E4-4FD2-9212-0DFE608D6D43}"/>
              </a:ext>
            </a:extLst>
          </p:cNvPr>
          <p:cNvSpPr>
            <a:spLocks noGrp="1"/>
          </p:cNvSpPr>
          <p:nvPr>
            <p:ph type="sldNum" sz="quarter" idx="12"/>
          </p:nvPr>
        </p:nvSpPr>
        <p:spPr>
          <a:xfrm>
            <a:off x="8096263" y="6397331"/>
            <a:ext cx="714828" cy="365125"/>
          </a:xfrm>
        </p:spPr>
        <p:txBody>
          <a:bodyPr/>
          <a:lstStyle/>
          <a:p>
            <a:fld id="{07C99ADF-20A6-40EF-AAB9-F326D6E12C60}" type="slidenum">
              <a:rPr lang="fr-FR" smtClean="0"/>
              <a:t>9</a:t>
            </a:fld>
            <a:endParaRPr lang="fr-FR"/>
          </a:p>
        </p:txBody>
      </p:sp>
      <p:sp>
        <p:nvSpPr>
          <p:cNvPr id="14" name="Espace réservé du contenu 12">
            <a:extLst>
              <a:ext uri="{FF2B5EF4-FFF2-40B4-BE49-F238E27FC236}">
                <a16:creationId xmlns:a16="http://schemas.microsoft.com/office/drawing/2014/main" id="{35D91346-B015-4FF9-9139-9DB216F30E47}"/>
              </a:ext>
            </a:extLst>
          </p:cNvPr>
          <p:cNvSpPr>
            <a:spLocks noGrp="1"/>
          </p:cNvSpPr>
          <p:nvPr>
            <p:ph sz="quarter" idx="4"/>
          </p:nvPr>
        </p:nvSpPr>
        <p:spPr>
          <a:xfrm>
            <a:off x="463200" y="784315"/>
            <a:ext cx="11121996" cy="723701"/>
          </a:xfrm>
        </p:spPr>
        <p:txBody>
          <a:bodyPr>
            <a:noAutofit/>
          </a:bodyPr>
          <a:lstStyle/>
          <a:p>
            <a:pPr algn="just" fontAlgn="ctr">
              <a:spcBef>
                <a:spcPts val="600"/>
              </a:spcBef>
              <a:spcAft>
                <a:spcPts val="600"/>
              </a:spcAft>
              <a:buSzPts val="1000"/>
              <a:tabLst>
                <a:tab pos="457200" algn="l"/>
              </a:tabLst>
            </a:pPr>
            <a:r>
              <a:rPr lang="fr-FR" sz="2000" b="1" dirty="0">
                <a:ea typeface="Calibri" panose="020F0502020204030204" pitchFamily="34" charset="0"/>
                <a:cs typeface="Calibri" panose="020F0502020204030204" pitchFamily="34" charset="0"/>
              </a:rPr>
              <a:t>Un positionnement des capacités basé uniquement sur le LCOE conduit à une plus forte concentration des capacités installées, avec des impacts économiques</a:t>
            </a:r>
            <a:endParaRPr lang="fr-FR" sz="2000" dirty="0"/>
          </a:p>
          <a:p>
            <a:pPr marL="285750" indent="-285750">
              <a:lnSpc>
                <a:spcPct val="150000"/>
              </a:lnSpc>
              <a:spcBef>
                <a:spcPts val="600"/>
              </a:spcBef>
              <a:spcAft>
                <a:spcPts val="600"/>
              </a:spcAft>
              <a:buFont typeface="Arial" panose="020B0604020202020204" pitchFamily="34" charset="0"/>
              <a:buChar char="•"/>
            </a:pPr>
            <a:endParaRPr lang="fr-FR" sz="2000" dirty="0"/>
          </a:p>
          <a:p>
            <a:pPr marL="285750" indent="-285750">
              <a:lnSpc>
                <a:spcPct val="150000"/>
              </a:lnSpc>
              <a:spcBef>
                <a:spcPts val="600"/>
              </a:spcBef>
              <a:spcAft>
                <a:spcPts val="600"/>
              </a:spcAft>
              <a:buFont typeface="Arial" panose="020B0604020202020204" pitchFamily="34" charset="0"/>
              <a:buChar char="•"/>
            </a:pPr>
            <a:endParaRPr lang="fr-FR" sz="2000" dirty="0"/>
          </a:p>
        </p:txBody>
      </p:sp>
      <p:pic>
        <p:nvPicPr>
          <p:cNvPr id="17" name="Image 16">
            <a:extLst>
              <a:ext uri="{FF2B5EF4-FFF2-40B4-BE49-F238E27FC236}">
                <a16:creationId xmlns:a16="http://schemas.microsoft.com/office/drawing/2014/main" id="{11D5B9C2-395F-2E4D-BE9F-58C12B2F0F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853" y="6370461"/>
            <a:ext cx="314575" cy="365125"/>
          </a:xfrm>
          <a:prstGeom prst="rect">
            <a:avLst/>
          </a:prstGeom>
        </p:spPr>
      </p:pic>
      <p:pic>
        <p:nvPicPr>
          <p:cNvPr id="5" name="Image 4"/>
          <p:cNvPicPr>
            <a:picLocks noChangeAspect="1"/>
          </p:cNvPicPr>
          <p:nvPr/>
        </p:nvPicPr>
        <p:blipFill>
          <a:blip r:embed="rId4"/>
          <a:stretch>
            <a:fillRect/>
          </a:stretch>
        </p:blipFill>
        <p:spPr>
          <a:xfrm>
            <a:off x="620487" y="2050461"/>
            <a:ext cx="4705558" cy="4320000"/>
          </a:xfrm>
          <a:prstGeom prst="rect">
            <a:avLst/>
          </a:prstGeom>
        </p:spPr>
      </p:pic>
      <p:cxnSp>
        <p:nvCxnSpPr>
          <p:cNvPr id="10" name="Connecteur droit 9"/>
          <p:cNvCxnSpPr/>
          <p:nvPr/>
        </p:nvCxnSpPr>
        <p:spPr>
          <a:xfrm>
            <a:off x="5205000" y="2067347"/>
            <a:ext cx="25400" cy="4021284"/>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37582" y="6428343"/>
            <a:ext cx="254000" cy="254000"/>
          </a:xfrm>
          <a:prstGeom prst="rect">
            <a:avLst/>
          </a:prstGeom>
          <a:solidFill>
            <a:srgbClr val="76B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875453" y="6426559"/>
            <a:ext cx="254000" cy="25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756682" y="6352143"/>
            <a:ext cx="1447800" cy="369332"/>
          </a:xfrm>
          <a:prstGeom prst="rect">
            <a:avLst/>
          </a:prstGeom>
          <a:noFill/>
        </p:spPr>
        <p:txBody>
          <a:bodyPr wrap="square" rtlCol="0">
            <a:spAutoFit/>
          </a:bodyPr>
          <a:lstStyle/>
          <a:p>
            <a:r>
              <a:rPr lang="fr-FR" dirty="0"/>
              <a:t>Eolien</a:t>
            </a:r>
          </a:p>
        </p:txBody>
      </p:sp>
      <p:sp>
        <p:nvSpPr>
          <p:cNvPr id="18" name="ZoneTexte 17"/>
          <p:cNvSpPr txBox="1"/>
          <p:nvPr/>
        </p:nvSpPr>
        <p:spPr>
          <a:xfrm>
            <a:off x="4307253" y="6348378"/>
            <a:ext cx="1447800" cy="369332"/>
          </a:xfrm>
          <a:prstGeom prst="rect">
            <a:avLst/>
          </a:prstGeom>
          <a:noFill/>
        </p:spPr>
        <p:txBody>
          <a:bodyPr wrap="square" rtlCol="0">
            <a:spAutoFit/>
          </a:bodyPr>
          <a:lstStyle/>
          <a:p>
            <a:r>
              <a:rPr lang="fr-FR" dirty="0"/>
              <a:t>PV</a:t>
            </a:r>
          </a:p>
        </p:txBody>
      </p:sp>
      <p:sp>
        <p:nvSpPr>
          <p:cNvPr id="20" name="ZoneTexte 19"/>
          <p:cNvSpPr txBox="1"/>
          <p:nvPr/>
        </p:nvSpPr>
        <p:spPr>
          <a:xfrm>
            <a:off x="-2469185" y="1482572"/>
            <a:ext cx="10884902" cy="584775"/>
          </a:xfrm>
          <a:prstGeom prst="rect">
            <a:avLst/>
          </a:prstGeom>
          <a:noFill/>
        </p:spPr>
        <p:txBody>
          <a:bodyPr wrap="square" rtlCol="0">
            <a:spAutoFit/>
          </a:bodyPr>
          <a:lstStyle/>
          <a:p>
            <a:pPr algn="ctr"/>
            <a:r>
              <a:rPr lang="fr-FR" sz="1600" b="1" dirty="0">
                <a:solidFill>
                  <a:schemeClr val="accent1">
                    <a:lumMod val="75000"/>
                  </a:schemeClr>
                </a:solidFill>
              </a:rPr>
              <a:t>Répartition régionale des capacités installées (GW)</a:t>
            </a:r>
          </a:p>
          <a:p>
            <a:pPr algn="ctr"/>
            <a:r>
              <a:rPr lang="fr-FR" sz="1600" b="1" dirty="0">
                <a:solidFill>
                  <a:schemeClr val="accent1">
                    <a:lumMod val="75000"/>
                  </a:schemeClr>
                </a:solidFill>
              </a:rPr>
              <a:t> éoliennes et PV en 2050 dans S3 </a:t>
            </a:r>
            <a:r>
              <a:rPr lang="fr-FR" sz="1600" b="1" dirty="0" err="1">
                <a:solidFill>
                  <a:schemeClr val="accent1">
                    <a:lumMod val="75000"/>
                  </a:schemeClr>
                </a:solidFill>
              </a:rPr>
              <a:t>EnR</a:t>
            </a:r>
            <a:r>
              <a:rPr lang="fr-FR" sz="1600" b="1" dirty="0">
                <a:solidFill>
                  <a:schemeClr val="accent1">
                    <a:lumMod val="75000"/>
                  </a:schemeClr>
                </a:solidFill>
              </a:rPr>
              <a:t> Offshore</a:t>
            </a:r>
          </a:p>
        </p:txBody>
      </p:sp>
      <p:pic>
        <p:nvPicPr>
          <p:cNvPr id="2" name="Image 1">
            <a:extLst>
              <a:ext uri="{FF2B5EF4-FFF2-40B4-BE49-F238E27FC236}">
                <a16:creationId xmlns:a16="http://schemas.microsoft.com/office/drawing/2014/main" id="{9ADF5D70-3A71-DD18-E94C-CF07918CE987}"/>
              </a:ext>
            </a:extLst>
          </p:cNvPr>
          <p:cNvPicPr>
            <a:picLocks noChangeAspect="1"/>
          </p:cNvPicPr>
          <p:nvPr/>
        </p:nvPicPr>
        <p:blipFill rotWithShape="1">
          <a:blip r:embed="rId5"/>
          <a:srcRect l="53041"/>
          <a:stretch/>
        </p:blipFill>
        <p:spPr>
          <a:xfrm>
            <a:off x="5612639" y="3769562"/>
            <a:ext cx="2994027" cy="2958663"/>
          </a:xfrm>
          <a:prstGeom prst="rect">
            <a:avLst/>
          </a:prstGeom>
        </p:spPr>
      </p:pic>
      <p:pic>
        <p:nvPicPr>
          <p:cNvPr id="3" name="Image 2">
            <a:extLst>
              <a:ext uri="{FF2B5EF4-FFF2-40B4-BE49-F238E27FC236}">
                <a16:creationId xmlns:a16="http://schemas.microsoft.com/office/drawing/2014/main" id="{23716894-1105-B4E5-A500-F48A7B1B7BE8}"/>
              </a:ext>
            </a:extLst>
          </p:cNvPr>
          <p:cNvPicPr>
            <a:picLocks noChangeAspect="1"/>
          </p:cNvPicPr>
          <p:nvPr/>
        </p:nvPicPr>
        <p:blipFill rotWithShape="1">
          <a:blip r:embed="rId6"/>
          <a:srcRect t="50254"/>
          <a:stretch/>
        </p:blipFill>
        <p:spPr>
          <a:xfrm>
            <a:off x="8610146" y="3769561"/>
            <a:ext cx="3581854" cy="2958663"/>
          </a:xfrm>
          <a:prstGeom prst="rect">
            <a:avLst/>
          </a:prstGeom>
        </p:spPr>
      </p:pic>
      <p:sp>
        <p:nvSpPr>
          <p:cNvPr id="4" name="ZoneTexte 3">
            <a:extLst>
              <a:ext uri="{FF2B5EF4-FFF2-40B4-BE49-F238E27FC236}">
                <a16:creationId xmlns:a16="http://schemas.microsoft.com/office/drawing/2014/main" id="{11F99B6D-41F1-06B5-352B-7D5C565C480D}"/>
              </a:ext>
            </a:extLst>
          </p:cNvPr>
          <p:cNvSpPr txBox="1"/>
          <p:nvPr/>
        </p:nvSpPr>
        <p:spPr>
          <a:xfrm>
            <a:off x="8939305" y="2905402"/>
            <a:ext cx="2522908" cy="584775"/>
          </a:xfrm>
          <a:prstGeom prst="rect">
            <a:avLst/>
          </a:prstGeom>
          <a:noFill/>
        </p:spPr>
        <p:txBody>
          <a:bodyPr wrap="square" rtlCol="0">
            <a:spAutoFit/>
          </a:bodyPr>
          <a:lstStyle/>
          <a:p>
            <a:pPr algn="ctr"/>
            <a:r>
              <a:rPr lang="fr-FR" sz="1600" b="1" dirty="0">
                <a:solidFill>
                  <a:schemeClr val="accent1">
                    <a:lumMod val="75000"/>
                  </a:schemeClr>
                </a:solidFill>
              </a:rPr>
              <a:t>Besoin en réseau supplémentaire en 2050</a:t>
            </a:r>
          </a:p>
        </p:txBody>
      </p:sp>
      <p:cxnSp>
        <p:nvCxnSpPr>
          <p:cNvPr id="8" name="Connecteur droit 7">
            <a:extLst>
              <a:ext uri="{FF2B5EF4-FFF2-40B4-BE49-F238E27FC236}">
                <a16:creationId xmlns:a16="http://schemas.microsoft.com/office/drawing/2014/main" id="{E2F022C9-EE14-9623-E2C0-C0F5F4CEDD42}"/>
              </a:ext>
            </a:extLst>
          </p:cNvPr>
          <p:cNvCxnSpPr/>
          <p:nvPr/>
        </p:nvCxnSpPr>
        <p:spPr>
          <a:xfrm>
            <a:off x="8288774" y="6433013"/>
            <a:ext cx="49547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EEF6449-90D0-4DF6-2BAC-D07FC9DDA198}"/>
              </a:ext>
            </a:extLst>
          </p:cNvPr>
          <p:cNvCxnSpPr/>
          <p:nvPr/>
        </p:nvCxnSpPr>
        <p:spPr>
          <a:xfrm>
            <a:off x="8288774" y="6651227"/>
            <a:ext cx="495474" cy="0"/>
          </a:xfrm>
          <a:prstGeom prst="line">
            <a:avLst/>
          </a:prstGeom>
          <a:ln w="19050">
            <a:solidFill>
              <a:srgbClr val="76B145"/>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01C0A422-A104-EB1E-88E4-2E7C4E310307}"/>
              </a:ext>
            </a:extLst>
          </p:cNvPr>
          <p:cNvSpPr txBox="1"/>
          <p:nvPr/>
        </p:nvSpPr>
        <p:spPr>
          <a:xfrm>
            <a:off x="8893260" y="6213747"/>
            <a:ext cx="1114816" cy="307777"/>
          </a:xfrm>
          <a:prstGeom prst="rect">
            <a:avLst/>
          </a:prstGeom>
          <a:noFill/>
        </p:spPr>
        <p:txBody>
          <a:bodyPr wrap="square" rtlCol="0">
            <a:spAutoFit/>
          </a:bodyPr>
          <a:lstStyle/>
          <a:p>
            <a:r>
              <a:rPr lang="fr-FR" sz="1400" dirty="0"/>
              <a:t>Hausse</a:t>
            </a:r>
          </a:p>
        </p:txBody>
      </p:sp>
      <p:sp>
        <p:nvSpPr>
          <p:cNvPr id="12" name="ZoneTexte 11">
            <a:extLst>
              <a:ext uri="{FF2B5EF4-FFF2-40B4-BE49-F238E27FC236}">
                <a16:creationId xmlns:a16="http://schemas.microsoft.com/office/drawing/2014/main" id="{7D7B037C-424E-5863-2267-E26EF1B49295}"/>
              </a:ext>
            </a:extLst>
          </p:cNvPr>
          <p:cNvSpPr txBox="1"/>
          <p:nvPr/>
        </p:nvSpPr>
        <p:spPr>
          <a:xfrm>
            <a:off x="8893260" y="6466561"/>
            <a:ext cx="1114816" cy="307777"/>
          </a:xfrm>
          <a:prstGeom prst="rect">
            <a:avLst/>
          </a:prstGeom>
          <a:noFill/>
        </p:spPr>
        <p:txBody>
          <a:bodyPr wrap="square" rtlCol="0">
            <a:spAutoFit/>
          </a:bodyPr>
          <a:lstStyle/>
          <a:p>
            <a:r>
              <a:rPr lang="fr-FR" sz="1400" dirty="0"/>
              <a:t>Baisse</a:t>
            </a:r>
          </a:p>
        </p:txBody>
      </p:sp>
      <p:sp>
        <p:nvSpPr>
          <p:cNvPr id="19" name="ZoneTexte 18">
            <a:extLst>
              <a:ext uri="{FF2B5EF4-FFF2-40B4-BE49-F238E27FC236}">
                <a16:creationId xmlns:a16="http://schemas.microsoft.com/office/drawing/2014/main" id="{0E41626F-3D01-BF3D-32B1-5F710988E273}"/>
              </a:ext>
            </a:extLst>
          </p:cNvPr>
          <p:cNvSpPr txBox="1"/>
          <p:nvPr/>
        </p:nvSpPr>
        <p:spPr>
          <a:xfrm>
            <a:off x="5411532" y="3027869"/>
            <a:ext cx="3361453" cy="584775"/>
          </a:xfrm>
          <a:prstGeom prst="rect">
            <a:avLst/>
          </a:prstGeom>
          <a:noFill/>
        </p:spPr>
        <p:txBody>
          <a:bodyPr wrap="square" rtlCol="0">
            <a:spAutoFit/>
          </a:bodyPr>
          <a:lstStyle/>
          <a:p>
            <a:pPr algn="ctr"/>
            <a:r>
              <a:rPr lang="fr-FR" sz="1600" b="1" dirty="0">
                <a:solidFill>
                  <a:schemeClr val="accent1">
                    <a:lumMod val="75000"/>
                  </a:schemeClr>
                </a:solidFill>
              </a:rPr>
              <a:t>Besoin de batterie supplémentaire (GW) en 2050</a:t>
            </a:r>
          </a:p>
        </p:txBody>
      </p:sp>
    </p:spTree>
    <p:extLst>
      <p:ext uri="{BB962C8B-B14F-4D97-AF65-F5344CB8AC3E}">
        <p14:creationId xmlns:p14="http://schemas.microsoft.com/office/powerpoint/2010/main" val="4099981267"/>
      </p:ext>
    </p:extLst>
  </p:cSld>
  <p:clrMapOvr>
    <a:masterClrMapping/>
  </p:clrMapOvr>
</p:sld>
</file>

<file path=ppt/theme/theme1.xml><?xml version="1.0" encoding="utf-8"?>
<a:theme xmlns:a="http://schemas.openxmlformats.org/drawingml/2006/main" name="Thème Office">
  <a:themeElements>
    <a:clrScheme name="ADEME">
      <a:dk1>
        <a:sysClr val="windowText" lastClr="000000"/>
      </a:dk1>
      <a:lt1>
        <a:sysClr val="window" lastClr="FFFFFF"/>
      </a:lt1>
      <a:dk2>
        <a:srgbClr val="169B62"/>
      </a:dk2>
      <a:lt2>
        <a:srgbClr val="466964"/>
      </a:lt2>
      <a:accent1>
        <a:srgbClr val="5770BE"/>
      </a:accent1>
      <a:accent2>
        <a:srgbClr val="484D7A"/>
      </a:accent2>
      <a:accent3>
        <a:srgbClr val="FF8D7E"/>
      </a:accent3>
      <a:accent4>
        <a:srgbClr val="FFE800"/>
      </a:accent4>
      <a:accent5>
        <a:srgbClr val="FF9940"/>
      </a:accent5>
      <a:accent6>
        <a:srgbClr val="FF6F4C"/>
      </a:accent6>
      <a:hlink>
        <a:srgbClr val="7D4E5B"/>
      </a:hlink>
      <a:folHlink>
        <a:srgbClr val="A26859"/>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320_ADEME_Masque PPT Arial.pptx [Lecture seule]" id="{2C70ABF1-A830-4F25-86D2-0526B50EC19D}" vid="{57811D07-33D5-43AE-8025-39FCACA175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6" ma:contentTypeDescription="Crée un document." ma:contentTypeScope="" ma:versionID="fdac101537f0a2b4c87297651d5cef2b">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f089e90b70be1fb0be3eb82dd82f79de"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C0AEDE60-4282-4DD6-897A-C5F7FFBEC2AA}"/>
</file>

<file path=customXml/itemProps2.xml><?xml version="1.0" encoding="utf-8"?>
<ds:datastoreItem xmlns:ds="http://schemas.openxmlformats.org/officeDocument/2006/customXml" ds:itemID="{40D13D20-55BD-40C1-82DD-24D40AB6EAF0}"/>
</file>

<file path=customXml/itemProps3.xml><?xml version="1.0" encoding="utf-8"?>
<ds:datastoreItem xmlns:ds="http://schemas.openxmlformats.org/officeDocument/2006/customXml" ds:itemID="{79A6566C-C69E-4853-AF4C-3144AB73EE26}"/>
</file>

<file path=docProps/app.xml><?xml version="1.0" encoding="utf-8"?>
<Properties xmlns="http://schemas.openxmlformats.org/officeDocument/2006/extended-properties" xmlns:vt="http://schemas.openxmlformats.org/officeDocument/2006/docPropsVTypes">
  <Template>modele_bleu-16_9</Template>
  <TotalTime>10521</TotalTime>
  <Words>2516</Words>
  <Application>Microsoft Macintosh PowerPoint</Application>
  <PresentationFormat>Grand écran</PresentationFormat>
  <Paragraphs>270</Paragraphs>
  <Slides>13</Slides>
  <Notes>11</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Bahnschrift SemiBold</vt:lpstr>
      <vt:lpstr>Calibri</vt:lpstr>
      <vt:lpstr>Courier New</vt:lpstr>
      <vt:lpstr>Marianne</vt:lpstr>
      <vt:lpstr>Symbol</vt:lpstr>
      <vt:lpstr>Thème Office</vt:lpstr>
      <vt:lpstr>Présentation PowerPoint</vt:lpstr>
      <vt:lpstr>Présentation PowerPoint</vt:lpstr>
      <vt:lpstr>Présentation PowerPoint</vt:lpstr>
      <vt:lpstr>Présentation PowerPoint</vt:lpstr>
      <vt:lpstr>Situation actuelle et objectifs</vt:lpstr>
      <vt:lpstr>Une croissance principalement basée sur la biomasse, les PAC, l’éolien et le photovoltaïque</vt:lpstr>
      <vt:lpstr>Présentation PowerPoint</vt:lpstr>
      <vt:lpstr>Transition(s)2050: Mix électrique - Résultats économiques</vt:lpstr>
      <vt:lpstr>Présentation PowerPoint</vt:lpstr>
      <vt:lpstr>Présentation PowerPoint</vt:lpstr>
      <vt:lpstr>Offre et Demande finale en 2050 selon S1,  par vecteur et par région TWh</vt:lpstr>
      <vt:lpstr>Proposer des valeurs « guide » pour aider les territoires à adopter une ambition à la hauteur des enjeux</vt:lpstr>
      <vt:lpstr>Quelques éléments de conclusion</vt:lpstr>
    </vt:vector>
  </TitlesOfParts>
  <Company>ADEME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MARCHAL David</dc:creator>
  <cp:lastModifiedBy>Anne MATTIOLI</cp:lastModifiedBy>
  <cp:revision>3</cp:revision>
  <dcterms:created xsi:type="dcterms:W3CDTF">2023-04-21T10:56:22Z</dcterms:created>
  <dcterms:modified xsi:type="dcterms:W3CDTF">2023-05-10T21:22:23Z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MediaServiceImageTags">
    <vt:lpwstr/>
  </property>
</Properties>
</file>