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 id="2147483690" r:id="rId2"/>
    <p:sldMasterId id="2147483691" r:id="rId3"/>
  </p:sldMasterIdLst>
  <p:notesMasterIdLst>
    <p:notesMasterId r:id="rId6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Lst>
  <p:sldSz cx="9144000" cy="5143500" type="screen16x9"/>
  <p:notesSz cx="6858000" cy="9144000"/>
  <p:embeddedFontLst>
    <p:embeddedFont>
      <p:font typeface="Archivo Narrow" pitchFamily="2" charset="77"/>
      <p:regular r:id="rId62"/>
      <p:bold r:id="rId63"/>
      <p:italic r:id="rId64"/>
      <p:boldItalic r:id="rId65"/>
    </p:embeddedFont>
    <p:embeddedFont>
      <p:font typeface="Arial Black" panose="020B0604020202020204" pitchFamily="34" charset="0"/>
      <p:regular r:id="rId66"/>
      <p:bold r:id="rId67"/>
    </p:embeddedFont>
    <p:embeddedFont>
      <p:font typeface="Calibri" panose="020F0502020204030204" pitchFamily="34" charset="0"/>
      <p:regular r:id="rId68"/>
      <p:bold r:id="rId69"/>
      <p:italic r:id="rId70"/>
      <p:boldItalic r:id="rId71"/>
    </p:embeddedFont>
    <p:embeddedFont>
      <p:font typeface="Merriweather" pitchFamily="2" charset="77"/>
      <p:regular r:id="rId72"/>
      <p:bold r:id="rId73"/>
      <p:italic r:id="rId74"/>
      <p:boldItalic r:id="rId75"/>
    </p:embeddedFont>
    <p:embeddedFont>
      <p:font typeface="Roboto" panose="02000000000000000000" pitchFamily="2" charset="0"/>
      <p:regular r:id="rId76"/>
      <p:bold r:id="rId77"/>
      <p:italic r:id="rId78"/>
      <p:bold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FE84683-405B-495A-B0A3-4866D0A4A89B}">
  <a:tblStyle styleId="{AFE84683-405B-495A-B0A3-4866D0A4A89B}"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26207EC1-B949-4922-9ADD-59DC8E344BFD}" styleName="Table_1">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32"/>
  </p:normalViewPr>
  <p:slideViewPr>
    <p:cSldViewPr snapToGrid="0">
      <p:cViewPr varScale="1">
        <p:scale>
          <a:sx n="142" d="100"/>
          <a:sy n="142" d="100"/>
        </p:scale>
        <p:origin x="760" y="1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2.fntdata"/><Relationship Id="rId68" Type="http://schemas.openxmlformats.org/officeDocument/2006/relationships/font" Target="fonts/font7.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 Target="slides/slide2.xml"/><Relationship Id="rId61" Type="http://schemas.openxmlformats.org/officeDocument/2006/relationships/notesMaster" Target="notesMasters/notesMaster1.xml"/><Relationship Id="rId82"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1.fntdata"/><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5.fntdata"/><Relationship Id="rId7" Type="http://schemas.openxmlformats.org/officeDocument/2006/relationships/slide" Target="slides/slide4.xml"/><Relationship Id="rId71" Type="http://schemas.openxmlformats.org/officeDocument/2006/relationships/font" Target="fonts/font10.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e03d8c08b5_0_8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g1e03d8c08b5_0_8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e03d8c08b5_0_26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g1e03d8c08b5_0_26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e06cee741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64" name="Google Shape;264;g1e06cee741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e03d8c08b5_0_18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71" name="Google Shape;271;g1e03d8c08b5_0_18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e03d8c08b5_0_19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93" name="Google Shape;293;g1e03d8c08b5_0_19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1e06cee7410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1e06cee741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e03d8c08b5_0_20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20" name="Google Shape;320;g1e03d8c08b5_0_20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e06cee7410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1e06cee7410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e06cee7410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6" name="Google Shape;336;g1e06cee7410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1e06cee7410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3" name="Google Shape;343;g1e06cee7410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e03d8c08b5_0_2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e03d8c08b5_0_2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e03d8c08b5_0_29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1e03d8c08b5_0_2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e06cee7410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7" name="Google Shape;357;g1e06cee7410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e03d8c08b5_0_2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1e03d8c08b5_0_2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e03d8c08b5_0_22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1e03d8c08b5_0_2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e03d8c08b5_0_23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e03d8c08b5_0_2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1e03d8c08b5_0_23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1e03d8c08b5_0_2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1e03d8c08b5_0_24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1e03d8c08b5_0_2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e03d8c08b5_0_25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e03d8c08b5_0_2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1e03d8c08b5_0_17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1e03d8c08b5_0_1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1e03d8c08b5_0_17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3" name="Google Shape;413;g1e03d8c08b5_0_17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1e03d8c08b5_0_13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20" name="Google Shape;420;g1e03d8c08b5_0_1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e03d8c08b5_0_8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1e03d8c08b5_0_8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1e03d8c08b5_0_13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29" name="Google Shape;429;g1e03d8c08b5_0_1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e03d8c08b5_0_13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38" name="Google Shape;438;g1e03d8c08b5_0_1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1e03d8c08b5_0_13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49" name="Google Shape;449;g1e03d8c08b5_0_1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1e03d8c08b5_0_14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4" name="Google Shape;464;g1e03d8c08b5_0_14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e03d8c08b5_0_14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4" name="Google Shape;474;g1e03d8c08b5_0_14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e03d8c08b5_0_14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1" name="Google Shape;491;g1e03d8c08b5_0_14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1e03d8c08b5_0_14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0" name="Google Shape;510;g1e03d8c08b5_0_14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1e03d8c08b5_0_14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516" name="Google Shape;516;g1e03d8c08b5_0_1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1e03d8c08b5_0_14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524" name="Google Shape;524;g1e03d8c08b5_0_14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1e06cee7410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1e06cee7410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e03d8c08b5_0_8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e03d8c08b5_0_8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1e03d8c08b5_0_15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539" name="Google Shape;539;g1e03d8c08b5_0_15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1e03d8c08b5_0_15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7" name="Google Shape;547;g1e03d8c08b5_0_15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1e03d8c08b5_0_15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4" name="Google Shape;554;g1e03d8c08b5_0_15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1e03d8c08b5_0_15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1" name="Google Shape;561;g1e03d8c08b5_0_15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1e03d8c08b5_0_15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0" name="Google Shape;570;g1e03d8c08b5_0_15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e03d8c08b5_0_15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7" name="Google Shape;577;g1e03d8c08b5_0_15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1e03d8c08b5_0_15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5" name="Google Shape;585;g1e03d8c08b5_0_15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1e03d8c08b5_0_15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2" name="Google Shape;592;g1e03d8c08b5_0_15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1e03d8c08b5_0_15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9" name="Google Shape;599;g1e03d8c08b5_0_15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1e03d8c08b5_0_15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1e03d8c08b5_0_1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e03d8c08b5_0_8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g1e03d8c08b5_0_8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1e03d8c08b5_0_15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1e03d8c08b5_0_15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1e03d8c08b5_0_15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8" name="Google Shape;618;g1e03d8c08b5_0_15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e03d8c08b5_0_15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7" name="Google Shape;627;g1e03d8c08b5_0_15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1e03d8c08b5_0_27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1e03d8c08b5_0_27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1e06cee7410_0_42:notes"/>
          <p:cNvSpPr>
            <a:spLocks noGrp="1" noRot="1" noChangeAspect="1"/>
          </p:cNvSpPr>
          <p:nvPr>
            <p:ph type="sldImg" idx="2"/>
          </p:nvPr>
        </p:nvSpPr>
        <p:spPr>
          <a:xfrm>
            <a:off x="381242"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3" name="Google Shape;643;g1e06cee7410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1e06cee7410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1" name="Google Shape;651;g1e06cee7410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e03d8c08b5_0_16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9" name="Google Shape;659;g1e03d8c08b5_0_16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1e03d8c08b5_0_16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1e03d8c08b5_0_16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e03d8c08b5_0_8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 name="Google Shape;214;g1e03d8c08b5_0_8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e03d8c08b5_0_8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g1e03d8c08b5_0_8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e03d8c08b5_0_17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e03d8c08b5_0_1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e03d8c08b5_0_17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g1e03d8c08b5_0_17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6"/>
        <p:cNvGrpSpPr/>
        <p:nvPr/>
      </p:nvGrpSpPr>
      <p:grpSpPr>
        <a:xfrm>
          <a:off x="0" y="0"/>
          <a:ext cx="0" cy="0"/>
          <a:chOff x="0" y="0"/>
          <a:chExt cx="0" cy="0"/>
        </a:xfrm>
      </p:grpSpPr>
      <p:sp>
        <p:nvSpPr>
          <p:cNvPr id="57" name="Google Shape;57;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8" name="Google Shape;58;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59" name="Google Shape;59;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0"/>
        <p:cNvGrpSpPr/>
        <p:nvPr/>
      </p:nvGrpSpPr>
      <p:grpSpPr>
        <a:xfrm>
          <a:off x="0" y="0"/>
          <a:ext cx="0" cy="0"/>
          <a:chOff x="0" y="0"/>
          <a:chExt cx="0" cy="0"/>
        </a:xfrm>
      </p:grpSpPr>
      <p:sp>
        <p:nvSpPr>
          <p:cNvPr id="61" name="Google Shape;61;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2" name="Google Shape;62;p1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63" name="Google Shape;63;p1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64" name="Google Shape;64;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5"/>
        <p:cNvGrpSpPr/>
        <p:nvPr/>
      </p:nvGrpSpPr>
      <p:grpSpPr>
        <a:xfrm>
          <a:off x="0" y="0"/>
          <a:ext cx="0" cy="0"/>
          <a:chOff x="0" y="0"/>
          <a:chExt cx="0" cy="0"/>
        </a:xfrm>
      </p:grpSpPr>
      <p:sp>
        <p:nvSpPr>
          <p:cNvPr id="66" name="Google Shape;66;p1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67" name="Google Shape;67;p1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8" name="Google Shape;68;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age vierge ">
  <p:cSld name="Page vierge ">
    <p:spTree>
      <p:nvGrpSpPr>
        <p:cNvPr id="1" name="Shape 69"/>
        <p:cNvGrpSpPr/>
        <p:nvPr/>
      </p:nvGrpSpPr>
      <p:grpSpPr>
        <a:xfrm>
          <a:off x="0" y="0"/>
          <a:ext cx="0" cy="0"/>
          <a:chOff x="0" y="0"/>
          <a:chExt cx="0" cy="0"/>
        </a:xfrm>
      </p:grpSpPr>
      <p:sp>
        <p:nvSpPr>
          <p:cNvPr id="70" name="Google Shape;70;p18"/>
          <p:cNvSpPr txBox="1">
            <a:spLocks noGrp="1"/>
          </p:cNvSpPr>
          <p:nvPr>
            <p:ph type="body" idx="1"/>
          </p:nvPr>
        </p:nvSpPr>
        <p:spPr>
          <a:xfrm>
            <a:off x="6800850" y="80553"/>
            <a:ext cx="2257500" cy="256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200"/>
              <a:buNone/>
              <a:defRPr sz="1200">
                <a:latin typeface="Roboto"/>
                <a:ea typeface="Roboto"/>
                <a:cs typeface="Roboto"/>
                <a:sym typeface="Roboto"/>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1" name="Google Shape;71;p18"/>
          <p:cNvSpPr txBox="1">
            <a:spLocks noGrp="1"/>
          </p:cNvSpPr>
          <p:nvPr>
            <p:ph type="body" idx="2"/>
          </p:nvPr>
        </p:nvSpPr>
        <p:spPr>
          <a:xfrm>
            <a:off x="6791060" y="365550"/>
            <a:ext cx="2257500" cy="174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200"/>
              <a:buNone/>
              <a:defRPr sz="1200">
                <a:latin typeface="Roboto"/>
                <a:ea typeface="Roboto"/>
                <a:cs typeface="Roboto"/>
                <a:sym typeface="Roboto"/>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72" name="Google Shape;72;p18"/>
          <p:cNvPicPr preferRelativeResize="0"/>
          <p:nvPr/>
        </p:nvPicPr>
        <p:blipFill rotWithShape="1">
          <a:blip r:embed="rId2">
            <a:alphaModFix/>
          </a:blip>
          <a:srcRect/>
          <a:stretch/>
        </p:blipFill>
        <p:spPr>
          <a:xfrm>
            <a:off x="3891050" y="4274775"/>
            <a:ext cx="921844" cy="86872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re 3">
  <p:cSld name="titre 3">
    <p:spTree>
      <p:nvGrpSpPr>
        <p:cNvPr id="1" name="Shape 73"/>
        <p:cNvGrpSpPr/>
        <p:nvPr/>
      </p:nvGrpSpPr>
      <p:grpSpPr>
        <a:xfrm>
          <a:off x="0" y="0"/>
          <a:ext cx="0" cy="0"/>
          <a:chOff x="0" y="0"/>
          <a:chExt cx="0" cy="0"/>
        </a:xfrm>
      </p:grpSpPr>
      <p:sp>
        <p:nvSpPr>
          <p:cNvPr id="74" name="Google Shape;74;p19"/>
          <p:cNvSpPr/>
          <p:nvPr/>
        </p:nvSpPr>
        <p:spPr>
          <a:xfrm>
            <a:off x="0" y="0"/>
            <a:ext cx="4572000" cy="5143500"/>
          </a:xfrm>
          <a:prstGeom prst="rect">
            <a:avLst/>
          </a:prstGeom>
          <a:solidFill>
            <a:srgbClr val="CD5F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75" name="Google Shape;75;p19"/>
          <p:cNvSpPr txBox="1">
            <a:spLocks noGrp="1"/>
          </p:cNvSpPr>
          <p:nvPr>
            <p:ph type="body" idx="1"/>
          </p:nvPr>
        </p:nvSpPr>
        <p:spPr>
          <a:xfrm>
            <a:off x="7038449" y="37505"/>
            <a:ext cx="2105700" cy="2679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200"/>
              <a:buNone/>
              <a:defRPr sz="1200">
                <a:latin typeface="Roboto"/>
                <a:ea typeface="Roboto"/>
                <a:cs typeface="Roboto"/>
                <a:sym typeface="Roboto"/>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6" name="Google Shape;76;p19"/>
          <p:cNvSpPr txBox="1">
            <a:spLocks noGrp="1"/>
          </p:cNvSpPr>
          <p:nvPr>
            <p:ph type="body" idx="2"/>
          </p:nvPr>
        </p:nvSpPr>
        <p:spPr>
          <a:xfrm>
            <a:off x="8006387" y="348207"/>
            <a:ext cx="1091100" cy="1860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200"/>
              <a:buNone/>
              <a:defRPr sz="1200">
                <a:latin typeface="Roboto"/>
                <a:ea typeface="Roboto"/>
                <a:cs typeface="Roboto"/>
                <a:sym typeface="Roboto"/>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77" name="Google Shape;77;p19"/>
          <p:cNvPicPr preferRelativeResize="0"/>
          <p:nvPr/>
        </p:nvPicPr>
        <p:blipFill rotWithShape="1">
          <a:blip r:embed="rId2">
            <a:alphaModFix/>
          </a:blip>
          <a:srcRect/>
          <a:stretch/>
        </p:blipFill>
        <p:spPr>
          <a:xfrm>
            <a:off x="0" y="4420688"/>
            <a:ext cx="867224" cy="81727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8"/>
        <p:cNvGrpSpPr/>
        <p:nvPr/>
      </p:nvGrpSpPr>
      <p:grpSpPr>
        <a:xfrm>
          <a:off x="0" y="0"/>
          <a:ext cx="0" cy="0"/>
          <a:chOff x="0" y="0"/>
          <a:chExt cx="0" cy="0"/>
        </a:xfrm>
      </p:grpSpPr>
      <p:sp>
        <p:nvSpPr>
          <p:cNvPr id="79" name="Google Shape;79;p2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80" name="Google Shape;80;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1"/>
        <p:cNvGrpSpPr/>
        <p:nvPr/>
      </p:nvGrpSpPr>
      <p:grpSpPr>
        <a:xfrm>
          <a:off x="0" y="0"/>
          <a:ext cx="0" cy="0"/>
          <a:chOff x="0" y="0"/>
          <a:chExt cx="0" cy="0"/>
        </a:xfrm>
      </p:grpSpPr>
      <p:sp>
        <p:nvSpPr>
          <p:cNvPr id="82" name="Google Shape;82;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83" name="Google Shape;83;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4"/>
        <p:cNvGrpSpPr/>
        <p:nvPr/>
      </p:nvGrpSpPr>
      <p:grpSpPr>
        <a:xfrm>
          <a:off x="0" y="0"/>
          <a:ext cx="0" cy="0"/>
          <a:chOff x="0" y="0"/>
          <a:chExt cx="0" cy="0"/>
        </a:xfrm>
      </p:grpSpPr>
      <p:sp>
        <p:nvSpPr>
          <p:cNvPr id="85" name="Google Shape;85;p2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86" name="Google Shape;86;p2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87" name="Google Shape;87;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8"/>
        <p:cNvGrpSpPr/>
        <p:nvPr/>
      </p:nvGrpSpPr>
      <p:grpSpPr>
        <a:xfrm>
          <a:off x="0" y="0"/>
          <a:ext cx="0" cy="0"/>
          <a:chOff x="0" y="0"/>
          <a:chExt cx="0" cy="0"/>
        </a:xfrm>
      </p:grpSpPr>
      <p:sp>
        <p:nvSpPr>
          <p:cNvPr id="89" name="Google Shape;89;p2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90" name="Google Shape;90;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1"/>
        <p:cNvGrpSpPr/>
        <p:nvPr/>
      </p:nvGrpSpPr>
      <p:grpSpPr>
        <a:xfrm>
          <a:off x="0" y="0"/>
          <a:ext cx="0" cy="0"/>
          <a:chOff x="0" y="0"/>
          <a:chExt cx="0" cy="0"/>
        </a:xfrm>
      </p:grpSpPr>
      <p:sp>
        <p:nvSpPr>
          <p:cNvPr id="92" name="Google Shape;92;p2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2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94" name="Google Shape;94;p2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5" name="Google Shape;95;p2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96" name="Google Shape;96;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7"/>
        <p:cNvGrpSpPr/>
        <p:nvPr/>
      </p:nvGrpSpPr>
      <p:grpSpPr>
        <a:xfrm>
          <a:off x="0" y="0"/>
          <a:ext cx="0" cy="0"/>
          <a:chOff x="0" y="0"/>
          <a:chExt cx="0" cy="0"/>
        </a:xfrm>
      </p:grpSpPr>
      <p:sp>
        <p:nvSpPr>
          <p:cNvPr id="98" name="Google Shape;98;p2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rtl="0">
              <a:lnSpc>
                <a:spcPct val="100000"/>
              </a:lnSpc>
              <a:spcBef>
                <a:spcPts val="0"/>
              </a:spcBef>
              <a:spcAft>
                <a:spcPts val="0"/>
              </a:spcAft>
              <a:buSzPts val="1800"/>
              <a:buNone/>
              <a:defRPr/>
            </a:lvl1pPr>
          </a:lstStyle>
          <a:p>
            <a:endParaRPr/>
          </a:p>
        </p:txBody>
      </p:sp>
      <p:sp>
        <p:nvSpPr>
          <p:cNvPr id="99" name="Google Shape;99;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0"/>
        <p:cNvGrpSpPr/>
        <p:nvPr/>
      </p:nvGrpSpPr>
      <p:grpSpPr>
        <a:xfrm>
          <a:off x="0" y="0"/>
          <a:ext cx="0" cy="0"/>
          <a:chOff x="0" y="0"/>
          <a:chExt cx="0" cy="0"/>
        </a:xfrm>
      </p:grpSpPr>
      <p:sp>
        <p:nvSpPr>
          <p:cNvPr id="101" name="Google Shape;101;p2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102" name="Google Shape;102;p2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0"/>
              </a:spcBef>
              <a:spcAft>
                <a:spcPts val="0"/>
              </a:spcAft>
              <a:buSzPts val="1400"/>
              <a:buChar char="○"/>
              <a:defRPr/>
            </a:lvl2pPr>
            <a:lvl3pPr marL="1371600" lvl="2" indent="-317500" algn="ctr" rtl="0">
              <a:lnSpc>
                <a:spcPct val="115000"/>
              </a:lnSpc>
              <a:spcBef>
                <a:spcPts val="0"/>
              </a:spcBef>
              <a:spcAft>
                <a:spcPts val="0"/>
              </a:spcAft>
              <a:buSzPts val="1400"/>
              <a:buChar char="■"/>
              <a:defRPr/>
            </a:lvl3pPr>
            <a:lvl4pPr marL="1828800" lvl="3" indent="-317500" algn="ctr" rtl="0">
              <a:lnSpc>
                <a:spcPct val="115000"/>
              </a:lnSpc>
              <a:spcBef>
                <a:spcPts val="0"/>
              </a:spcBef>
              <a:spcAft>
                <a:spcPts val="0"/>
              </a:spcAft>
              <a:buSzPts val="1400"/>
              <a:buChar char="●"/>
              <a:defRPr/>
            </a:lvl4pPr>
            <a:lvl5pPr marL="2286000" lvl="4" indent="-317500" algn="ctr" rtl="0">
              <a:lnSpc>
                <a:spcPct val="115000"/>
              </a:lnSpc>
              <a:spcBef>
                <a:spcPts val="0"/>
              </a:spcBef>
              <a:spcAft>
                <a:spcPts val="0"/>
              </a:spcAft>
              <a:buSzPts val="1400"/>
              <a:buChar char="○"/>
              <a:defRPr/>
            </a:lvl5pPr>
            <a:lvl6pPr marL="2743200" lvl="5" indent="-317500" algn="ctr" rtl="0">
              <a:lnSpc>
                <a:spcPct val="115000"/>
              </a:lnSpc>
              <a:spcBef>
                <a:spcPts val="0"/>
              </a:spcBef>
              <a:spcAft>
                <a:spcPts val="0"/>
              </a:spcAft>
              <a:buSzPts val="1400"/>
              <a:buChar char="■"/>
              <a:defRPr/>
            </a:lvl6pPr>
            <a:lvl7pPr marL="3200400" lvl="6" indent="-317500" algn="ctr" rtl="0">
              <a:lnSpc>
                <a:spcPct val="115000"/>
              </a:lnSpc>
              <a:spcBef>
                <a:spcPts val="0"/>
              </a:spcBef>
              <a:spcAft>
                <a:spcPts val="0"/>
              </a:spcAft>
              <a:buSzPts val="1400"/>
              <a:buChar char="●"/>
              <a:defRPr/>
            </a:lvl7pPr>
            <a:lvl8pPr marL="3657600" lvl="7" indent="-317500" algn="ctr" rtl="0">
              <a:lnSpc>
                <a:spcPct val="115000"/>
              </a:lnSpc>
              <a:spcBef>
                <a:spcPts val="0"/>
              </a:spcBef>
              <a:spcAft>
                <a:spcPts val="0"/>
              </a:spcAft>
              <a:buSzPts val="1400"/>
              <a:buChar char="○"/>
              <a:defRPr/>
            </a:lvl8pPr>
            <a:lvl9pPr marL="4114800" lvl="8" indent="-317500" algn="ctr" rtl="0">
              <a:lnSpc>
                <a:spcPct val="115000"/>
              </a:lnSpc>
              <a:spcBef>
                <a:spcPts val="0"/>
              </a:spcBef>
              <a:spcAft>
                <a:spcPts val="0"/>
              </a:spcAft>
              <a:buSzPts val="1400"/>
              <a:buChar char="■"/>
              <a:defRPr/>
            </a:lvl9pPr>
          </a:lstStyle>
          <a:p>
            <a:endParaRPr/>
          </a:p>
        </p:txBody>
      </p:sp>
      <p:sp>
        <p:nvSpPr>
          <p:cNvPr id="103" name="Google Shape;103;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8"/>
        <p:cNvGrpSpPr/>
        <p:nvPr/>
      </p:nvGrpSpPr>
      <p:grpSpPr>
        <a:xfrm>
          <a:off x="0" y="0"/>
          <a:ext cx="0" cy="0"/>
          <a:chOff x="0" y="0"/>
          <a:chExt cx="0" cy="0"/>
        </a:xfrm>
      </p:grpSpPr>
      <p:sp>
        <p:nvSpPr>
          <p:cNvPr id="109" name="Google Shape;109;p28"/>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110" name="Google Shape;110;p28"/>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1" name="Google Shape;111;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2"/>
        <p:cNvGrpSpPr/>
        <p:nvPr/>
      </p:nvGrpSpPr>
      <p:grpSpPr>
        <a:xfrm>
          <a:off x="0" y="0"/>
          <a:ext cx="0" cy="0"/>
          <a:chOff x="0" y="0"/>
          <a:chExt cx="0" cy="0"/>
        </a:xfrm>
      </p:grpSpPr>
      <p:sp>
        <p:nvSpPr>
          <p:cNvPr id="113" name="Google Shape;113;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14" name="Google Shape;114;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115" name="Google Shape;115;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6"/>
        <p:cNvGrpSpPr/>
        <p:nvPr/>
      </p:nvGrpSpPr>
      <p:grpSpPr>
        <a:xfrm>
          <a:off x="0" y="0"/>
          <a:ext cx="0" cy="0"/>
          <a:chOff x="0" y="0"/>
          <a:chExt cx="0" cy="0"/>
        </a:xfrm>
      </p:grpSpPr>
      <p:sp>
        <p:nvSpPr>
          <p:cNvPr id="117" name="Google Shape;117;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3">
  <p:cSld name="TITLE_AND_BODY_4">
    <p:spTree>
      <p:nvGrpSpPr>
        <p:cNvPr id="1" name="Shape 118"/>
        <p:cNvGrpSpPr/>
        <p:nvPr/>
      </p:nvGrpSpPr>
      <p:grpSpPr>
        <a:xfrm>
          <a:off x="0" y="0"/>
          <a:ext cx="0" cy="0"/>
          <a:chOff x="0" y="0"/>
          <a:chExt cx="0" cy="0"/>
        </a:xfrm>
      </p:grpSpPr>
      <p:sp>
        <p:nvSpPr>
          <p:cNvPr id="119" name="Google Shape;119;p31"/>
          <p:cNvSpPr txBox="1">
            <a:spLocks noGrp="1"/>
          </p:cNvSpPr>
          <p:nvPr>
            <p:ph type="title"/>
          </p:nvPr>
        </p:nvSpPr>
        <p:spPr>
          <a:xfrm>
            <a:off x="311760" y="744480"/>
            <a:ext cx="8520000" cy="20523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20" name="Google Shape;120;p31"/>
          <p:cNvSpPr txBox="1">
            <a:spLocks noGrp="1"/>
          </p:cNvSpPr>
          <p:nvPr>
            <p:ph type="subTitle" idx="1"/>
          </p:nvPr>
        </p:nvSpPr>
        <p:spPr>
          <a:xfrm>
            <a:off x="457200" y="1203480"/>
            <a:ext cx="8229300" cy="2982900"/>
          </a:xfrm>
          <a:prstGeom prst="rect">
            <a:avLst/>
          </a:prstGeom>
          <a:noFill/>
          <a:ln>
            <a:noFill/>
          </a:ln>
        </p:spPr>
        <p:txBody>
          <a:bodyPr spcFirstLastPara="1" wrap="square" lIns="0" tIns="0" rIns="0" bIns="0" anchor="ctr" anchorCtr="0">
            <a:noAutofit/>
          </a:bodyPr>
          <a:lstStyle>
            <a:lvl1pPr lvl="0" algn="l" rtl="0">
              <a:lnSpc>
                <a:spcPct val="115000"/>
              </a:lnSpc>
              <a:spcBef>
                <a:spcPts val="0"/>
              </a:spcBef>
              <a:spcAft>
                <a:spcPts val="0"/>
              </a:spcAft>
              <a:buSzPts val="1800"/>
              <a:buNone/>
              <a:defRPr/>
            </a:lvl1pPr>
            <a:lvl2pPr lvl="1" algn="l" rtl="0">
              <a:lnSpc>
                <a:spcPct val="115000"/>
              </a:lnSpc>
              <a:spcBef>
                <a:spcPts val="160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400"/>
              <a:buNone/>
              <a:defRPr/>
            </a:lvl4pPr>
            <a:lvl5pPr lvl="4" algn="l" rtl="0">
              <a:lnSpc>
                <a:spcPct val="115000"/>
              </a:lnSpc>
              <a:spcBef>
                <a:spcPts val="1600"/>
              </a:spcBef>
              <a:spcAft>
                <a:spcPts val="0"/>
              </a:spcAft>
              <a:buSzPts val="14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21"/>
        <p:cNvGrpSpPr/>
        <p:nvPr/>
      </p:nvGrpSpPr>
      <p:grpSpPr>
        <a:xfrm>
          <a:off x="0" y="0"/>
          <a:ext cx="0" cy="0"/>
          <a:chOff x="0" y="0"/>
          <a:chExt cx="0" cy="0"/>
        </a:xfrm>
      </p:grpSpPr>
      <p:sp>
        <p:nvSpPr>
          <p:cNvPr id="122" name="Google Shape;122;p32"/>
          <p:cNvSpPr txBox="1">
            <a:spLocks noGrp="1"/>
          </p:cNvSpPr>
          <p:nvPr>
            <p:ph type="body" idx="1"/>
          </p:nvPr>
        </p:nvSpPr>
        <p:spPr>
          <a:xfrm>
            <a:off x="628649" y="1369219"/>
            <a:ext cx="8179200" cy="2911500"/>
          </a:xfrm>
          <a:prstGeom prst="rect">
            <a:avLst/>
          </a:prstGeom>
          <a:noFill/>
          <a:ln>
            <a:noFill/>
          </a:ln>
        </p:spPr>
        <p:txBody>
          <a:bodyPr spcFirstLastPara="1" wrap="square" lIns="68575" tIns="34275" rIns="68575" bIns="34275" anchor="t" anchorCtr="0">
            <a:noAutofit/>
          </a:bodyPr>
          <a:lstStyle>
            <a:lvl1pPr marL="457200" lvl="0" indent="-342900" algn="l" rtl="0">
              <a:lnSpc>
                <a:spcPct val="100000"/>
              </a:lnSpc>
              <a:spcBef>
                <a:spcPts val="0"/>
              </a:spcBef>
              <a:spcAft>
                <a:spcPts val="0"/>
              </a:spcAft>
              <a:buSzPts val="1800"/>
              <a:buChar char="●"/>
              <a:defRPr/>
            </a:lvl1pPr>
            <a:lvl2pPr marL="914400" lvl="1" indent="-323850" algn="l" rtl="0">
              <a:lnSpc>
                <a:spcPct val="100000"/>
              </a:lnSpc>
              <a:spcBef>
                <a:spcPts val="1400"/>
              </a:spcBef>
              <a:spcAft>
                <a:spcPts val="0"/>
              </a:spcAft>
              <a:buSzPts val="1500"/>
              <a:buChar char="○"/>
              <a:defRPr/>
            </a:lvl2pPr>
            <a:lvl3pPr marL="1371600" lvl="2" indent="-317500" algn="l" rtl="0">
              <a:lnSpc>
                <a:spcPct val="100000"/>
              </a:lnSpc>
              <a:spcBef>
                <a:spcPts val="1400"/>
              </a:spcBef>
              <a:spcAft>
                <a:spcPts val="0"/>
              </a:spcAft>
              <a:buSzPts val="1400"/>
              <a:buChar char="■"/>
              <a:defRPr/>
            </a:lvl3pPr>
            <a:lvl4pPr marL="1828800" lvl="3" indent="-304800" algn="l" rtl="0">
              <a:lnSpc>
                <a:spcPct val="100000"/>
              </a:lnSpc>
              <a:spcBef>
                <a:spcPts val="1400"/>
              </a:spcBef>
              <a:spcAft>
                <a:spcPts val="0"/>
              </a:spcAft>
              <a:buSzPts val="1200"/>
              <a:buChar char="●"/>
              <a:defRPr/>
            </a:lvl4pPr>
            <a:lvl5pPr marL="2286000" lvl="4" indent="-304800" algn="l" rtl="0">
              <a:lnSpc>
                <a:spcPct val="100000"/>
              </a:lnSpc>
              <a:spcBef>
                <a:spcPts val="1400"/>
              </a:spcBef>
              <a:spcAft>
                <a:spcPts val="0"/>
              </a:spcAft>
              <a:buSzPts val="1200"/>
              <a:buChar char="○"/>
              <a:defRPr/>
            </a:lvl5pPr>
            <a:lvl6pPr marL="2743200" lvl="5" indent="-317500" algn="l" rtl="0">
              <a:lnSpc>
                <a:spcPct val="90000"/>
              </a:lnSpc>
              <a:spcBef>
                <a:spcPts val="14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123" name="Google Shape;123;p32"/>
          <p:cNvSpPr txBox="1">
            <a:spLocks noGrp="1"/>
          </p:cNvSpPr>
          <p:nvPr>
            <p:ph type="sldNum" idx="12"/>
          </p:nvPr>
        </p:nvSpPr>
        <p:spPr>
          <a:xfrm>
            <a:off x="628650" y="4598465"/>
            <a:ext cx="2057400" cy="273900"/>
          </a:xfrm>
          <a:prstGeom prst="rect">
            <a:avLst/>
          </a:prstGeom>
          <a:noFill/>
          <a:ln>
            <a:noFill/>
          </a:ln>
        </p:spPr>
        <p:txBody>
          <a:bodyPr spcFirstLastPara="1" wrap="square" lIns="68575" tIns="34275" rIns="68575" bIns="34275"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
              <a:t>‹N°›</a:t>
            </a:fld>
            <a:endParaRPr/>
          </a:p>
        </p:txBody>
      </p:sp>
      <p:cxnSp>
        <p:nvCxnSpPr>
          <p:cNvPr id="124" name="Google Shape;124;p32"/>
          <p:cNvCxnSpPr/>
          <p:nvPr/>
        </p:nvCxnSpPr>
        <p:spPr>
          <a:xfrm>
            <a:off x="628650" y="0"/>
            <a:ext cx="0" cy="957300"/>
          </a:xfrm>
          <a:prstGeom prst="straightConnector1">
            <a:avLst/>
          </a:prstGeom>
          <a:noFill/>
          <a:ln w="28575" cap="flat" cmpd="sng">
            <a:solidFill>
              <a:schemeClr val="accent5"/>
            </a:solidFill>
            <a:prstDash val="solid"/>
            <a:miter lim="800000"/>
            <a:headEnd type="none" w="sm" len="sm"/>
            <a:tailEnd type="none" w="sm" len="sm"/>
          </a:ln>
        </p:spPr>
      </p:cxnSp>
      <p:sp>
        <p:nvSpPr>
          <p:cNvPr id="125" name="Google Shape;125;p32"/>
          <p:cNvSpPr txBox="1">
            <a:spLocks noGrp="1"/>
          </p:cNvSpPr>
          <p:nvPr>
            <p:ph type="title"/>
          </p:nvPr>
        </p:nvSpPr>
        <p:spPr>
          <a:xfrm>
            <a:off x="728042" y="362145"/>
            <a:ext cx="7886700" cy="586800"/>
          </a:xfrm>
          <a:prstGeom prst="rect">
            <a:avLst/>
          </a:prstGeom>
          <a:noFill/>
          <a:ln>
            <a:noFill/>
          </a:ln>
        </p:spPr>
        <p:txBody>
          <a:bodyPr spcFirstLastPara="1" wrap="square" lIns="68575" tIns="34275" rIns="68575" bIns="0" anchor="b" anchorCtr="0">
            <a:noAutofit/>
          </a:bodyPr>
          <a:lstStyle>
            <a:lvl1pPr lvl="0" algn="l" rtl="0">
              <a:lnSpc>
                <a:spcPct val="90000"/>
              </a:lnSpc>
              <a:spcBef>
                <a:spcPts val="0"/>
              </a:spcBef>
              <a:spcAft>
                <a:spcPts val="0"/>
              </a:spcAft>
              <a:buClr>
                <a:schemeClr val="dk2"/>
              </a:buClr>
              <a:buSzPts val="14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age vierge ">
  <p:cSld name="Page vierge ">
    <p:spTree>
      <p:nvGrpSpPr>
        <p:cNvPr id="1" name="Shape 126"/>
        <p:cNvGrpSpPr/>
        <p:nvPr/>
      </p:nvGrpSpPr>
      <p:grpSpPr>
        <a:xfrm>
          <a:off x="0" y="0"/>
          <a:ext cx="0" cy="0"/>
          <a:chOff x="0" y="0"/>
          <a:chExt cx="0" cy="0"/>
        </a:xfrm>
      </p:grpSpPr>
      <p:sp>
        <p:nvSpPr>
          <p:cNvPr id="127" name="Google Shape;127;p33"/>
          <p:cNvSpPr txBox="1">
            <a:spLocks noGrp="1"/>
          </p:cNvSpPr>
          <p:nvPr>
            <p:ph type="body" idx="1"/>
          </p:nvPr>
        </p:nvSpPr>
        <p:spPr>
          <a:xfrm>
            <a:off x="6800850" y="80553"/>
            <a:ext cx="2257500" cy="256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200"/>
              <a:buNone/>
              <a:defRPr sz="1200">
                <a:latin typeface="Roboto"/>
                <a:ea typeface="Roboto"/>
                <a:cs typeface="Roboto"/>
                <a:sym typeface="Roboto"/>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8" name="Google Shape;128;p33"/>
          <p:cNvSpPr txBox="1">
            <a:spLocks noGrp="1"/>
          </p:cNvSpPr>
          <p:nvPr>
            <p:ph type="body" idx="2"/>
          </p:nvPr>
        </p:nvSpPr>
        <p:spPr>
          <a:xfrm>
            <a:off x="6791060" y="365550"/>
            <a:ext cx="2257500" cy="174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200"/>
              <a:buNone/>
              <a:defRPr sz="1200">
                <a:latin typeface="Roboto"/>
                <a:ea typeface="Roboto"/>
                <a:cs typeface="Roboto"/>
                <a:sym typeface="Roboto"/>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129" name="Google Shape;129;p33"/>
          <p:cNvPicPr preferRelativeResize="0"/>
          <p:nvPr/>
        </p:nvPicPr>
        <p:blipFill rotWithShape="1">
          <a:blip r:embed="rId2">
            <a:alphaModFix/>
          </a:blip>
          <a:srcRect/>
          <a:stretch/>
        </p:blipFill>
        <p:spPr>
          <a:xfrm>
            <a:off x="3891050" y="4274775"/>
            <a:ext cx="921844" cy="86872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re 3">
  <p:cSld name="titre 3">
    <p:spTree>
      <p:nvGrpSpPr>
        <p:cNvPr id="1" name="Shape 130"/>
        <p:cNvGrpSpPr/>
        <p:nvPr/>
      </p:nvGrpSpPr>
      <p:grpSpPr>
        <a:xfrm>
          <a:off x="0" y="0"/>
          <a:ext cx="0" cy="0"/>
          <a:chOff x="0" y="0"/>
          <a:chExt cx="0" cy="0"/>
        </a:xfrm>
      </p:grpSpPr>
      <p:sp>
        <p:nvSpPr>
          <p:cNvPr id="131" name="Google Shape;131;p34"/>
          <p:cNvSpPr/>
          <p:nvPr/>
        </p:nvSpPr>
        <p:spPr>
          <a:xfrm>
            <a:off x="0" y="0"/>
            <a:ext cx="4572000" cy="5143500"/>
          </a:xfrm>
          <a:prstGeom prst="rect">
            <a:avLst/>
          </a:prstGeom>
          <a:solidFill>
            <a:srgbClr val="CD5F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32" name="Google Shape;132;p34"/>
          <p:cNvSpPr txBox="1">
            <a:spLocks noGrp="1"/>
          </p:cNvSpPr>
          <p:nvPr>
            <p:ph type="body" idx="1"/>
          </p:nvPr>
        </p:nvSpPr>
        <p:spPr>
          <a:xfrm>
            <a:off x="7038449" y="37505"/>
            <a:ext cx="2105700" cy="2679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200"/>
              <a:buNone/>
              <a:defRPr sz="1200">
                <a:latin typeface="Roboto"/>
                <a:ea typeface="Roboto"/>
                <a:cs typeface="Roboto"/>
                <a:sym typeface="Roboto"/>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33" name="Google Shape;133;p34"/>
          <p:cNvSpPr txBox="1">
            <a:spLocks noGrp="1"/>
          </p:cNvSpPr>
          <p:nvPr>
            <p:ph type="body" idx="2"/>
          </p:nvPr>
        </p:nvSpPr>
        <p:spPr>
          <a:xfrm>
            <a:off x="8006387" y="348207"/>
            <a:ext cx="1091100" cy="1860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200"/>
              <a:buNone/>
              <a:defRPr sz="1200">
                <a:latin typeface="Roboto"/>
                <a:ea typeface="Roboto"/>
                <a:cs typeface="Roboto"/>
                <a:sym typeface="Roboto"/>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134" name="Google Shape;134;p34"/>
          <p:cNvPicPr preferRelativeResize="0"/>
          <p:nvPr/>
        </p:nvPicPr>
        <p:blipFill rotWithShape="1">
          <a:blip r:embed="rId2">
            <a:alphaModFix/>
          </a:blip>
          <a:srcRect/>
          <a:stretch/>
        </p:blipFill>
        <p:spPr>
          <a:xfrm>
            <a:off x="0" y="4420688"/>
            <a:ext cx="867224" cy="81727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5"/>
        <p:cNvGrpSpPr/>
        <p:nvPr/>
      </p:nvGrpSpPr>
      <p:grpSpPr>
        <a:xfrm>
          <a:off x="0" y="0"/>
          <a:ext cx="0" cy="0"/>
          <a:chOff x="0" y="0"/>
          <a:chExt cx="0" cy="0"/>
        </a:xfrm>
      </p:grpSpPr>
      <p:sp>
        <p:nvSpPr>
          <p:cNvPr id="136" name="Google Shape;136;p3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137" name="Google Shape;137;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8"/>
        <p:cNvGrpSpPr/>
        <p:nvPr/>
      </p:nvGrpSpPr>
      <p:grpSpPr>
        <a:xfrm>
          <a:off x="0" y="0"/>
          <a:ext cx="0" cy="0"/>
          <a:chOff x="0" y="0"/>
          <a:chExt cx="0" cy="0"/>
        </a:xfrm>
      </p:grpSpPr>
      <p:sp>
        <p:nvSpPr>
          <p:cNvPr id="139" name="Google Shape;139;p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40" name="Google Shape;140;p3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141" name="Google Shape;141;p3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142" name="Google Shape;142;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3"/>
        <p:cNvGrpSpPr/>
        <p:nvPr/>
      </p:nvGrpSpPr>
      <p:grpSpPr>
        <a:xfrm>
          <a:off x="0" y="0"/>
          <a:ext cx="0" cy="0"/>
          <a:chOff x="0" y="0"/>
          <a:chExt cx="0" cy="0"/>
        </a:xfrm>
      </p:grpSpPr>
      <p:sp>
        <p:nvSpPr>
          <p:cNvPr id="144" name="Google Shape;144;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45" name="Google Shape;145;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46"/>
        <p:cNvGrpSpPr/>
        <p:nvPr/>
      </p:nvGrpSpPr>
      <p:grpSpPr>
        <a:xfrm>
          <a:off x="0" y="0"/>
          <a:ext cx="0" cy="0"/>
          <a:chOff x="0" y="0"/>
          <a:chExt cx="0" cy="0"/>
        </a:xfrm>
      </p:grpSpPr>
      <p:sp>
        <p:nvSpPr>
          <p:cNvPr id="147" name="Google Shape;147;p3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148" name="Google Shape;148;p3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149" name="Google Shape;149;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0"/>
        <p:cNvGrpSpPr/>
        <p:nvPr/>
      </p:nvGrpSpPr>
      <p:grpSpPr>
        <a:xfrm>
          <a:off x="0" y="0"/>
          <a:ext cx="0" cy="0"/>
          <a:chOff x="0" y="0"/>
          <a:chExt cx="0" cy="0"/>
        </a:xfrm>
      </p:grpSpPr>
      <p:sp>
        <p:nvSpPr>
          <p:cNvPr id="151" name="Google Shape;151;p3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152" name="Google Shape;152;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3"/>
        <p:cNvGrpSpPr/>
        <p:nvPr/>
      </p:nvGrpSpPr>
      <p:grpSpPr>
        <a:xfrm>
          <a:off x="0" y="0"/>
          <a:ext cx="0" cy="0"/>
          <a:chOff x="0" y="0"/>
          <a:chExt cx="0" cy="0"/>
        </a:xfrm>
      </p:grpSpPr>
      <p:sp>
        <p:nvSpPr>
          <p:cNvPr id="154" name="Google Shape;154;p4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4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156" name="Google Shape;156;p4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57" name="Google Shape;157;p4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158" name="Google Shape;158;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9"/>
        <p:cNvGrpSpPr/>
        <p:nvPr/>
      </p:nvGrpSpPr>
      <p:grpSpPr>
        <a:xfrm>
          <a:off x="0" y="0"/>
          <a:ext cx="0" cy="0"/>
          <a:chOff x="0" y="0"/>
          <a:chExt cx="0" cy="0"/>
        </a:xfrm>
      </p:grpSpPr>
      <p:sp>
        <p:nvSpPr>
          <p:cNvPr id="160" name="Google Shape;160;p4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rtl="0">
              <a:lnSpc>
                <a:spcPct val="100000"/>
              </a:lnSpc>
              <a:spcBef>
                <a:spcPts val="0"/>
              </a:spcBef>
              <a:spcAft>
                <a:spcPts val="0"/>
              </a:spcAft>
              <a:buSzPts val="1800"/>
              <a:buNone/>
              <a:defRPr/>
            </a:lvl1pPr>
          </a:lstStyle>
          <a:p>
            <a:endParaRPr/>
          </a:p>
        </p:txBody>
      </p:sp>
      <p:sp>
        <p:nvSpPr>
          <p:cNvPr id="161" name="Google Shape;161;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62"/>
        <p:cNvGrpSpPr/>
        <p:nvPr/>
      </p:nvGrpSpPr>
      <p:grpSpPr>
        <a:xfrm>
          <a:off x="0" y="0"/>
          <a:ext cx="0" cy="0"/>
          <a:chOff x="0" y="0"/>
          <a:chExt cx="0" cy="0"/>
        </a:xfrm>
      </p:grpSpPr>
      <p:sp>
        <p:nvSpPr>
          <p:cNvPr id="163" name="Google Shape;163;p42"/>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164" name="Google Shape;164;p4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0"/>
              </a:spcBef>
              <a:spcAft>
                <a:spcPts val="0"/>
              </a:spcAft>
              <a:buSzPts val="1400"/>
              <a:buChar char="○"/>
              <a:defRPr/>
            </a:lvl2pPr>
            <a:lvl3pPr marL="1371600" lvl="2" indent="-317500" algn="ctr" rtl="0">
              <a:lnSpc>
                <a:spcPct val="115000"/>
              </a:lnSpc>
              <a:spcBef>
                <a:spcPts val="0"/>
              </a:spcBef>
              <a:spcAft>
                <a:spcPts val="0"/>
              </a:spcAft>
              <a:buSzPts val="1400"/>
              <a:buChar char="■"/>
              <a:defRPr/>
            </a:lvl3pPr>
            <a:lvl4pPr marL="1828800" lvl="3" indent="-317500" algn="ctr" rtl="0">
              <a:lnSpc>
                <a:spcPct val="115000"/>
              </a:lnSpc>
              <a:spcBef>
                <a:spcPts val="0"/>
              </a:spcBef>
              <a:spcAft>
                <a:spcPts val="0"/>
              </a:spcAft>
              <a:buSzPts val="1400"/>
              <a:buChar char="●"/>
              <a:defRPr/>
            </a:lvl4pPr>
            <a:lvl5pPr marL="2286000" lvl="4" indent="-317500" algn="ctr" rtl="0">
              <a:lnSpc>
                <a:spcPct val="115000"/>
              </a:lnSpc>
              <a:spcBef>
                <a:spcPts val="0"/>
              </a:spcBef>
              <a:spcAft>
                <a:spcPts val="0"/>
              </a:spcAft>
              <a:buSzPts val="1400"/>
              <a:buChar char="○"/>
              <a:defRPr/>
            </a:lvl5pPr>
            <a:lvl6pPr marL="2743200" lvl="5" indent="-317500" algn="ctr" rtl="0">
              <a:lnSpc>
                <a:spcPct val="115000"/>
              </a:lnSpc>
              <a:spcBef>
                <a:spcPts val="0"/>
              </a:spcBef>
              <a:spcAft>
                <a:spcPts val="0"/>
              </a:spcAft>
              <a:buSzPts val="1400"/>
              <a:buChar char="■"/>
              <a:defRPr/>
            </a:lvl6pPr>
            <a:lvl7pPr marL="3200400" lvl="6" indent="-317500" algn="ctr" rtl="0">
              <a:lnSpc>
                <a:spcPct val="115000"/>
              </a:lnSpc>
              <a:spcBef>
                <a:spcPts val="0"/>
              </a:spcBef>
              <a:spcAft>
                <a:spcPts val="0"/>
              </a:spcAft>
              <a:buSzPts val="1400"/>
              <a:buChar char="●"/>
              <a:defRPr/>
            </a:lvl7pPr>
            <a:lvl8pPr marL="3657600" lvl="7" indent="-317500" algn="ctr" rtl="0">
              <a:lnSpc>
                <a:spcPct val="115000"/>
              </a:lnSpc>
              <a:spcBef>
                <a:spcPts val="0"/>
              </a:spcBef>
              <a:spcAft>
                <a:spcPts val="0"/>
              </a:spcAft>
              <a:buSzPts val="1400"/>
              <a:buChar char="○"/>
              <a:defRPr/>
            </a:lvl8pPr>
            <a:lvl9pPr marL="4114800" lvl="8" indent="-317500" algn="ctr" rtl="0">
              <a:lnSpc>
                <a:spcPct val="115000"/>
              </a:lnSpc>
              <a:spcBef>
                <a:spcPts val="0"/>
              </a:spcBef>
              <a:spcAft>
                <a:spcPts val="0"/>
              </a:spcAft>
              <a:buSzPts val="1400"/>
              <a:buChar char="■"/>
              <a:defRPr/>
            </a:lvl9pPr>
          </a:lstStyle>
          <a:p>
            <a:endParaRPr/>
          </a:p>
        </p:txBody>
      </p:sp>
      <p:sp>
        <p:nvSpPr>
          <p:cNvPr id="165" name="Google Shape;165;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166"/>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67"/>
        <p:cNvGrpSpPr/>
        <p:nvPr/>
      </p:nvGrpSpPr>
      <p:grpSpPr>
        <a:xfrm>
          <a:off x="0" y="0"/>
          <a:ext cx="0" cy="0"/>
          <a:chOff x="0" y="0"/>
          <a:chExt cx="0" cy="0"/>
        </a:xfrm>
      </p:grpSpPr>
      <p:sp>
        <p:nvSpPr>
          <p:cNvPr id="168" name="Google Shape;168;p44"/>
          <p:cNvSpPr txBox="1">
            <a:spLocks noGrp="1"/>
          </p:cNvSpPr>
          <p:nvPr>
            <p:ph type="body" idx="1"/>
          </p:nvPr>
        </p:nvSpPr>
        <p:spPr>
          <a:xfrm>
            <a:off x="628649" y="1369219"/>
            <a:ext cx="3996000" cy="2929800"/>
          </a:xfrm>
          <a:prstGeom prst="rect">
            <a:avLst/>
          </a:prstGeom>
          <a:noFill/>
          <a:ln>
            <a:noFill/>
          </a:ln>
        </p:spPr>
        <p:txBody>
          <a:bodyPr spcFirstLastPara="1" wrap="square" lIns="68575" tIns="34275" rIns="68575" bIns="34275" anchor="t" anchorCtr="0">
            <a:noAutofit/>
          </a:bodyPr>
          <a:lstStyle>
            <a:lvl1pPr marL="457200" lvl="0" indent="-317500" algn="l" rtl="0">
              <a:lnSpc>
                <a:spcPct val="100000"/>
              </a:lnSpc>
              <a:spcBef>
                <a:spcPts val="0"/>
              </a:spcBef>
              <a:spcAft>
                <a:spcPts val="0"/>
              </a:spcAft>
              <a:buSzPts val="1400"/>
              <a:buChar char="●"/>
              <a:defRPr/>
            </a:lvl1pPr>
            <a:lvl2pPr marL="914400" lvl="1" indent="-317500" algn="l" rtl="0">
              <a:lnSpc>
                <a:spcPct val="100000"/>
              </a:lnSpc>
              <a:spcBef>
                <a:spcPts val="1400"/>
              </a:spcBef>
              <a:spcAft>
                <a:spcPts val="0"/>
              </a:spcAft>
              <a:buSzPts val="1400"/>
              <a:buChar char="○"/>
              <a:defRPr/>
            </a:lvl2pPr>
            <a:lvl3pPr marL="1371600" lvl="2" indent="-317500" algn="l" rtl="0">
              <a:lnSpc>
                <a:spcPct val="100000"/>
              </a:lnSpc>
              <a:spcBef>
                <a:spcPts val="1400"/>
              </a:spcBef>
              <a:spcAft>
                <a:spcPts val="0"/>
              </a:spcAft>
              <a:buSzPts val="1400"/>
              <a:buChar char="■"/>
              <a:defRPr/>
            </a:lvl3pPr>
            <a:lvl4pPr marL="1828800" lvl="3" indent="-317500" algn="l" rtl="0">
              <a:lnSpc>
                <a:spcPct val="100000"/>
              </a:lnSpc>
              <a:spcBef>
                <a:spcPts val="1400"/>
              </a:spcBef>
              <a:spcAft>
                <a:spcPts val="0"/>
              </a:spcAft>
              <a:buSzPts val="1400"/>
              <a:buChar char="●"/>
              <a:defRPr/>
            </a:lvl4pPr>
            <a:lvl5pPr marL="2286000" lvl="4" indent="-317500" algn="l" rtl="0">
              <a:lnSpc>
                <a:spcPct val="100000"/>
              </a:lnSpc>
              <a:spcBef>
                <a:spcPts val="1400"/>
              </a:spcBef>
              <a:spcAft>
                <a:spcPts val="0"/>
              </a:spcAft>
              <a:buSzPts val="1400"/>
              <a:buChar char="○"/>
              <a:defRPr/>
            </a:lvl5pPr>
            <a:lvl6pPr marL="2743200" lvl="5" indent="-317500" algn="l" rtl="0">
              <a:lnSpc>
                <a:spcPct val="90000"/>
              </a:lnSpc>
              <a:spcBef>
                <a:spcPts val="14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169" name="Google Shape;169;p44"/>
          <p:cNvSpPr txBox="1">
            <a:spLocks noGrp="1"/>
          </p:cNvSpPr>
          <p:nvPr>
            <p:ph type="body" idx="2"/>
          </p:nvPr>
        </p:nvSpPr>
        <p:spPr>
          <a:xfrm>
            <a:off x="4801688" y="1369219"/>
            <a:ext cx="3996000" cy="2929800"/>
          </a:xfrm>
          <a:prstGeom prst="rect">
            <a:avLst/>
          </a:prstGeom>
          <a:noFill/>
          <a:ln>
            <a:noFill/>
          </a:ln>
        </p:spPr>
        <p:txBody>
          <a:bodyPr spcFirstLastPara="1" wrap="square" lIns="68575" tIns="34275" rIns="68575" bIns="34275" anchor="t" anchorCtr="0">
            <a:noAutofit/>
          </a:bodyPr>
          <a:lstStyle>
            <a:lvl1pPr marL="457200" lvl="0" indent="-317500" algn="l" rtl="0">
              <a:lnSpc>
                <a:spcPct val="100000"/>
              </a:lnSpc>
              <a:spcBef>
                <a:spcPts val="0"/>
              </a:spcBef>
              <a:spcAft>
                <a:spcPts val="0"/>
              </a:spcAft>
              <a:buSzPts val="1400"/>
              <a:buChar char="●"/>
              <a:defRPr/>
            </a:lvl1pPr>
            <a:lvl2pPr marL="914400" lvl="1" indent="-317500" algn="l" rtl="0">
              <a:lnSpc>
                <a:spcPct val="100000"/>
              </a:lnSpc>
              <a:spcBef>
                <a:spcPts val="1400"/>
              </a:spcBef>
              <a:spcAft>
                <a:spcPts val="0"/>
              </a:spcAft>
              <a:buSzPts val="1400"/>
              <a:buChar char="○"/>
              <a:defRPr/>
            </a:lvl2pPr>
            <a:lvl3pPr marL="1371600" lvl="2" indent="-317500" algn="l" rtl="0">
              <a:lnSpc>
                <a:spcPct val="100000"/>
              </a:lnSpc>
              <a:spcBef>
                <a:spcPts val="1400"/>
              </a:spcBef>
              <a:spcAft>
                <a:spcPts val="0"/>
              </a:spcAft>
              <a:buSzPts val="1400"/>
              <a:buChar char="■"/>
              <a:defRPr/>
            </a:lvl3pPr>
            <a:lvl4pPr marL="1828800" lvl="3" indent="-317500" algn="l" rtl="0">
              <a:lnSpc>
                <a:spcPct val="100000"/>
              </a:lnSpc>
              <a:spcBef>
                <a:spcPts val="1400"/>
              </a:spcBef>
              <a:spcAft>
                <a:spcPts val="0"/>
              </a:spcAft>
              <a:buSzPts val="1400"/>
              <a:buChar char="●"/>
              <a:defRPr/>
            </a:lvl4pPr>
            <a:lvl5pPr marL="2286000" lvl="4" indent="-317500" algn="l" rtl="0">
              <a:lnSpc>
                <a:spcPct val="100000"/>
              </a:lnSpc>
              <a:spcBef>
                <a:spcPts val="1400"/>
              </a:spcBef>
              <a:spcAft>
                <a:spcPts val="0"/>
              </a:spcAft>
              <a:buSzPts val="1400"/>
              <a:buChar char="○"/>
              <a:defRPr/>
            </a:lvl5pPr>
            <a:lvl6pPr marL="2743200" lvl="5" indent="-317500" algn="l" rtl="0">
              <a:lnSpc>
                <a:spcPct val="90000"/>
              </a:lnSpc>
              <a:spcBef>
                <a:spcPts val="14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170" name="Google Shape;170;p44"/>
          <p:cNvSpPr txBox="1">
            <a:spLocks noGrp="1"/>
          </p:cNvSpPr>
          <p:nvPr>
            <p:ph type="sldNum" idx="12"/>
          </p:nvPr>
        </p:nvSpPr>
        <p:spPr>
          <a:xfrm>
            <a:off x="628650" y="4598465"/>
            <a:ext cx="2057400" cy="273900"/>
          </a:xfrm>
          <a:prstGeom prst="rect">
            <a:avLst/>
          </a:prstGeom>
          <a:noFill/>
          <a:ln>
            <a:noFill/>
          </a:ln>
        </p:spPr>
        <p:txBody>
          <a:bodyPr spcFirstLastPara="1" wrap="square" lIns="68575" tIns="34275" rIns="68575" bIns="34275"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
              <a:t>‹N°›</a:t>
            </a:fld>
            <a:endParaRPr/>
          </a:p>
        </p:txBody>
      </p:sp>
      <p:cxnSp>
        <p:nvCxnSpPr>
          <p:cNvPr id="171" name="Google Shape;171;p44"/>
          <p:cNvCxnSpPr/>
          <p:nvPr/>
        </p:nvCxnSpPr>
        <p:spPr>
          <a:xfrm>
            <a:off x="628650" y="0"/>
            <a:ext cx="0" cy="957300"/>
          </a:xfrm>
          <a:prstGeom prst="straightConnector1">
            <a:avLst/>
          </a:prstGeom>
          <a:noFill/>
          <a:ln w="28575" cap="flat" cmpd="sng">
            <a:solidFill>
              <a:schemeClr val="accent5"/>
            </a:solidFill>
            <a:prstDash val="solid"/>
            <a:miter lim="800000"/>
            <a:headEnd type="none" w="sm" len="sm"/>
            <a:tailEnd type="none" w="sm" len="sm"/>
          </a:ln>
        </p:spPr>
      </p:cxnSp>
      <p:sp>
        <p:nvSpPr>
          <p:cNvPr id="172" name="Google Shape;172;p44"/>
          <p:cNvSpPr txBox="1">
            <a:spLocks noGrp="1"/>
          </p:cNvSpPr>
          <p:nvPr>
            <p:ph type="title"/>
          </p:nvPr>
        </p:nvSpPr>
        <p:spPr>
          <a:xfrm>
            <a:off x="728042" y="362145"/>
            <a:ext cx="7886700" cy="586800"/>
          </a:xfrm>
          <a:prstGeom prst="rect">
            <a:avLst/>
          </a:prstGeom>
          <a:noFill/>
          <a:ln>
            <a:noFill/>
          </a:ln>
        </p:spPr>
        <p:txBody>
          <a:bodyPr spcFirstLastPara="1" wrap="square" lIns="68575" tIns="34275" rIns="68575" bIns="0" anchor="b" anchorCtr="0">
            <a:noAutofit/>
          </a:bodyPr>
          <a:lstStyle>
            <a:lvl1pPr lvl="0" algn="l" rtl="0">
              <a:lnSpc>
                <a:spcPct val="90000"/>
              </a:lnSpc>
              <a:spcBef>
                <a:spcPts val="0"/>
              </a:spcBef>
              <a:spcAft>
                <a:spcPts val="0"/>
              </a:spcAft>
              <a:buClr>
                <a:schemeClr val="dk2"/>
              </a:buClr>
              <a:buSzPts val="14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04"/>
        <p:cNvGrpSpPr/>
        <p:nvPr/>
      </p:nvGrpSpPr>
      <p:grpSpPr>
        <a:xfrm>
          <a:off x="0" y="0"/>
          <a:ext cx="0" cy="0"/>
          <a:chOff x="0" y="0"/>
          <a:chExt cx="0" cy="0"/>
        </a:xfrm>
      </p:grpSpPr>
      <p:sp>
        <p:nvSpPr>
          <p:cNvPr id="105" name="Google Shape;105;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06" name="Google Shape;106;p2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07" name="Google Shape;107;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hyperlink" Target="https://www.youthclimatelab.org/" TargetMode="External"/><Relationship Id="rId5" Type="http://schemas.openxmlformats.org/officeDocument/2006/relationships/hyperlink" Target="https://www.ucl.ac.uk/anthropocene/home-0" TargetMode="External"/><Relationship Id="rId4" Type="http://schemas.openxmlformats.org/officeDocument/2006/relationships/hyperlink" Target="https://goodanthropocenes.ne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hyperlink" Target="https://theanthropocene.org/" TargetMode="External"/><Relationship Id="rId5" Type="http://schemas.openxmlformats.org/officeDocument/2006/relationships/hyperlink" Target="https://www.anchoragemuseum.org/" TargetMode="External"/><Relationship Id="rId4" Type="http://schemas.openxmlformats.org/officeDocument/2006/relationships/hyperlink" Target="https://www.museumsforclimateaction.org/"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lycees-en-transition.com/" TargetMode="External"/><Relationship Id="rId13" Type="http://schemas.openxmlformats.org/officeDocument/2006/relationships/hyperlink" Target="https://classe-dehors.org/?PagePrincipale" TargetMode="External"/><Relationship Id="rId3" Type="http://schemas.openxmlformats.org/officeDocument/2006/relationships/image" Target="../media/image18.png"/><Relationship Id="rId7" Type="http://schemas.openxmlformats.org/officeDocument/2006/relationships/hyperlink" Target="https://www.ipsl.fr/decouvrir/climatictac/" TargetMode="External"/><Relationship Id="rId12" Type="http://schemas.openxmlformats.org/officeDocument/2006/relationships/hyperlink" Target="https://bloombergcities.jhu.edu/mayors-challenge/2022/vilnius-lithuania" TargetMode="External"/><Relationship Id="rId17" Type="http://schemas.openxmlformats.org/officeDocument/2006/relationships/image" Target="../media/image6.png"/><Relationship Id="rId2" Type="http://schemas.openxmlformats.org/officeDocument/2006/relationships/notesSlide" Target="../notesSlides/notesSlide26.xml"/><Relationship Id="rId16" Type="http://schemas.openxmlformats.org/officeDocument/2006/relationships/hyperlink" Target="https://artistsandclimatechange.com/organizations/" TargetMode="External"/><Relationship Id="rId1" Type="http://schemas.openxmlformats.org/officeDocument/2006/relationships/slideLayout" Target="../slideLayouts/slideLayout13.xml"/><Relationship Id="rId6" Type="http://schemas.openxmlformats.org/officeDocument/2006/relationships/hyperlink" Target="https://ecoleurbainedelyon.universite-lyon.fr/site-francais/anthropocene-2050-nouveaux-articles--168709.kjsp" TargetMode="External"/><Relationship Id="rId11" Type="http://schemas.openxmlformats.org/officeDocument/2006/relationships/hyperlink" Target="https://www.fee.global/" TargetMode="External"/><Relationship Id="rId5" Type="http://schemas.openxmlformats.org/officeDocument/2006/relationships/hyperlink" Target="https://www.anthropocene-curriculum.org/" TargetMode="External"/><Relationship Id="rId15" Type="http://schemas.openxmlformats.org/officeDocument/2006/relationships/hyperlink" Target="https://sgp.undp.org/images/Publication%20Youth%20in%20Action%20on%20Climate%20Change%20Inspirations%20from%20Around%20the%20World%20English-%20SGP%20examples.pdf" TargetMode="External"/><Relationship Id="rId10" Type="http://schemas.openxmlformats.org/officeDocument/2006/relationships/hyperlink" Target="https://www.ac-montpellier.fr/m-lb-124228" TargetMode="External"/><Relationship Id="rId4" Type="http://schemas.openxmlformats.org/officeDocument/2006/relationships/hyperlink" Target="https://theanthropocene.org/education/" TargetMode="External"/><Relationship Id="rId9" Type="http://schemas.openxmlformats.org/officeDocument/2006/relationships/hyperlink" Target="https://profsentransition.com/" TargetMode="External"/><Relationship Id="rId14" Type="http://schemas.openxmlformats.org/officeDocument/2006/relationships/hyperlink" Target="https://www.academieduclimat.pari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hyperlink" Target="https://www.wapiti-magazine.com/blog/actus/les-primaires-de-creil-pro-des-abeilles" TargetMode="External"/><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hyperlink" Target="https://les-savanturiers.cri-paris.org/les-collegiens-de-the-schools-challenge-donnent-vie-a-leurs-projets-pour-une-ville-durable/?fbclid=IwAR23DuwWqilsvoIx-ttEm59KyPnP4Q2RwHoMtLWMAHr07sca-O3jNdJ-8Wc" TargetMode="External"/><Relationship Id="rId5" Type="http://schemas.openxmlformats.org/officeDocument/2006/relationships/hyperlink" Target="https://les-savanturiers.cri-paris.org/les-collegiens-de-the-schools-challenge-donnent-vie-a-leurs-projets-pour-une-ville-durable/" TargetMode="External"/><Relationship Id="rId4" Type="http://schemas.openxmlformats.org/officeDocument/2006/relationships/hyperlink" Target="https://www.youtube.com/watch?v=2G0KDm5Za_s&amp;t=57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les-savanturiers.cri-paris.org/wp-content/uploads/2021/10/mallette_savanturiers_hackathon_developpement_durable.pdf" TargetMode="External"/><Relationship Id="rId7" Type="http://schemas.openxmlformats.org/officeDocument/2006/relationships/hyperlink" Target="https://les-savanturiers.cri-paris.org/savanturiers-propose-des-ressources-pour-aider-a-leducation-aux-enjeux-environnementaux/" TargetMode="External"/><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hyperlink" Target="https://www.youtube.com/watch?v=WZF0yoCJB-Y&amp;list=PLyIiAQ7OL4c0mSTITZTHh5mxdy9hCUJ5D" TargetMode="External"/><Relationship Id="rId5" Type="http://schemas.openxmlformats.org/officeDocument/2006/relationships/hyperlink" Target="https://les-savanturiers.cri-paris.org/lancement-dune-boite-a-outils-pratique-sur-la-justice-climatique-pour-les-colleges-et-lycees/" TargetMode="External"/><Relationship Id="rId4" Type="http://schemas.openxmlformats.org/officeDocument/2006/relationships/hyperlink" Target="https://les-savanturiers.cri-paris.org/media-externe/dossier-thematique-justice-climatiqu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png"/><Relationship Id="rId7" Type="http://schemas.openxmlformats.org/officeDocument/2006/relationships/image" Target="../media/image29.png"/><Relationship Id="rId12"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28.png"/><Relationship Id="rId11" Type="http://schemas.openxmlformats.org/officeDocument/2006/relationships/image" Target="../media/image33.jpg"/><Relationship Id="rId5" Type="http://schemas.openxmlformats.org/officeDocument/2006/relationships/image" Target="../media/image26.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s/_rels/slide3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png"/><Relationship Id="rId7" Type="http://schemas.openxmlformats.org/officeDocument/2006/relationships/image" Target="../media/image36.png"/><Relationship Id="rId12"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26.png"/><Relationship Id="rId9"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hyperlink" Target="https://les-savanturiers.learningplanetinstitute.org/decouvrez-les-ressources-savanturiers-ville/" TargetMode="External"/><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hyperlink" Target="https://les-savanturiers.learningplanetinstitute.org/savanturiers-lance-son-nouveau-mooc-leducation-a-lanthropocen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channel/UCoUDPtTse5SKQQ9Cc14-3pQ" TargetMode="External"/><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hyperlink" Target="https://edd.web.ac-grenoble.fr/article/guide-de-competences-developpement-durable-et-responsabilite-societale" TargetMode="External"/><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4.png"/><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hyperlink" Target="https://unesdoc.unesco.org/in/documentViewer.xhtml?v=2.1.196&amp;id=p::usmarcdef_0000376163&amp;file=/in/rest/annotationSVC/DownloadWatermarkedAttachment/attach_import_a42a7cf6-a63a-4bd4-98eb-e7675fc7cf66%3F_%3D376163eng.pdf&amp;locale=fr&amp;multi=true&amp;ark=/ark:/48223/pf0000376163/PDF/376163eng.pdf#%5B%7B%22num%22%3A47%2C%22gen%22%3A0%7D%2C%7B%22name%22%3A%22XYZ%22%7D%2C61%2C842%2C0%5D" TargetMode="External"/><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13.xml"/><Relationship Id="rId5" Type="http://schemas.openxmlformats.org/officeDocument/2006/relationships/hyperlink" Target="https://ec.europa.eu/info/departments/joint-research-centre_en" TargetMode="External"/><Relationship Id="rId4" Type="http://schemas.openxmlformats.org/officeDocument/2006/relationships/image" Target="../media/image50.jp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hyperlink" Target="https://www.cairn.info/revue-communication-et-langages1-2012-2-page-83.htm" TargetMode="External"/><Relationship Id="rId2" Type="http://schemas.openxmlformats.org/officeDocument/2006/relationships/notesSlide" Target="../notesSlides/notesSlide54.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13.xml"/><Relationship Id="rId5" Type="http://schemas.openxmlformats.org/officeDocument/2006/relationships/hyperlink" Target="https://psychology.org.au/for-the-public/psychology-topics/climate-change-psychology/talking-with-children-about-the-environment" TargetMode="External"/><Relationship Id="rId4" Type="http://schemas.openxmlformats.org/officeDocument/2006/relationships/hyperlink" Target="https://injep.fr/wp-content/uploads/2019/12/rapport-2019-13-educ-environnement.pdf"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hyperlink" Target="https://fr.wikipedia.org/wiki/Tiphaine_Rivi%C3%A8re"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avanturiers.afper.org" TargetMode="External"/><Relationship Id="rId3" Type="http://schemas.openxmlformats.org/officeDocument/2006/relationships/image" Target="../media/image9.png"/><Relationship Id="rId7" Type="http://schemas.openxmlformats.org/officeDocument/2006/relationships/hyperlink" Target="https://www.youtube.com/channel/UCoUDPtTse5SKQQ9Cc14-3pQ" TargetMode="External"/><Relationship Id="rId12"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13.xml"/><Relationship Id="rId6" Type="http://schemas.openxmlformats.org/officeDocument/2006/relationships/hyperlink" Target="mailto:ange.ansour@afper.org" TargetMode="External"/><Relationship Id="rId11" Type="http://schemas.openxmlformats.org/officeDocument/2006/relationships/image" Target="../media/image55.png"/><Relationship Id="rId5" Type="http://schemas.openxmlformats.org/officeDocument/2006/relationships/hyperlink" Target="mailto:savanturiers@afper.org" TargetMode="External"/><Relationship Id="rId10" Type="http://schemas.openxmlformats.org/officeDocument/2006/relationships/image" Target="../media/image54.png"/><Relationship Id="rId4" Type="http://schemas.openxmlformats.org/officeDocument/2006/relationships/image" Target="../media/image5.png"/><Relationship Id="rId9" Type="http://schemas.openxmlformats.org/officeDocument/2006/relationships/hyperlink" Target="http://afper.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76"/>
        <p:cNvGrpSpPr/>
        <p:nvPr/>
      </p:nvGrpSpPr>
      <p:grpSpPr>
        <a:xfrm>
          <a:off x="0" y="0"/>
          <a:ext cx="0" cy="0"/>
          <a:chOff x="0" y="0"/>
          <a:chExt cx="0" cy="0"/>
        </a:xfrm>
      </p:grpSpPr>
      <p:pic>
        <p:nvPicPr>
          <p:cNvPr id="177" name="Google Shape;177;p45"/>
          <p:cNvPicPr preferRelativeResize="0"/>
          <p:nvPr/>
        </p:nvPicPr>
        <p:blipFill rotWithShape="1">
          <a:blip r:embed="rId3">
            <a:alphaModFix/>
          </a:blip>
          <a:srcRect/>
          <a:stretch/>
        </p:blipFill>
        <p:spPr>
          <a:xfrm>
            <a:off x="2787595" y="1819450"/>
            <a:ext cx="3661968" cy="1159225"/>
          </a:xfrm>
          <a:prstGeom prst="rect">
            <a:avLst/>
          </a:prstGeom>
          <a:noFill/>
          <a:ln>
            <a:noFill/>
          </a:ln>
        </p:spPr>
      </p:pic>
      <p:pic>
        <p:nvPicPr>
          <p:cNvPr id="178" name="Google Shape;178;p45"/>
          <p:cNvPicPr preferRelativeResize="0"/>
          <p:nvPr/>
        </p:nvPicPr>
        <p:blipFill rotWithShape="1">
          <a:blip r:embed="rId4">
            <a:alphaModFix/>
          </a:blip>
          <a:srcRect/>
          <a:stretch/>
        </p:blipFill>
        <p:spPr>
          <a:xfrm>
            <a:off x="3944924" y="56800"/>
            <a:ext cx="567661" cy="1166976"/>
          </a:xfrm>
          <a:prstGeom prst="rect">
            <a:avLst/>
          </a:prstGeom>
          <a:noFill/>
          <a:ln>
            <a:noFill/>
          </a:ln>
        </p:spPr>
      </p:pic>
      <p:sp>
        <p:nvSpPr>
          <p:cNvPr id="179" name="Google Shape;179;p45"/>
          <p:cNvSpPr txBox="1"/>
          <p:nvPr/>
        </p:nvSpPr>
        <p:spPr>
          <a:xfrm>
            <a:off x="-60800" y="1121700"/>
            <a:ext cx="9144000" cy="631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fr" sz="2900" b="1" i="0" u="none" strike="noStrike" cap="none">
                <a:solidFill>
                  <a:srgbClr val="073763"/>
                </a:solidFill>
                <a:latin typeface="Times New Roman"/>
                <a:ea typeface="Times New Roman"/>
                <a:cs typeface="Times New Roman"/>
                <a:sym typeface="Times New Roman"/>
              </a:rPr>
              <a:t>Association française pour l’</a:t>
            </a:r>
            <a:r>
              <a:rPr lang="fr" sz="2900" b="1" i="0" u="none" strike="noStrike" cap="none">
                <a:solidFill>
                  <a:srgbClr val="CC0000"/>
                </a:solidFill>
                <a:latin typeface="Times New Roman"/>
                <a:ea typeface="Times New Roman"/>
                <a:cs typeface="Times New Roman"/>
                <a:sym typeface="Times New Roman"/>
              </a:rPr>
              <a:t>éducation</a:t>
            </a:r>
            <a:r>
              <a:rPr lang="fr" sz="2900" b="1" i="0" u="none" strike="noStrike" cap="none">
                <a:solidFill>
                  <a:srgbClr val="000000"/>
                </a:solidFill>
                <a:latin typeface="Times New Roman"/>
                <a:ea typeface="Times New Roman"/>
                <a:cs typeface="Times New Roman"/>
                <a:sym typeface="Times New Roman"/>
              </a:rPr>
              <a:t> </a:t>
            </a:r>
            <a:r>
              <a:rPr lang="fr" sz="2900" b="1" i="0" u="none" strike="noStrike" cap="none">
                <a:solidFill>
                  <a:srgbClr val="073763"/>
                </a:solidFill>
                <a:latin typeface="Times New Roman"/>
                <a:ea typeface="Times New Roman"/>
                <a:cs typeface="Times New Roman"/>
                <a:sym typeface="Times New Roman"/>
              </a:rPr>
              <a:t>par la </a:t>
            </a:r>
            <a:r>
              <a:rPr lang="fr" sz="2900" b="1" i="0" u="none" strike="noStrike" cap="none">
                <a:solidFill>
                  <a:srgbClr val="CC0000"/>
                </a:solidFill>
                <a:latin typeface="Times New Roman"/>
                <a:ea typeface="Times New Roman"/>
                <a:cs typeface="Times New Roman"/>
                <a:sym typeface="Times New Roman"/>
              </a:rPr>
              <a:t>recherche</a:t>
            </a:r>
            <a:endParaRPr sz="2200" b="1" i="0" u="none" strike="noStrike" cap="none">
              <a:solidFill>
                <a:srgbClr val="CC0000"/>
              </a:solidFill>
              <a:latin typeface="Times New Roman"/>
              <a:ea typeface="Times New Roman"/>
              <a:cs typeface="Times New Roman"/>
              <a:sym typeface="Times New Roman"/>
            </a:endParaRPr>
          </a:p>
        </p:txBody>
      </p:sp>
      <p:pic>
        <p:nvPicPr>
          <p:cNvPr id="180" name="Google Shape;180;p45"/>
          <p:cNvPicPr preferRelativeResize="0"/>
          <p:nvPr/>
        </p:nvPicPr>
        <p:blipFill rotWithShape="1">
          <a:blip r:embed="rId5">
            <a:alphaModFix/>
          </a:blip>
          <a:srcRect/>
          <a:stretch/>
        </p:blipFill>
        <p:spPr>
          <a:xfrm>
            <a:off x="3252814" y="3984275"/>
            <a:ext cx="2533709" cy="1159226"/>
          </a:xfrm>
          <a:prstGeom prst="rect">
            <a:avLst/>
          </a:prstGeom>
          <a:noFill/>
          <a:ln>
            <a:noFill/>
          </a:ln>
        </p:spPr>
      </p:pic>
      <p:sp>
        <p:nvSpPr>
          <p:cNvPr id="181" name="Google Shape;181;p45"/>
          <p:cNvSpPr txBox="1"/>
          <p:nvPr/>
        </p:nvSpPr>
        <p:spPr>
          <a:xfrm>
            <a:off x="1820350" y="3574350"/>
            <a:ext cx="53817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fr" sz="2200" b="1" i="0" u="none" strike="noStrike" cap="none">
                <a:solidFill>
                  <a:schemeClr val="dk1"/>
                </a:solidFill>
                <a:latin typeface="Times New Roman"/>
                <a:ea typeface="Times New Roman"/>
                <a:cs typeface="Times New Roman"/>
                <a:sym typeface="Times New Roman"/>
              </a:rPr>
              <a:t>Savanturiers-Ecole de la Recherche</a:t>
            </a: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rgbClr val="F6F6F6"/>
        </a:solidFill>
        <a:effectLst/>
      </p:bgPr>
    </p:bg>
    <p:spTree>
      <p:nvGrpSpPr>
        <p:cNvPr id="1" name="Shape 257"/>
        <p:cNvGrpSpPr/>
        <p:nvPr/>
      </p:nvGrpSpPr>
      <p:grpSpPr>
        <a:xfrm>
          <a:off x="0" y="0"/>
          <a:ext cx="0" cy="0"/>
          <a:chOff x="0" y="0"/>
          <a:chExt cx="0" cy="0"/>
        </a:xfrm>
      </p:grpSpPr>
      <p:sp>
        <p:nvSpPr>
          <p:cNvPr id="258" name="Google Shape;258;p54"/>
          <p:cNvSpPr txBox="1">
            <a:spLocks noGrp="1"/>
          </p:cNvSpPr>
          <p:nvPr>
            <p:ph type="title"/>
          </p:nvPr>
        </p:nvSpPr>
        <p:spPr>
          <a:xfrm>
            <a:off x="0" y="0"/>
            <a:ext cx="8520600" cy="380700"/>
          </a:xfrm>
          <a:prstGeom prst="rect">
            <a:avLst/>
          </a:prstGeom>
          <a:noFill/>
          <a:ln>
            <a:noFill/>
          </a:ln>
        </p:spPr>
        <p:txBody>
          <a:bodyPr spcFirstLastPara="1" wrap="square" lIns="91425" tIns="91425" rIns="91425" bIns="91425" anchor="t" anchorCtr="0">
            <a:normAutofit fontScale="90000"/>
          </a:bodyPr>
          <a:lstStyle/>
          <a:p>
            <a:pPr marL="0" lvl="0" indent="0" algn="l" rtl="0">
              <a:spcBef>
                <a:spcPts val="0"/>
              </a:spcBef>
              <a:spcAft>
                <a:spcPts val="0"/>
              </a:spcAft>
              <a:buSzPct val="66666"/>
              <a:buNone/>
            </a:pPr>
            <a:r>
              <a:rPr lang="fr" sz="2700" b="1">
                <a:solidFill>
                  <a:srgbClr val="073763"/>
                </a:solidFill>
                <a:latin typeface="Times New Roman"/>
                <a:ea typeface="Times New Roman"/>
                <a:cs typeface="Times New Roman"/>
                <a:sym typeface="Times New Roman"/>
              </a:rPr>
              <a:t>Des controverses au réel : Cartographions le terrain !</a:t>
            </a:r>
            <a:endParaRPr sz="2700" b="1">
              <a:solidFill>
                <a:srgbClr val="073763"/>
              </a:solidFill>
              <a:latin typeface="Times New Roman"/>
              <a:ea typeface="Times New Roman"/>
              <a:cs typeface="Times New Roman"/>
              <a:sym typeface="Times New Roman"/>
            </a:endParaRPr>
          </a:p>
          <a:p>
            <a:pPr marL="0" lvl="0" indent="0" algn="l" rtl="0">
              <a:spcBef>
                <a:spcPts val="0"/>
              </a:spcBef>
              <a:spcAft>
                <a:spcPts val="0"/>
              </a:spcAft>
              <a:buSzPct val="66666"/>
              <a:buNone/>
            </a:pPr>
            <a:r>
              <a:rPr lang="fr" sz="2700" b="1">
                <a:solidFill>
                  <a:srgbClr val="073763"/>
                </a:solidFill>
                <a:latin typeface="Times New Roman"/>
                <a:ea typeface="Times New Roman"/>
                <a:cs typeface="Times New Roman"/>
                <a:sym typeface="Times New Roman"/>
              </a:rPr>
              <a:t>Focus repères chronologiques</a:t>
            </a:r>
            <a:endParaRPr sz="2700" b="1">
              <a:solidFill>
                <a:srgbClr val="073763"/>
              </a:solidFill>
              <a:latin typeface="Times New Roman"/>
              <a:ea typeface="Times New Roman"/>
              <a:cs typeface="Times New Roman"/>
              <a:sym typeface="Times New Roman"/>
            </a:endParaRPr>
          </a:p>
          <a:p>
            <a:pPr marL="0" lvl="0" indent="0" algn="l" rtl="0">
              <a:lnSpc>
                <a:spcPct val="100000"/>
              </a:lnSpc>
              <a:spcBef>
                <a:spcPts val="0"/>
              </a:spcBef>
              <a:spcAft>
                <a:spcPts val="0"/>
              </a:spcAft>
              <a:buSzPct val="120689"/>
              <a:buNone/>
            </a:pPr>
            <a:endParaRPr sz="2320" b="1">
              <a:solidFill>
                <a:srgbClr val="BE2F22"/>
              </a:solidFill>
              <a:latin typeface="Times New Roman"/>
              <a:ea typeface="Times New Roman"/>
              <a:cs typeface="Times New Roman"/>
              <a:sym typeface="Times New Roman"/>
            </a:endParaRPr>
          </a:p>
        </p:txBody>
      </p:sp>
      <p:sp>
        <p:nvSpPr>
          <p:cNvPr id="259" name="Google Shape;259;p54"/>
          <p:cNvSpPr txBox="1">
            <a:spLocks noGrp="1"/>
          </p:cNvSpPr>
          <p:nvPr>
            <p:ph type="body" idx="1"/>
          </p:nvPr>
        </p:nvSpPr>
        <p:spPr>
          <a:xfrm>
            <a:off x="0" y="866225"/>
            <a:ext cx="9144000" cy="37539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La discipline écologie émerge au XIXe</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1972 : Halte à la croissance, Rapport du Club de Rome et création du programme pour l’environnement des Nations-Unies et en France la création des Centres Permanents d’Initiatives pour l’environnement et le réseau Ecole et Nature</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1977 : Déclaration de Tblissi</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1987 : Développement durable Rapport Brundtland “Notre avenir à tous”</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1992 : La Loi Royal impose le tri des déchets, émergence de la notion de développement durable, les éco-gestes et professionnalisation des associations</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1995 : Loi Barnier qui ouvre la voie au traitement juridique</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2000 : Code de l’environnement</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A partir des années 2000, la notion d’éco-citoyenneté devient dominantes dans les textes officiels et ceux de l’ADEME</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2004 : Charte de l’environnement</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Circulaire 2006 : éducation à l’environnement et au développement durable</a:t>
            </a:r>
            <a:endParaRPr sz="1400">
              <a:solidFill>
                <a:schemeClr val="dk1"/>
              </a:solidFill>
              <a:latin typeface="Times New Roman"/>
              <a:ea typeface="Times New Roman"/>
              <a:cs typeface="Times New Roman"/>
              <a:sym typeface="Times New Roman"/>
            </a:endParaRPr>
          </a:p>
          <a:p>
            <a:pPr marL="457200" lvl="0" indent="-317500" algn="l" rtl="0">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2013 : la loi de refondation de l'École fait entrer cette éducation transversale dans le code de l'éducation</a:t>
            </a:r>
            <a:endParaRPr sz="1400">
              <a:solidFill>
                <a:schemeClr val="dk1"/>
              </a:solidFill>
              <a:latin typeface="Times New Roman"/>
              <a:ea typeface="Times New Roman"/>
              <a:cs typeface="Times New Roman"/>
              <a:sym typeface="Times New Roman"/>
            </a:endParaRPr>
          </a:p>
          <a:p>
            <a:pPr marL="457200" lvl="0" indent="-317500" algn="l" rtl="0">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2013 : lancement de la labellisation "E3D" des écoles et des</a:t>
            </a:r>
            <a:endParaRPr sz="1400">
              <a:solidFill>
                <a:schemeClr val="dk1"/>
              </a:solidFill>
              <a:latin typeface="Times New Roman"/>
              <a:ea typeface="Times New Roman"/>
              <a:cs typeface="Times New Roman"/>
              <a:sym typeface="Times New Roman"/>
            </a:endParaRPr>
          </a:p>
          <a:p>
            <a:pPr marL="457200" lvl="0" indent="-317500" algn="l" rtl="0">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Septembre 2015 : Agenda 2030 qui définit les 17 ODD</a:t>
            </a:r>
            <a:endParaRPr sz="1400">
              <a:solidFill>
                <a:schemeClr val="dk1"/>
              </a:solidFill>
              <a:latin typeface="Times New Roman"/>
              <a:ea typeface="Times New Roman"/>
              <a:cs typeface="Times New Roman"/>
              <a:sym typeface="Times New Roman"/>
            </a:endParaRPr>
          </a:p>
          <a:p>
            <a:pPr marL="457200" lvl="0" indent="-317500" algn="l" rtl="0">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2019 : Conseil supérieur des programmes publie une note d’orientation et des propositions</a:t>
            </a:r>
            <a:endParaRPr sz="1400">
              <a:solidFill>
                <a:schemeClr val="dk1"/>
              </a:solidFill>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
            </a:pPr>
            <a:r>
              <a:rPr lang="fr">
                <a:solidFill>
                  <a:schemeClr val="dk1"/>
                </a:solidFill>
                <a:latin typeface="Times New Roman"/>
                <a:ea typeface="Times New Roman"/>
                <a:cs typeface="Times New Roman"/>
                <a:sym typeface="Times New Roman"/>
              </a:rPr>
              <a:t>création des éco-délégués</a:t>
            </a:r>
            <a:endParaRPr>
              <a:solidFill>
                <a:schemeClr val="dk1"/>
              </a:solidFill>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Font typeface="Times New Roman"/>
              <a:buChar char="○"/>
            </a:pPr>
            <a:r>
              <a:rPr lang="fr">
                <a:solidFill>
                  <a:schemeClr val="dk1"/>
                </a:solidFill>
                <a:latin typeface="Times New Roman"/>
                <a:ea typeface="Times New Roman"/>
                <a:cs typeface="Times New Roman"/>
                <a:sym typeface="Times New Roman"/>
              </a:rPr>
              <a:t>refonte des programmes</a:t>
            </a:r>
            <a:endParaRPr>
              <a:solidFill>
                <a:schemeClr val="dk1"/>
              </a:solidFill>
              <a:latin typeface="Times New Roman"/>
              <a:ea typeface="Times New Roman"/>
              <a:cs typeface="Times New Roman"/>
              <a:sym typeface="Times New Roman"/>
            </a:endParaRPr>
          </a:p>
        </p:txBody>
      </p:sp>
      <p:pic>
        <p:nvPicPr>
          <p:cNvPr id="260" name="Google Shape;260;p54"/>
          <p:cNvPicPr preferRelativeResize="0"/>
          <p:nvPr/>
        </p:nvPicPr>
        <p:blipFill rotWithShape="1">
          <a:blip r:embed="rId3">
            <a:alphaModFix/>
          </a:blip>
          <a:srcRect/>
          <a:stretch/>
        </p:blipFill>
        <p:spPr>
          <a:xfrm>
            <a:off x="7491650" y="4703626"/>
            <a:ext cx="1202949" cy="380800"/>
          </a:xfrm>
          <a:prstGeom prst="rect">
            <a:avLst/>
          </a:prstGeom>
          <a:noFill/>
          <a:ln>
            <a:noFill/>
          </a:ln>
        </p:spPr>
      </p:pic>
      <p:pic>
        <p:nvPicPr>
          <p:cNvPr id="261" name="Google Shape;261;p54"/>
          <p:cNvPicPr preferRelativeResize="0"/>
          <p:nvPr/>
        </p:nvPicPr>
        <p:blipFill rotWithShape="1">
          <a:blip r:embed="rId4">
            <a:alphaModFix/>
          </a:blip>
          <a:srcRect/>
          <a:stretch/>
        </p:blipFill>
        <p:spPr>
          <a:xfrm>
            <a:off x="8781901" y="4620125"/>
            <a:ext cx="220350" cy="453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65"/>
        <p:cNvGrpSpPr/>
        <p:nvPr/>
      </p:nvGrpSpPr>
      <p:grpSpPr>
        <a:xfrm>
          <a:off x="0" y="0"/>
          <a:ext cx="0" cy="0"/>
          <a:chOff x="0" y="0"/>
          <a:chExt cx="0" cy="0"/>
        </a:xfrm>
      </p:grpSpPr>
      <p:sp>
        <p:nvSpPr>
          <p:cNvPr id="266" name="Google Shape;266;p55"/>
          <p:cNvSpPr/>
          <p:nvPr/>
        </p:nvSpPr>
        <p:spPr>
          <a:xfrm>
            <a:off x="4453217" y="2433250"/>
            <a:ext cx="2376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r>
              <a:rPr lang="fr"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267" name="Google Shape;267;p55"/>
          <p:cNvSpPr txBox="1"/>
          <p:nvPr/>
        </p:nvSpPr>
        <p:spPr>
          <a:xfrm>
            <a:off x="171025" y="1694800"/>
            <a:ext cx="8802000" cy="1753800"/>
          </a:xfrm>
          <a:prstGeom prst="rect">
            <a:avLst/>
          </a:prstGeom>
          <a:solidFill>
            <a:schemeClr val="lt2"/>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fr" sz="3700" b="1">
                <a:solidFill>
                  <a:srgbClr val="073763"/>
                </a:solidFill>
                <a:highlight>
                  <a:srgbClr val="EFEFEF"/>
                </a:highlight>
                <a:latin typeface="Times New Roman"/>
                <a:ea typeface="Times New Roman"/>
                <a:cs typeface="Times New Roman"/>
                <a:sym typeface="Times New Roman"/>
              </a:rPr>
              <a:t>Anthropocène</a:t>
            </a:r>
            <a:endParaRPr sz="3000">
              <a:solidFill>
                <a:schemeClr val="dk1"/>
              </a:solidFill>
              <a:highlight>
                <a:srgbClr val="EFEFEF"/>
              </a:highlight>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fr" sz="1800">
                <a:solidFill>
                  <a:schemeClr val="dk1"/>
                </a:solidFill>
                <a:highlight>
                  <a:srgbClr val="EFEFEF"/>
                </a:highlight>
                <a:latin typeface="Times New Roman"/>
                <a:ea typeface="Times New Roman"/>
                <a:cs typeface="Times New Roman"/>
                <a:sym typeface="Times New Roman"/>
              </a:rPr>
              <a:t>« Un terme scientifique qui indique l’entrée du système Terre dans une nouvelle période géologique »</a:t>
            </a:r>
            <a:endParaRPr sz="1800">
              <a:solidFill>
                <a:schemeClr val="dk1"/>
              </a:solidFill>
              <a:highlight>
                <a:srgbClr val="EFEFEF"/>
              </a:highlight>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fr" sz="1800">
                <a:solidFill>
                  <a:schemeClr val="dk1"/>
                </a:solidFill>
                <a:highlight>
                  <a:srgbClr val="EFEFEF"/>
                </a:highlight>
                <a:latin typeface="Times New Roman"/>
                <a:ea typeface="Times New Roman"/>
                <a:cs typeface="Times New Roman"/>
                <a:sym typeface="Times New Roman"/>
              </a:rPr>
              <a:t>WALLENHORST N., 2020, La vérité sur l’Anthropocène, Paris, Le Pommier, 120 p</a:t>
            </a:r>
            <a:endParaRPr sz="1800">
              <a:solidFill>
                <a:schemeClr val="dk1"/>
              </a:solidFill>
              <a:highlight>
                <a:srgbClr val="EFEFEF"/>
              </a:highlight>
              <a:latin typeface="Times New Roman"/>
              <a:ea typeface="Times New Roman"/>
              <a:cs typeface="Times New Roman"/>
              <a:sym typeface="Times New Roman"/>
            </a:endParaRPr>
          </a:p>
        </p:txBody>
      </p:sp>
      <p:pic>
        <p:nvPicPr>
          <p:cNvPr id="268" name="Google Shape;268;p55"/>
          <p:cNvPicPr preferRelativeResize="0"/>
          <p:nvPr/>
        </p:nvPicPr>
        <p:blipFill rotWithShape="1">
          <a:blip r:embed="rId3">
            <a:alphaModFix/>
          </a:blip>
          <a:srcRect/>
          <a:stretch/>
        </p:blipFill>
        <p:spPr>
          <a:xfrm>
            <a:off x="7831950" y="4703226"/>
            <a:ext cx="1202949" cy="380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272"/>
        <p:cNvGrpSpPr/>
        <p:nvPr/>
      </p:nvGrpSpPr>
      <p:grpSpPr>
        <a:xfrm>
          <a:off x="0" y="0"/>
          <a:ext cx="0" cy="0"/>
          <a:chOff x="0" y="0"/>
          <a:chExt cx="0" cy="0"/>
        </a:xfrm>
      </p:grpSpPr>
      <p:sp>
        <p:nvSpPr>
          <p:cNvPr id="273" name="Google Shape;273;p56"/>
          <p:cNvSpPr/>
          <p:nvPr/>
        </p:nvSpPr>
        <p:spPr>
          <a:xfrm>
            <a:off x="174858" y="4857540"/>
            <a:ext cx="1713300" cy="18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96F65"/>
              </a:buClr>
              <a:buSzPts val="1000"/>
              <a:buFont typeface="Roboto"/>
              <a:buNone/>
            </a:pPr>
            <a:endParaRPr sz="1000" b="0" i="0" u="none" strike="noStrike" cap="none">
              <a:solidFill>
                <a:srgbClr val="796F65"/>
              </a:solidFill>
              <a:latin typeface="Roboto"/>
              <a:ea typeface="Roboto"/>
              <a:cs typeface="Roboto"/>
              <a:sym typeface="Roboto"/>
            </a:endParaRPr>
          </a:p>
        </p:txBody>
      </p:sp>
      <p:pic>
        <p:nvPicPr>
          <p:cNvPr id="274" name="Google Shape;274;p56"/>
          <p:cNvPicPr preferRelativeResize="0"/>
          <p:nvPr/>
        </p:nvPicPr>
        <p:blipFill rotWithShape="1">
          <a:blip r:embed="rId3">
            <a:alphaModFix/>
          </a:blip>
          <a:srcRect/>
          <a:stretch/>
        </p:blipFill>
        <p:spPr>
          <a:xfrm>
            <a:off x="7442000" y="4656226"/>
            <a:ext cx="1202949" cy="380800"/>
          </a:xfrm>
          <a:prstGeom prst="rect">
            <a:avLst/>
          </a:prstGeom>
          <a:noFill/>
          <a:ln>
            <a:noFill/>
          </a:ln>
        </p:spPr>
      </p:pic>
      <p:pic>
        <p:nvPicPr>
          <p:cNvPr id="275" name="Google Shape;275;p56"/>
          <p:cNvPicPr preferRelativeResize="0"/>
          <p:nvPr/>
        </p:nvPicPr>
        <p:blipFill rotWithShape="1">
          <a:blip r:embed="rId4">
            <a:alphaModFix/>
          </a:blip>
          <a:srcRect/>
          <a:stretch/>
        </p:blipFill>
        <p:spPr>
          <a:xfrm>
            <a:off x="8781901" y="4620125"/>
            <a:ext cx="220350" cy="453000"/>
          </a:xfrm>
          <a:prstGeom prst="rect">
            <a:avLst/>
          </a:prstGeom>
          <a:noFill/>
          <a:ln>
            <a:noFill/>
          </a:ln>
        </p:spPr>
      </p:pic>
      <p:sp>
        <p:nvSpPr>
          <p:cNvPr id="276" name="Google Shape;276;p56"/>
          <p:cNvSpPr txBox="1"/>
          <p:nvPr/>
        </p:nvSpPr>
        <p:spPr>
          <a:xfrm>
            <a:off x="37050" y="0"/>
            <a:ext cx="90699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500" b="1">
                <a:solidFill>
                  <a:srgbClr val="0B5394"/>
                </a:solidFill>
                <a:latin typeface="Times New Roman"/>
                <a:ea typeface="Times New Roman"/>
                <a:cs typeface="Times New Roman"/>
                <a:sym typeface="Times New Roman"/>
              </a:rPr>
              <a:t>De quoi l’anthropocène est-il le nom ?</a:t>
            </a:r>
            <a:endParaRPr sz="2500" b="1">
              <a:solidFill>
                <a:srgbClr val="0B5394"/>
              </a:solidFill>
              <a:latin typeface="Times New Roman"/>
              <a:ea typeface="Times New Roman"/>
              <a:cs typeface="Times New Roman"/>
              <a:sym typeface="Times New Roman"/>
            </a:endParaRPr>
          </a:p>
        </p:txBody>
      </p:sp>
      <p:grpSp>
        <p:nvGrpSpPr>
          <p:cNvPr id="277" name="Google Shape;277;p56"/>
          <p:cNvGrpSpPr/>
          <p:nvPr/>
        </p:nvGrpSpPr>
        <p:grpSpPr>
          <a:xfrm>
            <a:off x="2605019" y="605118"/>
            <a:ext cx="4397255" cy="4316010"/>
            <a:chOff x="2604900" y="605090"/>
            <a:chExt cx="3934200" cy="3933300"/>
          </a:xfrm>
        </p:grpSpPr>
        <p:sp>
          <p:nvSpPr>
            <p:cNvPr id="278" name="Google Shape;278;p56"/>
            <p:cNvSpPr/>
            <p:nvPr/>
          </p:nvSpPr>
          <p:spPr>
            <a:xfrm>
              <a:off x="2604900" y="605090"/>
              <a:ext cx="3934200" cy="3933300"/>
            </a:xfrm>
            <a:prstGeom prst="ellipse">
              <a:avLst/>
            </a:prstGeom>
            <a:solidFill>
              <a:srgbClr val="8020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56"/>
            <p:cNvSpPr txBox="1"/>
            <p:nvPr/>
          </p:nvSpPr>
          <p:spPr>
            <a:xfrm>
              <a:off x="3308975" y="687875"/>
              <a:ext cx="2433300" cy="687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800">
                  <a:solidFill>
                    <a:srgbClr val="FFFFFF"/>
                  </a:solidFill>
                  <a:latin typeface="Archivo Narrow"/>
                  <a:ea typeface="Archivo Narrow"/>
                  <a:cs typeface="Archivo Narrow"/>
                  <a:sym typeface="Archivo Narrow"/>
                </a:rPr>
                <a:t>Pratiques culturelles, politiques, sociales …</a:t>
              </a:r>
              <a:endParaRPr sz="1800">
                <a:solidFill>
                  <a:srgbClr val="FFFFFF"/>
                </a:solidFill>
                <a:latin typeface="Archivo Narrow"/>
                <a:ea typeface="Archivo Narrow"/>
                <a:cs typeface="Archivo Narrow"/>
                <a:sym typeface="Archivo Narrow"/>
              </a:endParaRPr>
            </a:p>
          </p:txBody>
        </p:sp>
      </p:grpSp>
      <p:grpSp>
        <p:nvGrpSpPr>
          <p:cNvPr id="280" name="Google Shape;280;p56"/>
          <p:cNvGrpSpPr/>
          <p:nvPr/>
        </p:nvGrpSpPr>
        <p:grpSpPr>
          <a:xfrm>
            <a:off x="3003535" y="1387273"/>
            <a:ext cx="3600223" cy="3533855"/>
            <a:chOff x="2961450" y="1317890"/>
            <a:chExt cx="3221100" cy="3220500"/>
          </a:xfrm>
        </p:grpSpPr>
        <p:sp>
          <p:nvSpPr>
            <p:cNvPr id="281" name="Google Shape;281;p56"/>
            <p:cNvSpPr/>
            <p:nvPr/>
          </p:nvSpPr>
          <p:spPr>
            <a:xfrm>
              <a:off x="2961450" y="1317890"/>
              <a:ext cx="3221100" cy="3220500"/>
            </a:xfrm>
            <a:prstGeom prst="ellipse">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56"/>
            <p:cNvSpPr txBox="1"/>
            <p:nvPr/>
          </p:nvSpPr>
          <p:spPr>
            <a:xfrm>
              <a:off x="3497575" y="1557225"/>
              <a:ext cx="2340600" cy="56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3200">
                  <a:solidFill>
                    <a:srgbClr val="FFFFFF"/>
                  </a:solidFill>
                  <a:latin typeface="Archivo Narrow"/>
                  <a:ea typeface="Archivo Narrow"/>
                  <a:cs typeface="Archivo Narrow"/>
                  <a:sym typeface="Archivo Narrow"/>
                </a:rPr>
                <a:t>SHS</a:t>
              </a:r>
              <a:endParaRPr sz="3200">
                <a:solidFill>
                  <a:srgbClr val="FFFFFF"/>
                </a:solidFill>
                <a:latin typeface="Archivo Narrow"/>
                <a:ea typeface="Archivo Narrow"/>
                <a:cs typeface="Archivo Narrow"/>
                <a:sym typeface="Archivo Narrow"/>
              </a:endParaRPr>
            </a:p>
          </p:txBody>
        </p:sp>
      </p:grpSp>
      <p:grpSp>
        <p:nvGrpSpPr>
          <p:cNvPr id="283" name="Google Shape;283;p56"/>
          <p:cNvGrpSpPr/>
          <p:nvPr/>
        </p:nvGrpSpPr>
        <p:grpSpPr>
          <a:xfrm>
            <a:off x="3495603" y="2352788"/>
            <a:ext cx="2616089" cy="2568340"/>
            <a:chOff x="3401700" y="2197790"/>
            <a:chExt cx="2340600" cy="2340600"/>
          </a:xfrm>
        </p:grpSpPr>
        <p:sp>
          <p:nvSpPr>
            <p:cNvPr id="284" name="Google Shape;284;p56"/>
            <p:cNvSpPr/>
            <p:nvPr/>
          </p:nvSpPr>
          <p:spPr>
            <a:xfrm>
              <a:off x="3401700" y="2197790"/>
              <a:ext cx="2340600" cy="2340600"/>
            </a:xfrm>
            <a:prstGeom prst="ellipse">
              <a:avLst/>
            </a:prstGeom>
            <a:solidFill>
              <a:srgbClr val="B02C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56"/>
            <p:cNvSpPr txBox="1"/>
            <p:nvPr/>
          </p:nvSpPr>
          <p:spPr>
            <a:xfrm>
              <a:off x="3600450" y="2483075"/>
              <a:ext cx="1946400" cy="534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2600">
                  <a:solidFill>
                    <a:srgbClr val="FFFFFF"/>
                  </a:solidFill>
                  <a:latin typeface="Archivo Narrow"/>
                  <a:ea typeface="Archivo Narrow"/>
                  <a:cs typeface="Archivo Narrow"/>
                  <a:sym typeface="Archivo Narrow"/>
                </a:rPr>
                <a:t>Système Terre</a:t>
              </a:r>
              <a:r>
                <a:rPr lang="fr" sz="2500">
                  <a:solidFill>
                    <a:srgbClr val="FFFFFF"/>
                  </a:solidFill>
                  <a:latin typeface="Archivo Narrow"/>
                  <a:ea typeface="Archivo Narrow"/>
                  <a:cs typeface="Archivo Narrow"/>
                  <a:sym typeface="Archivo Narrow"/>
                </a:rPr>
                <a:t> </a:t>
              </a:r>
              <a:endParaRPr sz="2500">
                <a:solidFill>
                  <a:srgbClr val="FFFFFF"/>
                </a:solidFill>
                <a:latin typeface="Archivo Narrow"/>
                <a:ea typeface="Archivo Narrow"/>
                <a:cs typeface="Archivo Narrow"/>
                <a:sym typeface="Archivo Narrow"/>
              </a:endParaRPr>
            </a:p>
          </p:txBody>
        </p:sp>
      </p:grpSp>
      <p:grpSp>
        <p:nvGrpSpPr>
          <p:cNvPr id="286" name="Google Shape;286;p56"/>
          <p:cNvGrpSpPr/>
          <p:nvPr/>
        </p:nvGrpSpPr>
        <p:grpSpPr>
          <a:xfrm>
            <a:off x="3871038" y="3300196"/>
            <a:ext cx="1914955" cy="1620932"/>
            <a:chOff x="3737600" y="3061190"/>
            <a:chExt cx="1713300" cy="1477200"/>
          </a:xfrm>
        </p:grpSpPr>
        <p:sp>
          <p:nvSpPr>
            <p:cNvPr id="287" name="Google Shape;287;p56"/>
            <p:cNvSpPr/>
            <p:nvPr/>
          </p:nvSpPr>
          <p:spPr>
            <a:xfrm>
              <a:off x="3833550" y="3061190"/>
              <a:ext cx="1476900" cy="1477200"/>
            </a:xfrm>
            <a:prstGeom prst="ellipse">
              <a:avLst/>
            </a:prstGeom>
            <a:solidFill>
              <a:srgbClr val="BE2F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56"/>
            <p:cNvSpPr txBox="1"/>
            <p:nvPr/>
          </p:nvSpPr>
          <p:spPr>
            <a:xfrm>
              <a:off x="3737600" y="3499475"/>
              <a:ext cx="1713300" cy="649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2500">
                  <a:solidFill>
                    <a:srgbClr val="FFFFFF"/>
                  </a:solidFill>
                  <a:latin typeface="Archivo Narrow"/>
                  <a:ea typeface="Archivo Narrow"/>
                  <a:cs typeface="Archivo Narrow"/>
                  <a:sym typeface="Archivo Narrow"/>
                </a:rPr>
                <a:t>Géosciences</a:t>
              </a:r>
              <a:endParaRPr sz="2500">
                <a:solidFill>
                  <a:srgbClr val="FFFFFF"/>
                </a:solidFill>
                <a:latin typeface="Archivo Narrow"/>
                <a:ea typeface="Archivo Narrow"/>
                <a:cs typeface="Archivo Narrow"/>
                <a:sym typeface="Archivo Narrow"/>
              </a:endParaRPr>
            </a:p>
          </p:txBody>
        </p:sp>
      </p:grpSp>
      <p:sp>
        <p:nvSpPr>
          <p:cNvPr id="289" name="Google Shape;289;p56"/>
          <p:cNvSpPr/>
          <p:nvPr/>
        </p:nvSpPr>
        <p:spPr>
          <a:xfrm>
            <a:off x="1727300" y="605100"/>
            <a:ext cx="771600" cy="4432200"/>
          </a:xfrm>
          <a:prstGeom prst="upArrow">
            <a:avLst>
              <a:gd name="adj1" fmla="val 50000"/>
              <a:gd name="adj2" fmla="val 50000"/>
            </a:avLst>
          </a:prstGeom>
          <a:solidFill>
            <a:srgbClr val="951509">
              <a:alpha val="9483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56"/>
          <p:cNvSpPr txBox="1"/>
          <p:nvPr/>
        </p:nvSpPr>
        <p:spPr>
          <a:xfrm rot="-5400000" flipH="1">
            <a:off x="-687350" y="2472950"/>
            <a:ext cx="43713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3400">
                <a:solidFill>
                  <a:schemeClr val="dk1"/>
                </a:solidFill>
                <a:latin typeface="Times New Roman"/>
                <a:ea typeface="Times New Roman"/>
                <a:cs typeface="Times New Roman"/>
                <a:sym typeface="Times New Roman"/>
              </a:rPr>
              <a:t>Consensus </a:t>
            </a:r>
            <a:r>
              <a:rPr lang="fr" sz="3400">
                <a:latin typeface="Times New Roman"/>
                <a:ea typeface="Times New Roman"/>
                <a:cs typeface="Times New Roman"/>
                <a:sym typeface="Times New Roman"/>
              </a:rPr>
              <a:t>➨ </a:t>
            </a:r>
            <a:r>
              <a:rPr lang="fr" sz="3400">
                <a:solidFill>
                  <a:schemeClr val="dk1"/>
                </a:solidFill>
                <a:latin typeface="Times New Roman"/>
                <a:ea typeface="Times New Roman"/>
                <a:cs typeface="Times New Roman"/>
                <a:sym typeface="Times New Roman"/>
              </a:rPr>
              <a:t>Dissensus</a:t>
            </a:r>
            <a:endParaRPr sz="3400">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294"/>
        <p:cNvGrpSpPr/>
        <p:nvPr/>
      </p:nvGrpSpPr>
      <p:grpSpPr>
        <a:xfrm>
          <a:off x="0" y="0"/>
          <a:ext cx="0" cy="0"/>
          <a:chOff x="0" y="0"/>
          <a:chExt cx="0" cy="0"/>
        </a:xfrm>
      </p:grpSpPr>
      <p:sp>
        <p:nvSpPr>
          <p:cNvPr id="295" name="Google Shape;295;p57"/>
          <p:cNvSpPr/>
          <p:nvPr/>
        </p:nvSpPr>
        <p:spPr>
          <a:xfrm>
            <a:off x="174858" y="4857540"/>
            <a:ext cx="1713300" cy="18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96F65"/>
              </a:buClr>
              <a:buSzPts val="1000"/>
              <a:buFont typeface="Roboto"/>
              <a:buNone/>
            </a:pPr>
            <a:endParaRPr sz="1000" b="0" i="0" u="none" strike="noStrike" cap="none">
              <a:solidFill>
                <a:srgbClr val="796F65"/>
              </a:solidFill>
              <a:latin typeface="Roboto"/>
              <a:ea typeface="Roboto"/>
              <a:cs typeface="Roboto"/>
              <a:sym typeface="Roboto"/>
            </a:endParaRPr>
          </a:p>
        </p:txBody>
      </p:sp>
      <p:pic>
        <p:nvPicPr>
          <p:cNvPr id="296" name="Google Shape;296;p57"/>
          <p:cNvPicPr preferRelativeResize="0"/>
          <p:nvPr/>
        </p:nvPicPr>
        <p:blipFill rotWithShape="1">
          <a:blip r:embed="rId3">
            <a:alphaModFix/>
          </a:blip>
          <a:srcRect/>
          <a:stretch/>
        </p:blipFill>
        <p:spPr>
          <a:xfrm>
            <a:off x="7442000" y="4656226"/>
            <a:ext cx="1202949" cy="380800"/>
          </a:xfrm>
          <a:prstGeom prst="rect">
            <a:avLst/>
          </a:prstGeom>
          <a:noFill/>
          <a:ln>
            <a:noFill/>
          </a:ln>
        </p:spPr>
      </p:pic>
      <p:pic>
        <p:nvPicPr>
          <p:cNvPr id="297" name="Google Shape;297;p57"/>
          <p:cNvPicPr preferRelativeResize="0"/>
          <p:nvPr/>
        </p:nvPicPr>
        <p:blipFill rotWithShape="1">
          <a:blip r:embed="rId4">
            <a:alphaModFix/>
          </a:blip>
          <a:srcRect/>
          <a:stretch/>
        </p:blipFill>
        <p:spPr>
          <a:xfrm>
            <a:off x="8781901" y="4620125"/>
            <a:ext cx="220350" cy="453000"/>
          </a:xfrm>
          <a:prstGeom prst="rect">
            <a:avLst/>
          </a:prstGeom>
          <a:noFill/>
          <a:ln>
            <a:noFill/>
          </a:ln>
        </p:spPr>
      </p:pic>
      <p:sp>
        <p:nvSpPr>
          <p:cNvPr id="298" name="Google Shape;298;p57"/>
          <p:cNvSpPr txBox="1"/>
          <p:nvPr/>
        </p:nvSpPr>
        <p:spPr>
          <a:xfrm>
            <a:off x="-67650" y="0"/>
            <a:ext cx="92793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200" b="1">
                <a:solidFill>
                  <a:srgbClr val="0B5394"/>
                </a:solidFill>
                <a:latin typeface="Times New Roman"/>
                <a:ea typeface="Times New Roman"/>
                <a:cs typeface="Times New Roman"/>
                <a:sym typeface="Times New Roman"/>
              </a:rPr>
              <a:t>Comment articuler éducation formelle et informelle avec cet emboîtement ?</a:t>
            </a:r>
            <a:endParaRPr sz="2200" b="1">
              <a:solidFill>
                <a:srgbClr val="0B5394"/>
              </a:solidFill>
              <a:latin typeface="Times New Roman"/>
              <a:ea typeface="Times New Roman"/>
              <a:cs typeface="Times New Roman"/>
              <a:sym typeface="Times New Roman"/>
            </a:endParaRPr>
          </a:p>
        </p:txBody>
      </p:sp>
      <p:grpSp>
        <p:nvGrpSpPr>
          <p:cNvPr id="299" name="Google Shape;299;p57"/>
          <p:cNvGrpSpPr/>
          <p:nvPr/>
        </p:nvGrpSpPr>
        <p:grpSpPr>
          <a:xfrm>
            <a:off x="2605019" y="605118"/>
            <a:ext cx="4397255" cy="4316010"/>
            <a:chOff x="2604900" y="605090"/>
            <a:chExt cx="3934200" cy="3933300"/>
          </a:xfrm>
        </p:grpSpPr>
        <p:sp>
          <p:nvSpPr>
            <p:cNvPr id="300" name="Google Shape;300;p57"/>
            <p:cNvSpPr/>
            <p:nvPr/>
          </p:nvSpPr>
          <p:spPr>
            <a:xfrm>
              <a:off x="2604900" y="605090"/>
              <a:ext cx="3934200" cy="3933300"/>
            </a:xfrm>
            <a:prstGeom prst="ellipse">
              <a:avLst/>
            </a:prstGeom>
            <a:solidFill>
              <a:srgbClr val="8020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57"/>
            <p:cNvSpPr txBox="1"/>
            <p:nvPr/>
          </p:nvSpPr>
          <p:spPr>
            <a:xfrm>
              <a:off x="3308975" y="687875"/>
              <a:ext cx="2433300" cy="687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1600">
                  <a:solidFill>
                    <a:srgbClr val="FFFFFF"/>
                  </a:solidFill>
                  <a:latin typeface="Archivo Narrow"/>
                  <a:ea typeface="Archivo Narrow"/>
                  <a:cs typeface="Archivo Narrow"/>
                  <a:sym typeface="Archivo Narrow"/>
                </a:rPr>
                <a:t>4</a:t>
              </a:r>
              <a:endParaRPr sz="1600">
                <a:solidFill>
                  <a:srgbClr val="FFFFFF"/>
                </a:solidFill>
                <a:latin typeface="Archivo Narrow"/>
                <a:ea typeface="Archivo Narrow"/>
                <a:cs typeface="Archivo Narrow"/>
                <a:sym typeface="Archivo Narrow"/>
              </a:endParaRPr>
            </a:p>
            <a:p>
              <a:pPr marL="0" lvl="0" indent="0" algn="ctr" rtl="0">
                <a:spcBef>
                  <a:spcPts val="0"/>
                </a:spcBef>
                <a:spcAft>
                  <a:spcPts val="0"/>
                </a:spcAft>
                <a:buNone/>
              </a:pPr>
              <a:r>
                <a:rPr lang="fr" sz="1600">
                  <a:solidFill>
                    <a:srgbClr val="FFFFFF"/>
                  </a:solidFill>
                  <a:latin typeface="Archivo Narrow"/>
                  <a:ea typeface="Archivo Narrow"/>
                  <a:cs typeface="Archivo Narrow"/>
                  <a:sym typeface="Archivo Narrow"/>
                </a:rPr>
                <a:t>Pratiques culturelles, politiques, sociales</a:t>
              </a:r>
              <a:endParaRPr sz="1600">
                <a:solidFill>
                  <a:srgbClr val="FFFFFF"/>
                </a:solidFill>
                <a:latin typeface="Archivo Narrow"/>
                <a:ea typeface="Archivo Narrow"/>
                <a:cs typeface="Archivo Narrow"/>
                <a:sym typeface="Archivo Narrow"/>
              </a:endParaRPr>
            </a:p>
          </p:txBody>
        </p:sp>
      </p:grpSp>
      <p:grpSp>
        <p:nvGrpSpPr>
          <p:cNvPr id="302" name="Google Shape;302;p57"/>
          <p:cNvGrpSpPr/>
          <p:nvPr/>
        </p:nvGrpSpPr>
        <p:grpSpPr>
          <a:xfrm>
            <a:off x="3003535" y="1387273"/>
            <a:ext cx="3600223" cy="3533855"/>
            <a:chOff x="2961450" y="1317890"/>
            <a:chExt cx="3221100" cy="3220500"/>
          </a:xfrm>
        </p:grpSpPr>
        <p:sp>
          <p:nvSpPr>
            <p:cNvPr id="303" name="Google Shape;303;p57"/>
            <p:cNvSpPr/>
            <p:nvPr/>
          </p:nvSpPr>
          <p:spPr>
            <a:xfrm>
              <a:off x="2961450" y="1317890"/>
              <a:ext cx="3221100" cy="3220500"/>
            </a:xfrm>
            <a:prstGeom prst="ellipse">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57"/>
            <p:cNvSpPr txBox="1"/>
            <p:nvPr/>
          </p:nvSpPr>
          <p:spPr>
            <a:xfrm>
              <a:off x="3497575" y="1557225"/>
              <a:ext cx="2340600" cy="56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3200">
                  <a:solidFill>
                    <a:srgbClr val="FFFFFF"/>
                  </a:solidFill>
                  <a:latin typeface="Archivo Narrow"/>
                  <a:ea typeface="Archivo Narrow"/>
                  <a:cs typeface="Archivo Narrow"/>
                  <a:sym typeface="Archivo Narrow"/>
                </a:rPr>
                <a:t>3</a:t>
              </a:r>
              <a:endParaRPr sz="3200">
                <a:solidFill>
                  <a:srgbClr val="FFFFFF"/>
                </a:solidFill>
                <a:latin typeface="Archivo Narrow"/>
                <a:ea typeface="Archivo Narrow"/>
                <a:cs typeface="Archivo Narrow"/>
                <a:sym typeface="Archivo Narrow"/>
              </a:endParaRPr>
            </a:p>
            <a:p>
              <a:pPr marL="0" lvl="0" indent="0" algn="ctr" rtl="0">
                <a:spcBef>
                  <a:spcPts val="0"/>
                </a:spcBef>
                <a:spcAft>
                  <a:spcPts val="0"/>
                </a:spcAft>
                <a:buNone/>
              </a:pPr>
              <a:r>
                <a:rPr lang="fr" sz="3200">
                  <a:solidFill>
                    <a:srgbClr val="FFFFFF"/>
                  </a:solidFill>
                  <a:latin typeface="Archivo Narrow"/>
                  <a:ea typeface="Archivo Narrow"/>
                  <a:cs typeface="Archivo Narrow"/>
                  <a:sym typeface="Archivo Narrow"/>
                </a:rPr>
                <a:t>SHS</a:t>
              </a:r>
              <a:endParaRPr sz="3200">
                <a:solidFill>
                  <a:srgbClr val="FFFFFF"/>
                </a:solidFill>
                <a:latin typeface="Archivo Narrow"/>
                <a:ea typeface="Archivo Narrow"/>
                <a:cs typeface="Archivo Narrow"/>
                <a:sym typeface="Archivo Narrow"/>
              </a:endParaRPr>
            </a:p>
          </p:txBody>
        </p:sp>
      </p:grpSp>
      <p:grpSp>
        <p:nvGrpSpPr>
          <p:cNvPr id="305" name="Google Shape;305;p57"/>
          <p:cNvGrpSpPr/>
          <p:nvPr/>
        </p:nvGrpSpPr>
        <p:grpSpPr>
          <a:xfrm>
            <a:off x="3495603" y="2352788"/>
            <a:ext cx="2616089" cy="2568340"/>
            <a:chOff x="3401700" y="2197790"/>
            <a:chExt cx="2340600" cy="2340600"/>
          </a:xfrm>
        </p:grpSpPr>
        <p:sp>
          <p:nvSpPr>
            <p:cNvPr id="306" name="Google Shape;306;p57"/>
            <p:cNvSpPr/>
            <p:nvPr/>
          </p:nvSpPr>
          <p:spPr>
            <a:xfrm>
              <a:off x="3401700" y="2197790"/>
              <a:ext cx="2340600" cy="2340600"/>
            </a:xfrm>
            <a:prstGeom prst="ellipse">
              <a:avLst/>
            </a:prstGeom>
            <a:solidFill>
              <a:srgbClr val="B02C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57"/>
            <p:cNvSpPr txBox="1"/>
            <p:nvPr/>
          </p:nvSpPr>
          <p:spPr>
            <a:xfrm>
              <a:off x="3600450" y="2483075"/>
              <a:ext cx="1946400" cy="534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2600">
                  <a:solidFill>
                    <a:srgbClr val="FFFFFF"/>
                  </a:solidFill>
                  <a:latin typeface="Archivo Narrow"/>
                  <a:ea typeface="Archivo Narrow"/>
                  <a:cs typeface="Archivo Narrow"/>
                  <a:sym typeface="Archivo Narrow"/>
                </a:rPr>
                <a:t>2</a:t>
              </a:r>
              <a:endParaRPr sz="2600">
                <a:solidFill>
                  <a:srgbClr val="FFFFFF"/>
                </a:solidFill>
                <a:latin typeface="Archivo Narrow"/>
                <a:ea typeface="Archivo Narrow"/>
                <a:cs typeface="Archivo Narrow"/>
                <a:sym typeface="Archivo Narrow"/>
              </a:endParaRPr>
            </a:p>
            <a:p>
              <a:pPr marL="0" lvl="0" indent="0" algn="ctr" rtl="0">
                <a:spcBef>
                  <a:spcPts val="0"/>
                </a:spcBef>
                <a:spcAft>
                  <a:spcPts val="0"/>
                </a:spcAft>
                <a:buNone/>
              </a:pPr>
              <a:r>
                <a:rPr lang="fr" sz="2600">
                  <a:solidFill>
                    <a:srgbClr val="FFFFFF"/>
                  </a:solidFill>
                  <a:latin typeface="Archivo Narrow"/>
                  <a:ea typeface="Archivo Narrow"/>
                  <a:cs typeface="Archivo Narrow"/>
                  <a:sym typeface="Archivo Narrow"/>
                </a:rPr>
                <a:t>Système Terre</a:t>
              </a:r>
              <a:r>
                <a:rPr lang="fr" sz="2500">
                  <a:solidFill>
                    <a:srgbClr val="FFFFFF"/>
                  </a:solidFill>
                  <a:latin typeface="Archivo Narrow"/>
                  <a:ea typeface="Archivo Narrow"/>
                  <a:cs typeface="Archivo Narrow"/>
                  <a:sym typeface="Archivo Narrow"/>
                </a:rPr>
                <a:t> </a:t>
              </a:r>
              <a:endParaRPr sz="2500">
                <a:solidFill>
                  <a:srgbClr val="FFFFFF"/>
                </a:solidFill>
                <a:latin typeface="Archivo Narrow"/>
                <a:ea typeface="Archivo Narrow"/>
                <a:cs typeface="Archivo Narrow"/>
                <a:sym typeface="Archivo Narrow"/>
              </a:endParaRPr>
            </a:p>
          </p:txBody>
        </p:sp>
      </p:grpSp>
      <p:grpSp>
        <p:nvGrpSpPr>
          <p:cNvPr id="308" name="Google Shape;308;p57"/>
          <p:cNvGrpSpPr/>
          <p:nvPr/>
        </p:nvGrpSpPr>
        <p:grpSpPr>
          <a:xfrm>
            <a:off x="3871038" y="3300196"/>
            <a:ext cx="1914955" cy="1620932"/>
            <a:chOff x="3737600" y="3061190"/>
            <a:chExt cx="1713300" cy="1477200"/>
          </a:xfrm>
        </p:grpSpPr>
        <p:sp>
          <p:nvSpPr>
            <p:cNvPr id="309" name="Google Shape;309;p57"/>
            <p:cNvSpPr/>
            <p:nvPr/>
          </p:nvSpPr>
          <p:spPr>
            <a:xfrm>
              <a:off x="3833550" y="3061190"/>
              <a:ext cx="1476900" cy="1477200"/>
            </a:xfrm>
            <a:prstGeom prst="ellipse">
              <a:avLst/>
            </a:prstGeom>
            <a:solidFill>
              <a:srgbClr val="BE2F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57"/>
            <p:cNvSpPr txBox="1"/>
            <p:nvPr/>
          </p:nvSpPr>
          <p:spPr>
            <a:xfrm>
              <a:off x="3737600" y="3499475"/>
              <a:ext cx="1713300" cy="649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 sz="2500">
                  <a:solidFill>
                    <a:srgbClr val="FFFFFF"/>
                  </a:solidFill>
                  <a:latin typeface="Archivo Narrow"/>
                  <a:ea typeface="Archivo Narrow"/>
                  <a:cs typeface="Archivo Narrow"/>
                  <a:sym typeface="Archivo Narrow"/>
                </a:rPr>
                <a:t>1</a:t>
              </a:r>
              <a:endParaRPr sz="2500">
                <a:solidFill>
                  <a:srgbClr val="FFFFFF"/>
                </a:solidFill>
                <a:latin typeface="Archivo Narrow"/>
                <a:ea typeface="Archivo Narrow"/>
                <a:cs typeface="Archivo Narrow"/>
                <a:sym typeface="Archivo Narrow"/>
              </a:endParaRPr>
            </a:p>
            <a:p>
              <a:pPr marL="0" lvl="0" indent="0" algn="ctr" rtl="0">
                <a:spcBef>
                  <a:spcPts val="0"/>
                </a:spcBef>
                <a:spcAft>
                  <a:spcPts val="0"/>
                </a:spcAft>
                <a:buNone/>
              </a:pPr>
              <a:r>
                <a:rPr lang="fr" sz="2500">
                  <a:solidFill>
                    <a:srgbClr val="FFFFFF"/>
                  </a:solidFill>
                  <a:latin typeface="Archivo Narrow"/>
                  <a:ea typeface="Archivo Narrow"/>
                  <a:cs typeface="Archivo Narrow"/>
                  <a:sym typeface="Archivo Narrow"/>
                </a:rPr>
                <a:t>Géosciences</a:t>
              </a:r>
              <a:endParaRPr sz="2500">
                <a:solidFill>
                  <a:srgbClr val="FFFFFF"/>
                </a:solidFill>
                <a:latin typeface="Archivo Narrow"/>
                <a:ea typeface="Archivo Narrow"/>
                <a:cs typeface="Archivo Narrow"/>
                <a:sym typeface="Archivo Narrow"/>
              </a:endParaRPr>
            </a:p>
          </p:txBody>
        </p:sp>
      </p:grpSp>
      <p:sp>
        <p:nvSpPr>
          <p:cNvPr id="311" name="Google Shape;311;p57"/>
          <p:cNvSpPr txBox="1"/>
          <p:nvPr/>
        </p:nvSpPr>
        <p:spPr>
          <a:xfrm>
            <a:off x="74125" y="826500"/>
            <a:ext cx="2290500" cy="412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000" b="1">
                <a:solidFill>
                  <a:srgbClr val="990000"/>
                </a:solidFill>
                <a:latin typeface="Times New Roman"/>
                <a:ea typeface="Times New Roman"/>
                <a:cs typeface="Times New Roman"/>
                <a:sym typeface="Times New Roman"/>
              </a:rPr>
              <a:t>4</a:t>
            </a:r>
            <a:endParaRPr sz="2000" b="1">
              <a:solidFill>
                <a:srgbClr val="990000"/>
              </a:solidFill>
              <a:latin typeface="Times New Roman"/>
              <a:ea typeface="Times New Roman"/>
              <a:cs typeface="Times New Roman"/>
              <a:sym typeface="Times New Roman"/>
            </a:endParaRPr>
          </a:p>
          <a:p>
            <a:pPr marL="0" lvl="0" indent="0" algn="l" rtl="0">
              <a:spcBef>
                <a:spcPts val="0"/>
              </a:spcBef>
              <a:spcAft>
                <a:spcPts val="0"/>
              </a:spcAft>
              <a:buNone/>
            </a:pPr>
            <a:r>
              <a:rPr lang="fr">
                <a:latin typeface="Times New Roman"/>
                <a:ea typeface="Times New Roman"/>
                <a:cs typeface="Times New Roman"/>
                <a:sym typeface="Times New Roman"/>
              </a:rPr>
              <a:t>Quels choix</a:t>
            </a:r>
            <a:endParaRPr>
              <a:latin typeface="Times New Roman"/>
              <a:ea typeface="Times New Roman"/>
              <a:cs typeface="Times New Roman"/>
              <a:sym typeface="Times New Roman"/>
            </a:endParaRPr>
          </a:p>
          <a:p>
            <a:pPr marL="0" lvl="0" indent="0" algn="l" rtl="0">
              <a:spcBef>
                <a:spcPts val="0"/>
              </a:spcBef>
              <a:spcAft>
                <a:spcPts val="0"/>
              </a:spcAft>
              <a:buNone/>
            </a:pPr>
            <a:r>
              <a:rPr lang="fr">
                <a:latin typeface="Times New Roman"/>
                <a:ea typeface="Times New Roman"/>
                <a:cs typeface="Times New Roman"/>
                <a:sym typeface="Times New Roman"/>
              </a:rPr>
              <a:t>scientifiquement fondés et démocratiquement délibérés et arbitrés ?</a:t>
            </a:r>
            <a:endParaRPr>
              <a:latin typeface="Times New Roman"/>
              <a:ea typeface="Times New Roman"/>
              <a:cs typeface="Times New Roman"/>
              <a:sym typeface="Times New Roman"/>
            </a:endParaRPr>
          </a:p>
          <a:p>
            <a:pPr marL="0" lvl="0" indent="0" algn="l" rtl="0">
              <a:spcBef>
                <a:spcPts val="0"/>
              </a:spcBef>
              <a:spcAft>
                <a:spcPts val="0"/>
              </a:spcAft>
              <a:buNone/>
            </a:pPr>
            <a:endParaRPr>
              <a:latin typeface="Times New Roman"/>
              <a:ea typeface="Times New Roman"/>
              <a:cs typeface="Times New Roman"/>
              <a:sym typeface="Times New Roman"/>
            </a:endParaRPr>
          </a:p>
          <a:p>
            <a:pPr marL="0" lvl="0" indent="0" algn="ctr" rtl="0">
              <a:spcBef>
                <a:spcPts val="0"/>
              </a:spcBef>
              <a:spcAft>
                <a:spcPts val="0"/>
              </a:spcAft>
              <a:buNone/>
            </a:pPr>
            <a:r>
              <a:rPr lang="fr" sz="2000" b="1">
                <a:solidFill>
                  <a:srgbClr val="990000"/>
                </a:solidFill>
                <a:latin typeface="Times New Roman"/>
                <a:ea typeface="Times New Roman"/>
                <a:cs typeface="Times New Roman"/>
                <a:sym typeface="Times New Roman"/>
              </a:rPr>
              <a:t>3</a:t>
            </a:r>
            <a:endParaRPr sz="2000" b="1">
              <a:solidFill>
                <a:srgbClr val="990000"/>
              </a:solidFill>
              <a:latin typeface="Times New Roman"/>
              <a:ea typeface="Times New Roman"/>
              <a:cs typeface="Times New Roman"/>
              <a:sym typeface="Times New Roman"/>
            </a:endParaRPr>
          </a:p>
          <a:p>
            <a:pPr marL="0" lvl="0" indent="0" algn="l" rtl="0">
              <a:spcBef>
                <a:spcPts val="0"/>
              </a:spcBef>
              <a:spcAft>
                <a:spcPts val="0"/>
              </a:spcAft>
              <a:buNone/>
            </a:pPr>
            <a:r>
              <a:rPr lang="fr">
                <a:latin typeface="Times New Roman"/>
                <a:ea typeface="Times New Roman"/>
                <a:cs typeface="Times New Roman"/>
                <a:sym typeface="Times New Roman"/>
              </a:rPr>
              <a:t>Ce qui fait un savoir stabilisé, ce qui fait débat, ce qui est force de proposition</a:t>
            </a:r>
            <a:endParaRPr>
              <a:latin typeface="Times New Roman"/>
              <a:ea typeface="Times New Roman"/>
              <a:cs typeface="Times New Roman"/>
              <a:sym typeface="Times New Roman"/>
            </a:endParaRPr>
          </a:p>
          <a:p>
            <a:pPr marL="0" lvl="0" indent="0" algn="l" rtl="0">
              <a:spcBef>
                <a:spcPts val="0"/>
              </a:spcBef>
              <a:spcAft>
                <a:spcPts val="0"/>
              </a:spcAft>
              <a:buNone/>
            </a:pPr>
            <a:endParaRPr>
              <a:latin typeface="Times New Roman"/>
              <a:ea typeface="Times New Roman"/>
              <a:cs typeface="Times New Roman"/>
              <a:sym typeface="Times New Roman"/>
            </a:endParaRPr>
          </a:p>
          <a:p>
            <a:pPr marL="0" lvl="0" indent="0" algn="ctr" rtl="0">
              <a:spcBef>
                <a:spcPts val="0"/>
              </a:spcBef>
              <a:spcAft>
                <a:spcPts val="0"/>
              </a:spcAft>
              <a:buNone/>
            </a:pPr>
            <a:r>
              <a:rPr lang="fr" sz="2000" b="1">
                <a:solidFill>
                  <a:srgbClr val="990000"/>
                </a:solidFill>
                <a:latin typeface="Times New Roman"/>
                <a:ea typeface="Times New Roman"/>
                <a:cs typeface="Times New Roman"/>
                <a:sym typeface="Times New Roman"/>
              </a:rPr>
              <a:t>1+ 2</a:t>
            </a:r>
            <a:endParaRPr sz="2000" b="1">
              <a:solidFill>
                <a:srgbClr val="990000"/>
              </a:solidFill>
              <a:latin typeface="Times New Roman"/>
              <a:ea typeface="Times New Roman"/>
              <a:cs typeface="Times New Roman"/>
              <a:sym typeface="Times New Roman"/>
            </a:endParaRPr>
          </a:p>
          <a:p>
            <a:pPr marL="0" lvl="0" indent="0" algn="l" rtl="0">
              <a:spcBef>
                <a:spcPts val="0"/>
              </a:spcBef>
              <a:spcAft>
                <a:spcPts val="0"/>
              </a:spcAft>
              <a:buNone/>
            </a:pPr>
            <a:r>
              <a:rPr lang="fr">
                <a:latin typeface="Times New Roman"/>
                <a:ea typeface="Times New Roman"/>
                <a:cs typeface="Times New Roman"/>
                <a:sym typeface="Times New Roman"/>
              </a:rPr>
              <a:t>Des savoirs stabilisés, il n’y a aucune place à l’opinion, au débat d’idées,  mais un effort colossal d’appropriation </a:t>
            </a:r>
            <a:endParaRPr>
              <a:latin typeface="Times New Roman"/>
              <a:ea typeface="Times New Roman"/>
              <a:cs typeface="Times New Roman"/>
              <a:sym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315"/>
        <p:cNvGrpSpPr/>
        <p:nvPr/>
      </p:nvGrpSpPr>
      <p:grpSpPr>
        <a:xfrm>
          <a:off x="0" y="0"/>
          <a:ext cx="0" cy="0"/>
          <a:chOff x="0" y="0"/>
          <a:chExt cx="0" cy="0"/>
        </a:xfrm>
      </p:grpSpPr>
      <p:pic>
        <p:nvPicPr>
          <p:cNvPr id="316" name="Google Shape;316;p58"/>
          <p:cNvPicPr preferRelativeResize="0"/>
          <p:nvPr/>
        </p:nvPicPr>
        <p:blipFill>
          <a:blip r:embed="rId3">
            <a:alphaModFix/>
          </a:blip>
          <a:stretch>
            <a:fillRect/>
          </a:stretch>
        </p:blipFill>
        <p:spPr>
          <a:xfrm>
            <a:off x="7842350" y="4692326"/>
            <a:ext cx="1202949" cy="380800"/>
          </a:xfrm>
          <a:prstGeom prst="rect">
            <a:avLst/>
          </a:prstGeom>
          <a:noFill/>
          <a:ln>
            <a:noFill/>
          </a:ln>
        </p:spPr>
      </p:pic>
      <p:sp>
        <p:nvSpPr>
          <p:cNvPr id="317" name="Google Shape;317;p58"/>
          <p:cNvSpPr txBox="1">
            <a:spLocks noGrp="1"/>
          </p:cNvSpPr>
          <p:nvPr>
            <p:ph type="body" idx="1"/>
          </p:nvPr>
        </p:nvSpPr>
        <p:spPr>
          <a:xfrm>
            <a:off x="98700" y="159025"/>
            <a:ext cx="8946600" cy="45333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00000"/>
              </a:lnSpc>
              <a:spcBef>
                <a:spcPts val="0"/>
              </a:spcBef>
              <a:spcAft>
                <a:spcPts val="0"/>
              </a:spcAft>
              <a:buSzPts val="1800"/>
              <a:buNone/>
            </a:pPr>
            <a:r>
              <a:rPr lang="fr" sz="2700" b="1">
                <a:solidFill>
                  <a:srgbClr val="073763"/>
                </a:solidFill>
                <a:latin typeface="Times New Roman"/>
                <a:ea typeface="Times New Roman"/>
                <a:cs typeface="Times New Roman"/>
                <a:sym typeface="Times New Roman"/>
              </a:rPr>
              <a:t>Éduquer en anthropocène</a:t>
            </a:r>
            <a:endParaRPr sz="2700" b="1">
              <a:solidFill>
                <a:srgbClr val="073763"/>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endParaRPr sz="1600">
              <a:solidFill>
                <a:schemeClr val="dk1"/>
              </a:solidFill>
              <a:latin typeface="Times New Roman"/>
              <a:ea typeface="Times New Roman"/>
              <a:cs typeface="Times New Roman"/>
              <a:sym typeface="Times New Roman"/>
            </a:endParaRPr>
          </a:p>
          <a:p>
            <a:pPr marL="457200" lvl="0" indent="-336550" algn="l" rtl="0">
              <a:lnSpc>
                <a:spcPct val="100000"/>
              </a:lnSpc>
              <a:spcBef>
                <a:spcPts val="0"/>
              </a:spcBef>
              <a:spcAft>
                <a:spcPts val="0"/>
              </a:spcAft>
              <a:buClr>
                <a:schemeClr val="dk1"/>
              </a:buClr>
              <a:buSzPts val="1700"/>
              <a:buFont typeface="Times New Roman"/>
              <a:buChar char="❏"/>
            </a:pPr>
            <a:r>
              <a:rPr lang="fr" sz="1700">
                <a:solidFill>
                  <a:schemeClr val="dk1"/>
                </a:solidFill>
                <a:latin typeface="Times New Roman"/>
                <a:ea typeface="Times New Roman"/>
                <a:cs typeface="Times New Roman"/>
                <a:sym typeface="Times New Roman"/>
              </a:rPr>
              <a:t>Climat, environnement, nature, développement durable, ? </a:t>
            </a:r>
            <a:endParaRPr sz="1700">
              <a:solidFill>
                <a:schemeClr val="dk1"/>
              </a:solidFill>
              <a:latin typeface="Times New Roman"/>
              <a:ea typeface="Times New Roman"/>
              <a:cs typeface="Times New Roman"/>
              <a:sym typeface="Times New Roman"/>
            </a:endParaRPr>
          </a:p>
          <a:p>
            <a:pPr marL="457200" lvl="0" indent="-336550" algn="l" rtl="0">
              <a:lnSpc>
                <a:spcPct val="100000"/>
              </a:lnSpc>
              <a:spcBef>
                <a:spcPts val="0"/>
              </a:spcBef>
              <a:spcAft>
                <a:spcPts val="0"/>
              </a:spcAft>
              <a:buClr>
                <a:schemeClr val="dk1"/>
              </a:buClr>
              <a:buSzPts val="1700"/>
              <a:buFont typeface="Times New Roman"/>
              <a:buChar char="❏"/>
            </a:pPr>
            <a:r>
              <a:rPr lang="fr" sz="1700">
                <a:solidFill>
                  <a:schemeClr val="dk1"/>
                </a:solidFill>
                <a:latin typeface="Times New Roman"/>
                <a:ea typeface="Times New Roman"/>
                <a:cs typeface="Times New Roman"/>
                <a:sym typeface="Times New Roman"/>
              </a:rPr>
              <a:t>Quels mots pour quelle littératie des élèves ? </a:t>
            </a:r>
            <a:endParaRPr sz="1700">
              <a:solidFill>
                <a:schemeClr val="dk1"/>
              </a:solidFill>
              <a:latin typeface="Times New Roman"/>
              <a:ea typeface="Times New Roman"/>
              <a:cs typeface="Times New Roman"/>
              <a:sym typeface="Times New Roman"/>
            </a:endParaRPr>
          </a:p>
          <a:p>
            <a:pPr marL="457200" lvl="0" indent="-336550" algn="l" rtl="0">
              <a:lnSpc>
                <a:spcPct val="100000"/>
              </a:lnSpc>
              <a:spcBef>
                <a:spcPts val="0"/>
              </a:spcBef>
              <a:spcAft>
                <a:spcPts val="0"/>
              </a:spcAft>
              <a:buClr>
                <a:schemeClr val="dk1"/>
              </a:buClr>
              <a:buSzPts val="1700"/>
              <a:buFont typeface="Times New Roman"/>
              <a:buChar char="❏"/>
            </a:pPr>
            <a:r>
              <a:rPr lang="fr" sz="1700">
                <a:solidFill>
                  <a:schemeClr val="dk1"/>
                </a:solidFill>
                <a:latin typeface="Times New Roman"/>
                <a:ea typeface="Times New Roman"/>
                <a:cs typeface="Times New Roman"/>
                <a:sym typeface="Times New Roman"/>
              </a:rPr>
              <a:t>Quelle formation des enseignants ?</a:t>
            </a:r>
            <a:endParaRPr sz="1700">
              <a:solidFill>
                <a:schemeClr val="dk1"/>
              </a:solidFill>
              <a:latin typeface="Times New Roman"/>
              <a:ea typeface="Times New Roman"/>
              <a:cs typeface="Times New Roman"/>
              <a:sym typeface="Times New Roman"/>
            </a:endParaRPr>
          </a:p>
          <a:p>
            <a:pPr marL="457200" lvl="0" indent="-336550" algn="l" rtl="0">
              <a:lnSpc>
                <a:spcPct val="100000"/>
              </a:lnSpc>
              <a:spcBef>
                <a:spcPts val="0"/>
              </a:spcBef>
              <a:spcAft>
                <a:spcPts val="0"/>
              </a:spcAft>
              <a:buClr>
                <a:schemeClr val="dk1"/>
              </a:buClr>
              <a:buSzPts val="1700"/>
              <a:buFont typeface="Times New Roman"/>
              <a:buChar char="❏"/>
            </a:pPr>
            <a:r>
              <a:rPr lang="fr" sz="1700">
                <a:solidFill>
                  <a:schemeClr val="dk1"/>
                </a:solidFill>
                <a:latin typeface="Times New Roman"/>
                <a:ea typeface="Times New Roman"/>
                <a:cs typeface="Times New Roman"/>
                <a:sym typeface="Times New Roman"/>
              </a:rPr>
              <a:t>Quelle échelle d’action : classe, établissement, territoire, académie</a:t>
            </a:r>
            <a:endParaRPr sz="1700">
              <a:solidFill>
                <a:schemeClr val="dk1"/>
              </a:solidFill>
              <a:latin typeface="Times New Roman"/>
              <a:ea typeface="Times New Roman"/>
              <a:cs typeface="Times New Roman"/>
              <a:sym typeface="Times New Roman"/>
            </a:endParaRPr>
          </a:p>
          <a:p>
            <a:pPr marL="457200" lvl="0" indent="-336550" algn="l" rtl="0">
              <a:lnSpc>
                <a:spcPct val="100000"/>
              </a:lnSpc>
              <a:spcBef>
                <a:spcPts val="0"/>
              </a:spcBef>
              <a:spcAft>
                <a:spcPts val="0"/>
              </a:spcAft>
              <a:buClr>
                <a:schemeClr val="dk1"/>
              </a:buClr>
              <a:buSzPts val="1700"/>
              <a:buFont typeface="Times New Roman"/>
              <a:buChar char="❏"/>
            </a:pPr>
            <a:r>
              <a:rPr lang="fr" sz="1700">
                <a:solidFill>
                  <a:schemeClr val="dk1"/>
                </a:solidFill>
                <a:latin typeface="Times New Roman"/>
                <a:ea typeface="Times New Roman"/>
                <a:cs typeface="Times New Roman"/>
                <a:sym typeface="Times New Roman"/>
              </a:rPr>
              <a:t>Savoirs, compétences, posture, savoir-faire, savoir-être</a:t>
            </a:r>
            <a:endParaRPr sz="1700">
              <a:solidFill>
                <a:schemeClr val="dk1"/>
              </a:solidFill>
              <a:latin typeface="Times New Roman"/>
              <a:ea typeface="Times New Roman"/>
              <a:cs typeface="Times New Roman"/>
              <a:sym typeface="Times New Roman"/>
            </a:endParaRPr>
          </a:p>
          <a:p>
            <a:pPr marL="457200" lvl="0" indent="-336550" algn="l" rtl="0">
              <a:lnSpc>
                <a:spcPct val="100000"/>
              </a:lnSpc>
              <a:spcBef>
                <a:spcPts val="0"/>
              </a:spcBef>
              <a:spcAft>
                <a:spcPts val="0"/>
              </a:spcAft>
              <a:buClr>
                <a:schemeClr val="dk1"/>
              </a:buClr>
              <a:buSzPts val="1700"/>
              <a:buFont typeface="Times New Roman"/>
              <a:buChar char="❏"/>
            </a:pPr>
            <a:r>
              <a:rPr lang="fr" sz="1700">
                <a:solidFill>
                  <a:schemeClr val="dk1"/>
                </a:solidFill>
                <a:latin typeface="Times New Roman"/>
                <a:ea typeface="Times New Roman"/>
                <a:cs typeface="Times New Roman"/>
                <a:sym typeface="Times New Roman"/>
              </a:rPr>
              <a:t>Quel état de l’art ? </a:t>
            </a:r>
            <a:endParaRPr sz="1700">
              <a:solidFill>
                <a:schemeClr val="dk1"/>
              </a:solidFill>
              <a:latin typeface="Times New Roman"/>
              <a:ea typeface="Times New Roman"/>
              <a:cs typeface="Times New Roman"/>
              <a:sym typeface="Times New Roman"/>
            </a:endParaRPr>
          </a:p>
          <a:p>
            <a:pPr marL="457200" lvl="0" indent="-336550" algn="l" rtl="0">
              <a:lnSpc>
                <a:spcPct val="100000"/>
              </a:lnSpc>
              <a:spcBef>
                <a:spcPts val="0"/>
              </a:spcBef>
              <a:spcAft>
                <a:spcPts val="0"/>
              </a:spcAft>
              <a:buClr>
                <a:schemeClr val="dk1"/>
              </a:buClr>
              <a:buSzPts val="1700"/>
              <a:buFont typeface="Times New Roman"/>
              <a:buChar char="❏"/>
            </a:pPr>
            <a:r>
              <a:rPr lang="fr" sz="1700">
                <a:solidFill>
                  <a:schemeClr val="dk1"/>
                </a:solidFill>
                <a:latin typeface="Times New Roman"/>
                <a:ea typeface="Times New Roman"/>
                <a:cs typeface="Times New Roman"/>
                <a:sym typeface="Times New Roman"/>
              </a:rPr>
              <a:t>Quelle cartographie des acteurs, initiatives en France et à l’international ?</a:t>
            </a:r>
            <a:endParaRPr sz="17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endParaRPr sz="1700">
              <a:solidFill>
                <a:schemeClr val="dk1"/>
              </a:solidFill>
              <a:latin typeface="Times New Roman"/>
              <a:ea typeface="Times New Roman"/>
              <a:cs typeface="Times New Roman"/>
              <a:sym typeface="Times New Roman"/>
            </a:endParaRPr>
          </a:p>
          <a:p>
            <a:pPr marL="0" lvl="0" indent="0" algn="ctr" rtl="0">
              <a:lnSpc>
                <a:spcPct val="100000"/>
              </a:lnSpc>
              <a:spcBef>
                <a:spcPts val="0"/>
              </a:spcBef>
              <a:spcAft>
                <a:spcPts val="0"/>
              </a:spcAft>
              <a:buSzPts val="1800"/>
              <a:buNone/>
            </a:pPr>
            <a:r>
              <a:rPr lang="fr" sz="1900" b="1">
                <a:solidFill>
                  <a:schemeClr val="dk1"/>
                </a:solidFill>
                <a:latin typeface="Times New Roman"/>
                <a:ea typeface="Times New Roman"/>
                <a:cs typeface="Times New Roman"/>
                <a:sym typeface="Times New Roman"/>
              </a:rPr>
              <a:t>Sciences de la vie, de la Terre et de l’atmosphère </a:t>
            </a:r>
            <a:endParaRPr sz="1900" b="1">
              <a:solidFill>
                <a:schemeClr val="dk1"/>
              </a:solidFill>
              <a:latin typeface="Times New Roman"/>
              <a:ea typeface="Times New Roman"/>
              <a:cs typeface="Times New Roman"/>
              <a:sym typeface="Times New Roman"/>
            </a:endParaRPr>
          </a:p>
          <a:p>
            <a:pPr marL="0" lvl="0" indent="0" algn="ctr" rtl="0">
              <a:lnSpc>
                <a:spcPct val="100000"/>
              </a:lnSpc>
              <a:spcBef>
                <a:spcPts val="0"/>
              </a:spcBef>
              <a:spcAft>
                <a:spcPts val="0"/>
              </a:spcAft>
              <a:buSzPts val="1800"/>
              <a:buNone/>
            </a:pPr>
            <a:r>
              <a:rPr lang="fr" sz="3700" b="1">
                <a:solidFill>
                  <a:srgbClr val="1C4587"/>
                </a:solidFill>
                <a:latin typeface="Times New Roman"/>
                <a:ea typeface="Times New Roman"/>
                <a:cs typeface="Times New Roman"/>
                <a:sym typeface="Times New Roman"/>
              </a:rPr>
              <a:t>+</a:t>
            </a:r>
            <a:endParaRPr sz="3700" b="1">
              <a:solidFill>
                <a:schemeClr val="dk1"/>
              </a:solidFill>
              <a:latin typeface="Times New Roman"/>
              <a:ea typeface="Times New Roman"/>
              <a:cs typeface="Times New Roman"/>
              <a:sym typeface="Times New Roman"/>
            </a:endParaRPr>
          </a:p>
          <a:p>
            <a:pPr marL="0" lvl="0" indent="0" algn="ctr" rtl="0">
              <a:lnSpc>
                <a:spcPct val="100000"/>
              </a:lnSpc>
              <a:spcBef>
                <a:spcPts val="0"/>
              </a:spcBef>
              <a:spcAft>
                <a:spcPts val="0"/>
              </a:spcAft>
              <a:buSzPts val="1800"/>
              <a:buNone/>
            </a:pPr>
            <a:r>
              <a:rPr lang="fr" sz="1900" b="1">
                <a:solidFill>
                  <a:schemeClr val="dk1"/>
                </a:solidFill>
                <a:latin typeface="Times New Roman"/>
                <a:ea typeface="Times New Roman"/>
                <a:cs typeface="Times New Roman"/>
                <a:sym typeface="Times New Roman"/>
              </a:rPr>
              <a:t>Sciences humaines et sociales</a:t>
            </a:r>
            <a:endParaRPr sz="1900" b="1">
              <a:solidFill>
                <a:schemeClr val="dk1"/>
              </a:solidFill>
              <a:latin typeface="Times New Roman"/>
              <a:ea typeface="Times New Roman"/>
              <a:cs typeface="Times New Roman"/>
              <a:sym typeface="Times New Roman"/>
            </a:endParaRPr>
          </a:p>
          <a:p>
            <a:pPr marL="0" lvl="0" indent="0" algn="ctr" rtl="0">
              <a:lnSpc>
                <a:spcPct val="100000"/>
              </a:lnSpc>
              <a:spcBef>
                <a:spcPts val="0"/>
              </a:spcBef>
              <a:spcAft>
                <a:spcPts val="0"/>
              </a:spcAft>
              <a:buSzPts val="1800"/>
              <a:buNone/>
            </a:pPr>
            <a:r>
              <a:rPr lang="fr" sz="3700" b="1">
                <a:solidFill>
                  <a:srgbClr val="1C4587"/>
                </a:solidFill>
                <a:latin typeface="Times New Roman"/>
                <a:ea typeface="Times New Roman"/>
                <a:cs typeface="Times New Roman"/>
                <a:sym typeface="Times New Roman"/>
              </a:rPr>
              <a:t>+</a:t>
            </a:r>
            <a:endParaRPr sz="3700" b="1">
              <a:solidFill>
                <a:schemeClr val="dk1"/>
              </a:solidFill>
              <a:latin typeface="Times New Roman"/>
              <a:ea typeface="Times New Roman"/>
              <a:cs typeface="Times New Roman"/>
              <a:sym typeface="Times New Roman"/>
            </a:endParaRPr>
          </a:p>
          <a:p>
            <a:pPr marL="0" lvl="0" indent="0" algn="ctr" rtl="0">
              <a:lnSpc>
                <a:spcPct val="100000"/>
              </a:lnSpc>
              <a:spcBef>
                <a:spcPts val="0"/>
              </a:spcBef>
              <a:spcAft>
                <a:spcPts val="0"/>
              </a:spcAft>
              <a:buSzPts val="1800"/>
              <a:buNone/>
            </a:pPr>
            <a:r>
              <a:rPr lang="fr" sz="1900" b="1">
                <a:solidFill>
                  <a:schemeClr val="dk1"/>
                </a:solidFill>
                <a:latin typeface="Times New Roman"/>
                <a:ea typeface="Times New Roman"/>
                <a:cs typeface="Times New Roman"/>
                <a:sym typeface="Times New Roman"/>
              </a:rPr>
              <a:t>Pratiques citoyennes, culturelles et sociales</a:t>
            </a:r>
            <a:endParaRPr sz="1900" b="1">
              <a:solidFill>
                <a:schemeClr val="dk1"/>
              </a:solidFill>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21"/>
        <p:cNvGrpSpPr/>
        <p:nvPr/>
      </p:nvGrpSpPr>
      <p:grpSpPr>
        <a:xfrm>
          <a:off x="0" y="0"/>
          <a:ext cx="0" cy="0"/>
          <a:chOff x="0" y="0"/>
          <a:chExt cx="0" cy="0"/>
        </a:xfrm>
      </p:grpSpPr>
      <p:sp>
        <p:nvSpPr>
          <p:cNvPr id="322" name="Google Shape;322;p59"/>
          <p:cNvSpPr/>
          <p:nvPr/>
        </p:nvSpPr>
        <p:spPr>
          <a:xfrm>
            <a:off x="4453217" y="2433250"/>
            <a:ext cx="2376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r>
              <a:rPr lang="fr"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323" name="Google Shape;323;p59"/>
          <p:cNvSpPr txBox="1"/>
          <p:nvPr/>
        </p:nvSpPr>
        <p:spPr>
          <a:xfrm>
            <a:off x="120025" y="0"/>
            <a:ext cx="8555400" cy="4442100"/>
          </a:xfrm>
          <a:prstGeom prst="rect">
            <a:avLst/>
          </a:prstGeom>
          <a:solidFill>
            <a:schemeClr val="lt2"/>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fr" sz="2400" b="1">
                <a:solidFill>
                  <a:srgbClr val="073763"/>
                </a:solidFill>
                <a:highlight>
                  <a:srgbClr val="EFEFEF"/>
                </a:highlight>
                <a:latin typeface="Times New Roman"/>
                <a:ea typeface="Times New Roman"/>
                <a:cs typeface="Times New Roman"/>
                <a:sym typeface="Times New Roman"/>
              </a:rPr>
              <a:t>Education à, en, pour …</a:t>
            </a:r>
            <a:endParaRPr sz="1700">
              <a:solidFill>
                <a:schemeClr val="dk1"/>
              </a:solidFill>
              <a:highlight>
                <a:srgbClr val="EFEFEF"/>
              </a:highlight>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fr" sz="2000" b="1">
                <a:solidFill>
                  <a:srgbClr val="0C3D8C"/>
                </a:solidFill>
                <a:highlight>
                  <a:srgbClr val="EFEFEF"/>
                </a:highlight>
                <a:latin typeface="Times New Roman"/>
                <a:ea typeface="Times New Roman"/>
                <a:cs typeface="Times New Roman"/>
                <a:sym typeface="Times New Roman"/>
              </a:rPr>
              <a:t>À ?</a:t>
            </a:r>
            <a:endParaRPr sz="900">
              <a:solidFill>
                <a:schemeClr val="dk1"/>
              </a:solidFill>
              <a:highlight>
                <a:srgbClr val="EFEFEF"/>
              </a:highlight>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fr" sz="1800">
                <a:solidFill>
                  <a:schemeClr val="dk1"/>
                </a:solidFill>
                <a:highlight>
                  <a:srgbClr val="EFEFEF"/>
                </a:highlight>
                <a:latin typeface="Times New Roman"/>
                <a:ea typeface="Times New Roman"/>
                <a:cs typeface="Times New Roman"/>
                <a:sym typeface="Times New Roman"/>
              </a:rPr>
              <a:t>La famille des éducations “à” : </a:t>
            </a:r>
            <a:r>
              <a:rPr lang="fr" sz="1800" b="1">
                <a:solidFill>
                  <a:schemeClr val="dk1"/>
                </a:solidFill>
                <a:highlight>
                  <a:srgbClr val="EFEFEF"/>
                </a:highlight>
                <a:latin typeface="Times New Roman"/>
                <a:ea typeface="Times New Roman"/>
                <a:cs typeface="Times New Roman"/>
                <a:sym typeface="Times New Roman"/>
              </a:rPr>
              <a:t>Pour quel résultat ?</a:t>
            </a:r>
            <a:endParaRPr sz="1800">
              <a:solidFill>
                <a:schemeClr val="dk1"/>
              </a:solidFill>
              <a:highlight>
                <a:srgbClr val="EFEFEF"/>
              </a:highlight>
              <a:latin typeface="Times New Roman"/>
              <a:ea typeface="Times New Roman"/>
              <a:cs typeface="Times New Roman"/>
              <a:sym typeface="Times New Roman"/>
            </a:endParaRPr>
          </a:p>
          <a:p>
            <a:pPr marL="457200" lvl="0" indent="-342900" algn="l" rtl="0">
              <a:lnSpc>
                <a:spcPct val="100000"/>
              </a:lnSpc>
              <a:spcBef>
                <a:spcPts val="0"/>
              </a:spcBef>
              <a:spcAft>
                <a:spcPts val="0"/>
              </a:spcAft>
              <a:buClr>
                <a:schemeClr val="dk1"/>
              </a:buClr>
              <a:buSzPts val="1800"/>
              <a:buFont typeface="Times New Roman"/>
              <a:buChar char="❏"/>
            </a:pPr>
            <a:r>
              <a:rPr lang="fr" sz="1800">
                <a:solidFill>
                  <a:schemeClr val="dk1"/>
                </a:solidFill>
                <a:highlight>
                  <a:srgbClr val="EFEFEF"/>
                </a:highlight>
                <a:latin typeface="Times New Roman"/>
                <a:ea typeface="Times New Roman"/>
                <a:cs typeface="Times New Roman"/>
                <a:sym typeface="Times New Roman"/>
              </a:rPr>
              <a:t>à l’environnement</a:t>
            </a:r>
            <a:endParaRPr sz="1800">
              <a:solidFill>
                <a:schemeClr val="dk1"/>
              </a:solidFill>
              <a:highlight>
                <a:srgbClr val="EFEFEF"/>
              </a:highlight>
              <a:latin typeface="Times New Roman"/>
              <a:ea typeface="Times New Roman"/>
              <a:cs typeface="Times New Roman"/>
              <a:sym typeface="Times New Roman"/>
            </a:endParaRPr>
          </a:p>
          <a:p>
            <a:pPr marL="457200" lvl="0" indent="-342900" algn="l" rtl="0">
              <a:lnSpc>
                <a:spcPct val="100000"/>
              </a:lnSpc>
              <a:spcBef>
                <a:spcPts val="0"/>
              </a:spcBef>
              <a:spcAft>
                <a:spcPts val="0"/>
              </a:spcAft>
              <a:buClr>
                <a:schemeClr val="dk1"/>
              </a:buClr>
              <a:buSzPts val="1800"/>
              <a:buFont typeface="Times New Roman"/>
              <a:buChar char="❏"/>
            </a:pPr>
            <a:r>
              <a:rPr lang="fr" sz="1800">
                <a:solidFill>
                  <a:schemeClr val="dk1"/>
                </a:solidFill>
                <a:highlight>
                  <a:srgbClr val="EFEFEF"/>
                </a:highlight>
                <a:latin typeface="Times New Roman"/>
                <a:ea typeface="Times New Roman"/>
                <a:cs typeface="Times New Roman"/>
                <a:sym typeface="Times New Roman"/>
              </a:rPr>
              <a:t>au développement durable</a:t>
            </a:r>
            <a:endParaRPr sz="1800">
              <a:solidFill>
                <a:schemeClr val="dk1"/>
              </a:solidFill>
              <a:highlight>
                <a:srgbClr val="EFEFEF"/>
              </a:highlight>
              <a:latin typeface="Times New Roman"/>
              <a:ea typeface="Times New Roman"/>
              <a:cs typeface="Times New Roman"/>
              <a:sym typeface="Times New Roman"/>
            </a:endParaRPr>
          </a:p>
          <a:p>
            <a:pPr marL="457200" lvl="0" indent="-342900" algn="l" rtl="0">
              <a:lnSpc>
                <a:spcPct val="100000"/>
              </a:lnSpc>
              <a:spcBef>
                <a:spcPts val="0"/>
              </a:spcBef>
              <a:spcAft>
                <a:spcPts val="0"/>
              </a:spcAft>
              <a:buClr>
                <a:schemeClr val="dk1"/>
              </a:buClr>
              <a:buSzPts val="1800"/>
              <a:buFont typeface="Times New Roman"/>
              <a:buChar char="❏"/>
            </a:pPr>
            <a:r>
              <a:rPr lang="fr" sz="1800">
                <a:solidFill>
                  <a:schemeClr val="dk1"/>
                </a:solidFill>
                <a:highlight>
                  <a:srgbClr val="EFEFEF"/>
                </a:highlight>
                <a:latin typeface="Times New Roman"/>
                <a:ea typeface="Times New Roman"/>
                <a:cs typeface="Times New Roman"/>
                <a:sym typeface="Times New Roman"/>
              </a:rPr>
              <a:t>à l’alimentation, à la citoyenneté, à la laïcité, etc.</a:t>
            </a:r>
            <a:endParaRPr sz="1800">
              <a:solidFill>
                <a:schemeClr val="dk1"/>
              </a:solidFill>
              <a:highlight>
                <a:srgbClr val="EFEFEF"/>
              </a:highlight>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fr" sz="2000" b="1">
                <a:solidFill>
                  <a:srgbClr val="0C3D8C"/>
                </a:solidFill>
                <a:highlight>
                  <a:srgbClr val="EFEFEF"/>
                </a:highlight>
                <a:latin typeface="Times New Roman"/>
                <a:ea typeface="Times New Roman"/>
                <a:cs typeface="Times New Roman"/>
                <a:sym typeface="Times New Roman"/>
              </a:rPr>
              <a:t>Pour ?</a:t>
            </a:r>
            <a:endParaRPr>
              <a:solidFill>
                <a:schemeClr val="dk1"/>
              </a:solidFill>
              <a:highlight>
                <a:srgbClr val="EFEFEF"/>
              </a:highlight>
              <a:latin typeface="Times New Roman"/>
              <a:ea typeface="Times New Roman"/>
              <a:cs typeface="Times New Roman"/>
              <a:sym typeface="Times New Roman"/>
            </a:endParaRPr>
          </a:p>
          <a:p>
            <a:pPr marL="457200" lvl="0" indent="-342900" algn="l" rtl="0">
              <a:lnSpc>
                <a:spcPct val="100000"/>
              </a:lnSpc>
              <a:spcBef>
                <a:spcPts val="0"/>
              </a:spcBef>
              <a:spcAft>
                <a:spcPts val="0"/>
              </a:spcAft>
              <a:buClr>
                <a:schemeClr val="dk1"/>
              </a:buClr>
              <a:buSzPts val="1800"/>
              <a:buFont typeface="Times New Roman"/>
              <a:buChar char="❏"/>
            </a:pPr>
            <a:r>
              <a:rPr lang="fr" sz="1800">
                <a:solidFill>
                  <a:schemeClr val="dk1"/>
                </a:solidFill>
                <a:highlight>
                  <a:srgbClr val="EFEFEF"/>
                </a:highlight>
                <a:latin typeface="Times New Roman"/>
                <a:ea typeface="Times New Roman"/>
                <a:cs typeface="Times New Roman"/>
                <a:sym typeface="Times New Roman"/>
              </a:rPr>
              <a:t>acception empreinte de choix sociaux, philosophiques, politiques, etc.</a:t>
            </a:r>
            <a:endParaRPr sz="1800">
              <a:solidFill>
                <a:schemeClr val="dk1"/>
              </a:solidFill>
              <a:highlight>
                <a:srgbClr val="EFEFEF"/>
              </a:highlight>
              <a:latin typeface="Times New Roman"/>
              <a:ea typeface="Times New Roman"/>
              <a:cs typeface="Times New Roman"/>
              <a:sym typeface="Times New Roman"/>
            </a:endParaRPr>
          </a:p>
          <a:p>
            <a:pPr marL="457200" lvl="0" indent="-342900" algn="l" rtl="0">
              <a:lnSpc>
                <a:spcPct val="100000"/>
              </a:lnSpc>
              <a:spcBef>
                <a:spcPts val="0"/>
              </a:spcBef>
              <a:spcAft>
                <a:spcPts val="0"/>
              </a:spcAft>
              <a:buClr>
                <a:schemeClr val="dk1"/>
              </a:buClr>
              <a:buSzPts val="1800"/>
              <a:buFont typeface="Times New Roman"/>
              <a:buChar char="❏"/>
            </a:pPr>
            <a:r>
              <a:rPr lang="fr" sz="1800">
                <a:solidFill>
                  <a:schemeClr val="dk1"/>
                </a:solidFill>
                <a:highlight>
                  <a:srgbClr val="EFEFEF"/>
                </a:highlight>
                <a:latin typeface="Times New Roman"/>
                <a:ea typeface="Times New Roman"/>
                <a:cs typeface="Times New Roman"/>
                <a:sym typeface="Times New Roman"/>
              </a:rPr>
              <a:t>Anthorpocène comme futur </a:t>
            </a:r>
            <a:endParaRPr sz="1800">
              <a:solidFill>
                <a:schemeClr val="dk1"/>
              </a:solidFill>
              <a:highlight>
                <a:srgbClr val="EFEFEF"/>
              </a:highlight>
              <a:latin typeface="Times New Roman"/>
              <a:ea typeface="Times New Roman"/>
              <a:cs typeface="Times New Roman"/>
              <a:sym typeface="Times New Roman"/>
            </a:endParaRPr>
          </a:p>
          <a:p>
            <a:pPr marL="457200" lvl="0" indent="-342900" algn="l" rtl="0">
              <a:lnSpc>
                <a:spcPct val="100000"/>
              </a:lnSpc>
              <a:spcBef>
                <a:spcPts val="0"/>
              </a:spcBef>
              <a:spcAft>
                <a:spcPts val="0"/>
              </a:spcAft>
              <a:buClr>
                <a:schemeClr val="dk1"/>
              </a:buClr>
              <a:buSzPts val="1800"/>
              <a:buFont typeface="Times New Roman"/>
              <a:buChar char="❏"/>
            </a:pPr>
            <a:r>
              <a:rPr lang="fr" sz="1800">
                <a:solidFill>
                  <a:schemeClr val="dk1"/>
                </a:solidFill>
                <a:highlight>
                  <a:srgbClr val="EFEFEF"/>
                </a:highlight>
                <a:latin typeface="Times New Roman"/>
                <a:ea typeface="Times New Roman"/>
                <a:cs typeface="Times New Roman"/>
                <a:sym typeface="Times New Roman"/>
              </a:rPr>
              <a:t>préparer les jeunes à partir d’une prospective</a:t>
            </a:r>
            <a:endParaRPr sz="1800">
              <a:solidFill>
                <a:schemeClr val="dk1"/>
              </a:solidFill>
              <a:highlight>
                <a:srgbClr val="EFEFEF"/>
              </a:highlight>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fr" sz="2000" b="1">
                <a:solidFill>
                  <a:srgbClr val="0C3D8C"/>
                </a:solidFill>
                <a:highlight>
                  <a:srgbClr val="EFEFEF"/>
                </a:highlight>
                <a:latin typeface="Times New Roman"/>
                <a:ea typeface="Times New Roman"/>
                <a:cs typeface="Times New Roman"/>
                <a:sym typeface="Times New Roman"/>
              </a:rPr>
              <a:t>En ?</a:t>
            </a:r>
            <a:endParaRPr sz="900" b="1">
              <a:solidFill>
                <a:schemeClr val="dk1"/>
              </a:solidFill>
              <a:highlight>
                <a:srgbClr val="EFEFEF"/>
              </a:highlight>
              <a:latin typeface="Times New Roman"/>
              <a:ea typeface="Times New Roman"/>
              <a:cs typeface="Times New Roman"/>
              <a:sym typeface="Times New Roman"/>
            </a:endParaRPr>
          </a:p>
          <a:p>
            <a:pPr marL="457200" lvl="0" indent="-342900" algn="l" rtl="0">
              <a:lnSpc>
                <a:spcPct val="100000"/>
              </a:lnSpc>
              <a:spcBef>
                <a:spcPts val="0"/>
              </a:spcBef>
              <a:spcAft>
                <a:spcPts val="0"/>
              </a:spcAft>
              <a:buClr>
                <a:schemeClr val="dk1"/>
              </a:buClr>
              <a:buSzPts val="1800"/>
              <a:buFont typeface="Times New Roman"/>
              <a:buChar char="❏"/>
            </a:pPr>
            <a:r>
              <a:rPr lang="fr" sz="1800">
                <a:solidFill>
                  <a:schemeClr val="dk1"/>
                </a:solidFill>
                <a:highlight>
                  <a:srgbClr val="EFEFEF"/>
                </a:highlight>
                <a:latin typeface="Times New Roman"/>
                <a:ea typeface="Times New Roman"/>
                <a:cs typeface="Times New Roman"/>
                <a:sym typeface="Times New Roman"/>
              </a:rPr>
              <a:t>inscription dans une ère au sens scientifique </a:t>
            </a:r>
            <a:endParaRPr sz="1800">
              <a:solidFill>
                <a:schemeClr val="dk1"/>
              </a:solidFill>
              <a:highlight>
                <a:srgbClr val="EFEFEF"/>
              </a:highlight>
              <a:latin typeface="Times New Roman"/>
              <a:ea typeface="Times New Roman"/>
              <a:cs typeface="Times New Roman"/>
              <a:sym typeface="Times New Roman"/>
            </a:endParaRPr>
          </a:p>
          <a:p>
            <a:pPr marL="457200" lvl="0" indent="-342900" algn="l" rtl="0">
              <a:lnSpc>
                <a:spcPct val="100000"/>
              </a:lnSpc>
              <a:spcBef>
                <a:spcPts val="0"/>
              </a:spcBef>
              <a:spcAft>
                <a:spcPts val="0"/>
              </a:spcAft>
              <a:buClr>
                <a:schemeClr val="dk1"/>
              </a:buClr>
              <a:buSzPts val="1800"/>
              <a:buFont typeface="Times New Roman"/>
              <a:buChar char="❏"/>
            </a:pPr>
            <a:r>
              <a:rPr lang="fr" sz="1800">
                <a:solidFill>
                  <a:schemeClr val="dk1"/>
                </a:solidFill>
                <a:highlight>
                  <a:srgbClr val="EFEFEF"/>
                </a:highlight>
                <a:latin typeface="Times New Roman"/>
                <a:ea typeface="Times New Roman"/>
                <a:cs typeface="Times New Roman"/>
                <a:sym typeface="Times New Roman"/>
              </a:rPr>
              <a:t>approche micro, méso et macro de l’éducation à l’heure des enjeux climatiques</a:t>
            </a:r>
            <a:endParaRPr sz="1800">
              <a:solidFill>
                <a:schemeClr val="dk1"/>
              </a:solidFill>
              <a:highlight>
                <a:srgbClr val="EFEFEF"/>
              </a:highlight>
              <a:latin typeface="Times New Roman"/>
              <a:ea typeface="Times New Roman"/>
              <a:cs typeface="Times New Roman"/>
              <a:sym typeface="Times New Roman"/>
            </a:endParaRPr>
          </a:p>
          <a:p>
            <a:pPr marL="457200" lvl="0" indent="-342900" algn="l" rtl="0">
              <a:lnSpc>
                <a:spcPct val="100000"/>
              </a:lnSpc>
              <a:spcBef>
                <a:spcPts val="0"/>
              </a:spcBef>
              <a:spcAft>
                <a:spcPts val="0"/>
              </a:spcAft>
              <a:buClr>
                <a:schemeClr val="dk1"/>
              </a:buClr>
              <a:buSzPts val="1800"/>
              <a:buFont typeface="Times New Roman"/>
              <a:buChar char="❏"/>
            </a:pPr>
            <a:r>
              <a:rPr lang="fr" sz="1800">
                <a:solidFill>
                  <a:schemeClr val="dk1"/>
                </a:solidFill>
                <a:highlight>
                  <a:srgbClr val="EFEFEF"/>
                </a:highlight>
                <a:latin typeface="Times New Roman"/>
                <a:ea typeface="Times New Roman"/>
                <a:cs typeface="Times New Roman"/>
                <a:sym typeface="Times New Roman"/>
              </a:rPr>
              <a:t>des interfaces éducation/recherche vers une dimension d’engagement</a:t>
            </a:r>
            <a:endParaRPr sz="1800">
              <a:solidFill>
                <a:schemeClr val="dk1"/>
              </a:solidFill>
              <a:highlight>
                <a:srgbClr val="EFEFEF"/>
              </a:highlight>
              <a:latin typeface="Times New Roman"/>
              <a:ea typeface="Times New Roman"/>
              <a:cs typeface="Times New Roman"/>
              <a:sym typeface="Times New Roman"/>
            </a:endParaRPr>
          </a:p>
        </p:txBody>
      </p:sp>
      <p:pic>
        <p:nvPicPr>
          <p:cNvPr id="324" name="Google Shape;324;p59"/>
          <p:cNvPicPr preferRelativeResize="0"/>
          <p:nvPr/>
        </p:nvPicPr>
        <p:blipFill rotWithShape="1">
          <a:blip r:embed="rId3">
            <a:alphaModFix/>
          </a:blip>
          <a:srcRect/>
          <a:stretch/>
        </p:blipFill>
        <p:spPr>
          <a:xfrm>
            <a:off x="7472475" y="4703226"/>
            <a:ext cx="1202949" cy="380800"/>
          </a:xfrm>
          <a:prstGeom prst="rect">
            <a:avLst/>
          </a:prstGeom>
          <a:noFill/>
          <a:ln>
            <a:noFill/>
          </a:ln>
        </p:spPr>
      </p:pic>
      <p:pic>
        <p:nvPicPr>
          <p:cNvPr id="325" name="Google Shape;325;p59"/>
          <p:cNvPicPr preferRelativeResize="0"/>
          <p:nvPr/>
        </p:nvPicPr>
        <p:blipFill rotWithShape="1">
          <a:blip r:embed="rId4">
            <a:alphaModFix/>
          </a:blip>
          <a:srcRect/>
          <a:stretch/>
        </p:blipFill>
        <p:spPr>
          <a:xfrm>
            <a:off x="8781901" y="4620125"/>
            <a:ext cx="220350" cy="453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329"/>
        <p:cNvGrpSpPr/>
        <p:nvPr/>
      </p:nvGrpSpPr>
      <p:grpSpPr>
        <a:xfrm>
          <a:off x="0" y="0"/>
          <a:ext cx="0" cy="0"/>
          <a:chOff x="0" y="0"/>
          <a:chExt cx="0" cy="0"/>
        </a:xfrm>
      </p:grpSpPr>
      <p:pic>
        <p:nvPicPr>
          <p:cNvPr id="330" name="Google Shape;330;p60"/>
          <p:cNvPicPr preferRelativeResize="0"/>
          <p:nvPr/>
        </p:nvPicPr>
        <p:blipFill>
          <a:blip r:embed="rId3">
            <a:alphaModFix amt="52000"/>
          </a:blip>
          <a:stretch>
            <a:fillRect/>
          </a:stretch>
        </p:blipFill>
        <p:spPr>
          <a:xfrm>
            <a:off x="5351178" y="1068325"/>
            <a:ext cx="3541200" cy="3365100"/>
          </a:xfrm>
          <a:prstGeom prst="flowChartConnector">
            <a:avLst/>
          </a:prstGeom>
          <a:noFill/>
          <a:ln>
            <a:noFill/>
          </a:ln>
        </p:spPr>
      </p:pic>
      <p:pic>
        <p:nvPicPr>
          <p:cNvPr id="331" name="Google Shape;331;p60"/>
          <p:cNvPicPr preferRelativeResize="0"/>
          <p:nvPr/>
        </p:nvPicPr>
        <p:blipFill>
          <a:blip r:embed="rId4">
            <a:alphaModFix/>
          </a:blip>
          <a:stretch>
            <a:fillRect/>
          </a:stretch>
        </p:blipFill>
        <p:spPr>
          <a:xfrm>
            <a:off x="7842350" y="4692326"/>
            <a:ext cx="1202949" cy="380800"/>
          </a:xfrm>
          <a:prstGeom prst="rect">
            <a:avLst/>
          </a:prstGeom>
          <a:noFill/>
          <a:ln>
            <a:noFill/>
          </a:ln>
        </p:spPr>
      </p:pic>
      <p:sp>
        <p:nvSpPr>
          <p:cNvPr id="332" name="Google Shape;332;p60"/>
          <p:cNvSpPr txBox="1">
            <a:spLocks noGrp="1"/>
          </p:cNvSpPr>
          <p:nvPr>
            <p:ph type="body" idx="1"/>
          </p:nvPr>
        </p:nvSpPr>
        <p:spPr>
          <a:xfrm>
            <a:off x="44225" y="102325"/>
            <a:ext cx="8946600" cy="45333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1800"/>
              <a:buNone/>
            </a:pPr>
            <a:r>
              <a:rPr lang="fr" sz="4000" b="1">
                <a:solidFill>
                  <a:srgbClr val="073763"/>
                </a:solidFill>
                <a:latin typeface="Times New Roman"/>
                <a:ea typeface="Times New Roman"/>
                <a:cs typeface="Times New Roman"/>
                <a:sym typeface="Times New Roman"/>
              </a:rPr>
              <a:t>Éduquer en anthropocène</a:t>
            </a:r>
            <a:endParaRPr sz="4000" b="1">
              <a:solidFill>
                <a:srgbClr val="073763"/>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endParaRPr sz="16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7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endParaRPr sz="1900" b="1">
              <a:solidFill>
                <a:schemeClr val="dk1"/>
              </a:solidFill>
              <a:latin typeface="Times New Roman"/>
              <a:ea typeface="Times New Roman"/>
              <a:cs typeface="Times New Roman"/>
              <a:sym typeface="Times New Roman"/>
            </a:endParaRPr>
          </a:p>
        </p:txBody>
      </p:sp>
      <p:sp>
        <p:nvSpPr>
          <p:cNvPr id="333" name="Google Shape;333;p60"/>
          <p:cNvSpPr txBox="1"/>
          <p:nvPr/>
        </p:nvSpPr>
        <p:spPr>
          <a:xfrm>
            <a:off x="0" y="1068325"/>
            <a:ext cx="5786700" cy="260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900">
                <a:solidFill>
                  <a:srgbClr val="323232"/>
                </a:solidFill>
                <a:highlight>
                  <a:srgbClr val="F3F3F3"/>
                </a:highlight>
                <a:latin typeface="Times New Roman"/>
                <a:ea typeface="Times New Roman"/>
                <a:cs typeface="Times New Roman"/>
                <a:sym typeface="Times New Roman"/>
              </a:rPr>
              <a:t>“Rompre avec une forme de divorce entre les sciences de la nature d'un côté et puis les sciences de la culture ou de la société, des sociétés, de l'autre.</a:t>
            </a:r>
            <a:endParaRPr sz="1900">
              <a:solidFill>
                <a:srgbClr val="323232"/>
              </a:solidFill>
              <a:highlight>
                <a:srgbClr val="F3F3F3"/>
              </a:highlight>
              <a:latin typeface="Times New Roman"/>
              <a:ea typeface="Times New Roman"/>
              <a:cs typeface="Times New Roman"/>
              <a:sym typeface="Times New Roman"/>
            </a:endParaRPr>
          </a:p>
          <a:p>
            <a:pPr marL="0" lvl="0" indent="0" algn="l" rtl="0">
              <a:spcBef>
                <a:spcPts val="0"/>
              </a:spcBef>
              <a:spcAft>
                <a:spcPts val="0"/>
              </a:spcAft>
              <a:buNone/>
            </a:pPr>
            <a:r>
              <a:rPr lang="fr" sz="1900">
                <a:solidFill>
                  <a:srgbClr val="323232"/>
                </a:solidFill>
                <a:highlight>
                  <a:srgbClr val="F3F3F3"/>
                </a:highlight>
                <a:latin typeface="Times New Roman"/>
                <a:ea typeface="Times New Roman"/>
                <a:cs typeface="Times New Roman"/>
                <a:sym typeface="Times New Roman"/>
              </a:rPr>
              <a:t>Il faut donc essayer à toute force de repenser justement cette articulation entre histoire de la nature et histoire des sociétés humaines.”</a:t>
            </a:r>
            <a:endParaRPr sz="1900">
              <a:solidFill>
                <a:srgbClr val="323232"/>
              </a:solidFill>
              <a:highlight>
                <a:srgbClr val="F3F3F3"/>
              </a:highlight>
              <a:latin typeface="Times New Roman"/>
              <a:ea typeface="Times New Roman"/>
              <a:cs typeface="Times New Roman"/>
              <a:sym typeface="Times New Roman"/>
            </a:endParaRPr>
          </a:p>
          <a:p>
            <a:pPr marL="0" lvl="0" indent="0" algn="l" rtl="0">
              <a:spcBef>
                <a:spcPts val="0"/>
              </a:spcBef>
              <a:spcAft>
                <a:spcPts val="0"/>
              </a:spcAft>
              <a:buNone/>
            </a:pPr>
            <a:endParaRPr sz="1500">
              <a:solidFill>
                <a:srgbClr val="323232"/>
              </a:solidFill>
              <a:highlight>
                <a:srgbClr val="EFEFEF"/>
              </a:highlight>
              <a:latin typeface="Times New Roman"/>
              <a:ea typeface="Times New Roman"/>
              <a:cs typeface="Times New Roman"/>
              <a:sym typeface="Times New Roman"/>
            </a:endParaRPr>
          </a:p>
          <a:p>
            <a:pPr marL="0" lvl="0" indent="0" algn="l" rtl="0">
              <a:spcBef>
                <a:spcPts val="0"/>
              </a:spcBef>
              <a:spcAft>
                <a:spcPts val="0"/>
              </a:spcAft>
              <a:buNone/>
            </a:pPr>
            <a:r>
              <a:rPr lang="fr" i="1">
                <a:solidFill>
                  <a:schemeClr val="dk1"/>
                </a:solidFill>
                <a:highlight>
                  <a:srgbClr val="F3F3F3"/>
                </a:highlight>
                <a:latin typeface="Times New Roman"/>
                <a:ea typeface="Times New Roman"/>
                <a:cs typeface="Times New Roman"/>
                <a:sym typeface="Times New Roman"/>
              </a:rPr>
              <a:t>Stéphane VAN DAMME</a:t>
            </a:r>
            <a:endParaRPr i="1">
              <a:solidFill>
                <a:schemeClr val="dk1"/>
              </a:solidFill>
              <a:highlight>
                <a:srgbClr val="F3F3F3"/>
              </a:highlight>
              <a:latin typeface="Times New Roman"/>
              <a:ea typeface="Times New Roman"/>
              <a:cs typeface="Times New Roman"/>
              <a:sym typeface="Times New Roman"/>
            </a:endParaRPr>
          </a:p>
          <a:p>
            <a:pPr marL="0" lvl="0" indent="0" algn="l" rtl="0">
              <a:spcBef>
                <a:spcPts val="0"/>
              </a:spcBef>
              <a:spcAft>
                <a:spcPts val="0"/>
              </a:spcAft>
              <a:buClr>
                <a:schemeClr val="dk1"/>
              </a:buClr>
              <a:buSzPts val="1800"/>
              <a:buFont typeface="Arial"/>
              <a:buNone/>
            </a:pPr>
            <a:r>
              <a:rPr lang="fr" i="1">
                <a:solidFill>
                  <a:schemeClr val="dk1"/>
                </a:solidFill>
                <a:highlight>
                  <a:srgbClr val="F3F3F3"/>
                </a:highlight>
                <a:latin typeface="Times New Roman"/>
                <a:ea typeface="Times New Roman"/>
                <a:cs typeface="Times New Roman"/>
                <a:sym typeface="Times New Roman"/>
              </a:rPr>
              <a:t>MOOC Éduquer en anthropocène 2021</a:t>
            </a:r>
            <a:endParaRPr i="1">
              <a:solidFill>
                <a:schemeClr val="dk1"/>
              </a:solidFill>
              <a:highlight>
                <a:srgbClr val="F3F3F3"/>
              </a:highlight>
              <a:latin typeface="Times New Roman"/>
              <a:ea typeface="Times New Roman"/>
              <a:cs typeface="Times New Roman"/>
              <a:sym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337"/>
        <p:cNvGrpSpPr/>
        <p:nvPr/>
      </p:nvGrpSpPr>
      <p:grpSpPr>
        <a:xfrm>
          <a:off x="0" y="0"/>
          <a:ext cx="0" cy="0"/>
          <a:chOff x="0" y="0"/>
          <a:chExt cx="0" cy="0"/>
        </a:xfrm>
      </p:grpSpPr>
      <p:sp>
        <p:nvSpPr>
          <p:cNvPr id="338" name="Google Shape;338;p61"/>
          <p:cNvSpPr txBox="1">
            <a:spLocks noGrp="1"/>
          </p:cNvSpPr>
          <p:nvPr>
            <p:ph type="title"/>
          </p:nvPr>
        </p:nvSpPr>
        <p:spPr>
          <a:xfrm>
            <a:off x="109575" y="1193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 b="1">
                <a:solidFill>
                  <a:srgbClr val="073763"/>
                </a:solidFill>
                <a:latin typeface="Times New Roman"/>
                <a:ea typeface="Times New Roman"/>
                <a:cs typeface="Times New Roman"/>
                <a:sym typeface="Times New Roman"/>
              </a:rPr>
              <a:t>Approche interdisciplinaire ?</a:t>
            </a:r>
            <a:endParaRPr b="1">
              <a:solidFill>
                <a:srgbClr val="073763"/>
              </a:solidFill>
              <a:latin typeface="Times New Roman"/>
              <a:ea typeface="Times New Roman"/>
              <a:cs typeface="Times New Roman"/>
              <a:sym typeface="Times New Roman"/>
            </a:endParaRPr>
          </a:p>
        </p:txBody>
      </p:sp>
      <p:sp>
        <p:nvSpPr>
          <p:cNvPr id="339" name="Google Shape;339;p61"/>
          <p:cNvSpPr txBox="1">
            <a:spLocks noGrp="1"/>
          </p:cNvSpPr>
          <p:nvPr>
            <p:ph type="body" idx="1"/>
          </p:nvPr>
        </p:nvSpPr>
        <p:spPr>
          <a:xfrm>
            <a:off x="202250" y="629300"/>
            <a:ext cx="8630100" cy="3939600"/>
          </a:xfrm>
          <a:prstGeom prst="rect">
            <a:avLst/>
          </a:prstGeom>
          <a:solidFill>
            <a:srgbClr val="F6F6F6"/>
          </a:solidFill>
          <a:ln w="952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fr" sz="1400">
                <a:solidFill>
                  <a:schemeClr val="dk1"/>
                </a:solidFill>
                <a:latin typeface="Times New Roman"/>
                <a:ea typeface="Times New Roman"/>
                <a:cs typeface="Times New Roman"/>
                <a:sym typeface="Times New Roman"/>
              </a:rPr>
              <a:t>2000 Le mot Anthropocène forgé par </a:t>
            </a:r>
            <a:r>
              <a:rPr lang="fr" sz="1400">
                <a:solidFill>
                  <a:schemeClr val="dk1"/>
                </a:solidFill>
                <a:highlight>
                  <a:srgbClr val="FFFFFF"/>
                </a:highlight>
                <a:latin typeface="Times New Roman"/>
                <a:ea typeface="Times New Roman"/>
                <a:cs typeface="Times New Roman"/>
                <a:sym typeface="Times New Roman"/>
              </a:rPr>
              <a:t>Paul J. Crutzen</a:t>
            </a:r>
            <a:endParaRPr sz="1400">
              <a:solidFill>
                <a:schemeClr val="dk1"/>
              </a:solidFill>
              <a:highlight>
                <a:srgbClr val="FFFFFF"/>
              </a:highlight>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r>
              <a:rPr lang="fr" sz="1400">
                <a:solidFill>
                  <a:schemeClr val="dk1"/>
                </a:solidFill>
                <a:highlight>
                  <a:srgbClr val="FFFFFF"/>
                </a:highlight>
                <a:latin typeface="Times New Roman"/>
                <a:ea typeface="Times New Roman"/>
                <a:cs typeface="Times New Roman"/>
                <a:sym typeface="Times New Roman"/>
              </a:rPr>
              <a:t>2009 sous-groupe de stratigraphie du Quaternaire de la Commission internationale de la stratigraphie créé Groupe de travail pour l'Anthropocène</a:t>
            </a:r>
            <a:endParaRPr sz="1400">
              <a:solidFill>
                <a:schemeClr val="dk1"/>
              </a:solidFill>
              <a:highlight>
                <a:srgbClr val="FFFFFF"/>
              </a:highlight>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endParaRPr sz="1200">
              <a:solidFill>
                <a:schemeClr val="dk1"/>
              </a:solidFill>
              <a:highlight>
                <a:srgbClr val="FFFFFF"/>
              </a:highlight>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r>
              <a:rPr lang="fr" sz="1500">
                <a:solidFill>
                  <a:schemeClr val="dk1"/>
                </a:solidFill>
                <a:highlight>
                  <a:srgbClr val="FFFFFF"/>
                </a:highlight>
                <a:latin typeface="Times New Roman"/>
                <a:ea typeface="Times New Roman"/>
                <a:cs typeface="Times New Roman"/>
                <a:sym typeface="Times New Roman"/>
              </a:rPr>
              <a:t>“Rompre avec une forme de divorce entre les sciences de la nature d'un côté et puis les sciences de la culture ou de la société, des sociétés, de l'autre. Ce partage, ça a été rappelé par cet historien indien, professeur à l'Université de Chicago, Dipesh Chakrabarty, il y a à peu près une vingtaine d'années maintenant, c'est vraiment l'idée que, au 18e siècle il y a cette séparation entre ceux qui vont faire l'histoire de la nature, donc qui vont continuer dans le sillage de l'histoire naturelle, qui vont s'occuper d'êtres naturels donc. </a:t>
            </a:r>
            <a:endParaRPr sz="1500">
              <a:solidFill>
                <a:schemeClr val="dk1"/>
              </a:solidFill>
              <a:highlight>
                <a:srgbClr val="FFFFFF"/>
              </a:highlight>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r>
              <a:rPr lang="fr" sz="1500">
                <a:solidFill>
                  <a:schemeClr val="dk1"/>
                </a:solidFill>
                <a:highlight>
                  <a:srgbClr val="FFFFFF"/>
                </a:highlight>
                <a:latin typeface="Times New Roman"/>
                <a:ea typeface="Times New Roman"/>
                <a:cs typeface="Times New Roman"/>
                <a:sym typeface="Times New Roman"/>
              </a:rPr>
              <a:t>Donc on a cette séparation qui va devenir très, très étanche avec des méthodes très différentes du côté de l'histoire de la nature, de l’histoire naturelle et des sciences de la nature, à côté, qui justement tournaient autour de la modélisation“</a:t>
            </a:r>
            <a:endParaRPr sz="1500">
              <a:solidFill>
                <a:schemeClr val="dk1"/>
              </a:solidFill>
              <a:highlight>
                <a:srgbClr val="FFFFFF"/>
              </a:highlight>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r>
              <a:rPr lang="fr" sz="1500">
                <a:solidFill>
                  <a:schemeClr val="dk1"/>
                </a:solidFill>
                <a:highlight>
                  <a:srgbClr val="FFFFFF"/>
                </a:highlight>
                <a:latin typeface="Times New Roman"/>
                <a:ea typeface="Times New Roman"/>
                <a:cs typeface="Times New Roman"/>
                <a:sym typeface="Times New Roman"/>
              </a:rPr>
              <a:t>“</a:t>
            </a:r>
            <a:r>
              <a:rPr lang="fr" sz="1500" b="1">
                <a:solidFill>
                  <a:srgbClr val="BE2F22"/>
                </a:solidFill>
                <a:highlight>
                  <a:srgbClr val="FFFFFF"/>
                </a:highlight>
                <a:latin typeface="Times New Roman"/>
                <a:ea typeface="Times New Roman"/>
                <a:cs typeface="Times New Roman"/>
                <a:sym typeface="Times New Roman"/>
              </a:rPr>
              <a:t>l'un des diagnostics posés par l'anthropocène c'est de dire que cette séparation est un des problèmes, en fait, et qu'il faut donc essayer à toute force d'essayer de repenser justement cette articulation entre histoire de la nature et histoire des sociétés humaines</a:t>
            </a:r>
            <a:r>
              <a:rPr lang="fr" sz="1500">
                <a:solidFill>
                  <a:schemeClr val="dk1"/>
                </a:solidFill>
                <a:highlight>
                  <a:srgbClr val="FFFFFF"/>
                </a:highlight>
                <a:latin typeface="Times New Roman"/>
                <a:ea typeface="Times New Roman"/>
                <a:cs typeface="Times New Roman"/>
                <a:sym typeface="Times New Roman"/>
              </a:rPr>
              <a:t>.”</a:t>
            </a:r>
            <a:endParaRPr sz="1500">
              <a:solidFill>
                <a:schemeClr val="dk1"/>
              </a:solidFill>
              <a:highlight>
                <a:srgbClr val="FFFFFF"/>
              </a:highlight>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r>
              <a:rPr lang="fr" sz="2000" b="1">
                <a:solidFill>
                  <a:schemeClr val="dk1"/>
                </a:solidFill>
                <a:highlight>
                  <a:srgbClr val="FFFFFF"/>
                </a:highlight>
                <a:latin typeface="Times New Roman"/>
                <a:ea typeface="Times New Roman"/>
                <a:cs typeface="Times New Roman"/>
                <a:sym typeface="Times New Roman"/>
              </a:rPr>
              <a:t>Stéphane Van Damme</a:t>
            </a:r>
            <a:endParaRPr sz="2000" b="1">
              <a:solidFill>
                <a:schemeClr val="dk1"/>
              </a:solidFill>
              <a:highlight>
                <a:srgbClr val="FFFFFF"/>
              </a:highlight>
              <a:latin typeface="Times New Roman"/>
              <a:ea typeface="Times New Roman"/>
              <a:cs typeface="Times New Roman"/>
              <a:sym typeface="Times New Roman"/>
            </a:endParaRPr>
          </a:p>
        </p:txBody>
      </p:sp>
      <p:pic>
        <p:nvPicPr>
          <p:cNvPr id="340" name="Google Shape;340;p61"/>
          <p:cNvPicPr preferRelativeResize="0"/>
          <p:nvPr/>
        </p:nvPicPr>
        <p:blipFill>
          <a:blip r:embed="rId3">
            <a:alphaModFix/>
          </a:blip>
          <a:stretch>
            <a:fillRect/>
          </a:stretch>
        </p:blipFill>
        <p:spPr>
          <a:xfrm>
            <a:off x="7842350" y="4692326"/>
            <a:ext cx="1202949" cy="380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344"/>
        <p:cNvGrpSpPr/>
        <p:nvPr/>
      </p:nvGrpSpPr>
      <p:grpSpPr>
        <a:xfrm>
          <a:off x="0" y="0"/>
          <a:ext cx="0" cy="0"/>
          <a:chOff x="0" y="0"/>
          <a:chExt cx="0" cy="0"/>
        </a:xfrm>
      </p:grpSpPr>
      <p:graphicFrame>
        <p:nvGraphicFramePr>
          <p:cNvPr id="345" name="Google Shape;345;p62"/>
          <p:cNvGraphicFramePr/>
          <p:nvPr/>
        </p:nvGraphicFramePr>
        <p:xfrm>
          <a:off x="108275" y="788550"/>
          <a:ext cx="3000000" cy="3000000"/>
        </p:xfrm>
        <a:graphic>
          <a:graphicData uri="http://schemas.openxmlformats.org/drawingml/2006/table">
            <a:tbl>
              <a:tblPr>
                <a:noFill/>
                <a:tableStyleId>{AFE84683-405B-495A-B0A3-4866D0A4A89B}</a:tableStyleId>
              </a:tblPr>
              <a:tblGrid>
                <a:gridCol w="1218500">
                  <a:extLst>
                    <a:ext uri="{9D8B030D-6E8A-4147-A177-3AD203B41FA5}">
                      <a16:colId xmlns:a16="http://schemas.microsoft.com/office/drawing/2014/main" val="20000"/>
                    </a:ext>
                  </a:extLst>
                </a:gridCol>
                <a:gridCol w="1356850">
                  <a:extLst>
                    <a:ext uri="{9D8B030D-6E8A-4147-A177-3AD203B41FA5}">
                      <a16:colId xmlns:a16="http://schemas.microsoft.com/office/drawing/2014/main" val="20001"/>
                    </a:ext>
                  </a:extLst>
                </a:gridCol>
                <a:gridCol w="981175">
                  <a:extLst>
                    <a:ext uri="{9D8B030D-6E8A-4147-A177-3AD203B41FA5}">
                      <a16:colId xmlns:a16="http://schemas.microsoft.com/office/drawing/2014/main" val="20002"/>
                    </a:ext>
                  </a:extLst>
                </a:gridCol>
                <a:gridCol w="1072800">
                  <a:extLst>
                    <a:ext uri="{9D8B030D-6E8A-4147-A177-3AD203B41FA5}">
                      <a16:colId xmlns:a16="http://schemas.microsoft.com/office/drawing/2014/main" val="20003"/>
                    </a:ext>
                  </a:extLst>
                </a:gridCol>
                <a:gridCol w="1089025">
                  <a:extLst>
                    <a:ext uri="{9D8B030D-6E8A-4147-A177-3AD203B41FA5}">
                      <a16:colId xmlns:a16="http://schemas.microsoft.com/office/drawing/2014/main" val="20004"/>
                    </a:ext>
                  </a:extLst>
                </a:gridCol>
                <a:gridCol w="1204050">
                  <a:extLst>
                    <a:ext uri="{9D8B030D-6E8A-4147-A177-3AD203B41FA5}">
                      <a16:colId xmlns:a16="http://schemas.microsoft.com/office/drawing/2014/main" val="20005"/>
                    </a:ext>
                  </a:extLst>
                </a:gridCol>
                <a:gridCol w="1261625">
                  <a:extLst>
                    <a:ext uri="{9D8B030D-6E8A-4147-A177-3AD203B41FA5}">
                      <a16:colId xmlns:a16="http://schemas.microsoft.com/office/drawing/2014/main" val="20006"/>
                    </a:ext>
                  </a:extLst>
                </a:gridCol>
                <a:gridCol w="851700">
                  <a:extLst>
                    <a:ext uri="{9D8B030D-6E8A-4147-A177-3AD203B41FA5}">
                      <a16:colId xmlns:a16="http://schemas.microsoft.com/office/drawing/2014/main" val="20007"/>
                    </a:ext>
                  </a:extLst>
                </a:gridCol>
              </a:tblGrid>
              <a:tr h="677650">
                <a:tc>
                  <a:txBody>
                    <a:bodyPr/>
                    <a:lstStyle/>
                    <a:p>
                      <a:pPr marL="0" marR="0" lvl="0" indent="0" algn="ctr" rtl="0">
                        <a:lnSpc>
                          <a:spcPct val="100000"/>
                        </a:lnSpc>
                        <a:spcBef>
                          <a:spcPts val="0"/>
                        </a:spcBef>
                        <a:spcAft>
                          <a:spcPts val="0"/>
                        </a:spcAft>
                        <a:buClr>
                          <a:srgbClr val="000000"/>
                        </a:buClr>
                        <a:buSzPts val="1200"/>
                        <a:buFont typeface="Arial"/>
                        <a:buNone/>
                      </a:pPr>
                      <a:r>
                        <a:rPr lang="fr" sz="1200" b="1" u="none" strike="noStrike" cap="none">
                          <a:latin typeface="Archivo Narrow"/>
                          <a:ea typeface="Archivo Narrow"/>
                          <a:cs typeface="Archivo Narrow"/>
                          <a:sym typeface="Archivo Narrow"/>
                        </a:rPr>
                        <a:t>Type d’éducation</a:t>
                      </a:r>
                      <a:endParaRPr sz="1200" b="1" u="none" strike="noStrike" cap="none">
                        <a:latin typeface="Archivo Narrow"/>
                        <a:ea typeface="Archivo Narrow"/>
                        <a:cs typeface="Archivo Narrow"/>
                        <a:sym typeface="Archivo Narrow"/>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fr" sz="1200" b="1" u="none" strike="noStrike" cap="none">
                          <a:latin typeface="Archivo Narrow"/>
                          <a:ea typeface="Archivo Narrow"/>
                          <a:cs typeface="Archivo Narrow"/>
                          <a:sym typeface="Archivo Narrow"/>
                        </a:rPr>
                        <a:t>Objectifs</a:t>
                      </a:r>
                      <a:endParaRPr sz="1200" b="1" u="none" strike="noStrike" cap="none">
                        <a:latin typeface="Archivo Narrow"/>
                        <a:ea typeface="Archivo Narrow"/>
                        <a:cs typeface="Archivo Narrow"/>
                        <a:sym typeface="Archivo Narrow"/>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fr" sz="1200" b="1" u="none" strike="noStrike" cap="none">
                          <a:latin typeface="Archivo Narrow"/>
                          <a:ea typeface="Archivo Narrow"/>
                          <a:cs typeface="Archivo Narrow"/>
                          <a:sym typeface="Archivo Narrow"/>
                        </a:rPr>
                        <a:t>Objet</a:t>
                      </a:r>
                      <a:endParaRPr sz="1200" b="1" u="none" strike="noStrike" cap="none">
                        <a:latin typeface="Archivo Narrow"/>
                        <a:ea typeface="Archivo Narrow"/>
                        <a:cs typeface="Archivo Narrow"/>
                        <a:sym typeface="Archivo Narrow"/>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fr" sz="1200" b="1" u="none" strike="noStrike" cap="none">
                          <a:latin typeface="Archivo Narrow"/>
                          <a:ea typeface="Archivo Narrow"/>
                          <a:cs typeface="Archivo Narrow"/>
                          <a:sym typeface="Archivo Narrow"/>
                        </a:rPr>
                        <a:t>Contexte de diffusion</a:t>
                      </a:r>
                      <a:endParaRPr sz="1200" b="1" u="none" strike="noStrike" cap="none">
                        <a:latin typeface="Archivo Narrow"/>
                        <a:ea typeface="Archivo Narrow"/>
                        <a:cs typeface="Archivo Narrow"/>
                        <a:sym typeface="Archivo Narrow"/>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fr" sz="1200" b="1" u="none" strike="noStrike" cap="none">
                          <a:latin typeface="Archivo Narrow"/>
                          <a:ea typeface="Archivo Narrow"/>
                          <a:cs typeface="Archivo Narrow"/>
                          <a:sym typeface="Archivo Narrow"/>
                        </a:rPr>
                        <a:t>Type de connaissance développées</a:t>
                      </a:r>
                      <a:endParaRPr sz="1200" b="1" u="none" strike="noStrike" cap="none">
                        <a:latin typeface="Archivo Narrow"/>
                        <a:ea typeface="Archivo Narrow"/>
                        <a:cs typeface="Archivo Narrow"/>
                        <a:sym typeface="Archivo Narrow"/>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fr" sz="1200" b="1" u="none" strike="noStrike" cap="none">
                          <a:latin typeface="Archivo Narrow"/>
                          <a:ea typeface="Archivo Narrow"/>
                          <a:cs typeface="Archivo Narrow"/>
                          <a:sym typeface="Archivo Narrow"/>
                        </a:rPr>
                        <a:t>Relation à l’environnement</a:t>
                      </a:r>
                      <a:endParaRPr sz="1200" b="1" u="none" strike="noStrike" cap="none">
                        <a:latin typeface="Archivo Narrow"/>
                        <a:ea typeface="Archivo Narrow"/>
                        <a:cs typeface="Archivo Narrow"/>
                        <a:sym typeface="Archivo Narrow"/>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fr" sz="1200" b="1" u="none" strike="noStrike" cap="none">
                          <a:latin typeface="Archivo Narrow"/>
                          <a:ea typeface="Archivo Narrow"/>
                          <a:cs typeface="Archivo Narrow"/>
                          <a:sym typeface="Archivo Narrow"/>
                        </a:rPr>
                        <a:t>Rapport au territoire</a:t>
                      </a:r>
                      <a:endParaRPr sz="1200" b="1" u="none" strike="noStrike" cap="none">
                        <a:latin typeface="Archivo Narrow"/>
                        <a:ea typeface="Archivo Narrow"/>
                        <a:cs typeface="Archivo Narrow"/>
                        <a:sym typeface="Archivo Narrow"/>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fr" sz="1200" b="1" u="none" strike="noStrike" cap="none">
                          <a:latin typeface="Archivo Narrow"/>
                          <a:ea typeface="Archivo Narrow"/>
                          <a:cs typeface="Archivo Narrow"/>
                          <a:sym typeface="Archivo Narrow"/>
                        </a:rPr>
                        <a:t>Critique du DD</a:t>
                      </a:r>
                      <a:endParaRPr sz="1200" b="1" u="none" strike="noStrike" cap="none">
                        <a:latin typeface="Archivo Narrow"/>
                        <a:ea typeface="Archivo Narrow"/>
                        <a:cs typeface="Archivo Narrow"/>
                        <a:sym typeface="Archivo Narrow"/>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990425">
                <a:tc>
                  <a:txBody>
                    <a:bodyPr/>
                    <a:lstStyle/>
                    <a:p>
                      <a:pPr marL="0" marR="0" lvl="0" indent="0" algn="l" rtl="0">
                        <a:lnSpc>
                          <a:spcPct val="100000"/>
                        </a:lnSpc>
                        <a:spcBef>
                          <a:spcPts val="0"/>
                        </a:spcBef>
                        <a:spcAft>
                          <a:spcPts val="0"/>
                        </a:spcAft>
                        <a:buClr>
                          <a:srgbClr val="000000"/>
                        </a:buClr>
                        <a:buSzPts val="1000"/>
                        <a:buFont typeface="Arial"/>
                        <a:buNone/>
                      </a:pPr>
                      <a:r>
                        <a:rPr lang="fr" sz="1000" u="none" strike="noStrike" cap="none">
                          <a:latin typeface="Archivo Narrow"/>
                          <a:ea typeface="Archivo Narrow"/>
                          <a:cs typeface="Archivo Narrow"/>
                          <a:sym typeface="Archivo Narrow"/>
                        </a:rPr>
                        <a:t>Education </a:t>
                      </a:r>
                      <a:r>
                        <a:rPr lang="fr" sz="1000" b="1" u="none" strike="noStrike" cap="none">
                          <a:solidFill>
                            <a:srgbClr val="A61C00"/>
                          </a:solidFill>
                          <a:latin typeface="Archivo Narrow"/>
                          <a:ea typeface="Archivo Narrow"/>
                          <a:cs typeface="Archivo Narrow"/>
                          <a:sym typeface="Archivo Narrow"/>
                        </a:rPr>
                        <a:t>au sujet de </a:t>
                      </a:r>
                      <a:r>
                        <a:rPr lang="fr" sz="1000" u="none" strike="noStrike" cap="none">
                          <a:latin typeface="Archivo Narrow"/>
                          <a:ea typeface="Archivo Narrow"/>
                          <a:cs typeface="Archivo Narrow"/>
                          <a:sym typeface="Archivo Narrow"/>
                        </a:rPr>
                        <a:t>l’environnement</a:t>
                      </a:r>
                      <a:endParaRPr sz="1000" u="none" strike="noStrike" cap="none">
                        <a:latin typeface="Archivo Narrow"/>
                        <a:ea typeface="Archivo Narrow"/>
                        <a:cs typeface="Archivo Narrow"/>
                        <a:sym typeface="Archivo Narrow"/>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fr" sz="1000" u="none" strike="noStrike" cap="none">
                          <a:latin typeface="Archivo Narrow"/>
                          <a:ea typeface="Archivo Narrow"/>
                          <a:cs typeface="Archivo Narrow"/>
                          <a:sym typeface="Archivo Narrow"/>
                        </a:rPr>
                        <a:t>Acquérir des connaissances</a:t>
                      </a:r>
                      <a:endParaRPr sz="1000" u="none" strike="noStrike" cap="none">
                        <a:latin typeface="Archivo Narrow"/>
                        <a:ea typeface="Archivo Narrow"/>
                        <a:cs typeface="Archivo Narrow"/>
                        <a:sym typeface="Archivo Narrow"/>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fr" sz="1000" u="none" strike="noStrike" cap="none">
                          <a:latin typeface="Archivo Narrow"/>
                          <a:ea typeface="Archivo Narrow"/>
                          <a:cs typeface="Archivo Narrow"/>
                          <a:sym typeface="Archivo Narrow"/>
                        </a:rPr>
                        <a:t>Les Savoirs</a:t>
                      </a:r>
                      <a:endParaRPr sz="1000" u="none" strike="noStrike" cap="none">
                        <a:latin typeface="Archivo Narrow"/>
                        <a:ea typeface="Archivo Narrow"/>
                        <a:cs typeface="Archivo Narrow"/>
                        <a:sym typeface="Archivo Narrow"/>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fr" sz="1000" u="none" strike="noStrike" cap="none">
                          <a:latin typeface="Archivo Narrow"/>
                          <a:ea typeface="Archivo Narrow"/>
                          <a:cs typeface="Archivo Narrow"/>
                          <a:sym typeface="Archivo Narrow"/>
                        </a:rPr>
                        <a:t>Enseignement agricole</a:t>
                      </a:r>
                      <a:endParaRPr sz="1000" u="none" strike="noStrike" cap="none">
                        <a:latin typeface="Archivo Narrow"/>
                        <a:ea typeface="Archivo Narrow"/>
                        <a:cs typeface="Archivo Narrow"/>
                        <a:sym typeface="Archivo Narrow"/>
                      </a:endParaRPr>
                    </a:p>
                    <a:p>
                      <a:pPr marL="0" marR="0" lvl="0" indent="0" algn="l" rtl="0">
                        <a:lnSpc>
                          <a:spcPct val="100000"/>
                        </a:lnSpc>
                        <a:spcBef>
                          <a:spcPts val="0"/>
                        </a:spcBef>
                        <a:spcAft>
                          <a:spcPts val="0"/>
                        </a:spcAft>
                        <a:buClr>
                          <a:srgbClr val="000000"/>
                        </a:buClr>
                        <a:buSzPts val="1000"/>
                        <a:buFont typeface="Arial"/>
                        <a:buNone/>
                      </a:pPr>
                      <a:r>
                        <a:rPr lang="fr" sz="1000" u="none" strike="noStrike" cap="none">
                          <a:latin typeface="Archivo Narrow"/>
                          <a:ea typeface="Archivo Narrow"/>
                          <a:cs typeface="Archivo Narrow"/>
                          <a:sym typeface="Archivo Narrow"/>
                        </a:rPr>
                        <a:t>Musée d’histoire naturelle</a:t>
                      </a:r>
                      <a:endParaRPr sz="1000" u="none" strike="noStrike" cap="none">
                        <a:latin typeface="Archivo Narrow"/>
                        <a:ea typeface="Archivo Narrow"/>
                        <a:cs typeface="Archivo Narrow"/>
                        <a:sym typeface="Archivo Narrow"/>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fr" sz="1000" u="none" strike="noStrike" cap="none">
                          <a:latin typeface="Archivo Narrow"/>
                          <a:ea typeface="Archivo Narrow"/>
                          <a:cs typeface="Archivo Narrow"/>
                          <a:sym typeface="Archivo Narrow"/>
                        </a:rPr>
                        <a:t>Cognitive / scientifique</a:t>
                      </a:r>
                      <a:endParaRPr sz="1000" u="none" strike="noStrike" cap="none">
                        <a:latin typeface="Archivo Narrow"/>
                        <a:ea typeface="Archivo Narrow"/>
                        <a:cs typeface="Archivo Narrow"/>
                        <a:sym typeface="Archivo Narrow"/>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fr" sz="1000" u="none" strike="noStrike" cap="none">
                          <a:latin typeface="Archivo Narrow"/>
                          <a:ea typeface="Archivo Narrow"/>
                          <a:cs typeface="Archivo Narrow"/>
                          <a:sym typeface="Archivo Narrow"/>
                        </a:rPr>
                        <a:t>“Environnement système”</a:t>
                      </a:r>
                      <a:endParaRPr sz="1000" u="none" strike="noStrike" cap="none">
                        <a:latin typeface="Archivo Narrow"/>
                        <a:ea typeface="Archivo Narrow"/>
                        <a:cs typeface="Archivo Narrow"/>
                        <a:sym typeface="Archivo Narrow"/>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fr" sz="1000" u="none" strike="noStrike" cap="none">
                          <a:latin typeface="Archivo Narrow"/>
                          <a:ea typeface="Archivo Narrow"/>
                          <a:cs typeface="Archivo Narrow"/>
                          <a:sym typeface="Archivo Narrow"/>
                        </a:rPr>
                        <a:t>Etude de milieux</a:t>
                      </a:r>
                      <a:endParaRPr sz="1000" u="none" strike="noStrike" cap="none">
                        <a:latin typeface="Archivo Narrow"/>
                        <a:ea typeface="Archivo Narrow"/>
                        <a:cs typeface="Archivo Narrow"/>
                        <a:sym typeface="Archivo Narrow"/>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fr" sz="1000" u="none" strike="noStrike" cap="none">
                          <a:latin typeface="Archivo Narrow"/>
                          <a:ea typeface="Archivo Narrow"/>
                          <a:cs typeface="Archivo Narrow"/>
                          <a:sym typeface="Archivo Narrow"/>
                        </a:rPr>
                        <a:t>“Faire avec”</a:t>
                      </a:r>
                      <a:endParaRPr sz="1000" u="none" strike="noStrike" cap="none">
                        <a:latin typeface="Archivo Narrow"/>
                        <a:ea typeface="Archivo Narrow"/>
                        <a:cs typeface="Archivo Narrow"/>
                        <a:sym typeface="Archivo Narrow"/>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993975">
                <a:tc>
                  <a:txBody>
                    <a:bodyPr/>
                    <a:lstStyle/>
                    <a:p>
                      <a:pPr marL="0" marR="0" lvl="0" indent="0" algn="l" rtl="0">
                        <a:lnSpc>
                          <a:spcPct val="100000"/>
                        </a:lnSpc>
                        <a:spcBef>
                          <a:spcPts val="0"/>
                        </a:spcBef>
                        <a:spcAft>
                          <a:spcPts val="0"/>
                        </a:spcAft>
                        <a:buClr>
                          <a:srgbClr val="000000"/>
                        </a:buClr>
                        <a:buSzPts val="1000"/>
                        <a:buFont typeface="Arial"/>
                        <a:buNone/>
                      </a:pPr>
                      <a:r>
                        <a:rPr lang="fr" sz="1000" u="none" strike="noStrike" cap="none">
                          <a:latin typeface="Archivo Narrow"/>
                          <a:ea typeface="Archivo Narrow"/>
                          <a:cs typeface="Archivo Narrow"/>
                          <a:sym typeface="Archivo Narrow"/>
                        </a:rPr>
                        <a:t>Éducation </a:t>
                      </a:r>
                      <a:r>
                        <a:rPr lang="fr" sz="1000" b="1" u="none" strike="noStrike" cap="none">
                          <a:solidFill>
                            <a:srgbClr val="A61C00"/>
                          </a:solidFill>
                          <a:latin typeface="Archivo Narrow"/>
                          <a:ea typeface="Archivo Narrow"/>
                          <a:cs typeface="Archivo Narrow"/>
                          <a:sym typeface="Archivo Narrow"/>
                        </a:rPr>
                        <a:t>par et dans </a:t>
                      </a:r>
                      <a:r>
                        <a:rPr lang="fr" sz="1000" u="none" strike="noStrike" cap="none">
                          <a:latin typeface="Archivo Narrow"/>
                          <a:ea typeface="Archivo Narrow"/>
                          <a:cs typeface="Archivo Narrow"/>
                          <a:sym typeface="Archivo Narrow"/>
                        </a:rPr>
                        <a:t>l’environnement</a:t>
                      </a:r>
                      <a:endParaRPr sz="1000" u="none" strike="noStrike" cap="none">
                        <a:latin typeface="Archivo Narrow"/>
                        <a:ea typeface="Archivo Narrow"/>
                        <a:cs typeface="Archivo Narrow"/>
                        <a:sym typeface="Archivo Narrow"/>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fr" sz="1000" u="none" strike="noStrike" cap="none">
                          <a:latin typeface="Archivo Narrow"/>
                          <a:ea typeface="Archivo Narrow"/>
                          <a:cs typeface="Archivo Narrow"/>
                          <a:sym typeface="Archivo Narrow"/>
                        </a:rPr>
                        <a:t>Construire un lien d’appartenance entre la personne et son environnement, Favoriser l’empathie envers les autres vivants </a:t>
                      </a:r>
                      <a:endParaRPr sz="1000" u="none" strike="noStrike" cap="none">
                        <a:latin typeface="Archivo Narrow"/>
                        <a:ea typeface="Archivo Narrow"/>
                        <a:cs typeface="Archivo Narrow"/>
                        <a:sym typeface="Archivo Narrow"/>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fr" sz="1000" u="none" strike="noStrike" cap="none">
                          <a:latin typeface="Archivo Narrow"/>
                          <a:ea typeface="Archivo Narrow"/>
                          <a:cs typeface="Archivo Narrow"/>
                          <a:sym typeface="Archivo Narrow"/>
                        </a:rPr>
                        <a:t>La personne et son rapport à l'environnement</a:t>
                      </a:r>
                      <a:endParaRPr sz="1000" u="none" strike="noStrike" cap="none">
                        <a:latin typeface="Archivo Narrow"/>
                        <a:ea typeface="Archivo Narrow"/>
                        <a:cs typeface="Archivo Narrow"/>
                        <a:sym typeface="Archivo Narrow"/>
                      </a:endParaRPr>
                    </a:p>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Archivo Narrow"/>
                        <a:ea typeface="Archivo Narrow"/>
                        <a:cs typeface="Archivo Narrow"/>
                        <a:sym typeface="Archivo Narrow"/>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fr" sz="1000" u="none" strike="noStrike" cap="none">
                          <a:latin typeface="Archivo Narrow"/>
                          <a:ea typeface="Archivo Narrow"/>
                          <a:cs typeface="Archivo Narrow"/>
                          <a:sym typeface="Archivo Narrow"/>
                        </a:rPr>
                        <a:t>Ecole (classe découverte)</a:t>
                      </a:r>
                      <a:endParaRPr sz="1000" u="none" strike="noStrike" cap="none">
                        <a:latin typeface="Archivo Narrow"/>
                        <a:ea typeface="Archivo Narrow"/>
                        <a:cs typeface="Archivo Narrow"/>
                        <a:sym typeface="Archivo Narrow"/>
                      </a:endParaRPr>
                    </a:p>
                    <a:p>
                      <a:pPr marL="0" marR="0" lvl="0" indent="0" algn="l" rtl="0">
                        <a:lnSpc>
                          <a:spcPct val="100000"/>
                        </a:lnSpc>
                        <a:spcBef>
                          <a:spcPts val="0"/>
                        </a:spcBef>
                        <a:spcAft>
                          <a:spcPts val="0"/>
                        </a:spcAft>
                        <a:buClr>
                          <a:srgbClr val="000000"/>
                        </a:buClr>
                        <a:buSzPts val="1000"/>
                        <a:buFont typeface="Arial"/>
                        <a:buNone/>
                      </a:pPr>
                      <a:r>
                        <a:rPr lang="fr" sz="1000" u="none" strike="noStrike" cap="none">
                          <a:latin typeface="Archivo Narrow"/>
                          <a:ea typeface="Archivo Narrow"/>
                          <a:cs typeface="Archivo Narrow"/>
                          <a:sym typeface="Archivo Narrow"/>
                        </a:rPr>
                        <a:t>Association et grandes fédération d’éducation populaire</a:t>
                      </a:r>
                      <a:endParaRPr sz="1000" u="none" strike="noStrike" cap="none">
                        <a:latin typeface="Archivo Narrow"/>
                        <a:ea typeface="Archivo Narrow"/>
                        <a:cs typeface="Archivo Narrow"/>
                        <a:sym typeface="Archivo Narrow"/>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fr" sz="1000" u="none" strike="noStrike" cap="none">
                          <a:latin typeface="Archivo Narrow"/>
                          <a:ea typeface="Archivo Narrow"/>
                          <a:cs typeface="Archivo Narrow"/>
                          <a:sym typeface="Archivo Narrow"/>
                        </a:rPr>
                        <a:t>Sensibles, symboliques, intimes</a:t>
                      </a:r>
                      <a:endParaRPr sz="1000" u="none" strike="noStrike" cap="none">
                        <a:latin typeface="Archivo Narrow"/>
                        <a:ea typeface="Archivo Narrow"/>
                        <a:cs typeface="Archivo Narrow"/>
                        <a:sym typeface="Archivo Narrow"/>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fr" sz="1000" u="none" strike="noStrike" cap="none">
                          <a:latin typeface="Archivo Narrow"/>
                          <a:ea typeface="Archivo Narrow"/>
                          <a:cs typeface="Archivo Narrow"/>
                          <a:sym typeface="Archivo Narrow"/>
                        </a:rPr>
                        <a:t>Environnement milieu de vie</a:t>
                      </a:r>
                      <a:endParaRPr sz="1000" u="none" strike="noStrike" cap="none">
                        <a:latin typeface="Archivo Narrow"/>
                        <a:ea typeface="Archivo Narrow"/>
                        <a:cs typeface="Archivo Narrow"/>
                        <a:sym typeface="Archivo Narrow"/>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fr" sz="1000" u="none" strike="noStrike" cap="none">
                          <a:latin typeface="Archivo Narrow"/>
                          <a:ea typeface="Archivo Narrow"/>
                          <a:cs typeface="Archivo Narrow"/>
                          <a:sym typeface="Archivo Narrow"/>
                        </a:rPr>
                        <a:t>Eco-formation dans lieu de vie</a:t>
                      </a:r>
                      <a:endParaRPr sz="1000" u="none" strike="noStrike" cap="none">
                        <a:latin typeface="Archivo Narrow"/>
                        <a:ea typeface="Archivo Narrow"/>
                        <a:cs typeface="Archivo Narrow"/>
                        <a:sym typeface="Archivo Narrow"/>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fr" sz="1000" u="none" strike="noStrike" cap="none">
                          <a:latin typeface="Archivo Narrow"/>
                          <a:ea typeface="Archivo Narrow"/>
                          <a:cs typeface="Archivo Narrow"/>
                          <a:sym typeface="Archivo Narrow"/>
                        </a:rPr>
                        <a:t>“Faire ailleurs”</a:t>
                      </a:r>
                      <a:endParaRPr sz="1000" u="none" strike="noStrike" cap="none">
                        <a:latin typeface="Archivo Narrow"/>
                        <a:ea typeface="Archivo Narrow"/>
                        <a:cs typeface="Archivo Narrow"/>
                        <a:sym typeface="Archivo Narrow"/>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876125">
                <a:tc>
                  <a:txBody>
                    <a:bodyPr/>
                    <a:lstStyle/>
                    <a:p>
                      <a:pPr marL="0" marR="0" lvl="0" indent="0" algn="l" rtl="0">
                        <a:lnSpc>
                          <a:spcPct val="100000"/>
                        </a:lnSpc>
                        <a:spcBef>
                          <a:spcPts val="0"/>
                        </a:spcBef>
                        <a:spcAft>
                          <a:spcPts val="0"/>
                        </a:spcAft>
                        <a:buClr>
                          <a:srgbClr val="000000"/>
                        </a:buClr>
                        <a:buSzPts val="1000"/>
                        <a:buFont typeface="Arial"/>
                        <a:buNone/>
                      </a:pPr>
                      <a:r>
                        <a:rPr lang="fr" sz="1000" u="none" strike="noStrike" cap="none">
                          <a:latin typeface="Archivo Narrow"/>
                          <a:ea typeface="Archivo Narrow"/>
                          <a:cs typeface="Archivo Narrow"/>
                          <a:sym typeface="Archivo Narrow"/>
                        </a:rPr>
                        <a:t>Education</a:t>
                      </a:r>
                      <a:r>
                        <a:rPr lang="fr" sz="1000" b="1" u="none" strike="noStrike" cap="none">
                          <a:solidFill>
                            <a:srgbClr val="A61C00"/>
                          </a:solidFill>
                          <a:latin typeface="Archivo Narrow"/>
                          <a:ea typeface="Archivo Narrow"/>
                          <a:cs typeface="Archivo Narrow"/>
                          <a:sym typeface="Archivo Narrow"/>
                        </a:rPr>
                        <a:t> pour </a:t>
                      </a:r>
                      <a:r>
                        <a:rPr lang="fr" sz="1000" u="none" strike="noStrike" cap="none">
                          <a:latin typeface="Archivo Narrow"/>
                          <a:ea typeface="Archivo Narrow"/>
                          <a:cs typeface="Archivo Narrow"/>
                          <a:sym typeface="Archivo Narrow"/>
                        </a:rPr>
                        <a:t>l’environnement</a:t>
                      </a:r>
                      <a:endParaRPr sz="1000" u="none" strike="noStrike" cap="none">
                        <a:latin typeface="Archivo Narrow"/>
                        <a:ea typeface="Archivo Narrow"/>
                        <a:cs typeface="Archivo Narrow"/>
                        <a:sym typeface="Archivo Narrow"/>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fr" sz="1000" u="none" strike="noStrike" cap="none">
                          <a:latin typeface="Archivo Narrow"/>
                          <a:ea typeface="Archivo Narrow"/>
                          <a:cs typeface="Archivo Narrow"/>
                          <a:sym typeface="Archivo Narrow"/>
                        </a:rPr>
                        <a:t>Transformer les pratiques sociales et adopter comportements favorables</a:t>
                      </a:r>
                      <a:endParaRPr sz="1000" u="none" strike="noStrike" cap="none">
                        <a:latin typeface="Archivo Narrow"/>
                        <a:ea typeface="Archivo Narrow"/>
                        <a:cs typeface="Archivo Narrow"/>
                        <a:sym typeface="Archivo Narrow"/>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fr" sz="1000" u="none" strike="noStrike" cap="none">
                          <a:latin typeface="Archivo Narrow"/>
                          <a:ea typeface="Archivo Narrow"/>
                          <a:cs typeface="Archivo Narrow"/>
                          <a:sym typeface="Archivo Narrow"/>
                        </a:rPr>
                        <a:t>Les comportements et le changement sociale</a:t>
                      </a:r>
                      <a:endParaRPr sz="1000" u="none" strike="noStrike" cap="none">
                        <a:latin typeface="Archivo Narrow"/>
                        <a:ea typeface="Archivo Narrow"/>
                        <a:cs typeface="Archivo Narrow"/>
                        <a:sym typeface="Archivo Narrow"/>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fr" sz="1000" u="none" strike="noStrike" cap="none">
                          <a:latin typeface="Archivo Narrow"/>
                          <a:ea typeface="Archivo Narrow"/>
                          <a:cs typeface="Archivo Narrow"/>
                          <a:sym typeface="Archivo Narrow"/>
                        </a:rPr>
                        <a:t>Ecole associations</a:t>
                      </a:r>
                      <a:endParaRPr sz="1000" u="none" strike="noStrike" cap="none">
                        <a:latin typeface="Archivo Narrow"/>
                        <a:ea typeface="Archivo Narrow"/>
                        <a:cs typeface="Archivo Narrow"/>
                        <a:sym typeface="Archivo Narrow"/>
                      </a:endParaRPr>
                    </a:p>
                    <a:p>
                      <a:pPr marL="0" marR="0" lvl="0" indent="0" algn="l" rtl="0">
                        <a:lnSpc>
                          <a:spcPct val="100000"/>
                        </a:lnSpc>
                        <a:spcBef>
                          <a:spcPts val="0"/>
                        </a:spcBef>
                        <a:spcAft>
                          <a:spcPts val="0"/>
                        </a:spcAft>
                        <a:buClr>
                          <a:srgbClr val="000000"/>
                        </a:buClr>
                        <a:buSzPts val="1000"/>
                        <a:buFont typeface="Arial"/>
                        <a:buNone/>
                      </a:pPr>
                      <a:r>
                        <a:rPr lang="fr" sz="1000" u="none" strike="noStrike" cap="none">
                          <a:latin typeface="Archivo Narrow"/>
                          <a:ea typeface="Archivo Narrow"/>
                          <a:cs typeface="Archivo Narrow"/>
                          <a:sym typeface="Archivo Narrow"/>
                        </a:rPr>
                        <a:t>collectivités</a:t>
                      </a:r>
                      <a:endParaRPr sz="1000" u="none" strike="noStrike" cap="none">
                        <a:latin typeface="Archivo Narrow"/>
                        <a:ea typeface="Archivo Narrow"/>
                        <a:cs typeface="Archivo Narrow"/>
                        <a:sym typeface="Archivo Narrow"/>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fr" sz="1000" u="none" strike="noStrike" cap="none">
                          <a:latin typeface="Archivo Narrow"/>
                          <a:ea typeface="Archivo Narrow"/>
                          <a:cs typeface="Archivo Narrow"/>
                          <a:sym typeface="Archivo Narrow"/>
                        </a:rPr>
                        <a:t>Comportementales</a:t>
                      </a:r>
                      <a:endParaRPr sz="1000" u="none" strike="noStrike" cap="none">
                        <a:latin typeface="Archivo Narrow"/>
                        <a:ea typeface="Archivo Narrow"/>
                        <a:cs typeface="Archivo Narrow"/>
                        <a:sym typeface="Archivo Narrow"/>
                      </a:endParaRPr>
                    </a:p>
                    <a:p>
                      <a:pPr marL="0" marR="0" lvl="0" indent="0" algn="l" rtl="0">
                        <a:lnSpc>
                          <a:spcPct val="100000"/>
                        </a:lnSpc>
                        <a:spcBef>
                          <a:spcPts val="0"/>
                        </a:spcBef>
                        <a:spcAft>
                          <a:spcPts val="0"/>
                        </a:spcAft>
                        <a:buClr>
                          <a:srgbClr val="000000"/>
                        </a:buClr>
                        <a:buSzPts val="1000"/>
                        <a:buFont typeface="Arial"/>
                        <a:buNone/>
                      </a:pPr>
                      <a:r>
                        <a:rPr lang="fr" sz="1000" u="none" strike="noStrike" cap="none">
                          <a:latin typeface="Archivo Narrow"/>
                          <a:ea typeface="Archivo Narrow"/>
                          <a:cs typeface="Archivo Narrow"/>
                          <a:sym typeface="Archivo Narrow"/>
                        </a:rPr>
                        <a:t>Morales, </a:t>
                      </a:r>
                      <a:endParaRPr sz="1000" u="none" strike="noStrike" cap="none">
                        <a:latin typeface="Archivo Narrow"/>
                        <a:ea typeface="Archivo Narrow"/>
                        <a:cs typeface="Archivo Narrow"/>
                        <a:sym typeface="Archivo Narrow"/>
                      </a:endParaRPr>
                    </a:p>
                    <a:p>
                      <a:pPr marL="0" marR="0" lvl="0" indent="0" algn="l" rtl="0">
                        <a:lnSpc>
                          <a:spcPct val="100000"/>
                        </a:lnSpc>
                        <a:spcBef>
                          <a:spcPts val="0"/>
                        </a:spcBef>
                        <a:spcAft>
                          <a:spcPts val="0"/>
                        </a:spcAft>
                        <a:buClr>
                          <a:srgbClr val="000000"/>
                        </a:buClr>
                        <a:buSzPts val="1000"/>
                        <a:buFont typeface="Arial"/>
                        <a:buNone/>
                      </a:pPr>
                      <a:r>
                        <a:rPr lang="fr" sz="1000" u="none" strike="noStrike" cap="none">
                          <a:latin typeface="Archivo Narrow"/>
                          <a:ea typeface="Archivo Narrow"/>
                          <a:cs typeface="Archivo Narrow"/>
                          <a:sym typeface="Archivo Narrow"/>
                        </a:rPr>
                        <a:t>Normatives</a:t>
                      </a:r>
                      <a:endParaRPr sz="1000" u="none" strike="noStrike" cap="none">
                        <a:latin typeface="Archivo Narrow"/>
                        <a:ea typeface="Archivo Narrow"/>
                        <a:cs typeface="Archivo Narrow"/>
                        <a:sym typeface="Archivo Narrow"/>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fr" sz="1000" u="none" strike="noStrike" cap="none">
                          <a:latin typeface="Archivo Narrow"/>
                          <a:ea typeface="Archivo Narrow"/>
                          <a:cs typeface="Archivo Narrow"/>
                          <a:sym typeface="Archivo Narrow"/>
                        </a:rPr>
                        <a:t>Environnement problème</a:t>
                      </a:r>
                      <a:endParaRPr sz="1000" u="none" strike="noStrike" cap="none">
                        <a:latin typeface="Archivo Narrow"/>
                        <a:ea typeface="Archivo Narrow"/>
                        <a:cs typeface="Archivo Narrow"/>
                        <a:sym typeface="Archivo Narrow"/>
                      </a:endParaRPr>
                    </a:p>
                    <a:p>
                      <a:pPr marL="0" marR="0" lvl="0" indent="0" algn="l" rtl="0">
                        <a:lnSpc>
                          <a:spcPct val="100000"/>
                        </a:lnSpc>
                        <a:spcBef>
                          <a:spcPts val="0"/>
                        </a:spcBef>
                        <a:spcAft>
                          <a:spcPts val="0"/>
                        </a:spcAft>
                        <a:buClr>
                          <a:srgbClr val="000000"/>
                        </a:buClr>
                        <a:buSzPts val="1000"/>
                        <a:buFont typeface="Arial"/>
                        <a:buNone/>
                      </a:pPr>
                      <a:r>
                        <a:rPr lang="fr" sz="1000" u="none" strike="noStrike" cap="none">
                          <a:latin typeface="Archivo Narrow"/>
                          <a:ea typeface="Archivo Narrow"/>
                          <a:cs typeface="Archivo Narrow"/>
                          <a:sym typeface="Archivo Narrow"/>
                        </a:rPr>
                        <a:t>Environnement ressource</a:t>
                      </a:r>
                      <a:endParaRPr sz="1000" u="none" strike="noStrike" cap="none">
                        <a:latin typeface="Archivo Narrow"/>
                        <a:ea typeface="Archivo Narrow"/>
                        <a:cs typeface="Archivo Narrow"/>
                        <a:sym typeface="Archivo Narrow"/>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fr" sz="1000" u="none" strike="noStrike" cap="none">
                          <a:latin typeface="Archivo Narrow"/>
                          <a:ea typeface="Archivo Narrow"/>
                          <a:cs typeface="Archivo Narrow"/>
                          <a:sym typeface="Archivo Narrow"/>
                        </a:rPr>
                        <a:t>Développement compétence politique dans des lieux de décision et de pouvoir</a:t>
                      </a:r>
                      <a:endParaRPr sz="1000" u="none" strike="noStrike" cap="none">
                        <a:latin typeface="Archivo Narrow"/>
                        <a:ea typeface="Archivo Narrow"/>
                        <a:cs typeface="Archivo Narrow"/>
                        <a:sym typeface="Archivo Narrow"/>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fr" sz="1000" u="none" strike="noStrike" cap="none">
                          <a:latin typeface="Archivo Narrow"/>
                          <a:ea typeface="Archivo Narrow"/>
                          <a:cs typeface="Archivo Narrow"/>
                          <a:sym typeface="Archivo Narrow"/>
                        </a:rPr>
                        <a:t>a-critique</a:t>
                      </a:r>
                      <a:endParaRPr sz="1000" u="none" strike="noStrike" cap="none">
                        <a:latin typeface="Archivo Narrow"/>
                        <a:ea typeface="Archivo Narrow"/>
                        <a:cs typeface="Archivo Narrow"/>
                        <a:sym typeface="Archivo Narrow"/>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346" name="Google Shape;346;p62"/>
          <p:cNvSpPr txBox="1"/>
          <p:nvPr/>
        </p:nvSpPr>
        <p:spPr>
          <a:xfrm>
            <a:off x="639025" y="244325"/>
            <a:ext cx="78717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 sz="2000" b="1" i="0" u="none" strike="noStrike" cap="none">
                <a:solidFill>
                  <a:srgbClr val="1C4587"/>
                </a:solidFill>
                <a:latin typeface="Times New Roman"/>
                <a:ea typeface="Times New Roman"/>
                <a:cs typeface="Times New Roman"/>
                <a:sym typeface="Times New Roman"/>
              </a:rPr>
              <a:t>Typologie des éducation à l’environnement (L. Sauvé ; 2008)</a:t>
            </a:r>
            <a:endParaRPr sz="2000" b="1" i="0" u="none" strike="noStrike" cap="none">
              <a:solidFill>
                <a:srgbClr val="1C4587"/>
              </a:solidFill>
              <a:latin typeface="Times New Roman"/>
              <a:ea typeface="Times New Roman"/>
              <a:cs typeface="Times New Roman"/>
              <a:sym typeface="Times New Roman"/>
            </a:endParaRPr>
          </a:p>
        </p:txBody>
      </p:sp>
      <p:pic>
        <p:nvPicPr>
          <p:cNvPr id="347" name="Google Shape;347;p62"/>
          <p:cNvPicPr preferRelativeResize="0"/>
          <p:nvPr/>
        </p:nvPicPr>
        <p:blipFill rotWithShape="1">
          <a:blip r:embed="rId3">
            <a:alphaModFix/>
          </a:blip>
          <a:srcRect/>
          <a:stretch/>
        </p:blipFill>
        <p:spPr>
          <a:xfrm>
            <a:off x="7752375" y="4749001"/>
            <a:ext cx="1202949" cy="380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351"/>
        <p:cNvGrpSpPr/>
        <p:nvPr/>
      </p:nvGrpSpPr>
      <p:grpSpPr>
        <a:xfrm>
          <a:off x="0" y="0"/>
          <a:ext cx="0" cy="0"/>
          <a:chOff x="0" y="0"/>
          <a:chExt cx="0" cy="0"/>
        </a:xfrm>
      </p:grpSpPr>
      <p:pic>
        <p:nvPicPr>
          <p:cNvPr id="352" name="Google Shape;352;p63"/>
          <p:cNvPicPr preferRelativeResize="0"/>
          <p:nvPr/>
        </p:nvPicPr>
        <p:blipFill>
          <a:blip r:embed="rId3">
            <a:alphaModFix/>
          </a:blip>
          <a:stretch>
            <a:fillRect/>
          </a:stretch>
        </p:blipFill>
        <p:spPr>
          <a:xfrm>
            <a:off x="7528250" y="4692326"/>
            <a:ext cx="1202949" cy="380800"/>
          </a:xfrm>
          <a:prstGeom prst="rect">
            <a:avLst/>
          </a:prstGeom>
          <a:noFill/>
          <a:ln>
            <a:noFill/>
          </a:ln>
        </p:spPr>
      </p:pic>
      <p:sp>
        <p:nvSpPr>
          <p:cNvPr id="353" name="Google Shape;353;p63"/>
          <p:cNvSpPr txBox="1">
            <a:spLocks noGrp="1"/>
          </p:cNvSpPr>
          <p:nvPr>
            <p:ph type="body" idx="1"/>
          </p:nvPr>
        </p:nvSpPr>
        <p:spPr>
          <a:xfrm>
            <a:off x="98700" y="159025"/>
            <a:ext cx="8946600" cy="45333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800"/>
              <a:buNone/>
            </a:pPr>
            <a:r>
              <a:rPr lang="fr" sz="2700" b="1">
                <a:solidFill>
                  <a:srgbClr val="073763"/>
                </a:solidFill>
                <a:latin typeface="Times New Roman"/>
                <a:ea typeface="Times New Roman"/>
                <a:cs typeface="Times New Roman"/>
                <a:sym typeface="Times New Roman"/>
              </a:rPr>
              <a:t>Les tensions à l’oeuvre (1) : effets générationnels ?</a:t>
            </a:r>
            <a:endParaRPr sz="2700" b="1">
              <a:solidFill>
                <a:srgbClr val="073763"/>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endParaRPr sz="2700" b="1">
              <a:solidFill>
                <a:srgbClr val="073763"/>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r>
              <a:rPr lang="fr" sz="2700" b="1">
                <a:solidFill>
                  <a:srgbClr val="073763"/>
                </a:solidFill>
                <a:latin typeface="Times New Roman"/>
                <a:ea typeface="Times New Roman"/>
                <a:cs typeface="Times New Roman"/>
                <a:sym typeface="Times New Roman"/>
              </a:rPr>
              <a:t>La génération climat ou génération anthropocène existe-t-elle ?</a:t>
            </a:r>
            <a:endParaRPr sz="2700" b="1">
              <a:solidFill>
                <a:srgbClr val="073763"/>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endParaRPr sz="2700" b="1">
              <a:solidFill>
                <a:srgbClr val="073763"/>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r>
              <a:rPr lang="fr" sz="2700" b="1">
                <a:solidFill>
                  <a:srgbClr val="073763"/>
                </a:solidFill>
                <a:latin typeface="Times New Roman"/>
                <a:ea typeface="Times New Roman"/>
                <a:cs typeface="Times New Roman"/>
                <a:sym typeface="Times New Roman"/>
              </a:rPr>
              <a:t>L’éco-anxiété existe-t-elle ?</a:t>
            </a:r>
            <a:endParaRPr sz="2700" b="1">
              <a:solidFill>
                <a:srgbClr val="073763"/>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endParaRPr sz="16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endParaRPr sz="1900" b="1">
              <a:solidFill>
                <a:schemeClr val="dk1"/>
              </a:solidFill>
              <a:latin typeface="Times New Roman"/>
              <a:ea typeface="Times New Roman"/>
              <a:cs typeface="Times New Roman"/>
              <a:sym typeface="Times New Roman"/>
            </a:endParaRPr>
          </a:p>
        </p:txBody>
      </p:sp>
      <p:pic>
        <p:nvPicPr>
          <p:cNvPr id="354" name="Google Shape;354;p63"/>
          <p:cNvPicPr preferRelativeResize="0"/>
          <p:nvPr/>
        </p:nvPicPr>
        <p:blipFill rotWithShape="1">
          <a:blip r:embed="rId4">
            <a:alphaModFix/>
          </a:blip>
          <a:srcRect/>
          <a:stretch/>
        </p:blipFill>
        <p:spPr>
          <a:xfrm>
            <a:off x="8781901" y="4620125"/>
            <a:ext cx="220350" cy="453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85"/>
        <p:cNvGrpSpPr/>
        <p:nvPr/>
      </p:nvGrpSpPr>
      <p:grpSpPr>
        <a:xfrm>
          <a:off x="0" y="0"/>
          <a:ext cx="0" cy="0"/>
          <a:chOff x="0" y="0"/>
          <a:chExt cx="0" cy="0"/>
        </a:xfrm>
      </p:grpSpPr>
      <p:pic>
        <p:nvPicPr>
          <p:cNvPr id="186" name="Google Shape;186;p46"/>
          <p:cNvPicPr preferRelativeResize="0"/>
          <p:nvPr/>
        </p:nvPicPr>
        <p:blipFill>
          <a:blip r:embed="rId3">
            <a:alphaModFix/>
          </a:blip>
          <a:stretch>
            <a:fillRect/>
          </a:stretch>
        </p:blipFill>
        <p:spPr>
          <a:xfrm>
            <a:off x="7881425" y="4704551"/>
            <a:ext cx="1202949" cy="380800"/>
          </a:xfrm>
          <a:prstGeom prst="rect">
            <a:avLst/>
          </a:prstGeom>
          <a:noFill/>
          <a:ln>
            <a:noFill/>
          </a:ln>
        </p:spPr>
      </p:pic>
      <p:sp>
        <p:nvSpPr>
          <p:cNvPr id="187" name="Google Shape;187;p46"/>
          <p:cNvSpPr txBox="1"/>
          <p:nvPr/>
        </p:nvSpPr>
        <p:spPr>
          <a:xfrm>
            <a:off x="3883600" y="1776850"/>
            <a:ext cx="5208300" cy="13284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sz="2000" dirty="0">
              <a:latin typeface="Times New Roman"/>
              <a:ea typeface="Times New Roman"/>
              <a:cs typeface="Times New Roman"/>
              <a:sym typeface="Times New Roman"/>
            </a:endParaRPr>
          </a:p>
          <a:p>
            <a:pPr marL="0" lvl="0" indent="0" algn="l" rtl="0">
              <a:spcBef>
                <a:spcPts val="0"/>
              </a:spcBef>
              <a:spcAft>
                <a:spcPts val="0"/>
              </a:spcAft>
              <a:buNone/>
            </a:pPr>
            <a:r>
              <a:rPr lang="fr" sz="3000" b="1" dirty="0">
                <a:solidFill>
                  <a:srgbClr val="073763"/>
                </a:solidFill>
                <a:latin typeface="Merriweather"/>
                <a:ea typeface="Merriweather"/>
                <a:cs typeface="Merriweather"/>
                <a:sym typeface="Merriweather"/>
              </a:rPr>
              <a:t>Éduquer en Anthropocène</a:t>
            </a:r>
            <a:endParaRPr sz="3000" b="1" dirty="0">
              <a:solidFill>
                <a:srgbClr val="073763"/>
              </a:solidFill>
              <a:latin typeface="Merriweather"/>
              <a:ea typeface="Merriweather"/>
              <a:cs typeface="Merriweather"/>
              <a:sym typeface="Merriweather"/>
            </a:endParaRPr>
          </a:p>
          <a:p>
            <a:pPr marL="0" lvl="0" indent="0" algn="l" rtl="0">
              <a:lnSpc>
                <a:spcPct val="90000"/>
              </a:lnSpc>
              <a:spcBef>
                <a:spcPts val="0"/>
              </a:spcBef>
              <a:spcAft>
                <a:spcPts val="0"/>
              </a:spcAft>
              <a:buClr>
                <a:srgbClr val="64B4C8"/>
              </a:buClr>
              <a:buSzPts val="1400"/>
              <a:buFont typeface="Arial"/>
              <a:buNone/>
            </a:pPr>
            <a:r>
              <a:rPr lang="fr" sz="2700" b="1" dirty="0">
                <a:solidFill>
                  <a:srgbClr val="0B5394"/>
                </a:solidFill>
                <a:latin typeface="Merriweather"/>
                <a:ea typeface="Merriweather"/>
                <a:cs typeface="Merriweather"/>
                <a:sym typeface="Merriweather"/>
              </a:rPr>
              <a:t>Ange </a:t>
            </a:r>
            <a:r>
              <a:rPr lang="fr" sz="2700" b="1" dirty="0" err="1">
                <a:solidFill>
                  <a:srgbClr val="0B5394"/>
                </a:solidFill>
                <a:latin typeface="Merriweather"/>
                <a:ea typeface="Merriweather"/>
                <a:cs typeface="Merriweather"/>
                <a:sym typeface="Merriweather"/>
              </a:rPr>
              <a:t>Ansour</a:t>
            </a:r>
            <a:endParaRPr sz="3000" b="1" dirty="0">
              <a:solidFill>
                <a:srgbClr val="073763"/>
              </a:solidFill>
              <a:latin typeface="Merriweather"/>
              <a:ea typeface="Merriweather"/>
              <a:cs typeface="Merriweather"/>
              <a:sym typeface="Merriweather"/>
            </a:endParaRPr>
          </a:p>
        </p:txBody>
      </p:sp>
      <p:pic>
        <p:nvPicPr>
          <p:cNvPr id="188" name="Google Shape;188;p46"/>
          <p:cNvPicPr preferRelativeResize="0"/>
          <p:nvPr/>
        </p:nvPicPr>
        <p:blipFill>
          <a:blip r:embed="rId4">
            <a:alphaModFix amt="54000"/>
          </a:blip>
          <a:stretch>
            <a:fillRect/>
          </a:stretch>
        </p:blipFill>
        <p:spPr>
          <a:xfrm>
            <a:off x="0" y="-73301"/>
            <a:ext cx="3584875" cy="530882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358"/>
        <p:cNvGrpSpPr/>
        <p:nvPr/>
      </p:nvGrpSpPr>
      <p:grpSpPr>
        <a:xfrm>
          <a:off x="0" y="0"/>
          <a:ext cx="0" cy="0"/>
          <a:chOff x="0" y="0"/>
          <a:chExt cx="0" cy="0"/>
        </a:xfrm>
      </p:grpSpPr>
      <p:sp>
        <p:nvSpPr>
          <p:cNvPr id="359" name="Google Shape;359;p64"/>
          <p:cNvSpPr txBox="1">
            <a:spLocks noGrp="1"/>
          </p:cNvSpPr>
          <p:nvPr>
            <p:ph type="title"/>
          </p:nvPr>
        </p:nvSpPr>
        <p:spPr>
          <a:xfrm>
            <a:off x="163625" y="445025"/>
            <a:ext cx="88704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 b="1">
                <a:solidFill>
                  <a:srgbClr val="073763"/>
                </a:solidFill>
                <a:latin typeface="Times New Roman"/>
                <a:ea typeface="Times New Roman"/>
                <a:cs typeface="Times New Roman"/>
                <a:sym typeface="Times New Roman"/>
              </a:rPr>
              <a:t>La génération climat ou génération anthropocène existe-t-elle ?</a:t>
            </a:r>
            <a:endParaRPr b="1">
              <a:solidFill>
                <a:srgbClr val="073763"/>
              </a:solidFill>
              <a:latin typeface="Times New Roman"/>
              <a:ea typeface="Times New Roman"/>
              <a:cs typeface="Times New Roman"/>
              <a:sym typeface="Times New Roman"/>
            </a:endParaRPr>
          </a:p>
        </p:txBody>
      </p:sp>
      <p:sp>
        <p:nvSpPr>
          <p:cNvPr id="360" name="Google Shape;360;p6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fontScale="92500" lnSpcReduction="10000"/>
          </a:bodyPr>
          <a:lstStyle/>
          <a:p>
            <a:pPr marL="457200" lvl="0" indent="-334327" algn="l" rtl="0">
              <a:lnSpc>
                <a:spcPct val="115000"/>
              </a:lnSpc>
              <a:spcBef>
                <a:spcPts val="0"/>
              </a:spcBef>
              <a:spcAft>
                <a:spcPts val="0"/>
              </a:spcAft>
              <a:buClr>
                <a:schemeClr val="dk1"/>
              </a:buClr>
              <a:buSzPct val="100000"/>
              <a:buFont typeface="Times New Roman"/>
              <a:buChar char="-"/>
            </a:pPr>
            <a:r>
              <a:rPr lang="fr">
                <a:solidFill>
                  <a:schemeClr val="dk1"/>
                </a:solidFill>
                <a:latin typeface="Times New Roman"/>
                <a:ea typeface="Times New Roman"/>
                <a:cs typeface="Times New Roman"/>
                <a:sym typeface="Times New Roman"/>
              </a:rPr>
              <a:t>Travaux du Collectif Quantité Critique, groupe de chercheurs soiologues sous la direction de Yann Le Lann (université de Lille)</a:t>
            </a:r>
            <a:endParaRPr>
              <a:solidFill>
                <a:schemeClr val="dk1"/>
              </a:solidFill>
              <a:latin typeface="Times New Roman"/>
              <a:ea typeface="Times New Roman"/>
              <a:cs typeface="Times New Roman"/>
              <a:sym typeface="Times New Roman"/>
            </a:endParaRPr>
          </a:p>
          <a:p>
            <a:pPr marL="457200" lvl="0" indent="-334327" algn="l" rtl="0">
              <a:lnSpc>
                <a:spcPct val="115000"/>
              </a:lnSpc>
              <a:spcBef>
                <a:spcPts val="0"/>
              </a:spcBef>
              <a:spcAft>
                <a:spcPts val="0"/>
              </a:spcAft>
              <a:buClr>
                <a:schemeClr val="dk1"/>
              </a:buClr>
              <a:buSzPct val="100000"/>
              <a:buFont typeface="Times New Roman"/>
              <a:buChar char="-"/>
            </a:pPr>
            <a:r>
              <a:rPr lang="fr">
                <a:solidFill>
                  <a:schemeClr val="dk1"/>
                </a:solidFill>
                <a:latin typeface="Times New Roman"/>
                <a:ea typeface="Times New Roman"/>
                <a:cs typeface="Times New Roman"/>
                <a:sym typeface="Times New Roman"/>
              </a:rPr>
              <a:t>Travaux de Laelia Benoit, pédopsychiatre</a:t>
            </a:r>
            <a:endParaRPr>
              <a:solidFill>
                <a:schemeClr val="dk1"/>
              </a:solidFill>
              <a:latin typeface="Times New Roman"/>
              <a:ea typeface="Times New Roman"/>
              <a:cs typeface="Times New Roman"/>
              <a:sym typeface="Times New Roman"/>
            </a:endParaRPr>
          </a:p>
          <a:p>
            <a:pPr marL="457200" lvl="0" indent="-334327" algn="l" rtl="0">
              <a:lnSpc>
                <a:spcPct val="115000"/>
              </a:lnSpc>
              <a:spcBef>
                <a:spcPts val="0"/>
              </a:spcBef>
              <a:spcAft>
                <a:spcPts val="0"/>
              </a:spcAft>
              <a:buClr>
                <a:schemeClr val="dk1"/>
              </a:buClr>
              <a:buSzPct val="100000"/>
              <a:buFont typeface="Times New Roman"/>
              <a:buChar char="-"/>
            </a:pPr>
            <a:r>
              <a:rPr lang="fr">
                <a:solidFill>
                  <a:schemeClr val="dk1"/>
                </a:solidFill>
                <a:latin typeface="Times New Roman"/>
                <a:ea typeface="Times New Roman"/>
                <a:cs typeface="Times New Roman"/>
                <a:sym typeface="Times New Roman"/>
              </a:rPr>
              <a:t>Etude UNICEF</a:t>
            </a:r>
            <a:endParaRPr>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SzPct val="108108"/>
              <a:buNone/>
            </a:pPr>
            <a:r>
              <a:rPr lang="fr">
                <a:solidFill>
                  <a:schemeClr val="dk1"/>
                </a:solidFill>
                <a:latin typeface="Times New Roman"/>
                <a:ea typeface="Times New Roman"/>
                <a:cs typeface="Times New Roman"/>
                <a:sym typeface="Times New Roman"/>
              </a:rPr>
              <a:t>1/ Pas d’effet générationnel</a:t>
            </a:r>
            <a:endParaRPr>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SzPct val="108108"/>
              <a:buNone/>
            </a:pPr>
            <a:r>
              <a:rPr lang="fr">
                <a:solidFill>
                  <a:schemeClr val="dk1"/>
                </a:solidFill>
                <a:latin typeface="Times New Roman"/>
                <a:ea typeface="Times New Roman"/>
                <a:cs typeface="Times New Roman"/>
                <a:sym typeface="Times New Roman"/>
              </a:rPr>
              <a:t>2/ Forte continuité socio-économique</a:t>
            </a:r>
            <a:endParaRPr>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SzPct val="108108"/>
              <a:buNone/>
            </a:pPr>
            <a:r>
              <a:rPr lang="fr">
                <a:solidFill>
                  <a:schemeClr val="dk1"/>
                </a:solidFill>
                <a:latin typeface="Times New Roman"/>
                <a:ea typeface="Times New Roman"/>
                <a:cs typeface="Times New Roman"/>
                <a:sym typeface="Times New Roman"/>
              </a:rPr>
              <a:t>3/ Formes de mouvements de contestation peu inclusives socialement</a:t>
            </a:r>
            <a:endParaRPr>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SzPct val="108108"/>
              <a:buNone/>
            </a:pPr>
            <a:r>
              <a:rPr lang="fr">
                <a:solidFill>
                  <a:schemeClr val="dk1"/>
                </a:solidFill>
                <a:latin typeface="Times New Roman"/>
                <a:ea typeface="Times New Roman"/>
                <a:cs typeface="Times New Roman"/>
                <a:sym typeface="Times New Roman"/>
              </a:rPr>
              <a:t>4/ Chiasme entre lycéens “littéraires” et lycéens “scientifiques”</a:t>
            </a:r>
            <a:endParaRPr>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1200"/>
              </a:spcAft>
              <a:buSzPct val="108108"/>
              <a:buNone/>
            </a:pPr>
            <a:r>
              <a:rPr lang="fr">
                <a:solidFill>
                  <a:schemeClr val="dk1"/>
                </a:solidFill>
                <a:latin typeface="Times New Roman"/>
                <a:ea typeface="Times New Roman"/>
                <a:cs typeface="Times New Roman"/>
                <a:sym typeface="Times New Roman"/>
              </a:rPr>
              <a:t>5/ Interrogation sur la validité scientifique du terme “écoanxiété” et sa distribution planétaire</a:t>
            </a:r>
            <a:endParaRPr>
              <a:solidFill>
                <a:schemeClr val="dk1"/>
              </a:solidFill>
              <a:latin typeface="Times New Roman"/>
              <a:ea typeface="Times New Roman"/>
              <a:cs typeface="Times New Roman"/>
              <a:sym typeface="Times New Roman"/>
            </a:endParaRPr>
          </a:p>
        </p:txBody>
      </p:sp>
      <p:pic>
        <p:nvPicPr>
          <p:cNvPr id="361" name="Google Shape;361;p64"/>
          <p:cNvPicPr preferRelativeResize="0"/>
          <p:nvPr/>
        </p:nvPicPr>
        <p:blipFill rotWithShape="1">
          <a:blip r:embed="rId3">
            <a:alphaModFix/>
          </a:blip>
          <a:srcRect/>
          <a:stretch/>
        </p:blipFill>
        <p:spPr>
          <a:xfrm>
            <a:off x="7831950" y="4703226"/>
            <a:ext cx="1202949" cy="3808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365"/>
        <p:cNvGrpSpPr/>
        <p:nvPr/>
      </p:nvGrpSpPr>
      <p:grpSpPr>
        <a:xfrm>
          <a:off x="0" y="0"/>
          <a:ext cx="0" cy="0"/>
          <a:chOff x="0" y="0"/>
          <a:chExt cx="0" cy="0"/>
        </a:xfrm>
      </p:grpSpPr>
      <p:pic>
        <p:nvPicPr>
          <p:cNvPr id="366" name="Google Shape;366;p65"/>
          <p:cNvPicPr preferRelativeResize="0"/>
          <p:nvPr/>
        </p:nvPicPr>
        <p:blipFill>
          <a:blip r:embed="rId3">
            <a:alphaModFix/>
          </a:blip>
          <a:stretch>
            <a:fillRect/>
          </a:stretch>
        </p:blipFill>
        <p:spPr>
          <a:xfrm>
            <a:off x="7528250" y="4692326"/>
            <a:ext cx="1202949" cy="380800"/>
          </a:xfrm>
          <a:prstGeom prst="rect">
            <a:avLst/>
          </a:prstGeom>
          <a:noFill/>
          <a:ln>
            <a:noFill/>
          </a:ln>
        </p:spPr>
      </p:pic>
      <p:sp>
        <p:nvSpPr>
          <p:cNvPr id="367" name="Google Shape;367;p65"/>
          <p:cNvSpPr txBox="1">
            <a:spLocks noGrp="1"/>
          </p:cNvSpPr>
          <p:nvPr>
            <p:ph type="body" idx="1"/>
          </p:nvPr>
        </p:nvSpPr>
        <p:spPr>
          <a:xfrm>
            <a:off x="98700" y="159025"/>
            <a:ext cx="8946600" cy="45333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800"/>
              <a:buNone/>
            </a:pPr>
            <a:r>
              <a:rPr lang="fr" sz="2700" b="1">
                <a:solidFill>
                  <a:srgbClr val="073763"/>
                </a:solidFill>
                <a:latin typeface="Times New Roman"/>
                <a:ea typeface="Times New Roman"/>
                <a:cs typeface="Times New Roman"/>
                <a:sym typeface="Times New Roman"/>
              </a:rPr>
              <a:t>Les tensions à l’oeuvre (2) : Éduquer ou militer ?</a:t>
            </a:r>
            <a:endParaRPr sz="2700" b="1">
              <a:solidFill>
                <a:srgbClr val="073763"/>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endParaRPr sz="16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r>
              <a:rPr lang="fr" sz="1900" b="1">
                <a:solidFill>
                  <a:schemeClr val="dk1"/>
                </a:solidFill>
                <a:latin typeface="Times New Roman"/>
                <a:ea typeface="Times New Roman"/>
                <a:cs typeface="Times New Roman"/>
                <a:sym typeface="Times New Roman"/>
              </a:rPr>
              <a:t>Entre mission émancipatrice et critique de l’école et finalités écologiques</a:t>
            </a:r>
            <a:endParaRPr sz="1900" b="1">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endParaRPr sz="1900" b="1">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r>
              <a:rPr lang="fr" sz="1900" b="1">
                <a:solidFill>
                  <a:schemeClr val="dk1"/>
                </a:solidFill>
                <a:latin typeface="Times New Roman"/>
                <a:ea typeface="Times New Roman"/>
                <a:cs typeface="Times New Roman"/>
                <a:sym typeface="Times New Roman"/>
              </a:rPr>
              <a:t>La temporalité de la pression sociale et climatique n’est pas la temporalité des apprentissages</a:t>
            </a:r>
            <a:endParaRPr sz="1900" b="1">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endParaRPr sz="1900" b="1">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r>
              <a:rPr lang="fr" sz="1900" b="1">
                <a:solidFill>
                  <a:schemeClr val="dk1"/>
                </a:solidFill>
                <a:latin typeface="Times New Roman"/>
                <a:ea typeface="Times New Roman"/>
                <a:cs typeface="Times New Roman"/>
                <a:sym typeface="Times New Roman"/>
              </a:rPr>
              <a:t>Quel prix pour l’instrumentalisation, même à des fins nobles ?</a:t>
            </a:r>
            <a:endParaRPr sz="1900" b="1">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endParaRPr sz="1900" b="1">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endParaRPr sz="1900" b="1">
              <a:solidFill>
                <a:schemeClr val="dk1"/>
              </a:solidFill>
              <a:latin typeface="Times New Roman"/>
              <a:ea typeface="Times New Roman"/>
              <a:cs typeface="Times New Roman"/>
              <a:sym typeface="Times New Roman"/>
            </a:endParaRPr>
          </a:p>
        </p:txBody>
      </p:sp>
      <p:pic>
        <p:nvPicPr>
          <p:cNvPr id="368" name="Google Shape;368;p65"/>
          <p:cNvPicPr preferRelativeResize="0"/>
          <p:nvPr/>
        </p:nvPicPr>
        <p:blipFill rotWithShape="1">
          <a:blip r:embed="rId4">
            <a:alphaModFix/>
          </a:blip>
          <a:srcRect/>
          <a:stretch/>
        </p:blipFill>
        <p:spPr>
          <a:xfrm>
            <a:off x="8781901" y="4620125"/>
            <a:ext cx="220350" cy="453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372"/>
        <p:cNvGrpSpPr/>
        <p:nvPr/>
      </p:nvGrpSpPr>
      <p:grpSpPr>
        <a:xfrm>
          <a:off x="0" y="0"/>
          <a:ext cx="0" cy="0"/>
          <a:chOff x="0" y="0"/>
          <a:chExt cx="0" cy="0"/>
        </a:xfrm>
      </p:grpSpPr>
      <p:pic>
        <p:nvPicPr>
          <p:cNvPr id="373" name="Google Shape;373;p66"/>
          <p:cNvPicPr preferRelativeResize="0"/>
          <p:nvPr/>
        </p:nvPicPr>
        <p:blipFill>
          <a:blip r:embed="rId3">
            <a:alphaModFix/>
          </a:blip>
          <a:stretch>
            <a:fillRect/>
          </a:stretch>
        </p:blipFill>
        <p:spPr>
          <a:xfrm>
            <a:off x="7528250" y="4692326"/>
            <a:ext cx="1202949" cy="380800"/>
          </a:xfrm>
          <a:prstGeom prst="rect">
            <a:avLst/>
          </a:prstGeom>
          <a:noFill/>
          <a:ln>
            <a:noFill/>
          </a:ln>
        </p:spPr>
      </p:pic>
      <p:sp>
        <p:nvSpPr>
          <p:cNvPr id="374" name="Google Shape;374;p66"/>
          <p:cNvSpPr txBox="1">
            <a:spLocks noGrp="1"/>
          </p:cNvSpPr>
          <p:nvPr>
            <p:ph type="body" idx="1"/>
          </p:nvPr>
        </p:nvSpPr>
        <p:spPr>
          <a:xfrm>
            <a:off x="98700" y="159025"/>
            <a:ext cx="8946600" cy="45333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800"/>
              <a:buNone/>
            </a:pPr>
            <a:r>
              <a:rPr lang="fr" sz="2700" b="1">
                <a:solidFill>
                  <a:srgbClr val="073763"/>
                </a:solidFill>
                <a:latin typeface="Times New Roman"/>
                <a:ea typeface="Times New Roman"/>
                <a:cs typeface="Times New Roman"/>
                <a:sym typeface="Times New Roman"/>
              </a:rPr>
              <a:t>Les tensions à l’oeuvre (3) : Ici et ailleurs</a:t>
            </a:r>
            <a:endParaRPr sz="2700" b="1">
              <a:solidFill>
                <a:srgbClr val="073763"/>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endParaRPr sz="16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r>
              <a:rPr lang="fr" sz="1900" b="1">
                <a:solidFill>
                  <a:schemeClr val="dk1"/>
                </a:solidFill>
                <a:latin typeface="Times New Roman"/>
                <a:ea typeface="Times New Roman"/>
                <a:cs typeface="Times New Roman"/>
                <a:sym typeface="Times New Roman"/>
              </a:rPr>
              <a:t>Où sont les frontières actuelles de l’Anthropocène ?</a:t>
            </a:r>
            <a:endParaRPr sz="1900" b="1">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endParaRPr sz="1900" b="1">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r>
              <a:rPr lang="fr" sz="1900" b="1">
                <a:solidFill>
                  <a:schemeClr val="dk1"/>
                </a:solidFill>
                <a:latin typeface="Times New Roman"/>
                <a:ea typeface="Times New Roman"/>
                <a:cs typeface="Times New Roman"/>
                <a:sym typeface="Times New Roman"/>
              </a:rPr>
              <a:t>La violence lente, invisible : difficulté des mobilisations</a:t>
            </a:r>
            <a:endParaRPr sz="1900" b="1">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endParaRPr sz="1900" b="1">
              <a:solidFill>
                <a:schemeClr val="dk1"/>
              </a:solidFill>
              <a:latin typeface="Times New Roman"/>
              <a:ea typeface="Times New Roman"/>
              <a:cs typeface="Times New Roman"/>
              <a:sym typeface="Times New Roman"/>
            </a:endParaRPr>
          </a:p>
        </p:txBody>
      </p:sp>
      <p:pic>
        <p:nvPicPr>
          <p:cNvPr id="375" name="Google Shape;375;p66"/>
          <p:cNvPicPr preferRelativeResize="0"/>
          <p:nvPr/>
        </p:nvPicPr>
        <p:blipFill rotWithShape="1">
          <a:blip r:embed="rId4">
            <a:alphaModFix/>
          </a:blip>
          <a:srcRect/>
          <a:stretch/>
        </p:blipFill>
        <p:spPr>
          <a:xfrm>
            <a:off x="8781901" y="4620125"/>
            <a:ext cx="220350" cy="453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379"/>
        <p:cNvGrpSpPr/>
        <p:nvPr/>
      </p:nvGrpSpPr>
      <p:grpSpPr>
        <a:xfrm>
          <a:off x="0" y="0"/>
          <a:ext cx="0" cy="0"/>
          <a:chOff x="0" y="0"/>
          <a:chExt cx="0" cy="0"/>
        </a:xfrm>
      </p:grpSpPr>
      <p:pic>
        <p:nvPicPr>
          <p:cNvPr id="380" name="Google Shape;380;p67"/>
          <p:cNvPicPr preferRelativeResize="0"/>
          <p:nvPr/>
        </p:nvPicPr>
        <p:blipFill>
          <a:blip r:embed="rId3">
            <a:alphaModFix/>
          </a:blip>
          <a:stretch>
            <a:fillRect/>
          </a:stretch>
        </p:blipFill>
        <p:spPr>
          <a:xfrm>
            <a:off x="7528250" y="4692326"/>
            <a:ext cx="1202949" cy="380800"/>
          </a:xfrm>
          <a:prstGeom prst="rect">
            <a:avLst/>
          </a:prstGeom>
          <a:noFill/>
          <a:ln>
            <a:noFill/>
          </a:ln>
        </p:spPr>
      </p:pic>
      <p:sp>
        <p:nvSpPr>
          <p:cNvPr id="381" name="Google Shape;381;p67"/>
          <p:cNvSpPr txBox="1">
            <a:spLocks noGrp="1"/>
          </p:cNvSpPr>
          <p:nvPr>
            <p:ph type="body" idx="1"/>
          </p:nvPr>
        </p:nvSpPr>
        <p:spPr>
          <a:xfrm>
            <a:off x="98700" y="159025"/>
            <a:ext cx="8946600" cy="45333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800"/>
              <a:buNone/>
            </a:pPr>
            <a:r>
              <a:rPr lang="fr" sz="2700" b="1">
                <a:solidFill>
                  <a:srgbClr val="073763"/>
                </a:solidFill>
                <a:latin typeface="Times New Roman"/>
                <a:ea typeface="Times New Roman"/>
                <a:cs typeface="Times New Roman"/>
                <a:sym typeface="Times New Roman"/>
              </a:rPr>
              <a:t>Des controverses au réel : cartographions le terrain !</a:t>
            </a:r>
            <a:endParaRPr sz="2700" b="1">
              <a:solidFill>
                <a:srgbClr val="073763"/>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endParaRPr sz="16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r>
              <a:rPr lang="fr" sz="2400">
                <a:solidFill>
                  <a:schemeClr val="dk1"/>
                </a:solidFill>
                <a:latin typeface="Times New Roman"/>
                <a:ea typeface="Times New Roman"/>
                <a:cs typeface="Times New Roman"/>
                <a:sym typeface="Times New Roman"/>
              </a:rPr>
              <a:t>Un foisonnement de référentiels à l’attention des apprenants et des éducateurs</a:t>
            </a:r>
            <a:endParaRPr sz="24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endParaRPr sz="2400">
              <a:solidFill>
                <a:schemeClr val="dk1"/>
              </a:solidFill>
              <a:latin typeface="Times New Roman"/>
              <a:ea typeface="Times New Roman"/>
              <a:cs typeface="Times New Roman"/>
              <a:sym typeface="Times New Roman"/>
            </a:endParaRPr>
          </a:p>
          <a:p>
            <a:pPr marL="457200" lvl="0" indent="-361950" algn="l" rtl="0">
              <a:lnSpc>
                <a:spcPct val="100000"/>
              </a:lnSpc>
              <a:spcBef>
                <a:spcPts val="0"/>
              </a:spcBef>
              <a:spcAft>
                <a:spcPts val="0"/>
              </a:spcAft>
              <a:buClr>
                <a:schemeClr val="dk1"/>
              </a:buClr>
              <a:buSzPts val="2100"/>
              <a:buFont typeface="Times New Roman"/>
              <a:buAutoNum type="arabicPeriod"/>
            </a:pPr>
            <a:r>
              <a:rPr lang="fr" sz="2100">
                <a:solidFill>
                  <a:schemeClr val="dk1"/>
                </a:solidFill>
                <a:latin typeface="Times New Roman"/>
                <a:ea typeface="Times New Roman"/>
                <a:cs typeface="Times New Roman"/>
                <a:sym typeface="Times New Roman"/>
              </a:rPr>
              <a:t>En France (initiatives mixtes, académiques, institutionnelles, etc.)</a:t>
            </a:r>
            <a:endParaRPr sz="2100">
              <a:solidFill>
                <a:schemeClr val="dk1"/>
              </a:solidFill>
              <a:latin typeface="Times New Roman"/>
              <a:ea typeface="Times New Roman"/>
              <a:cs typeface="Times New Roman"/>
              <a:sym typeface="Times New Roman"/>
            </a:endParaRPr>
          </a:p>
          <a:p>
            <a:pPr marL="457200" lvl="0" indent="-361950" algn="l" rtl="0">
              <a:lnSpc>
                <a:spcPct val="100000"/>
              </a:lnSpc>
              <a:spcBef>
                <a:spcPts val="0"/>
              </a:spcBef>
              <a:spcAft>
                <a:spcPts val="0"/>
              </a:spcAft>
              <a:buClr>
                <a:schemeClr val="dk1"/>
              </a:buClr>
              <a:buSzPts val="2100"/>
              <a:buFont typeface="Times New Roman"/>
              <a:buAutoNum type="arabicPeriod"/>
            </a:pPr>
            <a:r>
              <a:rPr lang="fr" sz="2100">
                <a:solidFill>
                  <a:schemeClr val="dk1"/>
                </a:solidFill>
                <a:latin typeface="Times New Roman"/>
                <a:ea typeface="Times New Roman"/>
                <a:cs typeface="Times New Roman"/>
                <a:sym typeface="Times New Roman"/>
              </a:rPr>
              <a:t>En Europe : les Green Comp</a:t>
            </a:r>
            <a:endParaRPr sz="2100">
              <a:solidFill>
                <a:schemeClr val="dk1"/>
              </a:solidFill>
              <a:latin typeface="Times New Roman"/>
              <a:ea typeface="Times New Roman"/>
              <a:cs typeface="Times New Roman"/>
              <a:sym typeface="Times New Roman"/>
            </a:endParaRPr>
          </a:p>
          <a:p>
            <a:pPr marL="457200" lvl="0" indent="-361950" algn="l" rtl="0">
              <a:lnSpc>
                <a:spcPct val="100000"/>
              </a:lnSpc>
              <a:spcBef>
                <a:spcPts val="0"/>
              </a:spcBef>
              <a:spcAft>
                <a:spcPts val="0"/>
              </a:spcAft>
              <a:buClr>
                <a:schemeClr val="dk1"/>
              </a:buClr>
              <a:buSzPts val="2100"/>
              <a:buFont typeface="Times New Roman"/>
              <a:buAutoNum type="arabicPeriod"/>
            </a:pPr>
            <a:r>
              <a:rPr lang="fr" sz="2100">
                <a:solidFill>
                  <a:schemeClr val="dk1"/>
                </a:solidFill>
                <a:latin typeface="Times New Roman"/>
                <a:ea typeface="Times New Roman"/>
                <a:cs typeface="Times New Roman"/>
                <a:sym typeface="Times New Roman"/>
              </a:rPr>
              <a:t>à l’international</a:t>
            </a:r>
            <a:endParaRPr sz="2100">
              <a:solidFill>
                <a:schemeClr val="dk1"/>
              </a:solidFill>
              <a:latin typeface="Times New Roman"/>
              <a:ea typeface="Times New Roman"/>
              <a:cs typeface="Times New Roman"/>
              <a:sym typeface="Times New Roman"/>
            </a:endParaRPr>
          </a:p>
          <a:p>
            <a:pPr marL="914400" lvl="1" indent="-361950" algn="l" rtl="0">
              <a:lnSpc>
                <a:spcPct val="100000"/>
              </a:lnSpc>
              <a:spcBef>
                <a:spcPts val="0"/>
              </a:spcBef>
              <a:spcAft>
                <a:spcPts val="0"/>
              </a:spcAft>
              <a:buClr>
                <a:schemeClr val="dk1"/>
              </a:buClr>
              <a:buSzPts val="2100"/>
              <a:buFont typeface="Times New Roman"/>
              <a:buAutoNum type="arabicPeriod"/>
            </a:pPr>
            <a:r>
              <a:rPr lang="fr" sz="2100">
                <a:solidFill>
                  <a:schemeClr val="dk1"/>
                </a:solidFill>
                <a:latin typeface="Times New Roman"/>
                <a:ea typeface="Times New Roman"/>
                <a:cs typeface="Times New Roman"/>
                <a:sym typeface="Times New Roman"/>
              </a:rPr>
              <a:t>OIG : UNESCO, ONU</a:t>
            </a:r>
            <a:endParaRPr sz="2100">
              <a:solidFill>
                <a:schemeClr val="dk1"/>
              </a:solidFill>
              <a:latin typeface="Times New Roman"/>
              <a:ea typeface="Times New Roman"/>
              <a:cs typeface="Times New Roman"/>
              <a:sym typeface="Times New Roman"/>
            </a:endParaRPr>
          </a:p>
          <a:p>
            <a:pPr marL="914400" lvl="1" indent="-361950" algn="l" rtl="0">
              <a:lnSpc>
                <a:spcPct val="100000"/>
              </a:lnSpc>
              <a:spcBef>
                <a:spcPts val="0"/>
              </a:spcBef>
              <a:spcAft>
                <a:spcPts val="0"/>
              </a:spcAft>
              <a:buClr>
                <a:schemeClr val="dk1"/>
              </a:buClr>
              <a:buSzPts val="2100"/>
              <a:buFont typeface="Times New Roman"/>
              <a:buAutoNum type="arabicPeriod"/>
            </a:pPr>
            <a:r>
              <a:rPr lang="fr" sz="2100">
                <a:solidFill>
                  <a:schemeClr val="dk1"/>
                </a:solidFill>
                <a:latin typeface="Times New Roman"/>
                <a:ea typeface="Times New Roman"/>
                <a:cs typeface="Times New Roman"/>
                <a:sym typeface="Times New Roman"/>
              </a:rPr>
              <a:t>ONG</a:t>
            </a:r>
            <a:endParaRPr sz="21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21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fr" sz="2100">
                <a:solidFill>
                  <a:schemeClr val="dk1"/>
                </a:solidFill>
                <a:latin typeface="Times New Roman"/>
                <a:ea typeface="Times New Roman"/>
                <a:cs typeface="Times New Roman"/>
                <a:sym typeface="Times New Roman"/>
              </a:rPr>
              <a:t>🚩Beaucoup de compétences dites “transversales” “soft skills” “citoyennes”</a:t>
            </a:r>
            <a:endParaRPr sz="21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fr" sz="2100">
                <a:solidFill>
                  <a:schemeClr val="dk1"/>
                </a:solidFill>
                <a:latin typeface="Times New Roman"/>
                <a:ea typeface="Times New Roman"/>
                <a:cs typeface="Times New Roman"/>
                <a:sym typeface="Times New Roman"/>
              </a:rPr>
              <a:t>🚩Littératie présupposée et non explicitée</a:t>
            </a:r>
            <a:endParaRPr sz="2100">
              <a:solidFill>
                <a:schemeClr val="dk1"/>
              </a:solidFill>
              <a:latin typeface="Times New Roman"/>
              <a:ea typeface="Times New Roman"/>
              <a:cs typeface="Times New Roman"/>
              <a:sym typeface="Times New Roman"/>
            </a:endParaRPr>
          </a:p>
        </p:txBody>
      </p:sp>
      <p:pic>
        <p:nvPicPr>
          <p:cNvPr id="382" name="Google Shape;382;p67"/>
          <p:cNvPicPr preferRelativeResize="0"/>
          <p:nvPr/>
        </p:nvPicPr>
        <p:blipFill rotWithShape="1">
          <a:blip r:embed="rId4">
            <a:alphaModFix/>
          </a:blip>
          <a:srcRect/>
          <a:stretch/>
        </p:blipFill>
        <p:spPr>
          <a:xfrm>
            <a:off x="8781901" y="4620125"/>
            <a:ext cx="220350" cy="453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386"/>
        <p:cNvGrpSpPr/>
        <p:nvPr/>
      </p:nvGrpSpPr>
      <p:grpSpPr>
        <a:xfrm>
          <a:off x="0" y="0"/>
          <a:ext cx="0" cy="0"/>
          <a:chOff x="0" y="0"/>
          <a:chExt cx="0" cy="0"/>
        </a:xfrm>
      </p:grpSpPr>
      <p:pic>
        <p:nvPicPr>
          <p:cNvPr id="387" name="Google Shape;387;p68"/>
          <p:cNvPicPr preferRelativeResize="0"/>
          <p:nvPr/>
        </p:nvPicPr>
        <p:blipFill>
          <a:blip r:embed="rId3">
            <a:alphaModFix/>
          </a:blip>
          <a:stretch>
            <a:fillRect/>
          </a:stretch>
        </p:blipFill>
        <p:spPr>
          <a:xfrm>
            <a:off x="7528250" y="4692326"/>
            <a:ext cx="1202949" cy="380800"/>
          </a:xfrm>
          <a:prstGeom prst="rect">
            <a:avLst/>
          </a:prstGeom>
          <a:noFill/>
          <a:ln>
            <a:noFill/>
          </a:ln>
        </p:spPr>
      </p:pic>
      <p:sp>
        <p:nvSpPr>
          <p:cNvPr id="388" name="Google Shape;388;p68"/>
          <p:cNvSpPr txBox="1">
            <a:spLocks noGrp="1"/>
          </p:cNvSpPr>
          <p:nvPr>
            <p:ph type="body" idx="1"/>
          </p:nvPr>
        </p:nvSpPr>
        <p:spPr>
          <a:xfrm>
            <a:off x="98700" y="159025"/>
            <a:ext cx="8946600" cy="45333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00000"/>
              </a:lnSpc>
              <a:spcBef>
                <a:spcPts val="0"/>
              </a:spcBef>
              <a:spcAft>
                <a:spcPts val="0"/>
              </a:spcAft>
              <a:buSzPct val="66666"/>
              <a:buNone/>
            </a:pPr>
            <a:r>
              <a:rPr lang="fr" sz="2700" b="1">
                <a:solidFill>
                  <a:srgbClr val="073763"/>
                </a:solidFill>
                <a:latin typeface="Times New Roman"/>
                <a:ea typeface="Times New Roman"/>
                <a:cs typeface="Times New Roman"/>
                <a:sym typeface="Times New Roman"/>
              </a:rPr>
              <a:t>Des controverses au réel : Cartographions le terrain !</a:t>
            </a:r>
            <a:endParaRPr sz="16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ct val="75000"/>
              <a:buNone/>
            </a:pPr>
            <a:r>
              <a:rPr lang="fr" sz="2400" b="1">
                <a:solidFill>
                  <a:srgbClr val="0B5394"/>
                </a:solidFill>
                <a:latin typeface="Times New Roman"/>
                <a:ea typeface="Times New Roman"/>
                <a:cs typeface="Times New Roman"/>
                <a:sym typeface="Times New Roman"/>
              </a:rPr>
              <a:t>Exemples d’initiatives académiques</a:t>
            </a:r>
            <a:endParaRPr sz="2400" b="1">
              <a:solidFill>
                <a:srgbClr val="0B5394"/>
              </a:solidFill>
              <a:latin typeface="Times New Roman"/>
              <a:ea typeface="Times New Roman"/>
              <a:cs typeface="Times New Roman"/>
              <a:sym typeface="Times New Roman"/>
            </a:endParaRPr>
          </a:p>
          <a:p>
            <a:pPr marL="0" lvl="0" indent="0" algn="l" rtl="0">
              <a:lnSpc>
                <a:spcPct val="100000"/>
              </a:lnSpc>
              <a:spcBef>
                <a:spcPts val="0"/>
              </a:spcBef>
              <a:spcAft>
                <a:spcPts val="0"/>
              </a:spcAft>
              <a:buSzPct val="75000"/>
              <a:buNone/>
            </a:pPr>
            <a:endParaRPr sz="24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ct val="75000"/>
              <a:buNone/>
            </a:pPr>
            <a:endParaRPr sz="24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fr" sz="2400">
                <a:solidFill>
                  <a:schemeClr val="dk1"/>
                </a:solidFill>
                <a:latin typeface="Times New Roman"/>
                <a:ea typeface="Times New Roman"/>
                <a:cs typeface="Times New Roman"/>
                <a:sym typeface="Times New Roman"/>
              </a:rPr>
              <a:t>1/ En France</a:t>
            </a:r>
            <a:endParaRPr sz="2400">
              <a:solidFill>
                <a:schemeClr val="dk1"/>
              </a:solidFill>
              <a:latin typeface="Times New Roman"/>
              <a:ea typeface="Times New Roman"/>
              <a:cs typeface="Times New Roman"/>
              <a:sym typeface="Times New Roman"/>
            </a:endParaRPr>
          </a:p>
          <a:p>
            <a:pPr marL="457200" lvl="0" indent="-358140" algn="l" rtl="0">
              <a:lnSpc>
                <a:spcPct val="100000"/>
              </a:lnSpc>
              <a:spcBef>
                <a:spcPts val="0"/>
              </a:spcBef>
              <a:spcAft>
                <a:spcPts val="0"/>
              </a:spcAft>
              <a:buClr>
                <a:schemeClr val="dk1"/>
              </a:buClr>
              <a:buSzPct val="100000"/>
              <a:buFont typeface="Times New Roman"/>
              <a:buChar char="❏"/>
            </a:pPr>
            <a:r>
              <a:rPr lang="fr" sz="2400">
                <a:solidFill>
                  <a:schemeClr val="dk1"/>
                </a:solidFill>
                <a:latin typeface="Times New Roman"/>
                <a:ea typeface="Times New Roman"/>
                <a:cs typeface="Times New Roman"/>
                <a:sym typeface="Times New Roman"/>
              </a:rPr>
              <a:t>AcclimaTerra</a:t>
            </a:r>
            <a:endParaRPr sz="2400">
              <a:solidFill>
                <a:schemeClr val="dk1"/>
              </a:solidFill>
              <a:latin typeface="Times New Roman"/>
              <a:ea typeface="Times New Roman"/>
              <a:cs typeface="Times New Roman"/>
              <a:sym typeface="Times New Roman"/>
            </a:endParaRPr>
          </a:p>
          <a:p>
            <a:pPr marL="457200" lvl="0" indent="-358140" algn="l" rtl="0">
              <a:lnSpc>
                <a:spcPct val="100000"/>
              </a:lnSpc>
              <a:spcBef>
                <a:spcPts val="0"/>
              </a:spcBef>
              <a:spcAft>
                <a:spcPts val="0"/>
              </a:spcAft>
              <a:buClr>
                <a:schemeClr val="dk1"/>
              </a:buClr>
              <a:buSzPct val="100000"/>
              <a:buFont typeface="Times New Roman"/>
              <a:buChar char="❏"/>
            </a:pPr>
            <a:r>
              <a:rPr lang="fr" sz="2400">
                <a:solidFill>
                  <a:schemeClr val="dk1"/>
                </a:solidFill>
                <a:latin typeface="Times New Roman"/>
                <a:ea typeface="Times New Roman"/>
                <a:cs typeface="Times New Roman"/>
                <a:sym typeface="Times New Roman"/>
              </a:rPr>
              <a:t>Office for Climate Education</a:t>
            </a:r>
            <a:endParaRPr sz="2400">
              <a:solidFill>
                <a:schemeClr val="dk1"/>
              </a:solidFill>
              <a:latin typeface="Times New Roman"/>
              <a:ea typeface="Times New Roman"/>
              <a:cs typeface="Times New Roman"/>
              <a:sym typeface="Times New Roman"/>
            </a:endParaRPr>
          </a:p>
          <a:p>
            <a:pPr marL="457200" lvl="0" indent="-358140" algn="l" rtl="0">
              <a:lnSpc>
                <a:spcPct val="100000"/>
              </a:lnSpc>
              <a:spcBef>
                <a:spcPts val="0"/>
              </a:spcBef>
              <a:spcAft>
                <a:spcPts val="0"/>
              </a:spcAft>
              <a:buClr>
                <a:schemeClr val="dk1"/>
              </a:buClr>
              <a:buSzPct val="100000"/>
              <a:buFont typeface="Times New Roman"/>
              <a:buChar char="❏"/>
            </a:pPr>
            <a:r>
              <a:rPr lang="fr" sz="2400">
                <a:solidFill>
                  <a:schemeClr val="dk1"/>
                </a:solidFill>
                <a:latin typeface="Times New Roman"/>
                <a:ea typeface="Times New Roman"/>
                <a:cs typeface="Times New Roman"/>
                <a:sym typeface="Times New Roman"/>
              </a:rPr>
              <a:t>Savanturiers-Ecole de la Recherche</a:t>
            </a:r>
            <a:endParaRPr sz="2400">
              <a:solidFill>
                <a:schemeClr val="dk1"/>
              </a:solidFill>
              <a:latin typeface="Times New Roman"/>
              <a:ea typeface="Times New Roman"/>
              <a:cs typeface="Times New Roman"/>
              <a:sym typeface="Times New Roman"/>
            </a:endParaRPr>
          </a:p>
          <a:p>
            <a:pPr marL="457200" lvl="0" indent="-358140" algn="l" rtl="0">
              <a:lnSpc>
                <a:spcPct val="100000"/>
              </a:lnSpc>
              <a:spcBef>
                <a:spcPts val="0"/>
              </a:spcBef>
              <a:spcAft>
                <a:spcPts val="0"/>
              </a:spcAft>
              <a:buClr>
                <a:schemeClr val="dk1"/>
              </a:buClr>
              <a:buSzPct val="100000"/>
              <a:buFont typeface="Times New Roman"/>
              <a:buChar char="❏"/>
            </a:pPr>
            <a:r>
              <a:rPr lang="fr" sz="2400">
                <a:solidFill>
                  <a:schemeClr val="dk1"/>
                </a:solidFill>
                <a:latin typeface="Times New Roman"/>
                <a:ea typeface="Times New Roman"/>
                <a:cs typeface="Times New Roman"/>
                <a:sym typeface="Times New Roman"/>
              </a:rPr>
              <a:t>Ecole urbaine de Lyon et l’Ecole de l’Anthropocène</a:t>
            </a:r>
            <a:endParaRPr sz="24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24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fr" sz="2400">
                <a:solidFill>
                  <a:schemeClr val="dk1"/>
                </a:solidFill>
                <a:latin typeface="Times New Roman"/>
                <a:ea typeface="Times New Roman"/>
                <a:cs typeface="Times New Roman"/>
                <a:sym typeface="Times New Roman"/>
              </a:rPr>
              <a:t>2/ A l’international</a:t>
            </a:r>
            <a:endParaRPr sz="2400">
              <a:solidFill>
                <a:schemeClr val="dk1"/>
              </a:solidFill>
              <a:latin typeface="Times New Roman"/>
              <a:ea typeface="Times New Roman"/>
              <a:cs typeface="Times New Roman"/>
              <a:sym typeface="Times New Roman"/>
            </a:endParaRPr>
          </a:p>
          <a:p>
            <a:pPr marL="457200" lvl="0" indent="-358140" algn="just" rtl="0">
              <a:spcBef>
                <a:spcPts val="0"/>
              </a:spcBef>
              <a:spcAft>
                <a:spcPts val="0"/>
              </a:spcAft>
              <a:buClr>
                <a:schemeClr val="dk1"/>
              </a:buClr>
              <a:buSzPct val="100000"/>
              <a:buFont typeface="Times New Roman"/>
              <a:buChar char="❏"/>
            </a:pPr>
            <a:r>
              <a:rPr lang="fr" sz="2400">
                <a:solidFill>
                  <a:schemeClr val="dk1"/>
                </a:solidFill>
                <a:uFill>
                  <a:noFill/>
                </a:u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Seeds of a Good Anthropocene </a:t>
            </a:r>
            <a:r>
              <a:rPr lang="fr" sz="2400">
                <a:solidFill>
                  <a:schemeClr val="dk1"/>
                </a:solidFill>
                <a:latin typeface="Times New Roman"/>
                <a:ea typeface="Times New Roman"/>
                <a:cs typeface="Times New Roman"/>
                <a:sym typeface="Times New Roman"/>
              </a:rPr>
              <a:t>(McGill University Canada, Stockholm University Sweden and Stellenbosch University South Africa)</a:t>
            </a:r>
            <a:endParaRPr sz="2400">
              <a:solidFill>
                <a:schemeClr val="dk1"/>
              </a:solidFill>
              <a:latin typeface="Times New Roman"/>
              <a:ea typeface="Times New Roman"/>
              <a:cs typeface="Times New Roman"/>
              <a:sym typeface="Times New Roman"/>
            </a:endParaRPr>
          </a:p>
          <a:p>
            <a:pPr marL="457200" lvl="0" indent="-358140" algn="just" rtl="0">
              <a:spcBef>
                <a:spcPts val="0"/>
              </a:spcBef>
              <a:spcAft>
                <a:spcPts val="0"/>
              </a:spcAft>
              <a:buClr>
                <a:schemeClr val="dk1"/>
              </a:buClr>
              <a:buSzPct val="100000"/>
              <a:buFont typeface="Times New Roman"/>
              <a:buChar char="❏"/>
            </a:pPr>
            <a:r>
              <a:rPr lang="fr" sz="2400">
                <a:solidFill>
                  <a:schemeClr val="dk1"/>
                </a:solidFill>
                <a:uFill>
                  <a:noFill/>
                </a:uFill>
                <a:latin typeface="Times New Roman"/>
                <a:ea typeface="Times New Roman"/>
                <a:cs typeface="Times New Roman"/>
                <a:sym typeface="Times New Roman"/>
                <a:hlinkClick r:id="rId5">
                  <a:extLst>
                    <a:ext uri="{A12FA001-AC4F-418D-AE19-62706E023703}">
                      <ahyp:hlinkClr xmlns:ahyp="http://schemas.microsoft.com/office/drawing/2018/hyperlinkcolor" val="tx"/>
                    </a:ext>
                  </a:extLst>
                </a:hlinkClick>
              </a:rPr>
              <a:t>University College London (UCL) Anthropocene</a:t>
            </a:r>
            <a:r>
              <a:rPr lang="fr" sz="2400">
                <a:solidFill>
                  <a:schemeClr val="dk1"/>
                </a:solidFill>
                <a:latin typeface="Times New Roman"/>
                <a:ea typeface="Times New Roman"/>
                <a:cs typeface="Times New Roman"/>
                <a:sym typeface="Times New Roman"/>
              </a:rPr>
              <a:t> (Londres)</a:t>
            </a:r>
            <a:endParaRPr sz="2400">
              <a:solidFill>
                <a:schemeClr val="dk1"/>
              </a:solidFill>
              <a:latin typeface="Times New Roman"/>
              <a:ea typeface="Times New Roman"/>
              <a:cs typeface="Times New Roman"/>
              <a:sym typeface="Times New Roman"/>
            </a:endParaRPr>
          </a:p>
          <a:p>
            <a:pPr marL="457200" lvl="0" indent="-358140" algn="just" rtl="0">
              <a:spcBef>
                <a:spcPts val="0"/>
              </a:spcBef>
              <a:spcAft>
                <a:spcPts val="0"/>
              </a:spcAft>
              <a:buClr>
                <a:schemeClr val="dk1"/>
              </a:buClr>
              <a:buSzPct val="100000"/>
              <a:buFont typeface="Times New Roman"/>
              <a:buChar char="❏"/>
            </a:pPr>
            <a:r>
              <a:rPr lang="fr" sz="2400">
                <a:solidFill>
                  <a:schemeClr val="dk1"/>
                </a:solidFill>
                <a:uFill>
                  <a:noFill/>
                </a:uFill>
                <a:latin typeface="Times New Roman"/>
                <a:ea typeface="Times New Roman"/>
                <a:cs typeface="Times New Roman"/>
                <a:sym typeface="Times New Roman"/>
                <a:hlinkClick r:id="rId6">
                  <a:extLst>
                    <a:ext uri="{A12FA001-AC4F-418D-AE19-62706E023703}">
                      <ahyp:hlinkClr xmlns:ahyp="http://schemas.microsoft.com/office/drawing/2018/hyperlinkcolor" val="tx"/>
                    </a:ext>
                  </a:extLst>
                </a:hlinkClick>
              </a:rPr>
              <a:t>Youth Climate Lab</a:t>
            </a:r>
            <a:r>
              <a:rPr lang="fr" sz="2400">
                <a:solidFill>
                  <a:schemeClr val="dk1"/>
                </a:solidFill>
                <a:latin typeface="Times New Roman"/>
                <a:ea typeface="Times New Roman"/>
                <a:cs typeface="Times New Roman"/>
                <a:sym typeface="Times New Roman"/>
              </a:rPr>
              <a:t> (Ottawa)</a:t>
            </a:r>
            <a:endParaRPr sz="24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2400">
              <a:solidFill>
                <a:schemeClr val="dk1"/>
              </a:solidFill>
              <a:latin typeface="Times New Roman"/>
              <a:ea typeface="Times New Roman"/>
              <a:cs typeface="Times New Roman"/>
              <a:sym typeface="Times New Roman"/>
            </a:endParaRPr>
          </a:p>
        </p:txBody>
      </p:sp>
      <p:pic>
        <p:nvPicPr>
          <p:cNvPr id="389" name="Google Shape;389;p68"/>
          <p:cNvPicPr preferRelativeResize="0"/>
          <p:nvPr/>
        </p:nvPicPr>
        <p:blipFill rotWithShape="1">
          <a:blip r:embed="rId7">
            <a:alphaModFix/>
          </a:blip>
          <a:srcRect/>
          <a:stretch/>
        </p:blipFill>
        <p:spPr>
          <a:xfrm>
            <a:off x="8781901" y="4620125"/>
            <a:ext cx="220350" cy="453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393"/>
        <p:cNvGrpSpPr/>
        <p:nvPr/>
      </p:nvGrpSpPr>
      <p:grpSpPr>
        <a:xfrm>
          <a:off x="0" y="0"/>
          <a:ext cx="0" cy="0"/>
          <a:chOff x="0" y="0"/>
          <a:chExt cx="0" cy="0"/>
        </a:xfrm>
      </p:grpSpPr>
      <p:pic>
        <p:nvPicPr>
          <p:cNvPr id="394" name="Google Shape;394;p69"/>
          <p:cNvPicPr preferRelativeResize="0"/>
          <p:nvPr/>
        </p:nvPicPr>
        <p:blipFill>
          <a:blip r:embed="rId3">
            <a:alphaModFix/>
          </a:blip>
          <a:stretch>
            <a:fillRect/>
          </a:stretch>
        </p:blipFill>
        <p:spPr>
          <a:xfrm>
            <a:off x="7528250" y="4692326"/>
            <a:ext cx="1202949" cy="380800"/>
          </a:xfrm>
          <a:prstGeom prst="rect">
            <a:avLst/>
          </a:prstGeom>
          <a:noFill/>
          <a:ln>
            <a:noFill/>
          </a:ln>
        </p:spPr>
      </p:pic>
      <p:sp>
        <p:nvSpPr>
          <p:cNvPr id="395" name="Google Shape;395;p69"/>
          <p:cNvSpPr txBox="1">
            <a:spLocks noGrp="1"/>
          </p:cNvSpPr>
          <p:nvPr>
            <p:ph type="body" idx="1"/>
          </p:nvPr>
        </p:nvSpPr>
        <p:spPr>
          <a:xfrm>
            <a:off x="98700" y="159025"/>
            <a:ext cx="8946600" cy="45333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800"/>
              <a:buNone/>
            </a:pPr>
            <a:r>
              <a:rPr lang="fr" sz="2700" b="1">
                <a:solidFill>
                  <a:srgbClr val="073763"/>
                </a:solidFill>
                <a:latin typeface="Times New Roman"/>
                <a:ea typeface="Times New Roman"/>
                <a:cs typeface="Times New Roman"/>
                <a:sym typeface="Times New Roman"/>
              </a:rPr>
              <a:t>Des controverses au réel : Cartographions le terrain !</a:t>
            </a:r>
            <a:endParaRPr sz="2700" b="1">
              <a:solidFill>
                <a:srgbClr val="073763"/>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endParaRPr sz="16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r>
              <a:rPr lang="fr" sz="2400">
                <a:solidFill>
                  <a:schemeClr val="dk1"/>
                </a:solidFill>
                <a:latin typeface="Times New Roman"/>
                <a:ea typeface="Times New Roman"/>
                <a:cs typeface="Times New Roman"/>
                <a:sym typeface="Times New Roman"/>
              </a:rPr>
              <a:t>Des lieux muséaux</a:t>
            </a:r>
            <a:endParaRPr sz="2400">
              <a:solidFill>
                <a:schemeClr val="dk1"/>
              </a:solidFill>
              <a:latin typeface="Times New Roman"/>
              <a:ea typeface="Times New Roman"/>
              <a:cs typeface="Times New Roman"/>
              <a:sym typeface="Times New Roman"/>
            </a:endParaRPr>
          </a:p>
          <a:p>
            <a:pPr marL="457200" lvl="0" indent="-381000" algn="just" rtl="0">
              <a:spcBef>
                <a:spcPts val="0"/>
              </a:spcBef>
              <a:spcAft>
                <a:spcPts val="0"/>
              </a:spcAft>
              <a:buClr>
                <a:schemeClr val="dk1"/>
              </a:buClr>
              <a:buSzPts val="2400"/>
              <a:buFont typeface="Times New Roman"/>
              <a:buChar char="❏"/>
            </a:pPr>
            <a:r>
              <a:rPr lang="fr" sz="2400" u="sng">
                <a:solidFill>
                  <a:srgbClr val="1155CC"/>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Museum for Climate Actions</a:t>
            </a:r>
            <a:endParaRPr sz="2400">
              <a:solidFill>
                <a:schemeClr val="dk1"/>
              </a:solidFill>
              <a:latin typeface="Times New Roman"/>
              <a:ea typeface="Times New Roman"/>
              <a:cs typeface="Times New Roman"/>
              <a:sym typeface="Times New Roman"/>
            </a:endParaRPr>
          </a:p>
          <a:p>
            <a:pPr marL="457200" lvl="0" indent="-381000" algn="just" rtl="0">
              <a:spcBef>
                <a:spcPts val="0"/>
              </a:spcBef>
              <a:spcAft>
                <a:spcPts val="0"/>
              </a:spcAft>
              <a:buClr>
                <a:schemeClr val="dk1"/>
              </a:buClr>
              <a:buSzPts val="2400"/>
              <a:buFont typeface="Times New Roman"/>
              <a:buChar char="❏"/>
            </a:pPr>
            <a:r>
              <a:rPr lang="fr" sz="2400" u="sng">
                <a:solidFill>
                  <a:srgbClr val="1155CC"/>
                </a:solidFill>
                <a:latin typeface="Times New Roman"/>
                <a:ea typeface="Times New Roman"/>
                <a:cs typeface="Times New Roman"/>
                <a:sym typeface="Times New Roman"/>
                <a:hlinkClick r:id="rId5">
                  <a:extLst>
                    <a:ext uri="{A12FA001-AC4F-418D-AE19-62706E023703}">
                      <ahyp:hlinkClr xmlns:ahyp="http://schemas.microsoft.com/office/drawing/2018/hyperlinkcolor" val="tx"/>
                    </a:ext>
                  </a:extLst>
                </a:hlinkClick>
              </a:rPr>
              <a:t>Anchorage Museum</a:t>
            </a:r>
            <a:endParaRPr sz="2400">
              <a:solidFill>
                <a:schemeClr val="dk1"/>
              </a:solidFill>
              <a:latin typeface="Times New Roman"/>
              <a:ea typeface="Times New Roman"/>
              <a:cs typeface="Times New Roman"/>
              <a:sym typeface="Times New Roman"/>
            </a:endParaRPr>
          </a:p>
          <a:p>
            <a:pPr marL="457200" lvl="0" indent="-381000" algn="just" rtl="0">
              <a:spcBef>
                <a:spcPts val="0"/>
              </a:spcBef>
              <a:spcAft>
                <a:spcPts val="0"/>
              </a:spcAft>
              <a:buClr>
                <a:schemeClr val="dk1"/>
              </a:buClr>
              <a:buSzPts val="2400"/>
              <a:buFont typeface="Times New Roman"/>
              <a:buChar char="❏"/>
            </a:pPr>
            <a:r>
              <a:rPr lang="fr" sz="2400" u="sng">
                <a:solidFill>
                  <a:srgbClr val="1155CC"/>
                </a:solidFill>
                <a:latin typeface="Times New Roman"/>
                <a:ea typeface="Times New Roman"/>
                <a:cs typeface="Times New Roman"/>
                <a:sym typeface="Times New Roman"/>
                <a:hlinkClick r:id="rId6">
                  <a:extLst>
                    <a:ext uri="{A12FA001-AC4F-418D-AE19-62706E023703}">
                      <ahyp:hlinkClr xmlns:ahyp="http://schemas.microsoft.com/office/drawing/2018/hyperlinkcolor" val="tx"/>
                    </a:ext>
                  </a:extLst>
                </a:hlinkClick>
              </a:rPr>
              <a:t>The Anthropocene Project</a:t>
            </a:r>
            <a:endParaRPr sz="2400">
              <a:solidFill>
                <a:schemeClr val="dk1"/>
              </a:solidFill>
              <a:latin typeface="Times New Roman"/>
              <a:ea typeface="Times New Roman"/>
              <a:cs typeface="Times New Roman"/>
              <a:sym typeface="Times New Roman"/>
            </a:endParaRPr>
          </a:p>
          <a:p>
            <a:pPr marL="0" lvl="0" indent="0" algn="just" rtl="0">
              <a:spcBef>
                <a:spcPts val="0"/>
              </a:spcBef>
              <a:spcAft>
                <a:spcPts val="0"/>
              </a:spcAft>
              <a:buNone/>
            </a:pPr>
            <a:endParaRPr sz="24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endParaRPr sz="2400">
              <a:solidFill>
                <a:schemeClr val="dk1"/>
              </a:solidFill>
              <a:latin typeface="Times New Roman"/>
              <a:ea typeface="Times New Roman"/>
              <a:cs typeface="Times New Roman"/>
              <a:sym typeface="Times New Roman"/>
            </a:endParaRPr>
          </a:p>
        </p:txBody>
      </p:sp>
      <p:pic>
        <p:nvPicPr>
          <p:cNvPr id="396" name="Google Shape;396;p69"/>
          <p:cNvPicPr preferRelativeResize="0"/>
          <p:nvPr/>
        </p:nvPicPr>
        <p:blipFill rotWithShape="1">
          <a:blip r:embed="rId7">
            <a:alphaModFix/>
          </a:blip>
          <a:srcRect/>
          <a:stretch/>
        </p:blipFill>
        <p:spPr>
          <a:xfrm>
            <a:off x="8781901" y="4620125"/>
            <a:ext cx="220350" cy="453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400"/>
        <p:cNvGrpSpPr/>
        <p:nvPr/>
      </p:nvGrpSpPr>
      <p:grpSpPr>
        <a:xfrm>
          <a:off x="0" y="0"/>
          <a:ext cx="0" cy="0"/>
          <a:chOff x="0" y="0"/>
          <a:chExt cx="0" cy="0"/>
        </a:xfrm>
      </p:grpSpPr>
      <p:pic>
        <p:nvPicPr>
          <p:cNvPr id="401" name="Google Shape;401;p70"/>
          <p:cNvPicPr preferRelativeResize="0"/>
          <p:nvPr/>
        </p:nvPicPr>
        <p:blipFill>
          <a:blip r:embed="rId3">
            <a:alphaModFix/>
          </a:blip>
          <a:stretch>
            <a:fillRect/>
          </a:stretch>
        </p:blipFill>
        <p:spPr>
          <a:xfrm>
            <a:off x="7528250" y="4692326"/>
            <a:ext cx="1202949" cy="380800"/>
          </a:xfrm>
          <a:prstGeom prst="rect">
            <a:avLst/>
          </a:prstGeom>
          <a:noFill/>
          <a:ln>
            <a:noFill/>
          </a:ln>
        </p:spPr>
      </p:pic>
      <p:sp>
        <p:nvSpPr>
          <p:cNvPr id="402" name="Google Shape;402;p70"/>
          <p:cNvSpPr txBox="1">
            <a:spLocks noGrp="1"/>
          </p:cNvSpPr>
          <p:nvPr>
            <p:ph type="body" idx="1"/>
          </p:nvPr>
        </p:nvSpPr>
        <p:spPr>
          <a:xfrm>
            <a:off x="98700" y="159025"/>
            <a:ext cx="8946600" cy="4533300"/>
          </a:xfrm>
          <a:prstGeom prst="rect">
            <a:avLst/>
          </a:prstGeom>
          <a:solidFill>
            <a:srgbClr val="F6F6F6"/>
          </a:solidFill>
          <a:ln>
            <a:noFill/>
          </a:ln>
        </p:spPr>
        <p:txBody>
          <a:bodyPr spcFirstLastPara="1" wrap="square" lIns="91425" tIns="91425" rIns="91425" bIns="91425" anchor="t" anchorCtr="0">
            <a:normAutofit lnSpcReduction="10000"/>
          </a:bodyPr>
          <a:lstStyle/>
          <a:p>
            <a:pPr marL="0" lvl="0" indent="0" algn="l" rtl="0">
              <a:lnSpc>
                <a:spcPct val="100000"/>
              </a:lnSpc>
              <a:spcBef>
                <a:spcPts val="0"/>
              </a:spcBef>
              <a:spcAft>
                <a:spcPts val="0"/>
              </a:spcAft>
              <a:buSzPts val="1800"/>
              <a:buNone/>
            </a:pPr>
            <a:r>
              <a:rPr lang="fr" sz="2700" b="1">
                <a:solidFill>
                  <a:srgbClr val="073763"/>
                </a:solidFill>
                <a:latin typeface="Times New Roman"/>
                <a:ea typeface="Times New Roman"/>
                <a:cs typeface="Times New Roman"/>
                <a:sym typeface="Times New Roman"/>
              </a:rPr>
              <a:t>Des controverses au réel : Cartographions le terrain !</a:t>
            </a:r>
            <a:endParaRPr sz="2700" b="1">
              <a:solidFill>
                <a:srgbClr val="073763"/>
              </a:solidFill>
              <a:latin typeface="Times New Roman"/>
              <a:ea typeface="Times New Roman"/>
              <a:cs typeface="Times New Roman"/>
              <a:sym typeface="Times New Roman"/>
            </a:endParaRPr>
          </a:p>
          <a:p>
            <a:pPr marL="0" lvl="0" indent="0" algn="ctr" rtl="0">
              <a:lnSpc>
                <a:spcPct val="100000"/>
              </a:lnSpc>
              <a:spcBef>
                <a:spcPts val="0"/>
              </a:spcBef>
              <a:spcAft>
                <a:spcPts val="0"/>
              </a:spcAft>
              <a:buSzPts val="1800"/>
              <a:buNone/>
            </a:pPr>
            <a:r>
              <a:rPr lang="fr" sz="2700" b="1">
                <a:solidFill>
                  <a:srgbClr val="073763"/>
                </a:solidFill>
                <a:latin typeface="Times New Roman"/>
                <a:ea typeface="Times New Roman"/>
                <a:cs typeface="Times New Roman"/>
                <a:sym typeface="Times New Roman"/>
              </a:rPr>
              <a:t>FOCUS EDUCATION</a:t>
            </a:r>
            <a:endParaRPr sz="2700" b="1">
              <a:solidFill>
                <a:srgbClr val="073763"/>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endParaRPr sz="1600">
              <a:solidFill>
                <a:schemeClr val="dk1"/>
              </a:solidFill>
              <a:latin typeface="Times New Roman"/>
              <a:ea typeface="Times New Roman"/>
              <a:cs typeface="Times New Roman"/>
              <a:sym typeface="Times New Roman"/>
            </a:endParaRPr>
          </a:p>
          <a:p>
            <a:pPr marL="457200" lvl="0" indent="-317500" algn="just" rtl="0">
              <a:spcBef>
                <a:spcPts val="0"/>
              </a:spcBef>
              <a:spcAft>
                <a:spcPts val="0"/>
              </a:spcAft>
              <a:buClr>
                <a:srgbClr val="3C78D8"/>
              </a:buClr>
              <a:buSzPts val="1400"/>
              <a:buFont typeface="Times New Roman"/>
              <a:buChar char="❏"/>
            </a:pPr>
            <a:r>
              <a:rPr lang="fr" sz="1400" u="sng">
                <a:solidFill>
                  <a:srgbClr val="3C78D8"/>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https://theanthropocene.org/education/</a:t>
            </a:r>
            <a:endParaRPr sz="1400">
              <a:solidFill>
                <a:srgbClr val="3C78D8"/>
              </a:solidFill>
              <a:latin typeface="Times New Roman"/>
              <a:ea typeface="Times New Roman"/>
              <a:cs typeface="Times New Roman"/>
              <a:sym typeface="Times New Roman"/>
            </a:endParaRPr>
          </a:p>
          <a:p>
            <a:pPr marL="457200" lvl="0" indent="-317500" algn="l" rtl="0">
              <a:spcBef>
                <a:spcPts val="0"/>
              </a:spcBef>
              <a:spcAft>
                <a:spcPts val="0"/>
              </a:spcAft>
              <a:buClr>
                <a:srgbClr val="3C78D8"/>
              </a:buClr>
              <a:buSzPts val="1400"/>
              <a:buFont typeface="Times New Roman"/>
              <a:buChar char="❏"/>
            </a:pPr>
            <a:r>
              <a:rPr lang="fr" sz="1400" u="sng">
                <a:solidFill>
                  <a:srgbClr val="3C78D8"/>
                </a:solidFill>
                <a:highlight>
                  <a:srgbClr val="FFFFFF"/>
                </a:highlight>
                <a:latin typeface="Times New Roman"/>
                <a:ea typeface="Times New Roman"/>
                <a:cs typeface="Times New Roman"/>
                <a:sym typeface="Times New Roman"/>
                <a:hlinkClick r:id="rId5">
                  <a:extLst>
                    <a:ext uri="{A12FA001-AC4F-418D-AE19-62706E023703}">
                      <ahyp:hlinkClr xmlns:ahyp="http://schemas.microsoft.com/office/drawing/2018/hyperlinkcolor" val="tx"/>
                    </a:ext>
                  </a:extLst>
                </a:hlinkClick>
              </a:rPr>
              <a:t>The Anthropocene Curriculum</a:t>
            </a:r>
            <a:endParaRPr sz="1400">
              <a:solidFill>
                <a:srgbClr val="3C78D8"/>
              </a:solidFill>
              <a:latin typeface="Times New Roman"/>
              <a:ea typeface="Times New Roman"/>
              <a:cs typeface="Times New Roman"/>
              <a:sym typeface="Times New Roman"/>
            </a:endParaRPr>
          </a:p>
          <a:p>
            <a:pPr marL="457200" lvl="0" indent="-317500" algn="just" rtl="0">
              <a:spcBef>
                <a:spcPts val="0"/>
              </a:spcBef>
              <a:spcAft>
                <a:spcPts val="0"/>
              </a:spcAft>
              <a:buClr>
                <a:srgbClr val="3C78D8"/>
              </a:buClr>
              <a:buSzPts val="1400"/>
              <a:buFont typeface="Times New Roman"/>
              <a:buChar char="❏"/>
            </a:pPr>
            <a:r>
              <a:rPr lang="fr" sz="1400" u="sng">
                <a:solidFill>
                  <a:srgbClr val="3C78D8"/>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The Anthropocene Education Program</a:t>
            </a:r>
            <a:r>
              <a:rPr lang="fr" sz="1400" u="sng">
                <a:solidFill>
                  <a:srgbClr val="3C78D8"/>
                </a:solidFill>
                <a:latin typeface="Times New Roman"/>
                <a:ea typeface="Times New Roman"/>
                <a:cs typeface="Times New Roman"/>
                <a:sym typeface="Times New Roman"/>
              </a:rPr>
              <a:t> </a:t>
            </a:r>
            <a:endParaRPr sz="1400" u="sng">
              <a:solidFill>
                <a:srgbClr val="3C78D8"/>
              </a:solidFill>
              <a:latin typeface="Times New Roman"/>
              <a:ea typeface="Times New Roman"/>
              <a:cs typeface="Times New Roman"/>
              <a:sym typeface="Times New Roman"/>
            </a:endParaRPr>
          </a:p>
          <a:p>
            <a:pPr marL="457200" lvl="0" indent="-317500" algn="just" rtl="0">
              <a:spcBef>
                <a:spcPts val="0"/>
              </a:spcBef>
              <a:spcAft>
                <a:spcPts val="0"/>
              </a:spcAft>
              <a:buClr>
                <a:srgbClr val="3C78D8"/>
              </a:buClr>
              <a:buSzPts val="1400"/>
              <a:buFont typeface="Times New Roman"/>
              <a:buChar char="❏"/>
            </a:pPr>
            <a:r>
              <a:rPr lang="fr" sz="1400" u="sng">
                <a:solidFill>
                  <a:srgbClr val="3C78D8"/>
                </a:solidFill>
                <a:latin typeface="Times New Roman"/>
                <a:ea typeface="Times New Roman"/>
                <a:cs typeface="Times New Roman"/>
                <a:sym typeface="Times New Roman"/>
                <a:hlinkClick r:id="rId6">
                  <a:extLst>
                    <a:ext uri="{A12FA001-AC4F-418D-AE19-62706E023703}">
                      <ahyp:hlinkClr xmlns:ahyp="http://schemas.microsoft.com/office/drawing/2018/hyperlinkcolor" val="tx"/>
                    </a:ext>
                  </a:extLst>
                </a:hlinkClick>
              </a:rPr>
              <a:t>Ecole urbaine de Lyon - Etudes Urbaines Anthropocènes - Projet : anthropocène 2050</a:t>
            </a:r>
            <a:endParaRPr sz="1400">
              <a:solidFill>
                <a:srgbClr val="3C78D8"/>
              </a:solidFill>
              <a:latin typeface="Times New Roman"/>
              <a:ea typeface="Times New Roman"/>
              <a:cs typeface="Times New Roman"/>
              <a:sym typeface="Times New Roman"/>
            </a:endParaRPr>
          </a:p>
          <a:p>
            <a:pPr marL="457200" lvl="0" indent="-317500" algn="just" rtl="0">
              <a:spcBef>
                <a:spcPts val="0"/>
              </a:spcBef>
              <a:spcAft>
                <a:spcPts val="0"/>
              </a:spcAft>
              <a:buClr>
                <a:srgbClr val="3C78D8"/>
              </a:buClr>
              <a:buSzPts val="1400"/>
              <a:buFont typeface="Times New Roman"/>
              <a:buChar char="❏"/>
            </a:pPr>
            <a:r>
              <a:rPr lang="fr" sz="1400" u="sng">
                <a:solidFill>
                  <a:srgbClr val="3C78D8"/>
                </a:solidFill>
                <a:latin typeface="Times New Roman"/>
                <a:ea typeface="Times New Roman"/>
                <a:cs typeface="Times New Roman"/>
                <a:sym typeface="Times New Roman"/>
                <a:hlinkClick r:id="rId7">
                  <a:extLst>
                    <a:ext uri="{A12FA001-AC4F-418D-AE19-62706E023703}">
                      <ahyp:hlinkClr xmlns:ahyp="http://schemas.microsoft.com/office/drawing/2018/hyperlinkcolor" val="tx"/>
                    </a:ext>
                  </a:extLst>
                </a:hlinkClick>
              </a:rPr>
              <a:t>ClimatTicTac</a:t>
            </a:r>
            <a:endParaRPr sz="1400" u="sng">
              <a:solidFill>
                <a:srgbClr val="3C78D8"/>
              </a:solidFill>
              <a:latin typeface="Times New Roman"/>
              <a:ea typeface="Times New Roman"/>
              <a:cs typeface="Times New Roman"/>
              <a:sym typeface="Times New Roman"/>
            </a:endParaRPr>
          </a:p>
          <a:p>
            <a:pPr marL="457200" lvl="0" indent="-317500" algn="just" rtl="0">
              <a:spcBef>
                <a:spcPts val="0"/>
              </a:spcBef>
              <a:spcAft>
                <a:spcPts val="0"/>
              </a:spcAft>
              <a:buClr>
                <a:srgbClr val="3C78D8"/>
              </a:buClr>
              <a:buSzPts val="1400"/>
              <a:buFont typeface="Times New Roman"/>
              <a:buChar char="❏"/>
            </a:pPr>
            <a:r>
              <a:rPr lang="fr" sz="1400" u="sng">
                <a:solidFill>
                  <a:srgbClr val="3C78D8"/>
                </a:solidFill>
                <a:latin typeface="Times New Roman"/>
                <a:ea typeface="Times New Roman"/>
                <a:cs typeface="Times New Roman"/>
                <a:sym typeface="Times New Roman"/>
                <a:hlinkClick r:id="rId8">
                  <a:extLst>
                    <a:ext uri="{A12FA001-AC4F-418D-AE19-62706E023703}">
                      <ahyp:hlinkClr xmlns:ahyp="http://schemas.microsoft.com/office/drawing/2018/hyperlinkcolor" val="tx"/>
                    </a:ext>
                  </a:extLst>
                </a:hlinkClick>
              </a:rPr>
              <a:t>Lycée en transitions</a:t>
            </a:r>
            <a:endParaRPr sz="1400" u="sng">
              <a:solidFill>
                <a:srgbClr val="3C78D8"/>
              </a:solidFill>
              <a:latin typeface="Times New Roman"/>
              <a:ea typeface="Times New Roman"/>
              <a:cs typeface="Times New Roman"/>
              <a:sym typeface="Times New Roman"/>
            </a:endParaRPr>
          </a:p>
          <a:p>
            <a:pPr marL="457200" lvl="0" indent="-317500" algn="just" rtl="0">
              <a:spcBef>
                <a:spcPts val="0"/>
              </a:spcBef>
              <a:spcAft>
                <a:spcPts val="0"/>
              </a:spcAft>
              <a:buClr>
                <a:srgbClr val="3C78D8"/>
              </a:buClr>
              <a:buSzPts val="1400"/>
              <a:buFont typeface="Times New Roman"/>
              <a:buChar char="❏"/>
            </a:pPr>
            <a:r>
              <a:rPr lang="fr" sz="1400" u="sng">
                <a:solidFill>
                  <a:srgbClr val="3C78D8"/>
                </a:solidFill>
                <a:latin typeface="Times New Roman"/>
                <a:ea typeface="Times New Roman"/>
                <a:cs typeface="Times New Roman"/>
                <a:sym typeface="Times New Roman"/>
                <a:hlinkClick r:id="rId9">
                  <a:extLst>
                    <a:ext uri="{A12FA001-AC4F-418D-AE19-62706E023703}">
                      <ahyp:hlinkClr xmlns:ahyp="http://schemas.microsoft.com/office/drawing/2018/hyperlinkcolor" val="tx"/>
                    </a:ext>
                  </a:extLst>
                </a:hlinkClick>
              </a:rPr>
              <a:t>Profs en transition</a:t>
            </a:r>
            <a:endParaRPr sz="1400" u="sng">
              <a:solidFill>
                <a:srgbClr val="3C78D8"/>
              </a:solidFill>
              <a:latin typeface="Times New Roman"/>
              <a:ea typeface="Times New Roman"/>
              <a:cs typeface="Times New Roman"/>
              <a:sym typeface="Times New Roman"/>
            </a:endParaRPr>
          </a:p>
          <a:p>
            <a:pPr marL="457200" lvl="0" indent="-317500" algn="just" rtl="0">
              <a:spcBef>
                <a:spcPts val="0"/>
              </a:spcBef>
              <a:spcAft>
                <a:spcPts val="0"/>
              </a:spcAft>
              <a:buClr>
                <a:srgbClr val="3C78D8"/>
              </a:buClr>
              <a:buSzPts val="1400"/>
              <a:buFont typeface="Times New Roman"/>
              <a:buChar char="❏"/>
            </a:pPr>
            <a:r>
              <a:rPr lang="fr" sz="1400" u="sng">
                <a:solidFill>
                  <a:srgbClr val="3C78D8"/>
                </a:solidFill>
                <a:latin typeface="Times New Roman"/>
                <a:ea typeface="Times New Roman"/>
                <a:cs typeface="Times New Roman"/>
                <a:sym typeface="Times New Roman"/>
                <a:hlinkClick r:id="rId10">
                  <a:extLst>
                    <a:ext uri="{A12FA001-AC4F-418D-AE19-62706E023703}">
                      <ahyp:hlinkClr xmlns:ahyp="http://schemas.microsoft.com/office/drawing/2018/hyperlinkcolor" val="tx"/>
                    </a:ext>
                  </a:extLst>
                </a:hlinkClick>
              </a:rPr>
              <a:t>Projet Tiers-Lab au sein de l’incubateur académique M’L@B</a:t>
            </a:r>
            <a:endParaRPr sz="1400" u="sng">
              <a:solidFill>
                <a:srgbClr val="3C78D8"/>
              </a:solidFill>
              <a:latin typeface="Times New Roman"/>
              <a:ea typeface="Times New Roman"/>
              <a:cs typeface="Times New Roman"/>
              <a:sym typeface="Times New Roman"/>
            </a:endParaRPr>
          </a:p>
          <a:p>
            <a:pPr marL="457200" lvl="0" indent="-317500" algn="just" rtl="0">
              <a:spcBef>
                <a:spcPts val="0"/>
              </a:spcBef>
              <a:spcAft>
                <a:spcPts val="0"/>
              </a:spcAft>
              <a:buClr>
                <a:srgbClr val="3C78D8"/>
              </a:buClr>
              <a:buSzPts val="1400"/>
              <a:buFont typeface="Times New Roman"/>
              <a:buChar char="❏"/>
            </a:pPr>
            <a:r>
              <a:rPr lang="fr" sz="1400" u="sng">
                <a:solidFill>
                  <a:srgbClr val="3C78D8"/>
                </a:solidFill>
                <a:latin typeface="Times New Roman"/>
                <a:ea typeface="Times New Roman"/>
                <a:cs typeface="Times New Roman"/>
                <a:sym typeface="Times New Roman"/>
                <a:hlinkClick r:id="rId11">
                  <a:extLst>
                    <a:ext uri="{A12FA001-AC4F-418D-AE19-62706E023703}">
                      <ahyp:hlinkClr xmlns:ahyp="http://schemas.microsoft.com/office/drawing/2018/hyperlinkcolor" val="tx"/>
                    </a:ext>
                  </a:extLst>
                </a:hlinkClick>
              </a:rPr>
              <a:t>Fondation pour l’éducation à l’environnement</a:t>
            </a:r>
            <a:endParaRPr sz="1400" u="sng">
              <a:solidFill>
                <a:srgbClr val="3C78D8"/>
              </a:solidFill>
              <a:latin typeface="Times New Roman"/>
              <a:ea typeface="Times New Roman"/>
              <a:cs typeface="Times New Roman"/>
              <a:sym typeface="Times New Roman"/>
            </a:endParaRPr>
          </a:p>
          <a:p>
            <a:pPr marL="457200" lvl="0" indent="-317500" algn="just" rtl="0">
              <a:spcBef>
                <a:spcPts val="0"/>
              </a:spcBef>
              <a:spcAft>
                <a:spcPts val="0"/>
              </a:spcAft>
              <a:buClr>
                <a:srgbClr val="3C78D8"/>
              </a:buClr>
              <a:buSzPts val="1400"/>
              <a:buFont typeface="Times New Roman"/>
              <a:buChar char="❏"/>
            </a:pPr>
            <a:r>
              <a:rPr lang="fr" sz="1400" u="sng">
                <a:solidFill>
                  <a:srgbClr val="3C78D8"/>
                </a:solidFill>
                <a:latin typeface="Times New Roman"/>
                <a:ea typeface="Times New Roman"/>
                <a:cs typeface="Times New Roman"/>
                <a:sym typeface="Times New Roman"/>
                <a:hlinkClick r:id="rId12">
                  <a:extLst>
                    <a:ext uri="{A12FA001-AC4F-418D-AE19-62706E023703}">
                      <ahyp:hlinkClr xmlns:ahyp="http://schemas.microsoft.com/office/drawing/2018/hyperlinkcolor" val="tx"/>
                    </a:ext>
                  </a:extLst>
                </a:hlinkClick>
              </a:rPr>
              <a:t>The Open School Project</a:t>
            </a:r>
            <a:r>
              <a:rPr lang="fr" sz="1400" u="sng">
                <a:solidFill>
                  <a:srgbClr val="3C78D8"/>
                </a:solidFill>
                <a:latin typeface="Times New Roman"/>
                <a:ea typeface="Times New Roman"/>
                <a:cs typeface="Times New Roman"/>
                <a:sym typeface="Times New Roman"/>
              </a:rPr>
              <a:t> : Vilnius </a:t>
            </a:r>
            <a:endParaRPr sz="1400" u="sng">
              <a:solidFill>
                <a:srgbClr val="3C78D8"/>
              </a:solidFill>
              <a:latin typeface="Times New Roman"/>
              <a:ea typeface="Times New Roman"/>
              <a:cs typeface="Times New Roman"/>
              <a:sym typeface="Times New Roman"/>
            </a:endParaRPr>
          </a:p>
          <a:p>
            <a:pPr marL="457200" lvl="0" indent="-317500" algn="just" rtl="0">
              <a:spcBef>
                <a:spcPts val="0"/>
              </a:spcBef>
              <a:spcAft>
                <a:spcPts val="0"/>
              </a:spcAft>
              <a:buClr>
                <a:srgbClr val="3C78D8"/>
              </a:buClr>
              <a:buSzPts val="1400"/>
              <a:buFont typeface="Times New Roman"/>
              <a:buChar char="❏"/>
            </a:pPr>
            <a:r>
              <a:rPr lang="fr" sz="1400" u="sng">
                <a:solidFill>
                  <a:srgbClr val="3C78D8"/>
                </a:solidFill>
                <a:latin typeface="Times New Roman"/>
                <a:ea typeface="Times New Roman"/>
                <a:cs typeface="Times New Roman"/>
                <a:sym typeface="Times New Roman"/>
                <a:hlinkClick r:id="rId13">
                  <a:extLst>
                    <a:ext uri="{A12FA001-AC4F-418D-AE19-62706E023703}">
                      <ahyp:hlinkClr xmlns:ahyp="http://schemas.microsoft.com/office/drawing/2018/hyperlinkcolor" val="tx"/>
                    </a:ext>
                  </a:extLst>
                </a:hlinkClick>
              </a:rPr>
              <a:t>Classe Dehors</a:t>
            </a:r>
            <a:endParaRPr sz="1400">
              <a:solidFill>
                <a:srgbClr val="3C78D8"/>
              </a:solidFill>
              <a:latin typeface="Times New Roman"/>
              <a:ea typeface="Times New Roman"/>
              <a:cs typeface="Times New Roman"/>
              <a:sym typeface="Times New Roman"/>
            </a:endParaRPr>
          </a:p>
          <a:p>
            <a:pPr marL="457200" lvl="0" indent="-317500" algn="just" rtl="0">
              <a:spcBef>
                <a:spcPts val="0"/>
              </a:spcBef>
              <a:spcAft>
                <a:spcPts val="0"/>
              </a:spcAft>
              <a:buClr>
                <a:srgbClr val="3C78D8"/>
              </a:buClr>
              <a:buSzPts val="1400"/>
              <a:buFont typeface="Times New Roman"/>
              <a:buChar char="❏"/>
            </a:pPr>
            <a:r>
              <a:rPr lang="fr" sz="1400" u="sng">
                <a:solidFill>
                  <a:srgbClr val="3C78D8"/>
                </a:solidFill>
                <a:latin typeface="Times New Roman"/>
                <a:ea typeface="Times New Roman"/>
                <a:cs typeface="Times New Roman"/>
                <a:sym typeface="Times New Roman"/>
                <a:hlinkClick r:id="rId14">
                  <a:extLst>
                    <a:ext uri="{A12FA001-AC4F-418D-AE19-62706E023703}">
                      <ahyp:hlinkClr xmlns:ahyp="http://schemas.microsoft.com/office/drawing/2018/hyperlinkcolor" val="tx"/>
                    </a:ext>
                  </a:extLst>
                </a:hlinkClick>
              </a:rPr>
              <a:t>Académie du climat</a:t>
            </a:r>
            <a:endParaRPr sz="1400">
              <a:solidFill>
                <a:srgbClr val="3C78D8"/>
              </a:solidFill>
              <a:latin typeface="Times New Roman"/>
              <a:ea typeface="Times New Roman"/>
              <a:cs typeface="Times New Roman"/>
              <a:sym typeface="Times New Roman"/>
            </a:endParaRPr>
          </a:p>
          <a:p>
            <a:pPr marL="457200" lvl="0" indent="-317500" algn="just" rtl="0">
              <a:spcBef>
                <a:spcPts val="0"/>
              </a:spcBef>
              <a:spcAft>
                <a:spcPts val="0"/>
              </a:spcAft>
              <a:buClr>
                <a:srgbClr val="3C78D8"/>
              </a:buClr>
              <a:buSzPts val="1400"/>
              <a:buFont typeface="Times New Roman"/>
              <a:buChar char="❏"/>
            </a:pPr>
            <a:r>
              <a:rPr lang="fr" sz="1400" u="sng">
                <a:solidFill>
                  <a:srgbClr val="3C78D8"/>
                </a:solidFill>
                <a:latin typeface="Times New Roman"/>
                <a:ea typeface="Times New Roman"/>
                <a:cs typeface="Times New Roman"/>
                <a:sym typeface="Times New Roman"/>
                <a:hlinkClick r:id="rId15">
                  <a:extLst>
                    <a:ext uri="{A12FA001-AC4F-418D-AE19-62706E023703}">
                      <ahyp:hlinkClr xmlns:ahyp="http://schemas.microsoft.com/office/drawing/2018/hyperlinkcolor" val="tx"/>
                    </a:ext>
                  </a:extLst>
                </a:hlinkClick>
              </a:rPr>
              <a:t>https://sgp.undp.org/</a:t>
            </a:r>
            <a:r>
              <a:rPr lang="fr" sz="1400">
                <a:solidFill>
                  <a:srgbClr val="3C78D8"/>
                </a:solidFill>
                <a:latin typeface="Times New Roman"/>
                <a:ea typeface="Times New Roman"/>
                <a:cs typeface="Times New Roman"/>
                <a:sym typeface="Times New Roman"/>
              </a:rPr>
              <a:t> : cartographie ONU des initiatives climatiques mobilisant les jeunes autour du globe</a:t>
            </a:r>
            <a:endParaRPr sz="1400">
              <a:solidFill>
                <a:srgbClr val="3C78D8"/>
              </a:solidFill>
              <a:latin typeface="Times New Roman"/>
              <a:ea typeface="Times New Roman"/>
              <a:cs typeface="Times New Roman"/>
              <a:sym typeface="Times New Roman"/>
            </a:endParaRPr>
          </a:p>
          <a:p>
            <a:pPr marL="457200" lvl="0" indent="-317500" algn="just" rtl="0">
              <a:spcBef>
                <a:spcPts val="0"/>
              </a:spcBef>
              <a:spcAft>
                <a:spcPts val="0"/>
              </a:spcAft>
              <a:buClr>
                <a:srgbClr val="3C78D8"/>
              </a:buClr>
              <a:buSzPts val="1400"/>
              <a:buFont typeface="Times New Roman"/>
              <a:buChar char="❏"/>
            </a:pPr>
            <a:r>
              <a:rPr lang="fr" sz="1400" u="sng">
                <a:solidFill>
                  <a:srgbClr val="3C78D8"/>
                </a:solidFill>
                <a:latin typeface="Times New Roman"/>
                <a:ea typeface="Times New Roman"/>
                <a:cs typeface="Times New Roman"/>
                <a:sym typeface="Times New Roman"/>
                <a:hlinkClick r:id="rId16">
                  <a:extLst>
                    <a:ext uri="{A12FA001-AC4F-418D-AE19-62706E023703}">
                      <ahyp:hlinkClr xmlns:ahyp="http://schemas.microsoft.com/office/drawing/2018/hyperlinkcolor" val="tx"/>
                    </a:ext>
                  </a:extLst>
                </a:hlinkClick>
              </a:rPr>
              <a:t>https://artistsandclimatechange.com/organizations/</a:t>
            </a:r>
            <a:r>
              <a:rPr lang="fr" sz="1400">
                <a:solidFill>
                  <a:srgbClr val="3C78D8"/>
                </a:solidFill>
                <a:latin typeface="Times New Roman"/>
                <a:ea typeface="Times New Roman"/>
                <a:cs typeface="Times New Roman"/>
                <a:sym typeface="Times New Roman"/>
              </a:rPr>
              <a:t> Cartographie internationale des initiatives art / climat</a:t>
            </a:r>
            <a:endParaRPr sz="1400">
              <a:solidFill>
                <a:srgbClr val="3C78D8"/>
              </a:solidFill>
              <a:latin typeface="Times New Roman"/>
              <a:ea typeface="Times New Roman"/>
              <a:cs typeface="Times New Roman"/>
              <a:sym typeface="Times New Roman"/>
            </a:endParaRPr>
          </a:p>
          <a:p>
            <a:pPr marL="0" lvl="0" indent="0" algn="just" rtl="0">
              <a:spcBef>
                <a:spcPts val="0"/>
              </a:spcBef>
              <a:spcAft>
                <a:spcPts val="0"/>
              </a:spcAft>
              <a:buClr>
                <a:schemeClr val="dk1"/>
              </a:buClr>
              <a:buSzPts val="1100"/>
              <a:buFont typeface="Arial"/>
              <a:buNone/>
            </a:pPr>
            <a:endParaRPr sz="1400">
              <a:solidFill>
                <a:srgbClr val="3C78D8"/>
              </a:solidFill>
              <a:latin typeface="Times New Roman"/>
              <a:ea typeface="Times New Roman"/>
              <a:cs typeface="Times New Roman"/>
              <a:sym typeface="Times New Roman"/>
            </a:endParaRPr>
          </a:p>
        </p:txBody>
      </p:sp>
      <p:pic>
        <p:nvPicPr>
          <p:cNvPr id="403" name="Google Shape;403;p70"/>
          <p:cNvPicPr preferRelativeResize="0"/>
          <p:nvPr/>
        </p:nvPicPr>
        <p:blipFill rotWithShape="1">
          <a:blip r:embed="rId17">
            <a:alphaModFix/>
          </a:blip>
          <a:srcRect/>
          <a:stretch/>
        </p:blipFill>
        <p:spPr>
          <a:xfrm>
            <a:off x="8781901" y="4620125"/>
            <a:ext cx="220350" cy="453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407"/>
        <p:cNvGrpSpPr/>
        <p:nvPr/>
      </p:nvGrpSpPr>
      <p:grpSpPr>
        <a:xfrm>
          <a:off x="0" y="0"/>
          <a:ext cx="0" cy="0"/>
          <a:chOff x="0" y="0"/>
          <a:chExt cx="0" cy="0"/>
        </a:xfrm>
      </p:grpSpPr>
      <p:pic>
        <p:nvPicPr>
          <p:cNvPr id="408" name="Google Shape;408;p71"/>
          <p:cNvPicPr preferRelativeResize="0"/>
          <p:nvPr/>
        </p:nvPicPr>
        <p:blipFill>
          <a:blip r:embed="rId3">
            <a:alphaModFix/>
          </a:blip>
          <a:stretch>
            <a:fillRect/>
          </a:stretch>
        </p:blipFill>
        <p:spPr>
          <a:xfrm>
            <a:off x="7881425" y="4704551"/>
            <a:ext cx="1202949" cy="380800"/>
          </a:xfrm>
          <a:prstGeom prst="rect">
            <a:avLst/>
          </a:prstGeom>
          <a:noFill/>
          <a:ln>
            <a:noFill/>
          </a:ln>
        </p:spPr>
      </p:pic>
      <p:sp>
        <p:nvSpPr>
          <p:cNvPr id="409" name="Google Shape;409;p71"/>
          <p:cNvSpPr txBox="1"/>
          <p:nvPr/>
        </p:nvSpPr>
        <p:spPr>
          <a:xfrm>
            <a:off x="3883600" y="1776850"/>
            <a:ext cx="5208300" cy="2401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sz="2000">
              <a:latin typeface="Times New Roman"/>
              <a:ea typeface="Times New Roman"/>
              <a:cs typeface="Times New Roman"/>
              <a:sym typeface="Times New Roman"/>
            </a:endParaRPr>
          </a:p>
          <a:p>
            <a:pPr marL="457200" lvl="0" indent="0" algn="l" rtl="0">
              <a:spcBef>
                <a:spcPts val="0"/>
              </a:spcBef>
              <a:spcAft>
                <a:spcPts val="0"/>
              </a:spcAft>
              <a:buNone/>
            </a:pPr>
            <a:r>
              <a:rPr lang="fr" sz="3100" b="1">
                <a:solidFill>
                  <a:srgbClr val="073763"/>
                </a:solidFill>
                <a:latin typeface="Times New Roman"/>
                <a:ea typeface="Times New Roman"/>
                <a:cs typeface="Times New Roman"/>
                <a:sym typeface="Times New Roman"/>
              </a:rPr>
              <a:t>Éduquer en Anthropocène</a:t>
            </a:r>
            <a:endParaRPr sz="3100" b="1">
              <a:solidFill>
                <a:srgbClr val="073763"/>
              </a:solidFill>
              <a:latin typeface="Times New Roman"/>
              <a:ea typeface="Times New Roman"/>
              <a:cs typeface="Times New Roman"/>
              <a:sym typeface="Times New Roman"/>
            </a:endParaRPr>
          </a:p>
          <a:p>
            <a:pPr marL="457200" lvl="0" indent="0" algn="l" rtl="0">
              <a:spcBef>
                <a:spcPts val="0"/>
              </a:spcBef>
              <a:spcAft>
                <a:spcPts val="0"/>
              </a:spcAft>
              <a:buNone/>
            </a:pPr>
            <a:r>
              <a:rPr lang="fr" sz="3100" b="1">
                <a:solidFill>
                  <a:srgbClr val="073763"/>
                </a:solidFill>
                <a:latin typeface="Times New Roman"/>
                <a:ea typeface="Times New Roman"/>
                <a:cs typeface="Times New Roman"/>
                <a:sym typeface="Times New Roman"/>
              </a:rPr>
              <a:t>Quelques exemples concrets</a:t>
            </a:r>
            <a:endParaRPr sz="3100" b="1">
              <a:solidFill>
                <a:srgbClr val="073763"/>
              </a:solidFill>
              <a:latin typeface="Times New Roman"/>
              <a:ea typeface="Times New Roman"/>
              <a:cs typeface="Times New Roman"/>
              <a:sym typeface="Times New Roman"/>
            </a:endParaRPr>
          </a:p>
          <a:p>
            <a:pPr marL="0" lvl="0" indent="0" algn="l" rtl="0">
              <a:spcBef>
                <a:spcPts val="0"/>
              </a:spcBef>
              <a:spcAft>
                <a:spcPts val="0"/>
              </a:spcAft>
              <a:buNone/>
            </a:pPr>
            <a:endParaRPr sz="3100" b="1">
              <a:solidFill>
                <a:srgbClr val="073763"/>
              </a:solidFill>
              <a:latin typeface="Times New Roman"/>
              <a:ea typeface="Times New Roman"/>
              <a:cs typeface="Times New Roman"/>
              <a:sym typeface="Times New Roman"/>
            </a:endParaRPr>
          </a:p>
        </p:txBody>
      </p:sp>
      <p:pic>
        <p:nvPicPr>
          <p:cNvPr id="410" name="Google Shape;410;p71"/>
          <p:cNvPicPr preferRelativeResize="0"/>
          <p:nvPr/>
        </p:nvPicPr>
        <p:blipFill>
          <a:blip r:embed="rId4">
            <a:alphaModFix amt="54000"/>
          </a:blip>
          <a:stretch>
            <a:fillRect/>
          </a:stretch>
        </p:blipFill>
        <p:spPr>
          <a:xfrm>
            <a:off x="0" y="-73301"/>
            <a:ext cx="3584875" cy="530882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414"/>
        <p:cNvGrpSpPr/>
        <p:nvPr/>
      </p:nvGrpSpPr>
      <p:grpSpPr>
        <a:xfrm>
          <a:off x="0" y="0"/>
          <a:ext cx="0" cy="0"/>
          <a:chOff x="0" y="0"/>
          <a:chExt cx="0" cy="0"/>
        </a:xfrm>
      </p:grpSpPr>
      <p:pic>
        <p:nvPicPr>
          <p:cNvPr id="415" name="Google Shape;415;p72"/>
          <p:cNvPicPr preferRelativeResize="0"/>
          <p:nvPr/>
        </p:nvPicPr>
        <p:blipFill rotWithShape="1">
          <a:blip r:embed="rId3">
            <a:alphaModFix/>
          </a:blip>
          <a:srcRect/>
          <a:stretch/>
        </p:blipFill>
        <p:spPr>
          <a:xfrm>
            <a:off x="7232600" y="4692326"/>
            <a:ext cx="1202949" cy="380800"/>
          </a:xfrm>
          <a:prstGeom prst="rect">
            <a:avLst/>
          </a:prstGeom>
          <a:noFill/>
          <a:ln>
            <a:noFill/>
          </a:ln>
        </p:spPr>
      </p:pic>
      <p:sp>
        <p:nvSpPr>
          <p:cNvPr id="416" name="Google Shape;416;p72"/>
          <p:cNvSpPr txBox="1">
            <a:spLocks noGrp="1"/>
          </p:cNvSpPr>
          <p:nvPr>
            <p:ph type="title"/>
          </p:nvPr>
        </p:nvSpPr>
        <p:spPr>
          <a:xfrm>
            <a:off x="84300" y="98525"/>
            <a:ext cx="9144000" cy="901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fr" b="1">
                <a:solidFill>
                  <a:srgbClr val="1C4587"/>
                </a:solidFill>
                <a:latin typeface="Times New Roman"/>
                <a:ea typeface="Times New Roman"/>
                <a:cs typeface="Times New Roman"/>
                <a:sym typeface="Times New Roman"/>
              </a:rPr>
              <a:t>Accompagnement R&amp;D pédagogique : </a:t>
            </a:r>
            <a:endParaRPr b="1">
              <a:solidFill>
                <a:srgbClr val="1C4587"/>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2800"/>
              <a:buNone/>
            </a:pPr>
            <a:r>
              <a:rPr lang="fr" b="1">
                <a:solidFill>
                  <a:srgbClr val="1C4587"/>
                </a:solidFill>
                <a:latin typeface="Times New Roman"/>
                <a:ea typeface="Times New Roman"/>
                <a:cs typeface="Times New Roman"/>
                <a:sym typeface="Times New Roman"/>
              </a:rPr>
              <a:t>pour le climat, entre l’Education nationale et un tiers-lieu</a:t>
            </a:r>
            <a:endParaRPr b="1">
              <a:solidFill>
                <a:srgbClr val="1C4587"/>
              </a:solidFill>
              <a:latin typeface="Times New Roman"/>
              <a:ea typeface="Times New Roman"/>
              <a:cs typeface="Times New Roman"/>
              <a:sym typeface="Times New Roman"/>
            </a:endParaRPr>
          </a:p>
        </p:txBody>
      </p:sp>
      <p:sp>
        <p:nvSpPr>
          <p:cNvPr id="417" name="Google Shape;417;p72"/>
          <p:cNvSpPr txBox="1">
            <a:spLocks noGrp="1"/>
          </p:cNvSpPr>
          <p:nvPr>
            <p:ph type="body" idx="1"/>
          </p:nvPr>
        </p:nvSpPr>
        <p:spPr>
          <a:xfrm>
            <a:off x="151700" y="1415750"/>
            <a:ext cx="8680500" cy="3153000"/>
          </a:xfrm>
          <a:prstGeom prst="rect">
            <a:avLst/>
          </a:prstGeom>
          <a:solidFill>
            <a:srgbClr val="F3F3F3"/>
          </a:solid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fr" sz="2000" b="1">
                <a:solidFill>
                  <a:srgbClr val="323232"/>
                </a:solidFill>
                <a:highlight>
                  <a:srgbClr val="EFEFEF"/>
                </a:highlight>
                <a:latin typeface="Times New Roman"/>
                <a:ea typeface="Times New Roman"/>
                <a:cs typeface="Times New Roman"/>
                <a:sym typeface="Times New Roman"/>
              </a:rPr>
              <a:t>Exemple : Académie du Climat</a:t>
            </a:r>
            <a:endParaRPr sz="20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r>
              <a:rPr lang="fr" sz="2000">
                <a:solidFill>
                  <a:schemeClr val="dk1"/>
                </a:solidFill>
                <a:latin typeface="Times New Roman"/>
                <a:ea typeface="Times New Roman"/>
                <a:cs typeface="Times New Roman"/>
                <a:sym typeface="Times New Roman"/>
              </a:rPr>
              <a:t>Objectifs du partenariat Académie du Climat / LPI-Savanturiers</a:t>
            </a:r>
            <a:endParaRPr sz="2000">
              <a:solidFill>
                <a:schemeClr val="dk1"/>
              </a:solidFill>
              <a:latin typeface="Times New Roman"/>
              <a:ea typeface="Times New Roman"/>
              <a:cs typeface="Times New Roman"/>
              <a:sym typeface="Times New Roman"/>
            </a:endParaRPr>
          </a:p>
          <a:p>
            <a:pPr marL="457200" lvl="0" indent="-355600" algn="l" rtl="0">
              <a:lnSpc>
                <a:spcPct val="100000"/>
              </a:lnSpc>
              <a:spcBef>
                <a:spcPts val="0"/>
              </a:spcBef>
              <a:spcAft>
                <a:spcPts val="0"/>
              </a:spcAft>
              <a:buClr>
                <a:schemeClr val="dk1"/>
              </a:buClr>
              <a:buSzPts val="2000"/>
              <a:buFont typeface="Times New Roman"/>
              <a:buAutoNum type="arabicPeriod"/>
            </a:pPr>
            <a:r>
              <a:rPr lang="fr" sz="2000">
                <a:solidFill>
                  <a:schemeClr val="dk1"/>
                </a:solidFill>
                <a:latin typeface="Times New Roman"/>
                <a:ea typeface="Times New Roman"/>
                <a:cs typeface="Times New Roman"/>
                <a:sym typeface="Times New Roman"/>
              </a:rPr>
              <a:t>Étudier le modèle pédagogique de l’Académie</a:t>
            </a:r>
            <a:endParaRPr sz="2000">
              <a:solidFill>
                <a:schemeClr val="dk1"/>
              </a:solidFill>
              <a:latin typeface="Times New Roman"/>
              <a:ea typeface="Times New Roman"/>
              <a:cs typeface="Times New Roman"/>
              <a:sym typeface="Times New Roman"/>
            </a:endParaRPr>
          </a:p>
          <a:p>
            <a:pPr marL="457200" lvl="0" indent="-355600" algn="l" rtl="0">
              <a:lnSpc>
                <a:spcPct val="100000"/>
              </a:lnSpc>
              <a:spcBef>
                <a:spcPts val="0"/>
              </a:spcBef>
              <a:spcAft>
                <a:spcPts val="0"/>
              </a:spcAft>
              <a:buClr>
                <a:schemeClr val="dk1"/>
              </a:buClr>
              <a:buSzPts val="2000"/>
              <a:buFont typeface="Times New Roman"/>
              <a:buAutoNum type="arabicPeriod"/>
            </a:pPr>
            <a:r>
              <a:rPr lang="fr" sz="2000">
                <a:solidFill>
                  <a:schemeClr val="dk1"/>
                </a:solidFill>
                <a:latin typeface="Times New Roman"/>
                <a:ea typeface="Times New Roman"/>
                <a:cs typeface="Times New Roman"/>
                <a:sym typeface="Times New Roman"/>
              </a:rPr>
              <a:t>Emettre des recommandations pour une phase ultérieure d’évaluation</a:t>
            </a:r>
            <a:endParaRPr sz="2000">
              <a:solidFill>
                <a:schemeClr val="dk1"/>
              </a:solidFill>
              <a:latin typeface="Times New Roman"/>
              <a:ea typeface="Times New Roman"/>
              <a:cs typeface="Times New Roman"/>
              <a:sym typeface="Times New Roman"/>
            </a:endParaRPr>
          </a:p>
          <a:p>
            <a:pPr marL="457200" lvl="0" indent="-355600" algn="l" rtl="0">
              <a:lnSpc>
                <a:spcPct val="100000"/>
              </a:lnSpc>
              <a:spcBef>
                <a:spcPts val="0"/>
              </a:spcBef>
              <a:spcAft>
                <a:spcPts val="0"/>
              </a:spcAft>
              <a:buClr>
                <a:schemeClr val="dk1"/>
              </a:buClr>
              <a:buSzPts val="2000"/>
              <a:buFont typeface="Times New Roman"/>
              <a:buAutoNum type="arabicPeriod"/>
            </a:pPr>
            <a:r>
              <a:rPr lang="fr" sz="2000">
                <a:solidFill>
                  <a:schemeClr val="dk1"/>
                </a:solidFill>
                <a:latin typeface="Times New Roman"/>
                <a:ea typeface="Times New Roman"/>
                <a:cs typeface="Times New Roman"/>
                <a:sym typeface="Times New Roman"/>
              </a:rPr>
              <a:t>Co-construire des outils de travail</a:t>
            </a:r>
            <a:endParaRPr sz="2000">
              <a:solidFill>
                <a:schemeClr val="dk1"/>
              </a:solidFill>
              <a:latin typeface="Times New Roman"/>
              <a:ea typeface="Times New Roman"/>
              <a:cs typeface="Times New Roman"/>
              <a:sym typeface="Times New Roman"/>
            </a:endParaRPr>
          </a:p>
          <a:p>
            <a:pPr marL="914400" lvl="1" indent="-355600" algn="l" rtl="0">
              <a:lnSpc>
                <a:spcPct val="100000"/>
              </a:lnSpc>
              <a:spcBef>
                <a:spcPts val="0"/>
              </a:spcBef>
              <a:spcAft>
                <a:spcPts val="0"/>
              </a:spcAft>
              <a:buClr>
                <a:schemeClr val="dk1"/>
              </a:buClr>
              <a:buSzPts val="2000"/>
              <a:buFont typeface="Times New Roman"/>
              <a:buAutoNum type="arabicPeriod"/>
            </a:pPr>
            <a:r>
              <a:rPr lang="fr" sz="2000">
                <a:solidFill>
                  <a:schemeClr val="dk1"/>
                </a:solidFill>
                <a:latin typeface="Times New Roman"/>
                <a:ea typeface="Times New Roman"/>
                <a:cs typeface="Times New Roman"/>
                <a:sym typeface="Times New Roman"/>
              </a:rPr>
              <a:t>Passeport Climat pour les jeunes</a:t>
            </a:r>
            <a:endParaRPr sz="2000">
              <a:solidFill>
                <a:schemeClr val="dk1"/>
              </a:solidFill>
              <a:latin typeface="Times New Roman"/>
              <a:ea typeface="Times New Roman"/>
              <a:cs typeface="Times New Roman"/>
              <a:sym typeface="Times New Roman"/>
            </a:endParaRPr>
          </a:p>
          <a:p>
            <a:pPr marL="914400" lvl="1" indent="-355600" algn="l" rtl="0">
              <a:lnSpc>
                <a:spcPct val="100000"/>
              </a:lnSpc>
              <a:spcBef>
                <a:spcPts val="0"/>
              </a:spcBef>
              <a:spcAft>
                <a:spcPts val="0"/>
              </a:spcAft>
              <a:buClr>
                <a:schemeClr val="dk1"/>
              </a:buClr>
              <a:buSzPts val="2000"/>
              <a:buFont typeface="Times New Roman"/>
              <a:buAutoNum type="arabicPeriod"/>
            </a:pPr>
            <a:r>
              <a:rPr lang="fr" sz="2000">
                <a:solidFill>
                  <a:schemeClr val="dk1"/>
                </a:solidFill>
                <a:latin typeface="Times New Roman"/>
                <a:ea typeface="Times New Roman"/>
                <a:cs typeface="Times New Roman"/>
                <a:sym typeface="Times New Roman"/>
              </a:rPr>
              <a:t>Référentiel Médiateur Climat</a:t>
            </a:r>
            <a:endParaRPr sz="2000">
              <a:solidFill>
                <a:schemeClr val="dk1"/>
              </a:solidFill>
              <a:latin typeface="Times New Roman"/>
              <a:ea typeface="Times New Roman"/>
              <a:cs typeface="Times New Roman"/>
              <a:sym typeface="Times New Roman"/>
            </a:endParaRPr>
          </a:p>
          <a:p>
            <a:pPr marL="914400" lvl="1" indent="-355600" algn="l" rtl="0">
              <a:lnSpc>
                <a:spcPct val="100000"/>
              </a:lnSpc>
              <a:spcBef>
                <a:spcPts val="0"/>
              </a:spcBef>
              <a:spcAft>
                <a:spcPts val="0"/>
              </a:spcAft>
              <a:buClr>
                <a:schemeClr val="dk1"/>
              </a:buClr>
              <a:buSzPts val="2000"/>
              <a:buFont typeface="Times New Roman"/>
              <a:buAutoNum type="arabicPeriod"/>
            </a:pPr>
            <a:r>
              <a:rPr lang="fr" sz="2000">
                <a:solidFill>
                  <a:schemeClr val="dk1"/>
                </a:solidFill>
                <a:latin typeface="Times New Roman"/>
                <a:ea typeface="Times New Roman"/>
                <a:cs typeface="Times New Roman"/>
                <a:sym typeface="Times New Roman"/>
              </a:rPr>
              <a:t>Charte pédagogique de l’Académie</a:t>
            </a:r>
            <a:endParaRPr sz="2000">
              <a:solidFill>
                <a:srgbClr val="323232"/>
              </a:solidFill>
              <a:latin typeface="Times New Roman"/>
              <a:ea typeface="Times New Roman"/>
              <a:cs typeface="Times New Roman"/>
              <a:sym typeface="Times New Roman"/>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21"/>
        <p:cNvGrpSpPr/>
        <p:nvPr/>
      </p:nvGrpSpPr>
      <p:grpSpPr>
        <a:xfrm>
          <a:off x="0" y="0"/>
          <a:ext cx="0" cy="0"/>
          <a:chOff x="0" y="0"/>
          <a:chExt cx="0" cy="0"/>
        </a:xfrm>
      </p:grpSpPr>
      <p:sp>
        <p:nvSpPr>
          <p:cNvPr id="422" name="Google Shape;422;p73"/>
          <p:cNvSpPr/>
          <p:nvPr/>
        </p:nvSpPr>
        <p:spPr>
          <a:xfrm>
            <a:off x="0" y="729925"/>
            <a:ext cx="9144000" cy="33114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23" name="Google Shape;423;p73"/>
          <p:cNvSpPr/>
          <p:nvPr/>
        </p:nvSpPr>
        <p:spPr>
          <a:xfrm>
            <a:off x="170205" y="73101"/>
            <a:ext cx="8794200" cy="392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100"/>
              <a:buFont typeface="Arial"/>
              <a:buNone/>
            </a:pPr>
            <a:r>
              <a:rPr lang="fr" sz="2600" b="1">
                <a:solidFill>
                  <a:srgbClr val="073763"/>
                </a:solidFill>
                <a:latin typeface="Times New Roman"/>
                <a:ea typeface="Times New Roman"/>
                <a:cs typeface="Times New Roman"/>
                <a:sym typeface="Times New Roman"/>
              </a:rPr>
              <a:t>Exemples de projet Savanturiers</a:t>
            </a:r>
            <a:endParaRPr sz="5600" b="1">
              <a:solidFill>
                <a:srgbClr val="073763"/>
              </a:solidFill>
              <a:latin typeface="Times New Roman"/>
              <a:ea typeface="Times New Roman"/>
              <a:cs typeface="Times New Roman"/>
              <a:sym typeface="Times New Roman"/>
            </a:endParaRPr>
          </a:p>
        </p:txBody>
      </p:sp>
      <p:sp>
        <p:nvSpPr>
          <p:cNvPr id="424" name="Google Shape;424;p73"/>
          <p:cNvSpPr/>
          <p:nvPr/>
        </p:nvSpPr>
        <p:spPr>
          <a:xfrm>
            <a:off x="4453217" y="2433250"/>
            <a:ext cx="2376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r>
              <a:rPr lang="fr"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425" name="Google Shape;425;p73"/>
          <p:cNvSpPr/>
          <p:nvPr/>
        </p:nvSpPr>
        <p:spPr>
          <a:xfrm>
            <a:off x="237850" y="1102150"/>
            <a:ext cx="8658900" cy="2939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fr" sz="2400" u="sng">
                <a:solidFill>
                  <a:schemeClr val="accent5"/>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Habeebee</a:t>
            </a:r>
            <a:endParaRPr sz="2400">
              <a:solidFill>
                <a:schemeClr val="dk1"/>
              </a:solidFill>
              <a:latin typeface="Times New Roman"/>
              <a:ea typeface="Times New Roman"/>
              <a:cs typeface="Times New Roman"/>
              <a:sym typeface="Times New Roman"/>
            </a:endParaRPr>
          </a:p>
          <a:p>
            <a:pPr marL="914400" lvl="1" indent="-381000" algn="l" rtl="0">
              <a:spcBef>
                <a:spcPts val="0"/>
              </a:spcBef>
              <a:spcAft>
                <a:spcPts val="0"/>
              </a:spcAft>
              <a:buClr>
                <a:schemeClr val="dk1"/>
              </a:buClr>
              <a:buSzPts val="2400"/>
              <a:buFont typeface="Times New Roman"/>
              <a:buChar char="-"/>
            </a:pPr>
            <a:r>
              <a:rPr lang="fr" sz="2400">
                <a:solidFill>
                  <a:schemeClr val="dk1"/>
                </a:solidFill>
                <a:latin typeface="Times New Roman"/>
                <a:ea typeface="Times New Roman"/>
                <a:cs typeface="Times New Roman"/>
                <a:sym typeface="Times New Roman"/>
              </a:rPr>
              <a:t>Les élèves expliquent </a:t>
            </a:r>
            <a:r>
              <a:rPr lang="fr" sz="2400" u="sng">
                <a:solidFill>
                  <a:schemeClr val="accent5"/>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ici </a:t>
            </a:r>
            <a:endParaRPr sz="24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24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fr" sz="2400" u="sng">
                <a:solidFill>
                  <a:schemeClr val="accent5"/>
                </a:solidFill>
                <a:latin typeface="Times New Roman"/>
                <a:ea typeface="Times New Roman"/>
                <a:cs typeface="Times New Roman"/>
                <a:sym typeface="Times New Roman"/>
                <a:hlinkClick r:id="rId5">
                  <a:extLst>
                    <a:ext uri="{A12FA001-AC4F-418D-AE19-62706E023703}">
                      <ahyp:hlinkClr xmlns:ahyp="http://schemas.microsoft.com/office/drawing/2018/hyperlinkcolor" val="tx"/>
                    </a:ext>
                  </a:extLst>
                </a:hlinkClick>
              </a:rPr>
              <a:t>La ville durable</a:t>
            </a:r>
            <a:r>
              <a:rPr lang="fr" sz="2400">
                <a:solidFill>
                  <a:schemeClr val="dk1"/>
                </a:solidFill>
                <a:latin typeface="Times New Roman"/>
                <a:ea typeface="Times New Roman"/>
                <a:cs typeface="Times New Roman"/>
                <a:sym typeface="Times New Roman"/>
              </a:rPr>
              <a:t> </a:t>
            </a:r>
            <a:endParaRPr sz="2400">
              <a:solidFill>
                <a:schemeClr val="dk1"/>
              </a:solidFill>
              <a:latin typeface="Times New Roman"/>
              <a:ea typeface="Times New Roman"/>
              <a:cs typeface="Times New Roman"/>
              <a:sym typeface="Times New Roman"/>
            </a:endParaRPr>
          </a:p>
          <a:p>
            <a:pPr marL="457200" lvl="0" indent="-381000" algn="l" rtl="0">
              <a:spcBef>
                <a:spcPts val="0"/>
              </a:spcBef>
              <a:spcAft>
                <a:spcPts val="0"/>
              </a:spcAft>
              <a:buClr>
                <a:schemeClr val="dk1"/>
              </a:buClr>
              <a:buSzPts val="2400"/>
              <a:buFont typeface="Times New Roman"/>
              <a:buChar char="-"/>
            </a:pPr>
            <a:r>
              <a:rPr lang="fr" sz="2400">
                <a:solidFill>
                  <a:schemeClr val="dk1"/>
                </a:solidFill>
                <a:latin typeface="Times New Roman"/>
                <a:ea typeface="Times New Roman"/>
                <a:cs typeface="Times New Roman"/>
                <a:sym typeface="Times New Roman"/>
              </a:rPr>
              <a:t>les </a:t>
            </a:r>
            <a:r>
              <a:rPr lang="fr" sz="2400" u="sng">
                <a:solidFill>
                  <a:schemeClr val="accent5"/>
                </a:solidFill>
                <a:latin typeface="Times New Roman"/>
                <a:ea typeface="Times New Roman"/>
                <a:cs typeface="Times New Roman"/>
                <a:sym typeface="Times New Roman"/>
                <a:hlinkClick r:id="rId6">
                  <a:extLst>
                    <a:ext uri="{A12FA001-AC4F-418D-AE19-62706E023703}">
                      <ahyp:hlinkClr xmlns:ahyp="http://schemas.microsoft.com/office/drawing/2018/hyperlinkcolor" val="tx"/>
                    </a:ext>
                  </a:extLst>
                </a:hlinkClick>
              </a:rPr>
              <a:t>collèges Iqbal Massih et Joliot-Curie</a:t>
            </a:r>
            <a:endParaRPr sz="24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2400">
              <a:solidFill>
                <a:schemeClr val="dk1"/>
              </a:solidFill>
              <a:latin typeface="Times New Roman"/>
              <a:ea typeface="Times New Roman"/>
              <a:cs typeface="Times New Roman"/>
              <a:sym typeface="Times New Roman"/>
            </a:endParaRPr>
          </a:p>
        </p:txBody>
      </p:sp>
      <p:pic>
        <p:nvPicPr>
          <p:cNvPr id="426" name="Google Shape;426;p73"/>
          <p:cNvPicPr preferRelativeResize="0"/>
          <p:nvPr/>
        </p:nvPicPr>
        <p:blipFill rotWithShape="1">
          <a:blip r:embed="rId7">
            <a:alphaModFix/>
          </a:blip>
          <a:srcRect/>
          <a:stretch/>
        </p:blipFill>
        <p:spPr>
          <a:xfrm>
            <a:off x="7831950" y="4703226"/>
            <a:ext cx="1202949" cy="380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92"/>
        <p:cNvGrpSpPr/>
        <p:nvPr/>
      </p:nvGrpSpPr>
      <p:grpSpPr>
        <a:xfrm>
          <a:off x="0" y="0"/>
          <a:ext cx="0" cy="0"/>
          <a:chOff x="0" y="0"/>
          <a:chExt cx="0" cy="0"/>
        </a:xfrm>
      </p:grpSpPr>
      <p:pic>
        <p:nvPicPr>
          <p:cNvPr id="193" name="Google Shape;193;p47"/>
          <p:cNvPicPr preferRelativeResize="0"/>
          <p:nvPr/>
        </p:nvPicPr>
        <p:blipFill>
          <a:blip r:embed="rId3">
            <a:alphaModFix amt="38000"/>
          </a:blip>
          <a:stretch>
            <a:fillRect/>
          </a:stretch>
        </p:blipFill>
        <p:spPr>
          <a:xfrm>
            <a:off x="4" y="0"/>
            <a:ext cx="4655672" cy="5143500"/>
          </a:xfrm>
          <a:prstGeom prst="rect">
            <a:avLst/>
          </a:prstGeom>
          <a:noFill/>
          <a:ln>
            <a:noFill/>
          </a:ln>
        </p:spPr>
      </p:pic>
      <p:pic>
        <p:nvPicPr>
          <p:cNvPr id="194" name="Google Shape;194;p47"/>
          <p:cNvPicPr preferRelativeResize="0"/>
          <p:nvPr/>
        </p:nvPicPr>
        <p:blipFill>
          <a:blip r:embed="rId4">
            <a:alphaModFix/>
          </a:blip>
          <a:stretch>
            <a:fillRect/>
          </a:stretch>
        </p:blipFill>
        <p:spPr>
          <a:xfrm>
            <a:off x="7881425" y="4704551"/>
            <a:ext cx="1202949" cy="380800"/>
          </a:xfrm>
          <a:prstGeom prst="rect">
            <a:avLst/>
          </a:prstGeom>
          <a:noFill/>
          <a:ln>
            <a:noFill/>
          </a:ln>
        </p:spPr>
      </p:pic>
      <p:sp>
        <p:nvSpPr>
          <p:cNvPr id="195" name="Google Shape;195;p47"/>
          <p:cNvSpPr txBox="1"/>
          <p:nvPr/>
        </p:nvSpPr>
        <p:spPr>
          <a:xfrm>
            <a:off x="4707900" y="1516325"/>
            <a:ext cx="44361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fr" sz="2000" b="1">
                <a:solidFill>
                  <a:srgbClr val="0B5394"/>
                </a:solidFill>
                <a:latin typeface="Times New Roman"/>
                <a:ea typeface="Times New Roman"/>
                <a:cs typeface="Times New Roman"/>
                <a:sym typeface="Times New Roman"/>
              </a:rPr>
              <a:t>Les enfants qui entreront en petite-section en septembre 2023 </a:t>
            </a:r>
            <a:endParaRPr sz="2000" b="1">
              <a:solidFill>
                <a:srgbClr val="0B5394"/>
              </a:solidFill>
              <a:latin typeface="Times New Roman"/>
              <a:ea typeface="Times New Roman"/>
              <a:cs typeface="Times New Roman"/>
              <a:sym typeface="Times New Roman"/>
            </a:endParaRPr>
          </a:p>
          <a:p>
            <a:pPr marL="0" lvl="0" indent="0" algn="ctr" rtl="0">
              <a:spcBef>
                <a:spcPts val="0"/>
              </a:spcBef>
              <a:spcAft>
                <a:spcPts val="0"/>
              </a:spcAft>
              <a:buNone/>
            </a:pPr>
            <a:r>
              <a:rPr lang="fr" sz="2000" b="1">
                <a:solidFill>
                  <a:srgbClr val="0B5394"/>
                </a:solidFill>
                <a:latin typeface="Times New Roman"/>
                <a:ea typeface="Times New Roman"/>
                <a:cs typeface="Times New Roman"/>
                <a:sym typeface="Times New Roman"/>
              </a:rPr>
              <a:t>quitteront le système scolaire en 2038. </a:t>
            </a:r>
            <a:endParaRPr sz="2000" b="1">
              <a:solidFill>
                <a:srgbClr val="0B5394"/>
              </a:solidFill>
              <a:latin typeface="Times New Roman"/>
              <a:ea typeface="Times New Roman"/>
              <a:cs typeface="Times New Roman"/>
              <a:sym typeface="Times New Roman"/>
            </a:endParaRPr>
          </a:p>
          <a:p>
            <a:pPr marL="0" lvl="0" indent="0" algn="ctr" rtl="0">
              <a:spcBef>
                <a:spcPts val="0"/>
              </a:spcBef>
              <a:spcAft>
                <a:spcPts val="0"/>
              </a:spcAft>
              <a:buNone/>
            </a:pPr>
            <a:r>
              <a:rPr lang="fr" sz="2000" b="1">
                <a:solidFill>
                  <a:srgbClr val="0B5394"/>
                </a:solidFill>
                <a:latin typeface="Times New Roman"/>
                <a:ea typeface="Times New Roman"/>
                <a:cs typeface="Times New Roman"/>
                <a:sym typeface="Times New Roman"/>
              </a:rPr>
              <a:t>Que peut l’école ?</a:t>
            </a:r>
            <a:endParaRPr sz="2000" b="1">
              <a:solidFill>
                <a:srgbClr val="0B5394"/>
              </a:solidFill>
              <a:latin typeface="Times New Roman"/>
              <a:ea typeface="Times New Roman"/>
              <a:cs typeface="Times New Roman"/>
              <a:sym typeface="Times New Roman"/>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30"/>
        <p:cNvGrpSpPr/>
        <p:nvPr/>
      </p:nvGrpSpPr>
      <p:grpSpPr>
        <a:xfrm>
          <a:off x="0" y="0"/>
          <a:ext cx="0" cy="0"/>
          <a:chOff x="0" y="0"/>
          <a:chExt cx="0" cy="0"/>
        </a:xfrm>
      </p:grpSpPr>
      <p:sp>
        <p:nvSpPr>
          <p:cNvPr id="431" name="Google Shape;431;p74"/>
          <p:cNvSpPr/>
          <p:nvPr/>
        </p:nvSpPr>
        <p:spPr>
          <a:xfrm>
            <a:off x="0" y="780849"/>
            <a:ext cx="9144000" cy="3519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32" name="Google Shape;432;p74"/>
          <p:cNvSpPr/>
          <p:nvPr/>
        </p:nvSpPr>
        <p:spPr>
          <a:xfrm>
            <a:off x="170200" y="73099"/>
            <a:ext cx="8794200" cy="707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100"/>
              <a:buFont typeface="Arial"/>
              <a:buNone/>
            </a:pPr>
            <a:r>
              <a:rPr lang="fr" sz="3900" b="1">
                <a:solidFill>
                  <a:srgbClr val="073763"/>
                </a:solidFill>
                <a:latin typeface="Times New Roman"/>
                <a:ea typeface="Times New Roman"/>
                <a:cs typeface="Times New Roman"/>
                <a:sym typeface="Times New Roman"/>
              </a:rPr>
              <a:t>Sélection de ressources et formation</a:t>
            </a:r>
            <a:endParaRPr sz="3900" b="1">
              <a:solidFill>
                <a:srgbClr val="073763"/>
              </a:solidFill>
              <a:latin typeface="Times New Roman"/>
              <a:ea typeface="Times New Roman"/>
              <a:cs typeface="Times New Roman"/>
              <a:sym typeface="Times New Roman"/>
            </a:endParaRPr>
          </a:p>
        </p:txBody>
      </p:sp>
      <p:sp>
        <p:nvSpPr>
          <p:cNvPr id="433" name="Google Shape;433;p74"/>
          <p:cNvSpPr/>
          <p:nvPr/>
        </p:nvSpPr>
        <p:spPr>
          <a:xfrm>
            <a:off x="4453217" y="2433250"/>
            <a:ext cx="2376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r>
              <a:rPr lang="fr"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434" name="Google Shape;434;p74"/>
          <p:cNvSpPr/>
          <p:nvPr/>
        </p:nvSpPr>
        <p:spPr>
          <a:xfrm>
            <a:off x="0" y="1339525"/>
            <a:ext cx="8794200" cy="261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fr" sz="2000">
                <a:solidFill>
                  <a:schemeClr val="dk1"/>
                </a:solidFill>
                <a:latin typeface="Times New Roman"/>
                <a:ea typeface="Times New Roman"/>
                <a:cs typeface="Times New Roman"/>
                <a:sym typeface="Times New Roman"/>
              </a:rPr>
              <a:t>Ressources</a:t>
            </a:r>
            <a:endParaRPr sz="2000">
              <a:solidFill>
                <a:schemeClr val="dk1"/>
              </a:solidFill>
              <a:latin typeface="Times New Roman"/>
              <a:ea typeface="Times New Roman"/>
              <a:cs typeface="Times New Roman"/>
              <a:sym typeface="Times New Roman"/>
            </a:endParaRPr>
          </a:p>
          <a:p>
            <a:pPr marL="914400" lvl="1" indent="-355600" algn="l" rtl="0">
              <a:spcBef>
                <a:spcPts val="0"/>
              </a:spcBef>
              <a:spcAft>
                <a:spcPts val="0"/>
              </a:spcAft>
              <a:buClr>
                <a:schemeClr val="dk1"/>
              </a:buClr>
              <a:buSzPts val="2000"/>
              <a:buFont typeface="Times New Roman"/>
              <a:buChar char="-"/>
            </a:pPr>
            <a:r>
              <a:rPr lang="fr" sz="2000" u="sng">
                <a:solidFill>
                  <a:schemeClr val="accent5"/>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Hackaton du Développement durable</a:t>
            </a:r>
            <a:endParaRPr sz="2000">
              <a:solidFill>
                <a:schemeClr val="dk1"/>
              </a:solidFill>
              <a:latin typeface="Times New Roman"/>
              <a:ea typeface="Times New Roman"/>
              <a:cs typeface="Times New Roman"/>
              <a:sym typeface="Times New Roman"/>
            </a:endParaRPr>
          </a:p>
          <a:p>
            <a:pPr marL="914400" lvl="1" indent="-355600" algn="l" rtl="0">
              <a:spcBef>
                <a:spcPts val="0"/>
              </a:spcBef>
              <a:spcAft>
                <a:spcPts val="0"/>
              </a:spcAft>
              <a:buClr>
                <a:schemeClr val="dk1"/>
              </a:buClr>
              <a:buSzPts val="2000"/>
              <a:buFont typeface="Times New Roman"/>
              <a:buChar char="-"/>
            </a:pPr>
            <a:r>
              <a:rPr lang="fr" sz="2000" u="sng">
                <a:solidFill>
                  <a:schemeClr val="accent5"/>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Dossier Justice climatique</a:t>
            </a:r>
            <a:r>
              <a:rPr lang="fr" sz="2000">
                <a:solidFill>
                  <a:schemeClr val="dk1"/>
                </a:solidFill>
                <a:latin typeface="Times New Roman"/>
                <a:ea typeface="Times New Roman"/>
                <a:cs typeface="Times New Roman"/>
                <a:sym typeface="Times New Roman"/>
              </a:rPr>
              <a:t> et </a:t>
            </a:r>
            <a:r>
              <a:rPr lang="fr" sz="2000" u="sng">
                <a:solidFill>
                  <a:schemeClr val="accent5"/>
                </a:solidFill>
                <a:latin typeface="Times New Roman"/>
                <a:ea typeface="Times New Roman"/>
                <a:cs typeface="Times New Roman"/>
                <a:sym typeface="Times New Roman"/>
                <a:hlinkClick r:id="rId5">
                  <a:extLst>
                    <a:ext uri="{A12FA001-AC4F-418D-AE19-62706E023703}">
                      <ahyp:hlinkClr xmlns:ahyp="http://schemas.microsoft.com/office/drawing/2018/hyperlinkcolor" val="tx"/>
                    </a:ext>
                  </a:extLst>
                </a:hlinkClick>
              </a:rPr>
              <a:t>boîte à outils justice climatique</a:t>
            </a:r>
            <a:endParaRPr sz="2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2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2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fr" sz="2000" u="sng">
                <a:solidFill>
                  <a:schemeClr val="accent5"/>
                </a:solidFill>
                <a:latin typeface="Times New Roman"/>
                <a:ea typeface="Times New Roman"/>
                <a:cs typeface="Times New Roman"/>
                <a:sym typeface="Times New Roman"/>
                <a:hlinkClick r:id="rId6">
                  <a:extLst>
                    <a:ext uri="{A12FA001-AC4F-418D-AE19-62706E023703}">
                      <ahyp:hlinkClr xmlns:ahyp="http://schemas.microsoft.com/office/drawing/2018/hyperlinkcolor" val="tx"/>
                    </a:ext>
                  </a:extLst>
                </a:hlinkClick>
              </a:rPr>
              <a:t>MOOC anthropocène</a:t>
            </a:r>
            <a:r>
              <a:rPr lang="fr" sz="2000">
                <a:solidFill>
                  <a:schemeClr val="dk1"/>
                </a:solidFill>
                <a:latin typeface="Times New Roman"/>
                <a:ea typeface="Times New Roman"/>
                <a:cs typeface="Times New Roman"/>
                <a:sym typeface="Times New Roman"/>
              </a:rPr>
              <a:t> </a:t>
            </a:r>
            <a:endParaRPr sz="2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20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fr" sz="2000" u="sng">
                <a:solidFill>
                  <a:schemeClr val="accent5"/>
                </a:solidFill>
                <a:latin typeface="Times New Roman"/>
                <a:ea typeface="Times New Roman"/>
                <a:cs typeface="Times New Roman"/>
                <a:sym typeface="Times New Roman"/>
                <a:hlinkClick r:id="rId7">
                  <a:extLst>
                    <a:ext uri="{A12FA001-AC4F-418D-AE19-62706E023703}">
                      <ahyp:hlinkClr xmlns:ahyp="http://schemas.microsoft.com/office/drawing/2018/hyperlinkcolor" val="tx"/>
                    </a:ext>
                  </a:extLst>
                </a:hlinkClick>
              </a:rPr>
              <a:t>Page dédiée sur site Savanturiers</a:t>
            </a:r>
            <a:endParaRPr sz="2000">
              <a:solidFill>
                <a:schemeClr val="dk1"/>
              </a:solidFill>
              <a:latin typeface="Times New Roman"/>
              <a:ea typeface="Times New Roman"/>
              <a:cs typeface="Times New Roman"/>
              <a:sym typeface="Times New Roman"/>
            </a:endParaRPr>
          </a:p>
        </p:txBody>
      </p:sp>
      <p:pic>
        <p:nvPicPr>
          <p:cNvPr id="435" name="Google Shape;435;p74"/>
          <p:cNvPicPr preferRelativeResize="0"/>
          <p:nvPr/>
        </p:nvPicPr>
        <p:blipFill rotWithShape="1">
          <a:blip r:embed="rId8">
            <a:alphaModFix/>
          </a:blip>
          <a:srcRect/>
          <a:stretch/>
        </p:blipFill>
        <p:spPr>
          <a:xfrm>
            <a:off x="7831950" y="4703226"/>
            <a:ext cx="1202949" cy="3808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39"/>
        <p:cNvGrpSpPr/>
        <p:nvPr/>
      </p:nvGrpSpPr>
      <p:grpSpPr>
        <a:xfrm>
          <a:off x="0" y="0"/>
          <a:ext cx="0" cy="0"/>
          <a:chOff x="0" y="0"/>
          <a:chExt cx="0" cy="0"/>
        </a:xfrm>
      </p:grpSpPr>
      <p:sp>
        <p:nvSpPr>
          <p:cNvPr id="440" name="Google Shape;440;p75"/>
          <p:cNvSpPr/>
          <p:nvPr/>
        </p:nvSpPr>
        <p:spPr>
          <a:xfrm>
            <a:off x="0" y="780849"/>
            <a:ext cx="9144000" cy="3519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41" name="Google Shape;441;p75"/>
          <p:cNvSpPr/>
          <p:nvPr/>
        </p:nvSpPr>
        <p:spPr>
          <a:xfrm>
            <a:off x="170200" y="73099"/>
            <a:ext cx="8794200" cy="707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100"/>
              <a:buFont typeface="Arial"/>
              <a:buNone/>
            </a:pPr>
            <a:r>
              <a:rPr lang="fr" sz="3900" b="1">
                <a:solidFill>
                  <a:srgbClr val="073763"/>
                </a:solidFill>
                <a:latin typeface="Times New Roman"/>
                <a:ea typeface="Times New Roman"/>
                <a:cs typeface="Times New Roman"/>
                <a:sym typeface="Times New Roman"/>
              </a:rPr>
              <a:t>Focus Justice Climatique</a:t>
            </a:r>
            <a:endParaRPr sz="3900" b="1">
              <a:solidFill>
                <a:srgbClr val="073763"/>
              </a:solidFill>
              <a:latin typeface="Times New Roman"/>
              <a:ea typeface="Times New Roman"/>
              <a:cs typeface="Times New Roman"/>
              <a:sym typeface="Times New Roman"/>
            </a:endParaRPr>
          </a:p>
        </p:txBody>
      </p:sp>
      <p:sp>
        <p:nvSpPr>
          <p:cNvPr id="442" name="Google Shape;442;p75"/>
          <p:cNvSpPr/>
          <p:nvPr/>
        </p:nvSpPr>
        <p:spPr>
          <a:xfrm>
            <a:off x="4453217" y="2433250"/>
            <a:ext cx="2376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r>
              <a:rPr lang="fr"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id="443" name="Google Shape;443;p75"/>
          <p:cNvPicPr preferRelativeResize="0"/>
          <p:nvPr/>
        </p:nvPicPr>
        <p:blipFill rotWithShape="1">
          <a:blip r:embed="rId3">
            <a:alphaModFix/>
          </a:blip>
          <a:srcRect/>
          <a:stretch/>
        </p:blipFill>
        <p:spPr>
          <a:xfrm>
            <a:off x="7831950" y="4703226"/>
            <a:ext cx="1202949" cy="380800"/>
          </a:xfrm>
          <a:prstGeom prst="rect">
            <a:avLst/>
          </a:prstGeom>
          <a:noFill/>
          <a:ln>
            <a:noFill/>
          </a:ln>
        </p:spPr>
      </p:pic>
      <p:pic>
        <p:nvPicPr>
          <p:cNvPr id="444" name="Google Shape;444;p75" descr="Capture d’écran 2021-10-03 à 14.38.51.png"/>
          <p:cNvPicPr preferRelativeResize="0"/>
          <p:nvPr/>
        </p:nvPicPr>
        <p:blipFill rotWithShape="1">
          <a:blip r:embed="rId4">
            <a:alphaModFix/>
          </a:blip>
          <a:srcRect l="1864"/>
          <a:stretch/>
        </p:blipFill>
        <p:spPr>
          <a:xfrm>
            <a:off x="3935018" y="780808"/>
            <a:ext cx="4119267" cy="2029358"/>
          </a:xfrm>
          <a:prstGeom prst="rect">
            <a:avLst/>
          </a:prstGeom>
          <a:noFill/>
          <a:ln>
            <a:noFill/>
          </a:ln>
        </p:spPr>
      </p:pic>
      <p:sp>
        <p:nvSpPr>
          <p:cNvPr id="445" name="Google Shape;445;p75"/>
          <p:cNvSpPr/>
          <p:nvPr/>
        </p:nvSpPr>
        <p:spPr>
          <a:xfrm>
            <a:off x="271566" y="1595373"/>
            <a:ext cx="2766900" cy="179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Roboto"/>
              <a:buNone/>
            </a:pPr>
            <a:r>
              <a:rPr lang="fr" sz="2000" b="0" i="0" u="none" strike="noStrike" cap="none">
                <a:solidFill>
                  <a:srgbClr val="000000"/>
                </a:solidFill>
                <a:latin typeface="Roboto"/>
                <a:ea typeface="Roboto"/>
                <a:cs typeface="Roboto"/>
                <a:sym typeface="Roboto"/>
              </a:rPr>
              <a:t>Les Savanturiers et Notre Affaire à Tous s’associent pour créer la </a:t>
            </a:r>
            <a:r>
              <a:rPr lang="fr" sz="2000" b="1" i="0" u="none" strike="noStrike" cap="none">
                <a:solidFill>
                  <a:srgbClr val="000000"/>
                </a:solidFill>
                <a:latin typeface="Roboto"/>
                <a:ea typeface="Roboto"/>
                <a:cs typeface="Roboto"/>
                <a:sym typeface="Roboto"/>
              </a:rPr>
              <a:t>Boîte à Outils Justice Climatique  </a:t>
            </a:r>
            <a:endParaRPr/>
          </a:p>
        </p:txBody>
      </p:sp>
      <p:sp>
        <p:nvSpPr>
          <p:cNvPr id="446" name="Google Shape;446;p75"/>
          <p:cNvSpPr/>
          <p:nvPr/>
        </p:nvSpPr>
        <p:spPr>
          <a:xfrm>
            <a:off x="53616" y="3215896"/>
            <a:ext cx="8698800" cy="125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 sz="2000" b="1" i="0" u="none" strike="noStrike" cap="none">
                <a:solidFill>
                  <a:srgbClr val="000000"/>
                </a:solidFill>
                <a:latin typeface="Arial"/>
                <a:ea typeface="Arial"/>
                <a:cs typeface="Arial"/>
                <a:sym typeface="Arial"/>
              </a:rPr>
              <a:t>Objectif  </a:t>
            </a:r>
            <a:endParaRPr/>
          </a:p>
          <a:p>
            <a:pPr marL="0" marR="0" lvl="0" indent="0" algn="l" rtl="0">
              <a:lnSpc>
                <a:spcPct val="100000"/>
              </a:lnSpc>
              <a:spcBef>
                <a:spcPts val="0"/>
              </a:spcBef>
              <a:spcAft>
                <a:spcPts val="0"/>
              </a:spcAft>
              <a:buNone/>
            </a:pPr>
            <a:endParaRPr sz="2000" b="1"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fr" sz="2000" b="1" i="0" u="none" strike="noStrike" cap="none">
                <a:solidFill>
                  <a:srgbClr val="000000"/>
                </a:solidFill>
                <a:latin typeface="Arial"/>
                <a:ea typeface="Arial"/>
                <a:cs typeface="Arial"/>
                <a:sym typeface="Arial"/>
              </a:rPr>
              <a:t>Accompagner enseignants et éducateurs </a:t>
            </a:r>
            <a:r>
              <a:rPr lang="fr" sz="2000" b="0" i="0" u="none" strike="noStrike" cap="none">
                <a:solidFill>
                  <a:srgbClr val="000000"/>
                </a:solidFill>
                <a:latin typeface="Arial"/>
                <a:ea typeface="Arial"/>
                <a:cs typeface="Arial"/>
                <a:sym typeface="Arial"/>
              </a:rPr>
              <a:t>pour traiter de la question de la </a:t>
            </a:r>
            <a:r>
              <a:rPr lang="fr" sz="2000" b="1" i="0" u="none" strike="noStrike" cap="none">
                <a:solidFill>
                  <a:srgbClr val="000000"/>
                </a:solidFill>
                <a:latin typeface="Arial"/>
                <a:ea typeface="Arial"/>
                <a:cs typeface="Arial"/>
                <a:sym typeface="Arial"/>
              </a:rPr>
              <a:t>justice</a:t>
            </a:r>
            <a:r>
              <a:rPr lang="fr" sz="2000" b="0" i="0" u="none" strike="noStrike" cap="none">
                <a:solidFill>
                  <a:srgbClr val="000000"/>
                </a:solidFill>
                <a:latin typeface="Arial"/>
                <a:ea typeface="Arial"/>
                <a:cs typeface="Arial"/>
                <a:sym typeface="Arial"/>
              </a:rPr>
              <a:t> </a:t>
            </a:r>
            <a:r>
              <a:rPr lang="fr" sz="2000" b="1" i="0" u="none" strike="noStrike" cap="none">
                <a:solidFill>
                  <a:srgbClr val="000000"/>
                </a:solidFill>
                <a:latin typeface="Arial"/>
                <a:ea typeface="Arial"/>
                <a:cs typeface="Arial"/>
                <a:sym typeface="Arial"/>
              </a:rPr>
              <a:t>climatique</a:t>
            </a:r>
            <a:r>
              <a:rPr lang="fr" sz="2000" b="0" i="0" u="none" strike="noStrike" cap="none">
                <a:solidFill>
                  <a:srgbClr val="000000"/>
                </a:solidFill>
                <a:latin typeface="Arial"/>
                <a:ea typeface="Arial"/>
                <a:cs typeface="Arial"/>
                <a:sym typeface="Arial"/>
              </a:rPr>
              <a:t> en adoptant la démarche d’éducation par la recherche. </a:t>
            </a:r>
            <a:endParaRPr sz="2000" b="0" i="0" u="none" strike="noStrike" cap="none">
              <a:solidFill>
                <a:srgbClr val="000000"/>
              </a:solidFill>
              <a:latin typeface="Roboto"/>
              <a:ea typeface="Roboto"/>
              <a:cs typeface="Roboto"/>
              <a:sym typeface="Robot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50"/>
        <p:cNvGrpSpPr/>
        <p:nvPr/>
      </p:nvGrpSpPr>
      <p:grpSpPr>
        <a:xfrm>
          <a:off x="0" y="0"/>
          <a:ext cx="0" cy="0"/>
          <a:chOff x="0" y="0"/>
          <a:chExt cx="0" cy="0"/>
        </a:xfrm>
      </p:grpSpPr>
      <p:sp>
        <p:nvSpPr>
          <p:cNvPr id="451" name="Google Shape;451;p76"/>
          <p:cNvSpPr/>
          <p:nvPr/>
        </p:nvSpPr>
        <p:spPr>
          <a:xfrm>
            <a:off x="0" y="780849"/>
            <a:ext cx="9144000" cy="3519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52" name="Google Shape;452;p76"/>
          <p:cNvSpPr/>
          <p:nvPr/>
        </p:nvSpPr>
        <p:spPr>
          <a:xfrm>
            <a:off x="170200" y="73099"/>
            <a:ext cx="8794200" cy="707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100"/>
              <a:buFont typeface="Arial"/>
              <a:buNone/>
            </a:pPr>
            <a:r>
              <a:rPr lang="fr" sz="3900" b="1">
                <a:solidFill>
                  <a:srgbClr val="073763"/>
                </a:solidFill>
                <a:latin typeface="Times New Roman"/>
                <a:ea typeface="Times New Roman"/>
                <a:cs typeface="Times New Roman"/>
                <a:sym typeface="Times New Roman"/>
              </a:rPr>
              <a:t>Focus Justice Climatique</a:t>
            </a:r>
            <a:endParaRPr sz="3900" b="1">
              <a:solidFill>
                <a:srgbClr val="073763"/>
              </a:solidFill>
              <a:latin typeface="Times New Roman"/>
              <a:ea typeface="Times New Roman"/>
              <a:cs typeface="Times New Roman"/>
              <a:sym typeface="Times New Roman"/>
            </a:endParaRPr>
          </a:p>
        </p:txBody>
      </p:sp>
      <p:sp>
        <p:nvSpPr>
          <p:cNvPr id="453" name="Google Shape;453;p76"/>
          <p:cNvSpPr/>
          <p:nvPr/>
        </p:nvSpPr>
        <p:spPr>
          <a:xfrm>
            <a:off x="4453217" y="2433250"/>
            <a:ext cx="2376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r>
              <a:rPr lang="fr"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id="454" name="Google Shape;454;p76"/>
          <p:cNvPicPr preferRelativeResize="0"/>
          <p:nvPr/>
        </p:nvPicPr>
        <p:blipFill rotWithShape="1">
          <a:blip r:embed="rId3">
            <a:alphaModFix/>
          </a:blip>
          <a:srcRect/>
          <a:stretch/>
        </p:blipFill>
        <p:spPr>
          <a:xfrm>
            <a:off x="7831950" y="4703226"/>
            <a:ext cx="1202949" cy="380800"/>
          </a:xfrm>
          <a:prstGeom prst="rect">
            <a:avLst/>
          </a:prstGeom>
          <a:noFill/>
          <a:ln>
            <a:noFill/>
          </a:ln>
        </p:spPr>
      </p:pic>
      <p:pic>
        <p:nvPicPr>
          <p:cNvPr id="455" name="Google Shape;455;p76" descr="Capture d’écran 2021-10-03 à 14.56.18.png"/>
          <p:cNvPicPr preferRelativeResize="0"/>
          <p:nvPr/>
        </p:nvPicPr>
        <p:blipFill rotWithShape="1">
          <a:blip r:embed="rId4">
            <a:alphaModFix/>
          </a:blip>
          <a:srcRect/>
          <a:stretch/>
        </p:blipFill>
        <p:spPr>
          <a:xfrm>
            <a:off x="84381" y="870027"/>
            <a:ext cx="2639505" cy="1461492"/>
          </a:xfrm>
          <a:prstGeom prst="rect">
            <a:avLst/>
          </a:prstGeom>
          <a:noFill/>
          <a:ln>
            <a:noFill/>
          </a:ln>
        </p:spPr>
      </p:pic>
      <p:sp>
        <p:nvSpPr>
          <p:cNvPr id="456" name="Google Shape;456;p76"/>
          <p:cNvSpPr/>
          <p:nvPr/>
        </p:nvSpPr>
        <p:spPr>
          <a:xfrm>
            <a:off x="170211" y="2420738"/>
            <a:ext cx="2606100" cy="108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Roboto"/>
              <a:buNone/>
            </a:pPr>
            <a:r>
              <a:rPr lang="fr" sz="2000" b="1" i="0" u="none" strike="noStrike" cap="none">
                <a:solidFill>
                  <a:srgbClr val="000000"/>
                </a:solidFill>
                <a:latin typeface="Roboto"/>
                <a:ea typeface="Roboto"/>
                <a:cs typeface="Roboto"/>
                <a:sym typeface="Roboto"/>
              </a:rPr>
              <a:t>9</a:t>
            </a:r>
            <a:r>
              <a:rPr lang="fr" sz="2000" b="0" i="0" u="none" strike="noStrike" cap="none">
                <a:solidFill>
                  <a:srgbClr val="000000"/>
                </a:solidFill>
                <a:latin typeface="Roboto"/>
                <a:ea typeface="Roboto"/>
                <a:cs typeface="Roboto"/>
                <a:sym typeface="Roboto"/>
              </a:rPr>
              <a:t> </a:t>
            </a:r>
            <a:r>
              <a:rPr lang="fr" sz="2000" b="1" i="0" u="none" strike="noStrike" cap="none">
                <a:solidFill>
                  <a:srgbClr val="000000"/>
                </a:solidFill>
                <a:latin typeface="Roboto"/>
                <a:ea typeface="Roboto"/>
                <a:cs typeface="Roboto"/>
                <a:sym typeface="Roboto"/>
              </a:rPr>
              <a:t>fiches</a:t>
            </a:r>
            <a:r>
              <a:rPr lang="fr" sz="2000" b="0" i="0" u="none" strike="noStrike" cap="none">
                <a:solidFill>
                  <a:srgbClr val="000000"/>
                </a:solidFill>
                <a:latin typeface="Roboto"/>
                <a:ea typeface="Roboto"/>
                <a:cs typeface="Roboto"/>
                <a:sym typeface="Roboto"/>
              </a:rPr>
              <a:t> </a:t>
            </a:r>
            <a:r>
              <a:rPr lang="fr" sz="2000" b="1" i="0" u="none" strike="noStrike" cap="none">
                <a:solidFill>
                  <a:srgbClr val="000000"/>
                </a:solidFill>
                <a:latin typeface="Roboto"/>
                <a:ea typeface="Roboto"/>
                <a:cs typeface="Roboto"/>
                <a:sym typeface="Roboto"/>
              </a:rPr>
              <a:t>thématiques</a:t>
            </a:r>
            <a:r>
              <a:rPr lang="fr" sz="2000" b="0" i="0" u="none" strike="noStrike" cap="none">
                <a:solidFill>
                  <a:srgbClr val="000000"/>
                </a:solidFill>
                <a:latin typeface="Roboto"/>
                <a:ea typeface="Roboto"/>
                <a:cs typeface="Roboto"/>
                <a:sym typeface="Roboto"/>
              </a:rPr>
              <a:t> sur la justice climatique et le droit de l’environnement</a:t>
            </a:r>
            <a:endParaRPr/>
          </a:p>
        </p:txBody>
      </p:sp>
      <p:pic>
        <p:nvPicPr>
          <p:cNvPr id="457" name="Google Shape;457;p76" descr="Capture d’écran 2021-10-03 à 14.55.25.png"/>
          <p:cNvPicPr preferRelativeResize="0"/>
          <p:nvPr/>
        </p:nvPicPr>
        <p:blipFill rotWithShape="1">
          <a:blip r:embed="rId5">
            <a:alphaModFix/>
          </a:blip>
          <a:srcRect/>
          <a:stretch/>
        </p:blipFill>
        <p:spPr>
          <a:xfrm>
            <a:off x="3143759" y="870025"/>
            <a:ext cx="3419771" cy="2416142"/>
          </a:xfrm>
          <a:prstGeom prst="rect">
            <a:avLst/>
          </a:prstGeom>
          <a:noFill/>
          <a:ln>
            <a:noFill/>
          </a:ln>
        </p:spPr>
      </p:pic>
      <p:sp>
        <p:nvSpPr>
          <p:cNvPr id="458" name="Google Shape;458;p76"/>
          <p:cNvSpPr/>
          <p:nvPr/>
        </p:nvSpPr>
        <p:spPr>
          <a:xfrm>
            <a:off x="2676555" y="3436300"/>
            <a:ext cx="4121100" cy="818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Roboto"/>
              <a:buNone/>
            </a:pPr>
            <a:r>
              <a:rPr lang="fr" sz="2000" b="0" i="0" u="none" strike="noStrike" cap="none">
                <a:solidFill>
                  <a:srgbClr val="000000"/>
                </a:solidFill>
                <a:latin typeface="Roboto"/>
                <a:ea typeface="Roboto"/>
                <a:cs typeface="Roboto"/>
                <a:sym typeface="Roboto"/>
              </a:rPr>
              <a:t>Une </a:t>
            </a:r>
            <a:r>
              <a:rPr lang="fr" sz="2000" b="1" i="0" u="none" strike="noStrike" cap="none">
                <a:solidFill>
                  <a:srgbClr val="000000"/>
                </a:solidFill>
                <a:latin typeface="Roboto"/>
                <a:ea typeface="Roboto"/>
                <a:cs typeface="Roboto"/>
                <a:sym typeface="Roboto"/>
              </a:rPr>
              <a:t>infographie</a:t>
            </a:r>
            <a:r>
              <a:rPr lang="fr" sz="2000" b="0" i="0" u="none" strike="noStrike" cap="none">
                <a:solidFill>
                  <a:srgbClr val="000000"/>
                </a:solidFill>
                <a:latin typeface="Roboto"/>
                <a:ea typeface="Roboto"/>
                <a:cs typeface="Roboto"/>
                <a:sym typeface="Roboto"/>
              </a:rPr>
              <a:t> sur les grands procès climatiques dans le monde</a:t>
            </a:r>
            <a:endParaRPr/>
          </a:p>
        </p:txBody>
      </p:sp>
      <p:pic>
        <p:nvPicPr>
          <p:cNvPr id="459" name="Google Shape;459;p76" descr="Capture d’écran 2021-10-03 à 14.58.43.png"/>
          <p:cNvPicPr preferRelativeResize="0"/>
          <p:nvPr/>
        </p:nvPicPr>
        <p:blipFill rotWithShape="1">
          <a:blip r:embed="rId6">
            <a:alphaModFix/>
          </a:blip>
          <a:srcRect/>
          <a:stretch/>
        </p:blipFill>
        <p:spPr>
          <a:xfrm>
            <a:off x="6640635" y="996155"/>
            <a:ext cx="2148236" cy="1209228"/>
          </a:xfrm>
          <a:prstGeom prst="rect">
            <a:avLst/>
          </a:prstGeom>
          <a:noFill/>
          <a:ln>
            <a:noFill/>
          </a:ln>
        </p:spPr>
      </p:pic>
      <p:pic>
        <p:nvPicPr>
          <p:cNvPr id="460" name="Google Shape;460;p76" descr="Capture d’écran 2021-10-03 à 14.58.51.png"/>
          <p:cNvPicPr preferRelativeResize="0"/>
          <p:nvPr/>
        </p:nvPicPr>
        <p:blipFill rotWithShape="1">
          <a:blip r:embed="rId7">
            <a:alphaModFix/>
          </a:blip>
          <a:srcRect/>
          <a:stretch/>
        </p:blipFill>
        <p:spPr>
          <a:xfrm>
            <a:off x="7034404" y="1868608"/>
            <a:ext cx="2059337" cy="1162265"/>
          </a:xfrm>
          <a:prstGeom prst="rect">
            <a:avLst/>
          </a:prstGeom>
          <a:noFill/>
          <a:ln>
            <a:noFill/>
          </a:ln>
        </p:spPr>
      </p:pic>
      <p:sp>
        <p:nvSpPr>
          <p:cNvPr id="461" name="Google Shape;461;p76"/>
          <p:cNvSpPr/>
          <p:nvPr/>
        </p:nvSpPr>
        <p:spPr>
          <a:xfrm>
            <a:off x="6892576" y="3166000"/>
            <a:ext cx="2343000" cy="108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Roboto"/>
              <a:buNone/>
            </a:pPr>
            <a:r>
              <a:rPr lang="fr" sz="2000" b="0" i="0" u="none" strike="noStrike" cap="none">
                <a:solidFill>
                  <a:srgbClr val="000000"/>
                </a:solidFill>
                <a:latin typeface="Roboto"/>
                <a:ea typeface="Roboto"/>
                <a:cs typeface="Roboto"/>
                <a:sym typeface="Roboto"/>
              </a:rPr>
              <a:t>Deux </a:t>
            </a:r>
            <a:r>
              <a:rPr lang="fr" sz="2000" b="1" i="0" u="none" strike="noStrike" cap="none">
                <a:solidFill>
                  <a:srgbClr val="000000"/>
                </a:solidFill>
                <a:latin typeface="Roboto"/>
                <a:ea typeface="Roboto"/>
                <a:cs typeface="Roboto"/>
                <a:sym typeface="Roboto"/>
              </a:rPr>
              <a:t>vidéos</a:t>
            </a:r>
            <a:r>
              <a:rPr lang="fr" sz="2000" b="0" i="0" u="none" strike="noStrike" cap="none">
                <a:solidFill>
                  <a:srgbClr val="000000"/>
                </a:solidFill>
                <a:latin typeface="Roboto"/>
                <a:ea typeface="Roboto"/>
                <a:cs typeface="Roboto"/>
                <a:sym typeface="Roboto"/>
              </a:rPr>
              <a:t> sur la hiérarchie des normes et la justice climatique</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465"/>
        <p:cNvGrpSpPr/>
        <p:nvPr/>
      </p:nvGrpSpPr>
      <p:grpSpPr>
        <a:xfrm>
          <a:off x="0" y="0"/>
          <a:ext cx="0" cy="0"/>
          <a:chOff x="0" y="0"/>
          <a:chExt cx="0" cy="0"/>
        </a:xfrm>
      </p:grpSpPr>
      <p:pic>
        <p:nvPicPr>
          <p:cNvPr id="466" name="Google Shape;466;p77"/>
          <p:cNvPicPr preferRelativeResize="0"/>
          <p:nvPr/>
        </p:nvPicPr>
        <p:blipFill rotWithShape="1">
          <a:blip r:embed="rId3">
            <a:alphaModFix/>
          </a:blip>
          <a:srcRect/>
          <a:stretch/>
        </p:blipFill>
        <p:spPr>
          <a:xfrm>
            <a:off x="7232600" y="4692326"/>
            <a:ext cx="1202949" cy="380800"/>
          </a:xfrm>
          <a:prstGeom prst="rect">
            <a:avLst/>
          </a:prstGeom>
          <a:noFill/>
          <a:ln>
            <a:noFill/>
          </a:ln>
        </p:spPr>
      </p:pic>
      <p:pic>
        <p:nvPicPr>
          <p:cNvPr id="467" name="Google Shape;467;p77"/>
          <p:cNvPicPr preferRelativeResize="0"/>
          <p:nvPr/>
        </p:nvPicPr>
        <p:blipFill rotWithShape="1">
          <a:blip r:embed="rId4">
            <a:alphaModFix/>
          </a:blip>
          <a:srcRect/>
          <a:stretch/>
        </p:blipFill>
        <p:spPr>
          <a:xfrm>
            <a:off x="8729229" y="4511850"/>
            <a:ext cx="273025" cy="561275"/>
          </a:xfrm>
          <a:prstGeom prst="rect">
            <a:avLst/>
          </a:prstGeom>
          <a:noFill/>
          <a:ln>
            <a:noFill/>
          </a:ln>
        </p:spPr>
      </p:pic>
      <p:sp>
        <p:nvSpPr>
          <p:cNvPr id="468" name="Google Shape;468;p77"/>
          <p:cNvSpPr txBox="1">
            <a:spLocks noGrp="1"/>
          </p:cNvSpPr>
          <p:nvPr>
            <p:ph type="title"/>
          </p:nvPr>
        </p:nvSpPr>
        <p:spPr>
          <a:xfrm>
            <a:off x="84300" y="985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 b="1">
                <a:solidFill>
                  <a:srgbClr val="073763"/>
                </a:solidFill>
                <a:latin typeface="Times New Roman"/>
                <a:ea typeface="Times New Roman"/>
                <a:cs typeface="Times New Roman"/>
                <a:sym typeface="Times New Roman"/>
              </a:rPr>
              <a:t>Boîte à outils JUSTICE CLIMATIQUE</a:t>
            </a:r>
            <a:endParaRPr b="1">
              <a:solidFill>
                <a:srgbClr val="073763"/>
              </a:solidFill>
              <a:latin typeface="Times New Roman"/>
              <a:ea typeface="Times New Roman"/>
              <a:cs typeface="Times New Roman"/>
              <a:sym typeface="Times New Roman"/>
            </a:endParaRPr>
          </a:p>
        </p:txBody>
      </p:sp>
      <p:sp>
        <p:nvSpPr>
          <p:cNvPr id="469" name="Google Shape;469;p77"/>
          <p:cNvSpPr txBox="1">
            <a:spLocks noGrp="1"/>
          </p:cNvSpPr>
          <p:nvPr>
            <p:ph type="body" idx="1"/>
          </p:nvPr>
        </p:nvSpPr>
        <p:spPr>
          <a:xfrm>
            <a:off x="4620575" y="671225"/>
            <a:ext cx="4211700" cy="38976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800"/>
              <a:buNone/>
            </a:pPr>
            <a:endParaRPr sz="16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r>
              <a:rPr lang="fr" sz="1600">
                <a:solidFill>
                  <a:schemeClr val="dk1"/>
                </a:solidFill>
                <a:latin typeface="Times New Roman"/>
                <a:ea typeface="Times New Roman"/>
                <a:cs typeface="Times New Roman"/>
                <a:sym typeface="Times New Roman"/>
              </a:rPr>
              <a:t>Comprendre et agir pour la justice climatique</a:t>
            </a:r>
            <a:endParaRPr sz="16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r>
              <a:rPr lang="fr" sz="1600">
                <a:solidFill>
                  <a:schemeClr val="dk1"/>
                </a:solidFill>
                <a:latin typeface="Times New Roman"/>
                <a:ea typeface="Times New Roman"/>
                <a:cs typeface="Times New Roman"/>
                <a:sym typeface="Times New Roman"/>
              </a:rPr>
              <a:t>en partenariat avec Notre Affaire à Tous</a:t>
            </a:r>
            <a:endParaRPr sz="1600">
              <a:solidFill>
                <a:schemeClr val="dk1"/>
              </a:solidFill>
              <a:latin typeface="Times New Roman"/>
              <a:ea typeface="Times New Roman"/>
              <a:cs typeface="Times New Roman"/>
              <a:sym typeface="Times New Roman"/>
            </a:endParaRPr>
          </a:p>
        </p:txBody>
      </p:sp>
      <p:pic>
        <p:nvPicPr>
          <p:cNvPr id="470" name="Google Shape;470;p77" descr="Capture d’écran 2021-10-03 à 15.34.26.png"/>
          <p:cNvPicPr preferRelativeResize="0"/>
          <p:nvPr/>
        </p:nvPicPr>
        <p:blipFill rotWithShape="1">
          <a:blip r:embed="rId5">
            <a:alphaModFix/>
          </a:blip>
          <a:srcRect b="1185"/>
          <a:stretch/>
        </p:blipFill>
        <p:spPr>
          <a:xfrm>
            <a:off x="333376" y="762101"/>
            <a:ext cx="2573064" cy="3619287"/>
          </a:xfrm>
          <a:prstGeom prst="rect">
            <a:avLst/>
          </a:prstGeom>
          <a:noFill/>
          <a:ln>
            <a:noFill/>
          </a:ln>
        </p:spPr>
      </p:pic>
      <p:pic>
        <p:nvPicPr>
          <p:cNvPr id="471" name="Google Shape;471;p77" descr="Notre_affaire_a_tous-logo.png"/>
          <p:cNvPicPr preferRelativeResize="0"/>
          <p:nvPr/>
        </p:nvPicPr>
        <p:blipFill rotWithShape="1">
          <a:blip r:embed="rId6">
            <a:alphaModFix/>
          </a:blip>
          <a:srcRect/>
          <a:stretch/>
        </p:blipFill>
        <p:spPr>
          <a:xfrm>
            <a:off x="5078248" y="1857304"/>
            <a:ext cx="2910500" cy="164893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475"/>
        <p:cNvGrpSpPr/>
        <p:nvPr/>
      </p:nvGrpSpPr>
      <p:grpSpPr>
        <a:xfrm>
          <a:off x="0" y="0"/>
          <a:ext cx="0" cy="0"/>
          <a:chOff x="0" y="0"/>
          <a:chExt cx="0" cy="0"/>
        </a:xfrm>
      </p:grpSpPr>
      <p:pic>
        <p:nvPicPr>
          <p:cNvPr id="476" name="Google Shape;476;p78"/>
          <p:cNvPicPr preferRelativeResize="0"/>
          <p:nvPr/>
        </p:nvPicPr>
        <p:blipFill rotWithShape="1">
          <a:blip r:embed="rId3">
            <a:alphaModFix/>
          </a:blip>
          <a:srcRect/>
          <a:stretch/>
        </p:blipFill>
        <p:spPr>
          <a:xfrm>
            <a:off x="7755650" y="4734251"/>
            <a:ext cx="1202949" cy="380800"/>
          </a:xfrm>
          <a:prstGeom prst="rect">
            <a:avLst/>
          </a:prstGeom>
          <a:noFill/>
          <a:ln>
            <a:noFill/>
          </a:ln>
        </p:spPr>
      </p:pic>
      <p:sp>
        <p:nvSpPr>
          <p:cNvPr id="477" name="Google Shape;477;p78"/>
          <p:cNvSpPr txBox="1">
            <a:spLocks noGrp="1"/>
          </p:cNvSpPr>
          <p:nvPr>
            <p:ph type="body" idx="1"/>
          </p:nvPr>
        </p:nvSpPr>
        <p:spPr>
          <a:xfrm>
            <a:off x="151700" y="671225"/>
            <a:ext cx="8680500" cy="38976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800"/>
              <a:buNone/>
            </a:pPr>
            <a:endParaRPr sz="16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endParaRPr sz="1600">
              <a:solidFill>
                <a:schemeClr val="dk1"/>
              </a:solidFill>
              <a:latin typeface="Times New Roman"/>
              <a:ea typeface="Times New Roman"/>
              <a:cs typeface="Times New Roman"/>
              <a:sym typeface="Times New Roman"/>
            </a:endParaRPr>
          </a:p>
        </p:txBody>
      </p:sp>
      <p:pic>
        <p:nvPicPr>
          <p:cNvPr id="478" name="Google Shape;478;p78" descr="Capture d’écran 2021-10-03 à 15.04.42.png"/>
          <p:cNvPicPr preferRelativeResize="0"/>
          <p:nvPr/>
        </p:nvPicPr>
        <p:blipFill rotWithShape="1">
          <a:blip r:embed="rId4">
            <a:alphaModFix/>
          </a:blip>
          <a:srcRect t="12303"/>
          <a:stretch/>
        </p:blipFill>
        <p:spPr>
          <a:xfrm>
            <a:off x="1743701" y="217950"/>
            <a:ext cx="5284025" cy="1306275"/>
          </a:xfrm>
          <a:prstGeom prst="rect">
            <a:avLst/>
          </a:prstGeom>
          <a:noFill/>
          <a:ln>
            <a:noFill/>
          </a:ln>
        </p:spPr>
      </p:pic>
      <p:pic>
        <p:nvPicPr>
          <p:cNvPr id="479" name="Google Shape;479;p78" descr="Notre_affaire_a_tous-logo.png"/>
          <p:cNvPicPr preferRelativeResize="0"/>
          <p:nvPr/>
        </p:nvPicPr>
        <p:blipFill rotWithShape="1">
          <a:blip r:embed="rId5">
            <a:alphaModFix/>
          </a:blip>
          <a:srcRect/>
          <a:stretch/>
        </p:blipFill>
        <p:spPr>
          <a:xfrm>
            <a:off x="5901537" y="4503351"/>
            <a:ext cx="1195828" cy="677504"/>
          </a:xfrm>
          <a:prstGeom prst="rect">
            <a:avLst/>
          </a:prstGeom>
          <a:noFill/>
          <a:ln>
            <a:noFill/>
          </a:ln>
        </p:spPr>
      </p:pic>
      <p:sp>
        <p:nvSpPr>
          <p:cNvPr id="480" name="Google Shape;480;p78"/>
          <p:cNvSpPr/>
          <p:nvPr/>
        </p:nvSpPr>
        <p:spPr>
          <a:xfrm>
            <a:off x="0" y="1538075"/>
            <a:ext cx="9144000" cy="618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fr" sz="1900" b="1" i="0" u="none" strike="noStrike" cap="none">
                <a:solidFill>
                  <a:srgbClr val="000000"/>
                </a:solidFill>
                <a:latin typeface="Times New Roman"/>
                <a:ea typeface="Times New Roman"/>
                <a:cs typeface="Times New Roman"/>
                <a:sym typeface="Times New Roman"/>
              </a:rPr>
              <a:t>Objectif </a:t>
            </a:r>
            <a:endParaRPr sz="1900" i="0" u="none" strike="noStrike" cap="none">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2000"/>
              <a:buFont typeface="Arial"/>
              <a:buNone/>
            </a:pPr>
            <a:r>
              <a:rPr lang="fr" sz="1900" i="0" u="none" strike="noStrike" cap="none">
                <a:solidFill>
                  <a:srgbClr val="000000"/>
                </a:solidFill>
                <a:latin typeface="Times New Roman"/>
                <a:ea typeface="Times New Roman"/>
                <a:cs typeface="Times New Roman"/>
                <a:sym typeface="Times New Roman"/>
              </a:rPr>
              <a:t>Proposer des activités ludiques, porteuses de solutions et d’espoir</a:t>
            </a:r>
            <a:endParaRPr sz="1900" i="0" u="none" strike="noStrike" cap="none">
              <a:solidFill>
                <a:srgbClr val="000000"/>
              </a:solidFill>
              <a:latin typeface="Times New Roman"/>
              <a:ea typeface="Times New Roman"/>
              <a:cs typeface="Times New Roman"/>
              <a:sym typeface="Times New Roman"/>
            </a:endParaRPr>
          </a:p>
        </p:txBody>
      </p:sp>
      <p:sp>
        <p:nvSpPr>
          <p:cNvPr id="481" name="Google Shape;481;p78"/>
          <p:cNvSpPr/>
          <p:nvPr/>
        </p:nvSpPr>
        <p:spPr>
          <a:xfrm>
            <a:off x="285900" y="2384024"/>
            <a:ext cx="8792700" cy="2119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600"/>
              <a:buFont typeface="Roboto"/>
              <a:buNone/>
            </a:pPr>
            <a:r>
              <a:rPr lang="fr" sz="1900" b="1" i="0" u="none" strike="noStrike" cap="none">
                <a:solidFill>
                  <a:schemeClr val="dk1"/>
                </a:solidFill>
                <a:latin typeface="Times New Roman"/>
                <a:ea typeface="Times New Roman"/>
                <a:cs typeface="Times New Roman"/>
                <a:sym typeface="Times New Roman"/>
              </a:rPr>
              <a:t>5 fiches d’activités pratiques </a:t>
            </a:r>
            <a:endParaRPr sz="1900" i="0" u="none" strike="noStrike" cap="none">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SzPts val="1600"/>
              <a:buFont typeface="Roboto"/>
              <a:buNone/>
            </a:pPr>
            <a:endParaRPr sz="1900" b="1" i="0" u="none" strike="noStrike" cap="none">
              <a:solidFill>
                <a:schemeClr val="dk1"/>
              </a:solidFill>
              <a:latin typeface="Times New Roman"/>
              <a:ea typeface="Times New Roman"/>
              <a:cs typeface="Times New Roman"/>
              <a:sym typeface="Times New Roman"/>
            </a:endParaRPr>
          </a:p>
          <a:p>
            <a:pPr marL="342900" marR="0" lvl="0" indent="-361950" algn="ctr" rtl="0">
              <a:lnSpc>
                <a:spcPct val="100000"/>
              </a:lnSpc>
              <a:spcBef>
                <a:spcPts val="0"/>
              </a:spcBef>
              <a:spcAft>
                <a:spcPts val="0"/>
              </a:spcAft>
              <a:buClr>
                <a:schemeClr val="dk1"/>
              </a:buClr>
              <a:buSzPts val="1900"/>
              <a:buFont typeface="Times New Roman"/>
              <a:buChar char="-"/>
            </a:pPr>
            <a:r>
              <a:rPr lang="fr" sz="1900" i="0" u="none" strike="noStrike" cap="none">
                <a:solidFill>
                  <a:schemeClr val="dk1"/>
                </a:solidFill>
                <a:latin typeface="Times New Roman"/>
                <a:ea typeface="Times New Roman"/>
                <a:cs typeface="Times New Roman"/>
                <a:sym typeface="Times New Roman"/>
              </a:rPr>
              <a:t>Les objectifs et prérequis</a:t>
            </a:r>
            <a:endParaRPr sz="1900" i="0" u="none" strike="noStrike" cap="none">
              <a:solidFill>
                <a:srgbClr val="000000"/>
              </a:solidFill>
              <a:latin typeface="Times New Roman"/>
              <a:ea typeface="Times New Roman"/>
              <a:cs typeface="Times New Roman"/>
              <a:sym typeface="Times New Roman"/>
            </a:endParaRPr>
          </a:p>
          <a:p>
            <a:pPr marL="342900" marR="0" lvl="0" indent="-361950" algn="ctr" rtl="0">
              <a:lnSpc>
                <a:spcPct val="100000"/>
              </a:lnSpc>
              <a:spcBef>
                <a:spcPts val="0"/>
              </a:spcBef>
              <a:spcAft>
                <a:spcPts val="0"/>
              </a:spcAft>
              <a:buClr>
                <a:schemeClr val="dk1"/>
              </a:buClr>
              <a:buSzPts val="1900"/>
              <a:buFont typeface="Times New Roman"/>
              <a:buChar char="-"/>
            </a:pPr>
            <a:r>
              <a:rPr lang="fr" sz="1900" i="0" u="none" strike="noStrike" cap="none">
                <a:solidFill>
                  <a:schemeClr val="dk1"/>
                </a:solidFill>
                <a:latin typeface="Times New Roman"/>
                <a:ea typeface="Times New Roman"/>
                <a:cs typeface="Times New Roman"/>
                <a:sym typeface="Times New Roman"/>
              </a:rPr>
              <a:t>Le matériel, la durée, le nombre d’élèves…</a:t>
            </a:r>
            <a:endParaRPr sz="1900" i="0" u="none" strike="noStrike" cap="none">
              <a:solidFill>
                <a:schemeClr val="dk1"/>
              </a:solidFill>
              <a:latin typeface="Times New Roman"/>
              <a:ea typeface="Times New Roman"/>
              <a:cs typeface="Times New Roman"/>
              <a:sym typeface="Times New Roman"/>
            </a:endParaRPr>
          </a:p>
          <a:p>
            <a:pPr marL="342900" marR="0" lvl="0" indent="-361950" algn="ctr" rtl="0">
              <a:lnSpc>
                <a:spcPct val="100000"/>
              </a:lnSpc>
              <a:spcBef>
                <a:spcPts val="0"/>
              </a:spcBef>
              <a:spcAft>
                <a:spcPts val="0"/>
              </a:spcAft>
              <a:buClr>
                <a:schemeClr val="dk1"/>
              </a:buClr>
              <a:buSzPts val="1900"/>
              <a:buFont typeface="Times New Roman"/>
              <a:buChar char="-"/>
            </a:pPr>
            <a:r>
              <a:rPr lang="fr" sz="1900" i="0" u="none" strike="noStrike" cap="none">
                <a:solidFill>
                  <a:schemeClr val="dk1"/>
                </a:solidFill>
                <a:latin typeface="Times New Roman"/>
                <a:ea typeface="Times New Roman"/>
                <a:cs typeface="Times New Roman"/>
                <a:sym typeface="Times New Roman"/>
              </a:rPr>
              <a:t>La description de l’activité</a:t>
            </a:r>
            <a:endParaRPr sz="1900" i="0" u="none" strike="noStrike" cap="none">
              <a:solidFill>
                <a:srgbClr val="000000"/>
              </a:solidFill>
              <a:latin typeface="Times New Roman"/>
              <a:ea typeface="Times New Roman"/>
              <a:cs typeface="Times New Roman"/>
              <a:sym typeface="Times New Roman"/>
            </a:endParaRPr>
          </a:p>
          <a:p>
            <a:pPr marL="342900" marR="0" lvl="0" indent="-361950" algn="ctr" rtl="0">
              <a:lnSpc>
                <a:spcPct val="100000"/>
              </a:lnSpc>
              <a:spcBef>
                <a:spcPts val="0"/>
              </a:spcBef>
              <a:spcAft>
                <a:spcPts val="0"/>
              </a:spcAft>
              <a:buClr>
                <a:schemeClr val="dk1"/>
              </a:buClr>
              <a:buSzPts val="1900"/>
              <a:buFont typeface="Times New Roman"/>
              <a:buChar char="-"/>
            </a:pPr>
            <a:r>
              <a:rPr lang="fr" sz="1900" i="0" u="none" strike="noStrike" cap="none">
                <a:solidFill>
                  <a:schemeClr val="dk1"/>
                </a:solidFill>
                <a:latin typeface="Times New Roman"/>
                <a:ea typeface="Times New Roman"/>
                <a:cs typeface="Times New Roman"/>
                <a:sym typeface="Times New Roman"/>
              </a:rPr>
              <a:t>Des exemples</a:t>
            </a:r>
            <a:endParaRPr sz="1900" i="0" u="none" strike="noStrike" cap="none">
              <a:solidFill>
                <a:srgbClr val="000000"/>
              </a:solidFill>
              <a:latin typeface="Times New Roman"/>
              <a:ea typeface="Times New Roman"/>
              <a:cs typeface="Times New Roman"/>
              <a:sym typeface="Times New Roman"/>
            </a:endParaRPr>
          </a:p>
          <a:p>
            <a:pPr marL="342900" marR="0" lvl="0" indent="-361950" algn="ctr" rtl="0">
              <a:lnSpc>
                <a:spcPct val="100000"/>
              </a:lnSpc>
              <a:spcBef>
                <a:spcPts val="0"/>
              </a:spcBef>
              <a:spcAft>
                <a:spcPts val="0"/>
              </a:spcAft>
              <a:buClr>
                <a:schemeClr val="dk1"/>
              </a:buClr>
              <a:buSzPts val="1900"/>
              <a:buFont typeface="Times New Roman"/>
              <a:buChar char="-"/>
            </a:pPr>
            <a:r>
              <a:rPr lang="fr" sz="1900" i="0" u="none" strike="noStrike" cap="none">
                <a:solidFill>
                  <a:schemeClr val="dk1"/>
                </a:solidFill>
                <a:latin typeface="Times New Roman"/>
                <a:ea typeface="Times New Roman"/>
                <a:cs typeface="Times New Roman"/>
                <a:sym typeface="Times New Roman"/>
              </a:rPr>
              <a:t>Des ressources pour aller plus loin</a:t>
            </a:r>
            <a:endParaRPr sz="1900" i="0" u="none" strike="noStrike" cap="none">
              <a:solidFill>
                <a:srgbClr val="000000"/>
              </a:solidFill>
              <a:latin typeface="Times New Roman"/>
              <a:ea typeface="Times New Roman"/>
              <a:cs typeface="Times New Roman"/>
              <a:sym typeface="Times New Roman"/>
            </a:endParaRPr>
          </a:p>
          <a:p>
            <a:pPr marL="342900" marR="0" lvl="0" indent="-241300" algn="l" rtl="0">
              <a:lnSpc>
                <a:spcPct val="100000"/>
              </a:lnSpc>
              <a:spcBef>
                <a:spcPts val="0"/>
              </a:spcBef>
              <a:spcAft>
                <a:spcPts val="0"/>
              </a:spcAft>
              <a:buClr>
                <a:schemeClr val="dk1"/>
              </a:buClr>
              <a:buSzPts val="1600"/>
              <a:buFont typeface="Arial"/>
              <a:buNone/>
            </a:pPr>
            <a:endParaRPr sz="1900" i="0" u="none" strike="noStrike" cap="none">
              <a:solidFill>
                <a:schemeClr val="dk1"/>
              </a:solidFill>
              <a:latin typeface="Times New Roman"/>
              <a:ea typeface="Times New Roman"/>
              <a:cs typeface="Times New Roman"/>
              <a:sym typeface="Times New Roman"/>
            </a:endParaRPr>
          </a:p>
          <a:p>
            <a:pPr marL="342900" marR="0" lvl="0" indent="-241300" algn="ctr" rtl="0">
              <a:lnSpc>
                <a:spcPct val="100000"/>
              </a:lnSpc>
              <a:spcBef>
                <a:spcPts val="0"/>
              </a:spcBef>
              <a:spcAft>
                <a:spcPts val="0"/>
              </a:spcAft>
              <a:buClr>
                <a:schemeClr val="dk1"/>
              </a:buClr>
              <a:buSzPts val="1600"/>
              <a:buFont typeface="Arial"/>
              <a:buNone/>
            </a:pPr>
            <a:endParaRPr sz="2000" b="0" i="0" u="none" strike="noStrike" cap="none">
              <a:solidFill>
                <a:schemeClr val="dk1"/>
              </a:solidFill>
              <a:latin typeface="Roboto"/>
              <a:ea typeface="Roboto"/>
              <a:cs typeface="Roboto"/>
              <a:sym typeface="Roboto"/>
            </a:endParaRPr>
          </a:p>
        </p:txBody>
      </p:sp>
      <p:pic>
        <p:nvPicPr>
          <p:cNvPr id="482" name="Google Shape;482;p78" descr="Capture d’écran 2021-10-03 à 15.39.59.png"/>
          <p:cNvPicPr preferRelativeResize="0"/>
          <p:nvPr/>
        </p:nvPicPr>
        <p:blipFill rotWithShape="1">
          <a:blip r:embed="rId6">
            <a:alphaModFix/>
          </a:blip>
          <a:srcRect l="7508" t="14731" r="16728" b="9413"/>
          <a:stretch/>
        </p:blipFill>
        <p:spPr>
          <a:xfrm rot="1633728">
            <a:off x="7181925" y="2317105"/>
            <a:ext cx="736193" cy="752464"/>
          </a:xfrm>
          <a:prstGeom prst="rect">
            <a:avLst/>
          </a:prstGeom>
          <a:noFill/>
          <a:ln>
            <a:noFill/>
          </a:ln>
        </p:spPr>
      </p:pic>
      <p:pic>
        <p:nvPicPr>
          <p:cNvPr id="483" name="Google Shape;483;p78" descr="Capture d’écran 2021-10-03 à 15.40.04.png"/>
          <p:cNvPicPr preferRelativeResize="0"/>
          <p:nvPr/>
        </p:nvPicPr>
        <p:blipFill rotWithShape="1">
          <a:blip r:embed="rId7">
            <a:alphaModFix/>
          </a:blip>
          <a:srcRect l="9698" t="12608" r="9007" b="8439"/>
          <a:stretch/>
        </p:blipFill>
        <p:spPr>
          <a:xfrm rot="-460068">
            <a:off x="7500534" y="3642139"/>
            <a:ext cx="825050" cy="646273"/>
          </a:xfrm>
          <a:prstGeom prst="rect">
            <a:avLst/>
          </a:prstGeom>
          <a:noFill/>
          <a:ln>
            <a:noFill/>
          </a:ln>
        </p:spPr>
      </p:pic>
      <p:pic>
        <p:nvPicPr>
          <p:cNvPr id="484" name="Google Shape;484;p78" descr="Capture d’écran 2021-10-03 à 15.40.08.png"/>
          <p:cNvPicPr preferRelativeResize="0"/>
          <p:nvPr/>
        </p:nvPicPr>
        <p:blipFill rotWithShape="1">
          <a:blip r:embed="rId8">
            <a:alphaModFix/>
          </a:blip>
          <a:srcRect l="15118" r="7272" b="8775"/>
          <a:stretch/>
        </p:blipFill>
        <p:spPr>
          <a:xfrm rot="-1132388">
            <a:off x="1360499" y="3691868"/>
            <a:ext cx="793928" cy="565095"/>
          </a:xfrm>
          <a:prstGeom prst="rect">
            <a:avLst/>
          </a:prstGeom>
          <a:noFill/>
          <a:ln>
            <a:noFill/>
          </a:ln>
        </p:spPr>
      </p:pic>
      <p:pic>
        <p:nvPicPr>
          <p:cNvPr id="485" name="Google Shape;485;p78" descr="Capture d’écran 2021-10-03 à 15.40.14.png"/>
          <p:cNvPicPr preferRelativeResize="0"/>
          <p:nvPr/>
        </p:nvPicPr>
        <p:blipFill rotWithShape="1">
          <a:blip r:embed="rId9">
            <a:alphaModFix/>
          </a:blip>
          <a:srcRect/>
          <a:stretch/>
        </p:blipFill>
        <p:spPr>
          <a:xfrm rot="1189215">
            <a:off x="510538" y="2851651"/>
            <a:ext cx="650213" cy="689297"/>
          </a:xfrm>
          <a:prstGeom prst="rect">
            <a:avLst/>
          </a:prstGeom>
          <a:noFill/>
          <a:ln>
            <a:noFill/>
          </a:ln>
        </p:spPr>
      </p:pic>
      <p:pic>
        <p:nvPicPr>
          <p:cNvPr id="486" name="Google Shape;486;p78" descr="Capture d’écran 2021-10-03 à 15.40.25.png"/>
          <p:cNvPicPr preferRelativeResize="0"/>
          <p:nvPr/>
        </p:nvPicPr>
        <p:blipFill rotWithShape="1">
          <a:blip r:embed="rId10">
            <a:alphaModFix/>
          </a:blip>
          <a:srcRect l="14427" t="8982" b="7850"/>
          <a:stretch/>
        </p:blipFill>
        <p:spPr>
          <a:xfrm rot="713958">
            <a:off x="8024897" y="2934233"/>
            <a:ext cx="815353" cy="555267"/>
          </a:xfrm>
          <a:prstGeom prst="rect">
            <a:avLst/>
          </a:prstGeom>
          <a:noFill/>
          <a:ln>
            <a:noFill/>
          </a:ln>
        </p:spPr>
      </p:pic>
      <p:pic>
        <p:nvPicPr>
          <p:cNvPr id="487" name="Google Shape;487;p78" descr="Capture d’écran 2021-10-03 à 15.40.18.png"/>
          <p:cNvPicPr preferRelativeResize="0"/>
          <p:nvPr/>
        </p:nvPicPr>
        <p:blipFill rotWithShape="1">
          <a:blip r:embed="rId11">
            <a:alphaModFix/>
          </a:blip>
          <a:srcRect b="8130"/>
          <a:stretch/>
        </p:blipFill>
        <p:spPr>
          <a:xfrm rot="-1045814">
            <a:off x="1528452" y="2353007"/>
            <a:ext cx="762339" cy="618758"/>
          </a:xfrm>
          <a:prstGeom prst="rect">
            <a:avLst/>
          </a:prstGeom>
          <a:noFill/>
          <a:ln>
            <a:noFill/>
          </a:ln>
        </p:spPr>
      </p:pic>
      <p:pic>
        <p:nvPicPr>
          <p:cNvPr id="488" name="Google Shape;488;p78"/>
          <p:cNvPicPr preferRelativeResize="0"/>
          <p:nvPr/>
        </p:nvPicPr>
        <p:blipFill rotWithShape="1">
          <a:blip r:embed="rId12">
            <a:alphaModFix/>
          </a:blip>
          <a:srcRect/>
          <a:stretch/>
        </p:blipFill>
        <p:spPr>
          <a:xfrm>
            <a:off x="151710" y="4323525"/>
            <a:ext cx="1730038" cy="79152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492"/>
        <p:cNvGrpSpPr/>
        <p:nvPr/>
      </p:nvGrpSpPr>
      <p:grpSpPr>
        <a:xfrm>
          <a:off x="0" y="0"/>
          <a:ext cx="0" cy="0"/>
          <a:chOff x="0" y="0"/>
          <a:chExt cx="0" cy="0"/>
        </a:xfrm>
      </p:grpSpPr>
      <p:pic>
        <p:nvPicPr>
          <p:cNvPr id="493" name="Google Shape;493;p79"/>
          <p:cNvPicPr preferRelativeResize="0"/>
          <p:nvPr/>
        </p:nvPicPr>
        <p:blipFill rotWithShape="1">
          <a:blip r:embed="rId3">
            <a:alphaModFix/>
          </a:blip>
          <a:srcRect/>
          <a:stretch/>
        </p:blipFill>
        <p:spPr>
          <a:xfrm>
            <a:off x="7232600" y="4692326"/>
            <a:ext cx="1202949" cy="380800"/>
          </a:xfrm>
          <a:prstGeom prst="rect">
            <a:avLst/>
          </a:prstGeom>
          <a:noFill/>
          <a:ln>
            <a:noFill/>
          </a:ln>
        </p:spPr>
      </p:pic>
      <p:sp>
        <p:nvSpPr>
          <p:cNvPr id="494" name="Google Shape;494;p79"/>
          <p:cNvSpPr txBox="1">
            <a:spLocks noGrp="1"/>
          </p:cNvSpPr>
          <p:nvPr>
            <p:ph type="title"/>
          </p:nvPr>
        </p:nvSpPr>
        <p:spPr>
          <a:xfrm>
            <a:off x="84300" y="985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 b="1">
                <a:solidFill>
                  <a:srgbClr val="990000"/>
                </a:solidFill>
                <a:latin typeface="Times New Roman"/>
                <a:ea typeface="Times New Roman"/>
                <a:cs typeface="Times New Roman"/>
                <a:sym typeface="Times New Roman"/>
              </a:rPr>
              <a:t>La boîte à outils pratiques</a:t>
            </a:r>
            <a:endParaRPr b="1">
              <a:solidFill>
                <a:srgbClr val="990000"/>
              </a:solidFill>
              <a:latin typeface="Times New Roman"/>
              <a:ea typeface="Times New Roman"/>
              <a:cs typeface="Times New Roman"/>
              <a:sym typeface="Times New Roman"/>
            </a:endParaRPr>
          </a:p>
        </p:txBody>
      </p:sp>
      <p:sp>
        <p:nvSpPr>
          <p:cNvPr id="495" name="Google Shape;495;p79"/>
          <p:cNvSpPr txBox="1">
            <a:spLocks noGrp="1"/>
          </p:cNvSpPr>
          <p:nvPr>
            <p:ph type="body" idx="1"/>
          </p:nvPr>
        </p:nvSpPr>
        <p:spPr>
          <a:xfrm>
            <a:off x="151700" y="671225"/>
            <a:ext cx="8680500" cy="38976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800"/>
              <a:buNone/>
            </a:pPr>
            <a:endParaRPr sz="16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endParaRPr sz="1600">
              <a:solidFill>
                <a:schemeClr val="dk1"/>
              </a:solidFill>
              <a:latin typeface="Times New Roman"/>
              <a:ea typeface="Times New Roman"/>
              <a:cs typeface="Times New Roman"/>
              <a:sym typeface="Times New Roman"/>
            </a:endParaRPr>
          </a:p>
        </p:txBody>
      </p:sp>
      <p:pic>
        <p:nvPicPr>
          <p:cNvPr id="496" name="Google Shape;496;p79" descr="Notre_affaire_a_tous-logo.png"/>
          <p:cNvPicPr preferRelativeResize="0"/>
          <p:nvPr/>
        </p:nvPicPr>
        <p:blipFill rotWithShape="1">
          <a:blip r:embed="rId4">
            <a:alphaModFix/>
          </a:blip>
          <a:srcRect/>
          <a:stretch/>
        </p:blipFill>
        <p:spPr>
          <a:xfrm>
            <a:off x="5373462" y="4322651"/>
            <a:ext cx="1195828" cy="677504"/>
          </a:xfrm>
          <a:prstGeom prst="rect">
            <a:avLst/>
          </a:prstGeom>
          <a:noFill/>
          <a:ln>
            <a:noFill/>
          </a:ln>
        </p:spPr>
      </p:pic>
      <p:grpSp>
        <p:nvGrpSpPr>
          <p:cNvPr id="497" name="Google Shape;497;p79"/>
          <p:cNvGrpSpPr/>
          <p:nvPr/>
        </p:nvGrpSpPr>
        <p:grpSpPr>
          <a:xfrm>
            <a:off x="4707569" y="620690"/>
            <a:ext cx="4227600" cy="3701963"/>
            <a:chOff x="4707569" y="827587"/>
            <a:chExt cx="4227600" cy="4935951"/>
          </a:xfrm>
        </p:grpSpPr>
        <p:pic>
          <p:nvPicPr>
            <p:cNvPr id="498" name="Google Shape;498;p79" descr="Capture d’écran 2021-10-04 à 20.46.50.png"/>
            <p:cNvPicPr preferRelativeResize="0"/>
            <p:nvPr/>
          </p:nvPicPr>
          <p:blipFill rotWithShape="1">
            <a:blip r:embed="rId5">
              <a:alphaModFix/>
            </a:blip>
            <a:srcRect/>
            <a:stretch/>
          </p:blipFill>
          <p:spPr>
            <a:xfrm>
              <a:off x="4813133" y="827587"/>
              <a:ext cx="4029931" cy="1297188"/>
            </a:xfrm>
            <a:prstGeom prst="rect">
              <a:avLst/>
            </a:prstGeom>
            <a:noFill/>
            <a:ln>
              <a:noFill/>
            </a:ln>
          </p:spPr>
        </p:pic>
        <p:pic>
          <p:nvPicPr>
            <p:cNvPr id="499" name="Google Shape;499;p79" descr="Capture d’écran 2021-10-04 à 21.14.21.png"/>
            <p:cNvPicPr preferRelativeResize="0"/>
            <p:nvPr/>
          </p:nvPicPr>
          <p:blipFill rotWithShape="1">
            <a:blip r:embed="rId6">
              <a:alphaModFix/>
            </a:blip>
            <a:srcRect/>
            <a:stretch/>
          </p:blipFill>
          <p:spPr>
            <a:xfrm>
              <a:off x="5408478" y="2338973"/>
              <a:ext cx="2809030" cy="1869001"/>
            </a:xfrm>
            <a:prstGeom prst="rect">
              <a:avLst/>
            </a:prstGeom>
            <a:noFill/>
            <a:ln>
              <a:noFill/>
            </a:ln>
          </p:spPr>
        </p:pic>
        <p:sp>
          <p:nvSpPr>
            <p:cNvPr id="500" name="Google Shape;500;p79"/>
            <p:cNvSpPr/>
            <p:nvPr/>
          </p:nvSpPr>
          <p:spPr>
            <a:xfrm>
              <a:off x="4707569" y="4430638"/>
              <a:ext cx="4227600" cy="1332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fr" sz="2000" b="0" i="1" u="none" strike="noStrike" cap="none">
                  <a:solidFill>
                    <a:srgbClr val="000000"/>
                  </a:solidFill>
                  <a:latin typeface="Roboto"/>
                  <a:ea typeface="Roboto"/>
                  <a:cs typeface="Roboto"/>
                  <a:sym typeface="Roboto"/>
                </a:rPr>
                <a:t>Ex. Tribunal sur la pollution de la Brague à Biot</a:t>
              </a:r>
              <a:r>
                <a:rPr lang="fr" sz="2000" b="0" i="0" u="none" strike="noStrike" cap="none">
                  <a:solidFill>
                    <a:srgbClr val="000000"/>
                  </a:solidFill>
                  <a:latin typeface="Roboto"/>
                  <a:ea typeface="Roboto"/>
                  <a:cs typeface="Roboto"/>
                  <a:sym typeface="Roboto"/>
                </a:rPr>
                <a:t> (Collège de l’Eganaude)</a:t>
              </a:r>
              <a:r>
                <a:rPr lang="fr" sz="2000" b="0" i="1" u="none" strike="noStrike" cap="none">
                  <a:solidFill>
                    <a:srgbClr val="000000"/>
                  </a:solidFill>
                  <a:latin typeface="Roboto"/>
                  <a:ea typeface="Roboto"/>
                  <a:cs typeface="Roboto"/>
                  <a:sym typeface="Roboto"/>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Roboto"/>
                <a:ea typeface="Roboto"/>
                <a:cs typeface="Roboto"/>
                <a:sym typeface="Roboto"/>
              </a:endParaRPr>
            </a:p>
          </p:txBody>
        </p:sp>
      </p:grpSp>
      <p:pic>
        <p:nvPicPr>
          <p:cNvPr id="501" name="Google Shape;501;p79" descr="Capture d’écran 2021-10-04 à 20.46.41.png"/>
          <p:cNvPicPr preferRelativeResize="0"/>
          <p:nvPr/>
        </p:nvPicPr>
        <p:blipFill rotWithShape="1">
          <a:blip r:embed="rId7">
            <a:alphaModFix/>
          </a:blip>
          <a:srcRect/>
          <a:stretch/>
        </p:blipFill>
        <p:spPr>
          <a:xfrm>
            <a:off x="331540" y="770800"/>
            <a:ext cx="3022448" cy="687471"/>
          </a:xfrm>
          <a:prstGeom prst="rect">
            <a:avLst/>
          </a:prstGeom>
          <a:noFill/>
          <a:ln>
            <a:noFill/>
          </a:ln>
        </p:spPr>
      </p:pic>
      <p:pic>
        <p:nvPicPr>
          <p:cNvPr id="502" name="Google Shape;502;p79" descr="Capture d’écran 2021-10-04 à 22.38.42.png"/>
          <p:cNvPicPr preferRelativeResize="0"/>
          <p:nvPr/>
        </p:nvPicPr>
        <p:blipFill rotWithShape="1">
          <a:blip r:embed="rId8">
            <a:alphaModFix/>
          </a:blip>
          <a:srcRect/>
          <a:stretch/>
        </p:blipFill>
        <p:spPr>
          <a:xfrm>
            <a:off x="331540" y="1633374"/>
            <a:ext cx="448392" cy="877409"/>
          </a:xfrm>
          <a:prstGeom prst="rect">
            <a:avLst/>
          </a:prstGeom>
          <a:noFill/>
          <a:ln>
            <a:noFill/>
          </a:ln>
        </p:spPr>
      </p:pic>
      <p:pic>
        <p:nvPicPr>
          <p:cNvPr id="503" name="Google Shape;503;p79" descr="Capture d’écran 2021-10-04 à 22.38.31.png"/>
          <p:cNvPicPr preferRelativeResize="0"/>
          <p:nvPr/>
        </p:nvPicPr>
        <p:blipFill rotWithShape="1">
          <a:blip r:embed="rId9">
            <a:alphaModFix/>
          </a:blip>
          <a:srcRect r="47373"/>
          <a:stretch/>
        </p:blipFill>
        <p:spPr>
          <a:xfrm>
            <a:off x="3427024" y="1624994"/>
            <a:ext cx="1012871" cy="700464"/>
          </a:xfrm>
          <a:prstGeom prst="rect">
            <a:avLst/>
          </a:prstGeom>
          <a:noFill/>
          <a:ln>
            <a:noFill/>
          </a:ln>
        </p:spPr>
      </p:pic>
      <p:pic>
        <p:nvPicPr>
          <p:cNvPr id="504" name="Google Shape;504;p79" descr="Capture d’écran 2021-10-04 à 22.40.21.png"/>
          <p:cNvPicPr preferRelativeResize="0"/>
          <p:nvPr/>
        </p:nvPicPr>
        <p:blipFill rotWithShape="1">
          <a:blip r:embed="rId10">
            <a:alphaModFix/>
          </a:blip>
          <a:srcRect/>
          <a:stretch/>
        </p:blipFill>
        <p:spPr>
          <a:xfrm>
            <a:off x="1094578" y="1633374"/>
            <a:ext cx="651689" cy="832505"/>
          </a:xfrm>
          <a:prstGeom prst="rect">
            <a:avLst/>
          </a:prstGeom>
          <a:noFill/>
          <a:ln>
            <a:noFill/>
          </a:ln>
        </p:spPr>
      </p:pic>
      <p:pic>
        <p:nvPicPr>
          <p:cNvPr id="505" name="Google Shape;505;p79" descr="Capture d’écran 2021-10-04 à 22.40.51.png"/>
          <p:cNvPicPr preferRelativeResize="0"/>
          <p:nvPr/>
        </p:nvPicPr>
        <p:blipFill rotWithShape="1">
          <a:blip r:embed="rId11">
            <a:alphaModFix/>
          </a:blip>
          <a:srcRect/>
          <a:stretch/>
        </p:blipFill>
        <p:spPr>
          <a:xfrm>
            <a:off x="2206124" y="1636208"/>
            <a:ext cx="693280" cy="689249"/>
          </a:xfrm>
          <a:prstGeom prst="rect">
            <a:avLst/>
          </a:prstGeom>
          <a:noFill/>
          <a:ln>
            <a:noFill/>
          </a:ln>
        </p:spPr>
      </p:pic>
      <p:sp>
        <p:nvSpPr>
          <p:cNvPr id="506" name="Google Shape;506;p79"/>
          <p:cNvSpPr/>
          <p:nvPr/>
        </p:nvSpPr>
        <p:spPr>
          <a:xfrm>
            <a:off x="212260" y="2688010"/>
            <a:ext cx="4227600" cy="1393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fr" sz="2000" b="0" i="1" u="none" strike="noStrike" cap="none">
                <a:solidFill>
                  <a:srgbClr val="000000"/>
                </a:solidFill>
                <a:latin typeface="Roboto"/>
                <a:ea typeface="Roboto"/>
                <a:cs typeface="Roboto"/>
                <a:sym typeface="Roboto"/>
              </a:rPr>
              <a:t>Ex. Implantation d’une plateforme logistique sur un territoire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2000" b="0" i="1"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2000"/>
              <a:buFont typeface="Arial"/>
              <a:buNone/>
            </a:pPr>
            <a:r>
              <a:rPr lang="fr" sz="2000" b="0" i="1" u="none" strike="noStrike" cap="none">
                <a:solidFill>
                  <a:srgbClr val="000000"/>
                </a:solidFill>
                <a:latin typeface="Roboto"/>
                <a:ea typeface="Roboto"/>
                <a:cs typeface="Roboto"/>
                <a:sym typeface="Roboto"/>
              </a:rPr>
              <a:t>Les acteurs : </a:t>
            </a:r>
            <a:r>
              <a:rPr lang="fr" sz="2000" b="0" i="0" u="none" strike="noStrike" cap="none">
                <a:solidFill>
                  <a:srgbClr val="000000"/>
                </a:solidFill>
                <a:latin typeface="Roboto"/>
                <a:ea typeface="Roboto"/>
                <a:cs typeface="Roboto"/>
                <a:sym typeface="Roboto"/>
              </a:rPr>
              <a:t> Habitants, élus, employés, entreprises, etc. </a:t>
            </a:r>
            <a:endParaRPr sz="2000" b="0" i="1"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2000"/>
              <a:buFont typeface="Arial"/>
              <a:buNone/>
            </a:pPr>
            <a:endParaRPr sz="2000" b="0" i="1" u="none" strike="noStrike" cap="none">
              <a:solidFill>
                <a:srgbClr val="000000"/>
              </a:solidFill>
              <a:latin typeface="Roboto"/>
              <a:ea typeface="Roboto"/>
              <a:cs typeface="Roboto"/>
              <a:sym typeface="Roboto"/>
            </a:endParaRPr>
          </a:p>
        </p:txBody>
      </p:sp>
      <p:pic>
        <p:nvPicPr>
          <p:cNvPr id="507" name="Google Shape;507;p79"/>
          <p:cNvPicPr preferRelativeResize="0"/>
          <p:nvPr/>
        </p:nvPicPr>
        <p:blipFill rotWithShape="1">
          <a:blip r:embed="rId12">
            <a:alphaModFix/>
          </a:blip>
          <a:srcRect/>
          <a:stretch/>
        </p:blipFill>
        <p:spPr>
          <a:xfrm>
            <a:off x="151710" y="4323525"/>
            <a:ext cx="1730038" cy="79152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11"/>
        <p:cNvGrpSpPr/>
        <p:nvPr/>
      </p:nvGrpSpPr>
      <p:grpSpPr>
        <a:xfrm>
          <a:off x="0" y="0"/>
          <a:ext cx="0" cy="0"/>
          <a:chOff x="0" y="0"/>
          <a:chExt cx="0" cy="0"/>
        </a:xfrm>
      </p:grpSpPr>
      <p:sp>
        <p:nvSpPr>
          <p:cNvPr id="512" name="Google Shape;512;p80"/>
          <p:cNvSpPr txBox="1">
            <a:spLocks noGrp="1"/>
          </p:cNvSpPr>
          <p:nvPr>
            <p:ph type="title"/>
          </p:nvPr>
        </p:nvSpPr>
        <p:spPr>
          <a:xfrm>
            <a:off x="0" y="88550"/>
            <a:ext cx="91440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 b="1">
                <a:solidFill>
                  <a:srgbClr val="073763"/>
                </a:solidFill>
                <a:latin typeface="Times New Roman"/>
                <a:ea typeface="Times New Roman"/>
                <a:cs typeface="Times New Roman"/>
                <a:sym typeface="Times New Roman"/>
              </a:rPr>
              <a:t>Des ressources supplémentaires pour la classe et autour de l’école</a:t>
            </a:r>
            <a:endParaRPr b="1">
              <a:solidFill>
                <a:srgbClr val="073763"/>
              </a:solidFill>
              <a:latin typeface="Times New Roman"/>
              <a:ea typeface="Times New Roman"/>
              <a:cs typeface="Times New Roman"/>
              <a:sym typeface="Times New Roman"/>
            </a:endParaRPr>
          </a:p>
        </p:txBody>
      </p:sp>
      <p:sp>
        <p:nvSpPr>
          <p:cNvPr id="513" name="Google Shape;513;p80"/>
          <p:cNvSpPr txBox="1">
            <a:spLocks noGrp="1"/>
          </p:cNvSpPr>
          <p:nvPr>
            <p:ph type="body" idx="1"/>
          </p:nvPr>
        </p:nvSpPr>
        <p:spPr>
          <a:xfrm>
            <a:off x="311700" y="1152475"/>
            <a:ext cx="8520600" cy="3912300"/>
          </a:xfrm>
          <a:prstGeom prst="rect">
            <a:avLst/>
          </a:prstGeom>
          <a:solidFill>
            <a:srgbClr val="F3F3F3"/>
          </a:solidFill>
          <a:ln w="9525" cap="flat" cmpd="sng">
            <a:solidFill>
              <a:srgbClr val="EFEFEF"/>
            </a:solidFill>
            <a:prstDash val="solid"/>
            <a:round/>
            <a:headEnd type="none" w="sm" len="sm"/>
            <a:tailEnd type="none" w="sm" len="sm"/>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800"/>
              <a:buNone/>
            </a:pPr>
            <a:r>
              <a:rPr lang="fr" sz="1600" u="sng">
                <a:solidFill>
                  <a:srgbClr val="1155CC"/>
                </a:solidFill>
                <a:highlight>
                  <a:srgbClr val="FFFFFF"/>
                </a:highlight>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Smart City et urbanisme</a:t>
            </a:r>
            <a:endParaRPr sz="1600" u="sng">
              <a:solidFill>
                <a:srgbClr val="1155CC"/>
              </a:solidFill>
              <a:highlight>
                <a:srgbClr val="FFFFFF"/>
              </a:highlight>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endParaRPr sz="1600" u="sng">
              <a:solidFill>
                <a:srgbClr val="1155CC"/>
              </a:solidFill>
              <a:highlight>
                <a:srgbClr val="FFFFFF"/>
              </a:highlight>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r>
              <a:rPr lang="fr" sz="1600" u="sng">
                <a:solidFill>
                  <a:srgbClr val="1155CC"/>
                </a:solidFill>
                <a:highlight>
                  <a:srgbClr val="FFFFFF"/>
                </a:highlight>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MOOC Eduquer en Anthropocène</a:t>
            </a:r>
            <a:endParaRPr sz="1600" u="sng">
              <a:solidFill>
                <a:srgbClr val="1155CC"/>
              </a:solidFill>
              <a:highlight>
                <a:srgbClr val="FFFFFF"/>
              </a:highlight>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endParaRPr sz="1600" u="sng">
              <a:solidFill>
                <a:srgbClr val="1155CC"/>
              </a:solidFill>
              <a:highlight>
                <a:srgbClr val="FFFFFF"/>
              </a:highlight>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r>
              <a:rPr lang="fr">
                <a:solidFill>
                  <a:schemeClr val="dk1"/>
                </a:solidFill>
                <a:latin typeface="Times New Roman"/>
                <a:ea typeface="Times New Roman"/>
                <a:cs typeface="Times New Roman"/>
                <a:sym typeface="Times New Roman"/>
              </a:rPr>
              <a:t>Hackaton du Développement Durable : 6 défis avec les élèves</a:t>
            </a:r>
            <a:endParaRPr>
              <a:solidFill>
                <a:schemeClr val="dk1"/>
              </a:solidFill>
              <a:latin typeface="Times New Roman"/>
              <a:ea typeface="Times New Roman"/>
              <a:cs typeface="Times New Roman"/>
              <a:sym typeface="Times New Roman"/>
            </a:endParaRPr>
          </a:p>
          <a:p>
            <a:pPr marL="914400" lvl="0" indent="-330200" algn="l" rtl="0">
              <a:lnSpc>
                <a:spcPct val="100000"/>
              </a:lnSpc>
              <a:spcBef>
                <a:spcPts val="0"/>
              </a:spcBef>
              <a:spcAft>
                <a:spcPts val="0"/>
              </a:spcAft>
              <a:buClr>
                <a:schemeClr val="dk1"/>
              </a:buClr>
              <a:buSzPts val="1600"/>
              <a:buFont typeface="Times New Roman"/>
              <a:buAutoNum type="arabicPeriod"/>
            </a:pPr>
            <a:r>
              <a:rPr lang="fr" sz="1600" i="1">
                <a:solidFill>
                  <a:schemeClr val="dk1"/>
                </a:solidFill>
                <a:latin typeface="Times New Roman"/>
                <a:ea typeface="Times New Roman"/>
                <a:cs typeface="Times New Roman"/>
                <a:sym typeface="Times New Roman"/>
              </a:rPr>
              <a:t>Urbanisme et lutte contre la pollution lumineuse</a:t>
            </a:r>
            <a:endParaRPr sz="1600" i="1">
              <a:solidFill>
                <a:schemeClr val="dk1"/>
              </a:solidFill>
              <a:latin typeface="Times New Roman"/>
              <a:ea typeface="Times New Roman"/>
              <a:cs typeface="Times New Roman"/>
              <a:sym typeface="Times New Roman"/>
            </a:endParaRPr>
          </a:p>
          <a:p>
            <a:pPr marL="914400" lvl="0" indent="-330200" algn="l" rtl="0">
              <a:lnSpc>
                <a:spcPct val="100000"/>
              </a:lnSpc>
              <a:spcBef>
                <a:spcPts val="0"/>
              </a:spcBef>
              <a:spcAft>
                <a:spcPts val="0"/>
              </a:spcAft>
              <a:buClr>
                <a:schemeClr val="dk1"/>
              </a:buClr>
              <a:buSzPts val="1600"/>
              <a:buFont typeface="Times New Roman"/>
              <a:buAutoNum type="arabicPeriod"/>
            </a:pPr>
            <a:r>
              <a:rPr lang="fr" sz="1600" i="1">
                <a:solidFill>
                  <a:schemeClr val="dk1"/>
                </a:solidFill>
                <a:latin typeface="Times New Roman"/>
                <a:ea typeface="Times New Roman"/>
                <a:cs typeface="Times New Roman"/>
                <a:sym typeface="Times New Roman"/>
              </a:rPr>
              <a:t>Mobilier urbain et réemploi</a:t>
            </a:r>
            <a:endParaRPr sz="1600" i="1">
              <a:solidFill>
                <a:schemeClr val="dk1"/>
              </a:solidFill>
              <a:latin typeface="Times New Roman"/>
              <a:ea typeface="Times New Roman"/>
              <a:cs typeface="Times New Roman"/>
              <a:sym typeface="Times New Roman"/>
            </a:endParaRPr>
          </a:p>
          <a:p>
            <a:pPr marL="914400" lvl="0" indent="-330200" algn="l" rtl="0">
              <a:lnSpc>
                <a:spcPct val="100000"/>
              </a:lnSpc>
              <a:spcBef>
                <a:spcPts val="0"/>
              </a:spcBef>
              <a:spcAft>
                <a:spcPts val="0"/>
              </a:spcAft>
              <a:buClr>
                <a:schemeClr val="dk1"/>
              </a:buClr>
              <a:buSzPts val="1600"/>
              <a:buFont typeface="Times New Roman"/>
              <a:buAutoNum type="arabicPeriod"/>
            </a:pPr>
            <a:r>
              <a:rPr lang="fr" sz="1600" i="1">
                <a:solidFill>
                  <a:schemeClr val="dk1"/>
                </a:solidFill>
                <a:latin typeface="Times New Roman"/>
                <a:ea typeface="Times New Roman"/>
                <a:cs typeface="Times New Roman"/>
                <a:sym typeface="Times New Roman"/>
              </a:rPr>
              <a:t>Confinement, isolement et neurosciences</a:t>
            </a:r>
            <a:endParaRPr sz="1600" i="1">
              <a:solidFill>
                <a:schemeClr val="dk1"/>
              </a:solidFill>
              <a:latin typeface="Times New Roman"/>
              <a:ea typeface="Times New Roman"/>
              <a:cs typeface="Times New Roman"/>
              <a:sym typeface="Times New Roman"/>
            </a:endParaRPr>
          </a:p>
          <a:p>
            <a:pPr marL="914400" lvl="0" indent="-330200" algn="l" rtl="0">
              <a:lnSpc>
                <a:spcPct val="100000"/>
              </a:lnSpc>
              <a:spcBef>
                <a:spcPts val="0"/>
              </a:spcBef>
              <a:spcAft>
                <a:spcPts val="0"/>
              </a:spcAft>
              <a:buClr>
                <a:schemeClr val="dk1"/>
              </a:buClr>
              <a:buSzPts val="1600"/>
              <a:buFont typeface="Times New Roman"/>
              <a:buAutoNum type="arabicPeriod"/>
            </a:pPr>
            <a:r>
              <a:rPr lang="fr" sz="1600" i="1">
                <a:solidFill>
                  <a:schemeClr val="dk1"/>
                </a:solidFill>
                <a:latin typeface="Times New Roman"/>
                <a:ea typeface="Times New Roman"/>
                <a:cs typeface="Times New Roman"/>
                <a:sym typeface="Times New Roman"/>
              </a:rPr>
              <a:t>Pollution sonore et aménagement urbain</a:t>
            </a:r>
            <a:endParaRPr sz="1600" i="1">
              <a:solidFill>
                <a:schemeClr val="dk1"/>
              </a:solidFill>
              <a:latin typeface="Times New Roman"/>
              <a:ea typeface="Times New Roman"/>
              <a:cs typeface="Times New Roman"/>
              <a:sym typeface="Times New Roman"/>
            </a:endParaRPr>
          </a:p>
          <a:p>
            <a:pPr marL="914400" lvl="0" indent="-330200" algn="l" rtl="0">
              <a:lnSpc>
                <a:spcPct val="100000"/>
              </a:lnSpc>
              <a:spcBef>
                <a:spcPts val="0"/>
              </a:spcBef>
              <a:spcAft>
                <a:spcPts val="0"/>
              </a:spcAft>
              <a:buClr>
                <a:schemeClr val="dk1"/>
              </a:buClr>
              <a:buSzPts val="1600"/>
              <a:buFont typeface="Times New Roman"/>
              <a:buAutoNum type="arabicPeriod"/>
            </a:pPr>
            <a:r>
              <a:rPr lang="fr" sz="1600" i="1">
                <a:solidFill>
                  <a:schemeClr val="dk1"/>
                </a:solidFill>
                <a:latin typeface="Times New Roman"/>
                <a:ea typeface="Times New Roman"/>
                <a:cs typeface="Times New Roman"/>
                <a:sym typeface="Times New Roman"/>
              </a:rPr>
              <a:t>Traitement des eaux usées et pollution</a:t>
            </a:r>
            <a:endParaRPr sz="1600" i="1">
              <a:solidFill>
                <a:schemeClr val="dk1"/>
              </a:solidFill>
              <a:latin typeface="Times New Roman"/>
              <a:ea typeface="Times New Roman"/>
              <a:cs typeface="Times New Roman"/>
              <a:sym typeface="Times New Roman"/>
            </a:endParaRPr>
          </a:p>
          <a:p>
            <a:pPr marL="914400" lvl="0" indent="-330200" algn="l" rtl="0">
              <a:lnSpc>
                <a:spcPct val="100000"/>
              </a:lnSpc>
              <a:spcBef>
                <a:spcPts val="0"/>
              </a:spcBef>
              <a:spcAft>
                <a:spcPts val="0"/>
              </a:spcAft>
              <a:buClr>
                <a:schemeClr val="dk1"/>
              </a:buClr>
              <a:buSzPts val="1600"/>
              <a:buFont typeface="Times New Roman"/>
              <a:buAutoNum type="arabicPeriod"/>
            </a:pPr>
            <a:r>
              <a:rPr lang="fr" sz="1600" i="1">
                <a:solidFill>
                  <a:schemeClr val="dk1"/>
                </a:solidFill>
                <a:latin typeface="Times New Roman"/>
                <a:ea typeface="Times New Roman"/>
                <a:cs typeface="Times New Roman"/>
                <a:sym typeface="Times New Roman"/>
              </a:rPr>
              <a:t>Mobilité urbaine du futur</a:t>
            </a:r>
            <a:endParaRPr sz="1600" i="1">
              <a:solidFill>
                <a:schemeClr val="dk1"/>
              </a:solidFill>
              <a:latin typeface="Times New Roman"/>
              <a:ea typeface="Times New Roman"/>
              <a:cs typeface="Times New Roman"/>
              <a:sym typeface="Times New Roman"/>
            </a:endParaRPr>
          </a:p>
          <a:p>
            <a:pPr marL="0" lvl="0" indent="0" algn="l" rtl="0">
              <a:lnSpc>
                <a:spcPct val="100000"/>
              </a:lnSpc>
              <a:spcBef>
                <a:spcPts val="1200"/>
              </a:spcBef>
              <a:spcAft>
                <a:spcPts val="0"/>
              </a:spcAft>
              <a:buSzPts val="1800"/>
              <a:buNone/>
            </a:pPr>
            <a:endParaRPr>
              <a:solidFill>
                <a:schemeClr val="dk1"/>
              </a:solidFill>
              <a:latin typeface="Times New Roman"/>
              <a:ea typeface="Times New Roman"/>
              <a:cs typeface="Times New Roman"/>
              <a:sym typeface="Times New Roman"/>
            </a:endParaRPr>
          </a:p>
          <a:p>
            <a:pPr marL="0" lvl="0" indent="0" algn="l" rtl="0">
              <a:lnSpc>
                <a:spcPct val="100000"/>
              </a:lnSpc>
              <a:spcBef>
                <a:spcPts val="1200"/>
              </a:spcBef>
              <a:spcAft>
                <a:spcPts val="1200"/>
              </a:spcAft>
              <a:buSzPts val="1800"/>
              <a:buNone/>
            </a:pPr>
            <a:r>
              <a:rPr lang="fr">
                <a:solidFill>
                  <a:schemeClr val="dk1"/>
                </a:solidFill>
                <a:latin typeface="Times New Roman"/>
                <a:ea typeface="Times New Roman"/>
                <a:cs typeface="Times New Roman"/>
                <a:sym typeface="Times New Roman"/>
              </a:rPr>
              <a:t>Kit climat pour le péri et extrascolaire : à la demande</a:t>
            </a:r>
            <a:endParaRPr>
              <a:solidFill>
                <a:schemeClr val="dk1"/>
              </a:solidFill>
              <a:latin typeface="Times New Roman"/>
              <a:ea typeface="Times New Roman"/>
              <a:cs typeface="Times New Roman"/>
              <a:sym typeface="Times New Roman"/>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81"/>
          <p:cNvSpPr/>
          <p:nvPr/>
        </p:nvSpPr>
        <p:spPr>
          <a:xfrm>
            <a:off x="0" y="0"/>
            <a:ext cx="9144000" cy="5143500"/>
          </a:xfrm>
          <a:prstGeom prst="rect">
            <a:avLst/>
          </a:prstGeom>
          <a:solidFill>
            <a:srgbClr val="EFEFE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519" name="Google Shape;519;p81"/>
          <p:cNvSpPr txBox="1">
            <a:spLocks noGrp="1"/>
          </p:cNvSpPr>
          <p:nvPr>
            <p:ph type="ctrTitle"/>
          </p:nvPr>
        </p:nvSpPr>
        <p:spPr>
          <a:xfrm>
            <a:off x="0" y="108750"/>
            <a:ext cx="8921700" cy="550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4400"/>
              <a:buFont typeface="Roboto"/>
              <a:buNone/>
            </a:pPr>
            <a:r>
              <a:rPr lang="fr" sz="2800" b="1">
                <a:solidFill>
                  <a:srgbClr val="073763"/>
                </a:solidFill>
                <a:latin typeface="Times New Roman"/>
                <a:ea typeface="Times New Roman"/>
                <a:cs typeface="Times New Roman"/>
                <a:sym typeface="Times New Roman"/>
              </a:rPr>
              <a:t>Focus MOOC Eduquer en anthropocène</a:t>
            </a:r>
            <a:endParaRPr sz="2800" b="1">
              <a:solidFill>
                <a:srgbClr val="073763"/>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lt1"/>
              </a:buClr>
              <a:buSzPts val="4400"/>
              <a:buFont typeface="Roboto"/>
              <a:buNone/>
            </a:pPr>
            <a:br>
              <a:rPr lang="fr" sz="3500" b="1">
                <a:solidFill>
                  <a:schemeClr val="lt1"/>
                </a:solidFill>
                <a:latin typeface="Archivo Narrow"/>
                <a:ea typeface="Archivo Narrow"/>
                <a:cs typeface="Archivo Narrow"/>
                <a:sym typeface="Archivo Narrow"/>
              </a:rPr>
            </a:br>
            <a:endParaRPr sz="3500" b="1">
              <a:solidFill>
                <a:schemeClr val="lt1"/>
              </a:solidFill>
              <a:latin typeface="Archivo Narrow"/>
              <a:ea typeface="Archivo Narrow"/>
              <a:cs typeface="Archivo Narrow"/>
              <a:sym typeface="Archivo Narrow"/>
            </a:endParaRPr>
          </a:p>
        </p:txBody>
      </p:sp>
      <p:pic>
        <p:nvPicPr>
          <p:cNvPr id="520" name="Google Shape;520;p81"/>
          <p:cNvPicPr preferRelativeResize="0"/>
          <p:nvPr/>
        </p:nvPicPr>
        <p:blipFill rotWithShape="1">
          <a:blip r:embed="rId3">
            <a:alphaModFix/>
          </a:blip>
          <a:srcRect/>
          <a:stretch/>
        </p:blipFill>
        <p:spPr>
          <a:xfrm>
            <a:off x="7232600" y="4692326"/>
            <a:ext cx="1202949" cy="380800"/>
          </a:xfrm>
          <a:prstGeom prst="rect">
            <a:avLst/>
          </a:prstGeom>
          <a:noFill/>
          <a:ln>
            <a:noFill/>
          </a:ln>
        </p:spPr>
      </p:pic>
      <p:pic>
        <p:nvPicPr>
          <p:cNvPr id="521" name="Google Shape;521;p81"/>
          <p:cNvPicPr preferRelativeResize="0"/>
          <p:nvPr/>
        </p:nvPicPr>
        <p:blipFill>
          <a:blip r:embed="rId4">
            <a:alphaModFix/>
          </a:blip>
          <a:stretch>
            <a:fillRect/>
          </a:stretch>
        </p:blipFill>
        <p:spPr>
          <a:xfrm>
            <a:off x="2439528" y="152400"/>
            <a:ext cx="4569743"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25"/>
        <p:cNvGrpSpPr/>
        <p:nvPr/>
      </p:nvGrpSpPr>
      <p:grpSpPr>
        <a:xfrm>
          <a:off x="0" y="0"/>
          <a:ext cx="0" cy="0"/>
          <a:chOff x="0" y="0"/>
          <a:chExt cx="0" cy="0"/>
        </a:xfrm>
      </p:grpSpPr>
      <p:sp>
        <p:nvSpPr>
          <p:cNvPr id="526" name="Google Shape;526;p82"/>
          <p:cNvSpPr/>
          <p:nvPr/>
        </p:nvSpPr>
        <p:spPr>
          <a:xfrm>
            <a:off x="0" y="73100"/>
            <a:ext cx="9144000" cy="4407900"/>
          </a:xfrm>
          <a:prstGeom prst="rect">
            <a:avLst/>
          </a:prstGeom>
          <a:solidFill>
            <a:srgbClr val="F3F3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000"/>
              <a:buFont typeface="Arial"/>
              <a:buNone/>
            </a:pPr>
            <a:endParaRPr sz="3000" b="1" i="0" u="none" strike="noStrike" cap="none">
              <a:solidFill>
                <a:schemeClr val="dk1"/>
              </a:solidFill>
              <a:latin typeface="Roboto"/>
              <a:ea typeface="Roboto"/>
              <a:cs typeface="Roboto"/>
              <a:sym typeface="Roboto"/>
            </a:endParaRPr>
          </a:p>
        </p:txBody>
      </p:sp>
      <p:sp>
        <p:nvSpPr>
          <p:cNvPr id="527" name="Google Shape;527;p82"/>
          <p:cNvSpPr/>
          <p:nvPr/>
        </p:nvSpPr>
        <p:spPr>
          <a:xfrm>
            <a:off x="170200" y="73100"/>
            <a:ext cx="8794200" cy="521400"/>
          </a:xfrm>
          <a:prstGeom prst="rect">
            <a:avLst/>
          </a:prstGeom>
          <a:solidFill>
            <a:srgbClr val="F3F3F3"/>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CD5F4B"/>
              </a:buClr>
              <a:buSzPts val="2800"/>
              <a:buFont typeface="Roboto"/>
              <a:buNone/>
            </a:pPr>
            <a:r>
              <a:rPr lang="fr" sz="2800" b="1" i="0" u="none" strike="noStrike" cap="none">
                <a:solidFill>
                  <a:srgbClr val="073763"/>
                </a:solidFill>
                <a:latin typeface="Times New Roman"/>
                <a:ea typeface="Times New Roman"/>
                <a:cs typeface="Times New Roman"/>
                <a:sym typeface="Times New Roman"/>
              </a:rPr>
              <a:t>Objectifs pédagogiques</a:t>
            </a:r>
            <a:endParaRPr sz="2800" b="1" i="0" u="none" strike="noStrike" cap="none">
              <a:solidFill>
                <a:srgbClr val="073763"/>
              </a:solidFill>
              <a:latin typeface="Times New Roman"/>
              <a:ea typeface="Times New Roman"/>
              <a:cs typeface="Times New Roman"/>
              <a:sym typeface="Times New Roman"/>
            </a:endParaRPr>
          </a:p>
          <a:p>
            <a:pPr marL="457200" marR="0" lvl="0" indent="0" algn="l" rtl="0">
              <a:lnSpc>
                <a:spcPct val="107916"/>
              </a:lnSpc>
              <a:spcBef>
                <a:spcPts val="0"/>
              </a:spcBef>
              <a:spcAft>
                <a:spcPts val="0"/>
              </a:spcAft>
              <a:buNone/>
            </a:pPr>
            <a:endParaRPr sz="2000">
              <a:solidFill>
                <a:schemeClr val="dk1"/>
              </a:solidFill>
              <a:latin typeface="Times New Roman"/>
              <a:ea typeface="Times New Roman"/>
              <a:cs typeface="Times New Roman"/>
              <a:sym typeface="Times New Roman"/>
            </a:endParaRPr>
          </a:p>
          <a:p>
            <a:pPr marL="457200" marR="0" lvl="0" indent="-355600" algn="l" rtl="0">
              <a:lnSpc>
                <a:spcPct val="107916"/>
              </a:lnSpc>
              <a:spcBef>
                <a:spcPts val="0"/>
              </a:spcBef>
              <a:spcAft>
                <a:spcPts val="0"/>
              </a:spcAft>
              <a:buClr>
                <a:schemeClr val="dk1"/>
              </a:buClr>
              <a:buSzPts val="2000"/>
              <a:buFont typeface="Times New Roman"/>
              <a:buChar char="-"/>
            </a:pPr>
            <a:r>
              <a:rPr lang="fr" sz="2000" i="0" u="none" strike="noStrike" cap="none">
                <a:solidFill>
                  <a:schemeClr val="dk1"/>
                </a:solidFill>
                <a:latin typeface="Times New Roman"/>
                <a:ea typeface="Times New Roman"/>
                <a:cs typeface="Times New Roman"/>
                <a:sym typeface="Times New Roman"/>
              </a:rPr>
              <a:t>appréhender la notion d'anthropocène, vous orienter dans les différentes controverses terminologiques ; </a:t>
            </a:r>
            <a:endParaRPr sz="2000" i="0" u="none" strike="noStrike" cap="none">
              <a:solidFill>
                <a:schemeClr val="dk1"/>
              </a:solidFill>
              <a:latin typeface="Times New Roman"/>
              <a:ea typeface="Times New Roman"/>
              <a:cs typeface="Times New Roman"/>
              <a:sym typeface="Times New Roman"/>
            </a:endParaRPr>
          </a:p>
          <a:p>
            <a:pPr marL="457200" marR="0" lvl="0" indent="-355600" algn="l" rtl="0">
              <a:lnSpc>
                <a:spcPct val="107916"/>
              </a:lnSpc>
              <a:spcBef>
                <a:spcPts val="0"/>
              </a:spcBef>
              <a:spcAft>
                <a:spcPts val="0"/>
              </a:spcAft>
              <a:buClr>
                <a:schemeClr val="dk1"/>
              </a:buClr>
              <a:buSzPts val="2000"/>
              <a:buFont typeface="Times New Roman"/>
              <a:buChar char="-"/>
            </a:pPr>
            <a:r>
              <a:rPr lang="fr" sz="2000" i="0" u="none" strike="noStrike" cap="none">
                <a:solidFill>
                  <a:schemeClr val="dk1"/>
                </a:solidFill>
                <a:latin typeface="Times New Roman"/>
                <a:ea typeface="Times New Roman"/>
                <a:cs typeface="Times New Roman"/>
                <a:sym typeface="Times New Roman"/>
              </a:rPr>
              <a:t>avoir un aperçu historique et scientifique sur l’éducation au développement durable ;</a:t>
            </a:r>
            <a:endParaRPr sz="2000" i="0" u="none" strike="noStrike" cap="none">
              <a:solidFill>
                <a:schemeClr val="dk1"/>
              </a:solidFill>
              <a:latin typeface="Times New Roman"/>
              <a:ea typeface="Times New Roman"/>
              <a:cs typeface="Times New Roman"/>
              <a:sym typeface="Times New Roman"/>
            </a:endParaRPr>
          </a:p>
          <a:p>
            <a:pPr marL="457200" marR="0" lvl="0" indent="-355600" algn="l" rtl="0">
              <a:lnSpc>
                <a:spcPct val="107916"/>
              </a:lnSpc>
              <a:spcBef>
                <a:spcPts val="0"/>
              </a:spcBef>
              <a:spcAft>
                <a:spcPts val="0"/>
              </a:spcAft>
              <a:buClr>
                <a:schemeClr val="dk1"/>
              </a:buClr>
              <a:buSzPts val="2000"/>
              <a:buFont typeface="Times New Roman"/>
              <a:buChar char="-"/>
            </a:pPr>
            <a:r>
              <a:rPr lang="fr" sz="2000" i="0" u="none" strike="noStrike" cap="none">
                <a:solidFill>
                  <a:schemeClr val="dk1"/>
                </a:solidFill>
                <a:latin typeface="Times New Roman"/>
                <a:ea typeface="Times New Roman"/>
                <a:cs typeface="Times New Roman"/>
                <a:sym typeface="Times New Roman"/>
              </a:rPr>
              <a:t>connaître des projets éducatifs contemporains qui s'interrogent sur la posture de l’éducateur en anthropocène ; </a:t>
            </a:r>
            <a:endParaRPr sz="2000" i="0" u="none" strike="noStrike" cap="none">
              <a:solidFill>
                <a:schemeClr val="dk1"/>
              </a:solidFill>
              <a:latin typeface="Times New Roman"/>
              <a:ea typeface="Times New Roman"/>
              <a:cs typeface="Times New Roman"/>
              <a:sym typeface="Times New Roman"/>
            </a:endParaRPr>
          </a:p>
          <a:p>
            <a:pPr marL="457200" marR="0" lvl="0" indent="-355600" algn="l" rtl="0">
              <a:lnSpc>
                <a:spcPct val="107916"/>
              </a:lnSpc>
              <a:spcBef>
                <a:spcPts val="0"/>
              </a:spcBef>
              <a:spcAft>
                <a:spcPts val="0"/>
              </a:spcAft>
              <a:buClr>
                <a:schemeClr val="dk1"/>
              </a:buClr>
              <a:buSzPts val="2000"/>
              <a:buFont typeface="Times New Roman"/>
              <a:buChar char="-"/>
            </a:pPr>
            <a:r>
              <a:rPr lang="fr" sz="2000" i="0" u="none" strike="noStrike" cap="none">
                <a:solidFill>
                  <a:schemeClr val="dk1"/>
                </a:solidFill>
                <a:latin typeface="Times New Roman"/>
                <a:ea typeface="Times New Roman"/>
                <a:cs typeface="Times New Roman"/>
                <a:sym typeface="Times New Roman"/>
              </a:rPr>
              <a:t>explorer le programme Savanturiers - Ecole de la recherche au prisme de l’éducation au développement durable ; </a:t>
            </a:r>
            <a:endParaRPr sz="2000" i="0" u="none" strike="noStrike" cap="none">
              <a:solidFill>
                <a:schemeClr val="dk1"/>
              </a:solidFill>
              <a:latin typeface="Times New Roman"/>
              <a:ea typeface="Times New Roman"/>
              <a:cs typeface="Times New Roman"/>
              <a:sym typeface="Times New Roman"/>
            </a:endParaRPr>
          </a:p>
          <a:p>
            <a:pPr marL="457200" marR="0" lvl="0" indent="-355600" algn="l" rtl="0">
              <a:lnSpc>
                <a:spcPct val="107916"/>
              </a:lnSpc>
              <a:spcBef>
                <a:spcPts val="0"/>
              </a:spcBef>
              <a:spcAft>
                <a:spcPts val="0"/>
              </a:spcAft>
              <a:buClr>
                <a:schemeClr val="dk1"/>
              </a:buClr>
              <a:buSzPts val="2000"/>
              <a:buFont typeface="Times New Roman"/>
              <a:buChar char="-"/>
            </a:pPr>
            <a:r>
              <a:rPr lang="fr" sz="2000" i="0" u="none" strike="noStrike" cap="none">
                <a:solidFill>
                  <a:schemeClr val="dk1"/>
                </a:solidFill>
                <a:latin typeface="Times New Roman"/>
                <a:ea typeface="Times New Roman"/>
                <a:cs typeface="Times New Roman"/>
                <a:sym typeface="Times New Roman"/>
              </a:rPr>
              <a:t>connaître et mieux identifier la génération anthropocène</a:t>
            </a:r>
            <a:endParaRPr sz="200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2400"/>
              <a:buFont typeface="Arial"/>
              <a:buNone/>
            </a:pPr>
            <a:r>
              <a:rPr lang="fr" sz="2800" i="0" u="sng" strike="noStrike" cap="none">
                <a:solidFill>
                  <a:schemeClr val="hlink"/>
                </a:solidFill>
                <a:latin typeface="Times New Roman"/>
                <a:ea typeface="Times New Roman"/>
                <a:cs typeface="Times New Roman"/>
                <a:sym typeface="Times New Roman"/>
                <a:hlinkClick r:id="rId3"/>
              </a:rPr>
              <a:t>Tout est disponible sur chaîne Youtube Savanturiers</a:t>
            </a:r>
            <a:endParaRPr sz="2800" i="0" u="none" strike="noStrike" cap="none">
              <a:solidFill>
                <a:schemeClr val="dk1"/>
              </a:solidFill>
              <a:latin typeface="Times New Roman"/>
              <a:ea typeface="Times New Roman"/>
              <a:cs typeface="Times New Roman"/>
              <a:sym typeface="Times New Roman"/>
            </a:endParaRPr>
          </a:p>
          <a:p>
            <a:pPr marL="342900" marR="0" lvl="0" indent="-165100" algn="ctr" rtl="0">
              <a:lnSpc>
                <a:spcPct val="100000"/>
              </a:lnSpc>
              <a:spcBef>
                <a:spcPts val="0"/>
              </a:spcBef>
              <a:spcAft>
                <a:spcPts val="0"/>
              </a:spcAft>
              <a:buClr>
                <a:srgbClr val="CD5F4B"/>
              </a:buClr>
              <a:buSzPts val="2800"/>
              <a:buFont typeface="Arial"/>
              <a:buNone/>
            </a:pPr>
            <a:endParaRPr sz="2800" i="0" u="none" strike="noStrike" cap="none">
              <a:solidFill>
                <a:schemeClr val="dk1"/>
              </a:solidFill>
              <a:latin typeface="Times New Roman"/>
              <a:ea typeface="Times New Roman"/>
              <a:cs typeface="Times New Roman"/>
              <a:sym typeface="Times New Roman"/>
            </a:endParaRPr>
          </a:p>
          <a:p>
            <a:pPr marL="342900" marR="0" lvl="0" indent="-165100" algn="l" rtl="0">
              <a:lnSpc>
                <a:spcPct val="100000"/>
              </a:lnSpc>
              <a:spcBef>
                <a:spcPts val="0"/>
              </a:spcBef>
              <a:spcAft>
                <a:spcPts val="0"/>
              </a:spcAft>
              <a:buClr>
                <a:srgbClr val="CD5F4B"/>
              </a:buClr>
              <a:buSzPts val="2800"/>
              <a:buFont typeface="Arial"/>
              <a:buNone/>
            </a:pPr>
            <a:endParaRPr sz="2000" b="1" i="0" u="none" strike="noStrike" cap="none">
              <a:solidFill>
                <a:srgbClr val="CD5F4B"/>
              </a:solidFill>
              <a:latin typeface="Archivo Narrow"/>
              <a:ea typeface="Archivo Narrow"/>
              <a:cs typeface="Archivo Narrow"/>
              <a:sym typeface="Archivo Narrow"/>
            </a:endParaRPr>
          </a:p>
        </p:txBody>
      </p:sp>
      <p:sp>
        <p:nvSpPr>
          <p:cNvPr id="528" name="Google Shape;528;p82"/>
          <p:cNvSpPr/>
          <p:nvPr/>
        </p:nvSpPr>
        <p:spPr>
          <a:xfrm>
            <a:off x="174858" y="4857540"/>
            <a:ext cx="1713300" cy="18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96F65"/>
              </a:buClr>
              <a:buSzPts val="1000"/>
              <a:buFont typeface="Roboto"/>
              <a:buNone/>
            </a:pPr>
            <a:endParaRPr sz="1000" b="0" i="0" u="none" strike="noStrike" cap="none">
              <a:solidFill>
                <a:srgbClr val="796F65"/>
              </a:solidFill>
              <a:latin typeface="Roboto"/>
              <a:ea typeface="Roboto"/>
              <a:cs typeface="Roboto"/>
              <a:sym typeface="Roboto"/>
            </a:endParaRPr>
          </a:p>
        </p:txBody>
      </p:sp>
      <p:pic>
        <p:nvPicPr>
          <p:cNvPr id="529" name="Google Shape;529;p82"/>
          <p:cNvPicPr preferRelativeResize="0"/>
          <p:nvPr/>
        </p:nvPicPr>
        <p:blipFill rotWithShape="1">
          <a:blip r:embed="rId4">
            <a:alphaModFix/>
          </a:blip>
          <a:srcRect/>
          <a:stretch/>
        </p:blipFill>
        <p:spPr>
          <a:xfrm>
            <a:off x="7862725" y="4661551"/>
            <a:ext cx="1202949" cy="3808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33"/>
        <p:cNvGrpSpPr/>
        <p:nvPr/>
      </p:nvGrpSpPr>
      <p:grpSpPr>
        <a:xfrm>
          <a:off x="0" y="0"/>
          <a:ext cx="0" cy="0"/>
          <a:chOff x="0" y="0"/>
          <a:chExt cx="0" cy="0"/>
        </a:xfrm>
      </p:grpSpPr>
      <p:pic>
        <p:nvPicPr>
          <p:cNvPr id="534" name="Google Shape;534;p83"/>
          <p:cNvPicPr preferRelativeResize="0"/>
          <p:nvPr/>
        </p:nvPicPr>
        <p:blipFill>
          <a:blip r:embed="rId3">
            <a:alphaModFix/>
          </a:blip>
          <a:stretch>
            <a:fillRect/>
          </a:stretch>
        </p:blipFill>
        <p:spPr>
          <a:xfrm>
            <a:off x="7881425" y="4704551"/>
            <a:ext cx="1202949" cy="380800"/>
          </a:xfrm>
          <a:prstGeom prst="rect">
            <a:avLst/>
          </a:prstGeom>
          <a:noFill/>
          <a:ln>
            <a:noFill/>
          </a:ln>
        </p:spPr>
      </p:pic>
      <p:sp>
        <p:nvSpPr>
          <p:cNvPr id="535" name="Google Shape;535;p83"/>
          <p:cNvSpPr txBox="1"/>
          <p:nvPr/>
        </p:nvSpPr>
        <p:spPr>
          <a:xfrm>
            <a:off x="3883600" y="1776850"/>
            <a:ext cx="5208300" cy="14469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sz="2000">
              <a:latin typeface="Times New Roman"/>
              <a:ea typeface="Times New Roman"/>
              <a:cs typeface="Times New Roman"/>
              <a:sym typeface="Times New Roman"/>
            </a:endParaRPr>
          </a:p>
          <a:p>
            <a:pPr marL="457200" lvl="0" indent="0" algn="l" rtl="0">
              <a:spcBef>
                <a:spcPts val="0"/>
              </a:spcBef>
              <a:spcAft>
                <a:spcPts val="0"/>
              </a:spcAft>
              <a:buNone/>
            </a:pPr>
            <a:r>
              <a:rPr lang="fr" sz="3100" b="1">
                <a:solidFill>
                  <a:srgbClr val="073763"/>
                </a:solidFill>
                <a:latin typeface="Times New Roman"/>
                <a:ea typeface="Times New Roman"/>
                <a:cs typeface="Times New Roman"/>
                <a:sym typeface="Times New Roman"/>
              </a:rPr>
              <a:t>Des cadres émergents </a:t>
            </a:r>
            <a:endParaRPr sz="3100" b="1">
              <a:solidFill>
                <a:srgbClr val="073763"/>
              </a:solidFill>
              <a:latin typeface="Times New Roman"/>
              <a:ea typeface="Times New Roman"/>
              <a:cs typeface="Times New Roman"/>
              <a:sym typeface="Times New Roman"/>
            </a:endParaRPr>
          </a:p>
          <a:p>
            <a:pPr marL="0" lvl="0" indent="0" algn="l" rtl="0">
              <a:spcBef>
                <a:spcPts val="0"/>
              </a:spcBef>
              <a:spcAft>
                <a:spcPts val="0"/>
              </a:spcAft>
              <a:buNone/>
            </a:pPr>
            <a:endParaRPr sz="3100" b="1">
              <a:solidFill>
                <a:srgbClr val="073763"/>
              </a:solidFill>
              <a:latin typeface="Times New Roman"/>
              <a:ea typeface="Times New Roman"/>
              <a:cs typeface="Times New Roman"/>
              <a:sym typeface="Times New Roman"/>
            </a:endParaRPr>
          </a:p>
        </p:txBody>
      </p:sp>
      <p:pic>
        <p:nvPicPr>
          <p:cNvPr id="536" name="Google Shape;536;p83"/>
          <p:cNvPicPr preferRelativeResize="0"/>
          <p:nvPr/>
        </p:nvPicPr>
        <p:blipFill>
          <a:blip r:embed="rId4">
            <a:alphaModFix amt="54000"/>
          </a:blip>
          <a:stretch>
            <a:fillRect/>
          </a:stretch>
        </p:blipFill>
        <p:spPr>
          <a:xfrm>
            <a:off x="0" y="-73301"/>
            <a:ext cx="3584875" cy="53088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99"/>
        <p:cNvGrpSpPr/>
        <p:nvPr/>
      </p:nvGrpSpPr>
      <p:grpSpPr>
        <a:xfrm>
          <a:off x="0" y="0"/>
          <a:ext cx="0" cy="0"/>
          <a:chOff x="0" y="0"/>
          <a:chExt cx="0" cy="0"/>
        </a:xfrm>
      </p:grpSpPr>
      <p:pic>
        <p:nvPicPr>
          <p:cNvPr id="200" name="Google Shape;200;p48"/>
          <p:cNvPicPr preferRelativeResize="0"/>
          <p:nvPr/>
        </p:nvPicPr>
        <p:blipFill>
          <a:blip r:embed="rId3">
            <a:alphaModFix/>
          </a:blip>
          <a:stretch>
            <a:fillRect/>
          </a:stretch>
        </p:blipFill>
        <p:spPr>
          <a:xfrm>
            <a:off x="7881425" y="4704551"/>
            <a:ext cx="1202949" cy="380800"/>
          </a:xfrm>
          <a:prstGeom prst="rect">
            <a:avLst/>
          </a:prstGeom>
          <a:noFill/>
          <a:ln>
            <a:noFill/>
          </a:ln>
        </p:spPr>
      </p:pic>
      <p:sp>
        <p:nvSpPr>
          <p:cNvPr id="201" name="Google Shape;201;p48"/>
          <p:cNvSpPr txBox="1"/>
          <p:nvPr/>
        </p:nvSpPr>
        <p:spPr>
          <a:xfrm>
            <a:off x="4655675" y="1771350"/>
            <a:ext cx="43767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800" b="1">
                <a:solidFill>
                  <a:srgbClr val="073763"/>
                </a:solidFill>
                <a:latin typeface="Times New Roman"/>
                <a:ea typeface="Times New Roman"/>
                <a:cs typeface="Times New Roman"/>
                <a:sym typeface="Times New Roman"/>
              </a:rPr>
              <a:t>Présentation de l’AFP</a:t>
            </a:r>
            <a:r>
              <a:rPr lang="fr" sz="2800" b="1">
                <a:solidFill>
                  <a:srgbClr val="990000"/>
                </a:solidFill>
                <a:latin typeface="Times New Roman"/>
                <a:ea typeface="Times New Roman"/>
                <a:cs typeface="Times New Roman"/>
                <a:sym typeface="Times New Roman"/>
              </a:rPr>
              <a:t>ER</a:t>
            </a:r>
            <a:endParaRPr sz="2800" b="1">
              <a:solidFill>
                <a:srgbClr val="990000"/>
              </a:solidFill>
              <a:latin typeface="Times New Roman"/>
              <a:ea typeface="Times New Roman"/>
              <a:cs typeface="Times New Roman"/>
              <a:sym typeface="Times New Roman"/>
            </a:endParaRPr>
          </a:p>
          <a:p>
            <a:pPr marL="0" lvl="0" indent="0" algn="l" rtl="0">
              <a:spcBef>
                <a:spcPts val="0"/>
              </a:spcBef>
              <a:spcAft>
                <a:spcPts val="0"/>
              </a:spcAft>
              <a:buNone/>
            </a:pPr>
            <a:endParaRPr sz="2000">
              <a:latin typeface="Times New Roman"/>
              <a:ea typeface="Times New Roman"/>
              <a:cs typeface="Times New Roman"/>
              <a:sym typeface="Times New Roman"/>
            </a:endParaRPr>
          </a:p>
        </p:txBody>
      </p:sp>
      <p:pic>
        <p:nvPicPr>
          <p:cNvPr id="202" name="Google Shape;202;p48"/>
          <p:cNvPicPr preferRelativeResize="0"/>
          <p:nvPr/>
        </p:nvPicPr>
        <p:blipFill>
          <a:blip r:embed="rId4">
            <a:alphaModFix amt="48000"/>
          </a:blip>
          <a:stretch>
            <a:fillRect/>
          </a:stretch>
        </p:blipFill>
        <p:spPr>
          <a:xfrm>
            <a:off x="0" y="29075"/>
            <a:ext cx="3208643" cy="50853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40"/>
        <p:cNvGrpSpPr/>
        <p:nvPr/>
      </p:nvGrpSpPr>
      <p:grpSpPr>
        <a:xfrm>
          <a:off x="0" y="0"/>
          <a:ext cx="0" cy="0"/>
          <a:chOff x="0" y="0"/>
          <a:chExt cx="0" cy="0"/>
        </a:xfrm>
      </p:grpSpPr>
      <p:sp>
        <p:nvSpPr>
          <p:cNvPr id="541" name="Google Shape;541;p84"/>
          <p:cNvSpPr/>
          <p:nvPr/>
        </p:nvSpPr>
        <p:spPr>
          <a:xfrm>
            <a:off x="0" y="73100"/>
            <a:ext cx="9144000" cy="2400900"/>
          </a:xfrm>
          <a:prstGeom prst="rect">
            <a:avLst/>
          </a:prstGeom>
          <a:solidFill>
            <a:srgbClr val="F3F3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000"/>
              <a:buFont typeface="Arial"/>
              <a:buNone/>
            </a:pPr>
            <a:endParaRPr sz="3000" b="1" i="0" u="none" strike="noStrike" cap="none">
              <a:solidFill>
                <a:schemeClr val="dk1"/>
              </a:solidFill>
              <a:latin typeface="Roboto"/>
              <a:ea typeface="Roboto"/>
              <a:cs typeface="Roboto"/>
              <a:sym typeface="Roboto"/>
            </a:endParaRPr>
          </a:p>
        </p:txBody>
      </p:sp>
      <p:sp>
        <p:nvSpPr>
          <p:cNvPr id="542" name="Google Shape;542;p84"/>
          <p:cNvSpPr/>
          <p:nvPr/>
        </p:nvSpPr>
        <p:spPr>
          <a:xfrm>
            <a:off x="170200" y="73100"/>
            <a:ext cx="8794200" cy="521400"/>
          </a:xfrm>
          <a:prstGeom prst="rect">
            <a:avLst/>
          </a:prstGeom>
          <a:solidFill>
            <a:srgbClr val="F3F3F3"/>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CD5F4B"/>
              </a:buClr>
              <a:buSzPts val="2800"/>
              <a:buFont typeface="Roboto"/>
              <a:buNone/>
            </a:pPr>
            <a:r>
              <a:rPr lang="fr" sz="2800" b="1">
                <a:solidFill>
                  <a:srgbClr val="073763"/>
                </a:solidFill>
                <a:latin typeface="Times New Roman"/>
                <a:ea typeface="Times New Roman"/>
                <a:cs typeface="Times New Roman"/>
                <a:sym typeface="Times New Roman"/>
              </a:rPr>
              <a:t>Un foisonnement de référentiels</a:t>
            </a:r>
            <a:endParaRPr sz="2800" b="1" i="0" u="none" strike="noStrike" cap="none">
              <a:solidFill>
                <a:srgbClr val="073763"/>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400"/>
              <a:buFont typeface="Arial"/>
              <a:buNone/>
            </a:pPr>
            <a:endParaRPr sz="20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400"/>
              <a:buFont typeface="Arial"/>
              <a:buNone/>
            </a:pPr>
            <a:r>
              <a:rPr lang="fr" sz="2000">
                <a:solidFill>
                  <a:schemeClr val="dk1"/>
                </a:solidFill>
                <a:latin typeface="Times New Roman"/>
                <a:ea typeface="Times New Roman"/>
                <a:cs typeface="Times New Roman"/>
                <a:sym typeface="Times New Roman"/>
              </a:rPr>
              <a:t>Initiatives pour les élèves et les éducateurs en France, en Europe et à l’international</a:t>
            </a:r>
            <a:endParaRPr sz="20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400"/>
              <a:buFont typeface="Arial"/>
              <a:buNone/>
            </a:pPr>
            <a:endParaRPr sz="2000">
              <a:solidFill>
                <a:schemeClr val="dk1"/>
              </a:solidFill>
              <a:latin typeface="Times New Roman"/>
              <a:ea typeface="Times New Roman"/>
              <a:cs typeface="Times New Roman"/>
              <a:sym typeface="Times New Roman"/>
            </a:endParaRPr>
          </a:p>
          <a:p>
            <a:pPr marL="457200" marR="0" lvl="0" indent="-355600" algn="l" rtl="0">
              <a:lnSpc>
                <a:spcPct val="100000"/>
              </a:lnSpc>
              <a:spcBef>
                <a:spcPts val="0"/>
              </a:spcBef>
              <a:spcAft>
                <a:spcPts val="0"/>
              </a:spcAft>
              <a:buClr>
                <a:schemeClr val="dk1"/>
              </a:buClr>
              <a:buSzPts val="2000"/>
              <a:buFont typeface="Times New Roman"/>
              <a:buChar char="❏"/>
            </a:pPr>
            <a:r>
              <a:rPr lang="fr" sz="2000">
                <a:solidFill>
                  <a:schemeClr val="dk1"/>
                </a:solidFill>
                <a:latin typeface="Times New Roman"/>
                <a:ea typeface="Times New Roman"/>
                <a:cs typeface="Times New Roman"/>
                <a:sym typeface="Times New Roman"/>
              </a:rPr>
              <a:t>UNESCO</a:t>
            </a:r>
            <a:endParaRPr sz="2000">
              <a:solidFill>
                <a:schemeClr val="dk1"/>
              </a:solidFill>
              <a:latin typeface="Times New Roman"/>
              <a:ea typeface="Times New Roman"/>
              <a:cs typeface="Times New Roman"/>
              <a:sym typeface="Times New Roman"/>
            </a:endParaRPr>
          </a:p>
          <a:p>
            <a:pPr marL="457200" marR="0" lvl="0" indent="-355600" algn="l" rtl="0">
              <a:lnSpc>
                <a:spcPct val="100000"/>
              </a:lnSpc>
              <a:spcBef>
                <a:spcPts val="0"/>
              </a:spcBef>
              <a:spcAft>
                <a:spcPts val="0"/>
              </a:spcAft>
              <a:buClr>
                <a:schemeClr val="dk1"/>
              </a:buClr>
              <a:buSzPts val="2000"/>
              <a:buFont typeface="Times New Roman"/>
              <a:buChar char="❏"/>
            </a:pPr>
            <a:r>
              <a:rPr lang="fr" sz="2000">
                <a:solidFill>
                  <a:schemeClr val="dk1"/>
                </a:solidFill>
                <a:latin typeface="Times New Roman"/>
                <a:ea typeface="Times New Roman"/>
                <a:cs typeface="Times New Roman"/>
                <a:sym typeface="Times New Roman"/>
              </a:rPr>
              <a:t>Commission européenne</a:t>
            </a:r>
            <a:endParaRPr sz="2000">
              <a:solidFill>
                <a:schemeClr val="dk1"/>
              </a:solidFill>
              <a:latin typeface="Times New Roman"/>
              <a:ea typeface="Times New Roman"/>
              <a:cs typeface="Times New Roman"/>
              <a:sym typeface="Times New Roman"/>
            </a:endParaRPr>
          </a:p>
          <a:p>
            <a:pPr marL="457200" marR="0" lvl="0" indent="-355600" algn="l" rtl="0">
              <a:lnSpc>
                <a:spcPct val="100000"/>
              </a:lnSpc>
              <a:spcBef>
                <a:spcPts val="0"/>
              </a:spcBef>
              <a:spcAft>
                <a:spcPts val="0"/>
              </a:spcAft>
              <a:buClr>
                <a:schemeClr val="dk1"/>
              </a:buClr>
              <a:buSzPts val="2000"/>
              <a:buFont typeface="Times New Roman"/>
              <a:buChar char="❏"/>
            </a:pPr>
            <a:r>
              <a:rPr lang="fr" sz="2000">
                <a:solidFill>
                  <a:schemeClr val="dk1"/>
                </a:solidFill>
                <a:latin typeface="Times New Roman"/>
                <a:ea typeface="Times New Roman"/>
                <a:cs typeface="Times New Roman"/>
                <a:sym typeface="Times New Roman"/>
              </a:rPr>
              <a:t>Initiatives académiques</a:t>
            </a:r>
            <a:endParaRPr sz="2000">
              <a:solidFill>
                <a:schemeClr val="dk1"/>
              </a:solidFill>
              <a:latin typeface="Times New Roman"/>
              <a:ea typeface="Times New Roman"/>
              <a:cs typeface="Times New Roman"/>
              <a:sym typeface="Times New Roman"/>
            </a:endParaRPr>
          </a:p>
          <a:p>
            <a:pPr marL="457200" marR="0" lvl="0" indent="-355600" algn="l" rtl="0">
              <a:lnSpc>
                <a:spcPct val="100000"/>
              </a:lnSpc>
              <a:spcBef>
                <a:spcPts val="0"/>
              </a:spcBef>
              <a:spcAft>
                <a:spcPts val="0"/>
              </a:spcAft>
              <a:buClr>
                <a:schemeClr val="dk1"/>
              </a:buClr>
              <a:buSzPts val="2000"/>
              <a:buFont typeface="Times New Roman"/>
              <a:buChar char="❏"/>
            </a:pPr>
            <a:r>
              <a:rPr lang="fr" sz="2000">
                <a:solidFill>
                  <a:schemeClr val="dk1"/>
                </a:solidFill>
                <a:latin typeface="Times New Roman"/>
                <a:ea typeface="Times New Roman"/>
                <a:cs typeface="Times New Roman"/>
                <a:sym typeface="Times New Roman"/>
              </a:rPr>
              <a:t>Initiatives associatives</a:t>
            </a:r>
            <a:endParaRPr sz="20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400"/>
              <a:buFont typeface="Arial"/>
              <a:buNone/>
            </a:pPr>
            <a:endParaRPr sz="20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400"/>
              <a:buFont typeface="Arial"/>
              <a:buNone/>
            </a:pPr>
            <a:r>
              <a:rPr lang="fr" sz="2000">
                <a:solidFill>
                  <a:schemeClr val="dk1"/>
                </a:solidFill>
                <a:latin typeface="Times New Roman"/>
                <a:ea typeface="Times New Roman"/>
                <a:cs typeface="Times New Roman"/>
                <a:sym typeface="Times New Roman"/>
              </a:rPr>
              <a:t>Work in Progress : Académie du Climat - Savanturiers</a:t>
            </a:r>
            <a:endParaRPr sz="2000">
              <a:solidFill>
                <a:schemeClr val="dk1"/>
              </a:solidFill>
              <a:latin typeface="Times New Roman"/>
              <a:ea typeface="Times New Roman"/>
              <a:cs typeface="Times New Roman"/>
              <a:sym typeface="Times New Roman"/>
            </a:endParaRPr>
          </a:p>
          <a:p>
            <a:pPr marL="342900" marR="0" lvl="0" indent="-165100" algn="l" rtl="0">
              <a:lnSpc>
                <a:spcPct val="100000"/>
              </a:lnSpc>
              <a:spcBef>
                <a:spcPts val="0"/>
              </a:spcBef>
              <a:spcAft>
                <a:spcPts val="0"/>
              </a:spcAft>
              <a:buClr>
                <a:srgbClr val="CD5F4B"/>
              </a:buClr>
              <a:buSzPts val="2800"/>
              <a:buFont typeface="Arial"/>
              <a:buNone/>
            </a:pPr>
            <a:endParaRPr sz="2400" b="0" i="0" u="none" strike="noStrike" cap="none">
              <a:solidFill>
                <a:schemeClr val="dk1"/>
              </a:solidFill>
              <a:latin typeface="Archivo Narrow"/>
              <a:ea typeface="Archivo Narrow"/>
              <a:cs typeface="Archivo Narrow"/>
              <a:sym typeface="Archivo Narrow"/>
            </a:endParaRPr>
          </a:p>
          <a:p>
            <a:pPr marL="342900" marR="0" lvl="0" indent="-165100" algn="l" rtl="0">
              <a:lnSpc>
                <a:spcPct val="100000"/>
              </a:lnSpc>
              <a:spcBef>
                <a:spcPts val="0"/>
              </a:spcBef>
              <a:spcAft>
                <a:spcPts val="0"/>
              </a:spcAft>
              <a:buClr>
                <a:srgbClr val="CD5F4B"/>
              </a:buClr>
              <a:buSzPts val="2800"/>
              <a:buFont typeface="Arial"/>
              <a:buNone/>
            </a:pPr>
            <a:endParaRPr sz="2400" b="1" i="0" u="none" strike="noStrike" cap="none">
              <a:solidFill>
                <a:srgbClr val="CD5F4B"/>
              </a:solidFill>
              <a:latin typeface="Archivo Narrow"/>
              <a:ea typeface="Archivo Narrow"/>
              <a:cs typeface="Archivo Narrow"/>
              <a:sym typeface="Archivo Narrow"/>
            </a:endParaRPr>
          </a:p>
        </p:txBody>
      </p:sp>
      <p:sp>
        <p:nvSpPr>
          <p:cNvPr id="543" name="Google Shape;543;p84"/>
          <p:cNvSpPr/>
          <p:nvPr/>
        </p:nvSpPr>
        <p:spPr>
          <a:xfrm>
            <a:off x="174858" y="4857540"/>
            <a:ext cx="1713300" cy="18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96F65"/>
              </a:buClr>
              <a:buSzPts val="1000"/>
              <a:buFont typeface="Roboto"/>
              <a:buNone/>
            </a:pPr>
            <a:endParaRPr sz="1000" b="0" i="0" u="none" strike="noStrike" cap="none">
              <a:solidFill>
                <a:srgbClr val="796F65"/>
              </a:solidFill>
              <a:latin typeface="Roboto"/>
              <a:ea typeface="Roboto"/>
              <a:cs typeface="Roboto"/>
              <a:sym typeface="Roboto"/>
            </a:endParaRPr>
          </a:p>
        </p:txBody>
      </p:sp>
      <p:pic>
        <p:nvPicPr>
          <p:cNvPr id="544" name="Google Shape;544;p84"/>
          <p:cNvPicPr preferRelativeResize="0"/>
          <p:nvPr/>
        </p:nvPicPr>
        <p:blipFill rotWithShape="1">
          <a:blip r:embed="rId3">
            <a:alphaModFix/>
          </a:blip>
          <a:srcRect/>
          <a:stretch/>
        </p:blipFill>
        <p:spPr>
          <a:xfrm>
            <a:off x="7232600" y="4692326"/>
            <a:ext cx="1202949" cy="3808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48"/>
        <p:cNvGrpSpPr/>
        <p:nvPr/>
      </p:nvGrpSpPr>
      <p:grpSpPr>
        <a:xfrm>
          <a:off x="0" y="0"/>
          <a:ext cx="0" cy="0"/>
          <a:chOff x="0" y="0"/>
          <a:chExt cx="0" cy="0"/>
        </a:xfrm>
      </p:grpSpPr>
      <p:sp>
        <p:nvSpPr>
          <p:cNvPr id="549" name="Google Shape;549;p85"/>
          <p:cNvSpPr txBox="1">
            <a:spLocks noGrp="1"/>
          </p:cNvSpPr>
          <p:nvPr>
            <p:ph type="body" idx="1"/>
          </p:nvPr>
        </p:nvSpPr>
        <p:spPr>
          <a:xfrm>
            <a:off x="151700" y="671225"/>
            <a:ext cx="8680500" cy="38976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800"/>
              <a:buNone/>
            </a:pPr>
            <a:endParaRPr sz="16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endParaRPr sz="1600">
              <a:solidFill>
                <a:schemeClr val="dk1"/>
              </a:solidFill>
              <a:latin typeface="Times New Roman"/>
              <a:ea typeface="Times New Roman"/>
              <a:cs typeface="Times New Roman"/>
              <a:sym typeface="Times New Roman"/>
            </a:endParaRPr>
          </a:p>
        </p:txBody>
      </p:sp>
      <p:pic>
        <p:nvPicPr>
          <p:cNvPr id="550" name="Google Shape;550;p85"/>
          <p:cNvPicPr preferRelativeResize="0"/>
          <p:nvPr/>
        </p:nvPicPr>
        <p:blipFill rotWithShape="1">
          <a:blip r:embed="rId3">
            <a:alphaModFix/>
          </a:blip>
          <a:srcRect/>
          <a:stretch/>
        </p:blipFill>
        <p:spPr>
          <a:xfrm>
            <a:off x="81650" y="65375"/>
            <a:ext cx="8971426" cy="5143500"/>
          </a:xfrm>
          <a:prstGeom prst="rect">
            <a:avLst/>
          </a:prstGeom>
          <a:noFill/>
          <a:ln>
            <a:noFill/>
          </a:ln>
        </p:spPr>
      </p:pic>
      <p:pic>
        <p:nvPicPr>
          <p:cNvPr id="551" name="Google Shape;551;p85"/>
          <p:cNvPicPr preferRelativeResize="0"/>
          <p:nvPr/>
        </p:nvPicPr>
        <p:blipFill rotWithShape="1">
          <a:blip r:embed="rId4">
            <a:alphaModFix/>
          </a:blip>
          <a:srcRect/>
          <a:stretch/>
        </p:blipFill>
        <p:spPr>
          <a:xfrm>
            <a:off x="8229000" y="4933075"/>
            <a:ext cx="958301" cy="3033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55"/>
        <p:cNvGrpSpPr/>
        <p:nvPr/>
      </p:nvGrpSpPr>
      <p:grpSpPr>
        <a:xfrm>
          <a:off x="0" y="0"/>
          <a:ext cx="0" cy="0"/>
          <a:chOff x="0" y="0"/>
          <a:chExt cx="0" cy="0"/>
        </a:xfrm>
      </p:grpSpPr>
      <p:pic>
        <p:nvPicPr>
          <p:cNvPr id="556" name="Google Shape;556;p86"/>
          <p:cNvPicPr preferRelativeResize="0"/>
          <p:nvPr/>
        </p:nvPicPr>
        <p:blipFill rotWithShape="1">
          <a:blip r:embed="rId3">
            <a:alphaModFix amt="47000"/>
          </a:blip>
          <a:srcRect/>
          <a:stretch/>
        </p:blipFill>
        <p:spPr>
          <a:xfrm>
            <a:off x="7897325" y="4762701"/>
            <a:ext cx="1202949" cy="380800"/>
          </a:xfrm>
          <a:prstGeom prst="rect">
            <a:avLst/>
          </a:prstGeom>
          <a:noFill/>
          <a:ln>
            <a:noFill/>
          </a:ln>
        </p:spPr>
      </p:pic>
      <p:graphicFrame>
        <p:nvGraphicFramePr>
          <p:cNvPr id="557" name="Google Shape;557;p86"/>
          <p:cNvGraphicFramePr/>
          <p:nvPr/>
        </p:nvGraphicFramePr>
        <p:xfrm>
          <a:off x="-21750" y="347663"/>
          <a:ext cx="3000000" cy="3000000"/>
        </p:xfrm>
        <a:graphic>
          <a:graphicData uri="http://schemas.openxmlformats.org/drawingml/2006/table">
            <a:tbl>
              <a:tblPr>
                <a:noFill/>
                <a:tableStyleId>{26207EC1-B949-4922-9ADD-59DC8E344BFD}</a:tableStyleId>
              </a:tblPr>
              <a:tblGrid>
                <a:gridCol w="1038025">
                  <a:extLst>
                    <a:ext uri="{9D8B030D-6E8A-4147-A177-3AD203B41FA5}">
                      <a16:colId xmlns:a16="http://schemas.microsoft.com/office/drawing/2014/main" val="20000"/>
                    </a:ext>
                  </a:extLst>
                </a:gridCol>
                <a:gridCol w="1368300">
                  <a:extLst>
                    <a:ext uri="{9D8B030D-6E8A-4147-A177-3AD203B41FA5}">
                      <a16:colId xmlns:a16="http://schemas.microsoft.com/office/drawing/2014/main" val="20001"/>
                    </a:ext>
                  </a:extLst>
                </a:gridCol>
                <a:gridCol w="2085475">
                  <a:extLst>
                    <a:ext uri="{9D8B030D-6E8A-4147-A177-3AD203B41FA5}">
                      <a16:colId xmlns:a16="http://schemas.microsoft.com/office/drawing/2014/main" val="20002"/>
                    </a:ext>
                  </a:extLst>
                </a:gridCol>
                <a:gridCol w="2387450">
                  <a:extLst>
                    <a:ext uri="{9D8B030D-6E8A-4147-A177-3AD203B41FA5}">
                      <a16:colId xmlns:a16="http://schemas.microsoft.com/office/drawing/2014/main" val="20003"/>
                    </a:ext>
                  </a:extLst>
                </a:gridCol>
                <a:gridCol w="2264750">
                  <a:extLst>
                    <a:ext uri="{9D8B030D-6E8A-4147-A177-3AD203B41FA5}">
                      <a16:colId xmlns:a16="http://schemas.microsoft.com/office/drawing/2014/main" val="20004"/>
                    </a:ext>
                  </a:extLst>
                </a:gridCol>
              </a:tblGrid>
              <a:tr h="232900">
                <a:tc>
                  <a:txBody>
                    <a:bodyPr/>
                    <a:lstStyle/>
                    <a:p>
                      <a:pPr marL="0" lvl="0" indent="0" algn="ctr" rtl="0">
                        <a:spcBef>
                          <a:spcPts val="0"/>
                        </a:spcBef>
                        <a:spcAft>
                          <a:spcPts val="0"/>
                        </a:spcAft>
                        <a:buNone/>
                      </a:pPr>
                      <a:r>
                        <a:rPr lang="fr" sz="1200" b="1">
                          <a:solidFill>
                            <a:srgbClr val="1C4587"/>
                          </a:solidFill>
                          <a:latin typeface="Archivo Narrow"/>
                          <a:ea typeface="Archivo Narrow"/>
                          <a:cs typeface="Archivo Narrow"/>
                          <a:sym typeface="Archivo Narrow"/>
                        </a:rPr>
                        <a:t>Stratégie</a:t>
                      </a:r>
                      <a:endParaRPr sz="1200" b="1">
                        <a:solidFill>
                          <a:srgbClr val="1C4587"/>
                        </a:solidFill>
                        <a:latin typeface="Archivo Narrow"/>
                        <a:ea typeface="Archivo Narrow"/>
                        <a:cs typeface="Archivo Narrow"/>
                        <a:sym typeface="Archivo Narrow"/>
                      </a:endParaRPr>
                    </a:p>
                  </a:txBody>
                  <a:tcPr marL="63500" marR="63500" marT="63500" marB="63500"/>
                </a:tc>
                <a:tc>
                  <a:txBody>
                    <a:bodyPr/>
                    <a:lstStyle/>
                    <a:p>
                      <a:pPr marL="0" lvl="0" indent="0" algn="ctr" rtl="0">
                        <a:spcBef>
                          <a:spcPts val="0"/>
                        </a:spcBef>
                        <a:spcAft>
                          <a:spcPts val="0"/>
                        </a:spcAft>
                        <a:buNone/>
                      </a:pPr>
                      <a:r>
                        <a:rPr lang="fr" sz="1200" b="1">
                          <a:solidFill>
                            <a:srgbClr val="1C4587"/>
                          </a:solidFill>
                          <a:latin typeface="Archivo Narrow"/>
                          <a:ea typeface="Archivo Narrow"/>
                          <a:cs typeface="Archivo Narrow"/>
                          <a:sym typeface="Archivo Narrow"/>
                        </a:rPr>
                        <a:t>Information</a:t>
                      </a:r>
                      <a:endParaRPr sz="1200" b="1">
                        <a:solidFill>
                          <a:srgbClr val="1C4587"/>
                        </a:solidFill>
                        <a:latin typeface="Archivo Narrow"/>
                        <a:ea typeface="Archivo Narrow"/>
                        <a:cs typeface="Archivo Narrow"/>
                        <a:sym typeface="Archivo Narrow"/>
                      </a:endParaRPr>
                    </a:p>
                  </a:txBody>
                  <a:tcPr marL="63500" marR="63500" marT="63500" marB="63500"/>
                </a:tc>
                <a:tc>
                  <a:txBody>
                    <a:bodyPr/>
                    <a:lstStyle/>
                    <a:p>
                      <a:pPr marL="0" lvl="0" indent="0" algn="ctr" rtl="0">
                        <a:spcBef>
                          <a:spcPts val="0"/>
                        </a:spcBef>
                        <a:spcAft>
                          <a:spcPts val="0"/>
                        </a:spcAft>
                        <a:buNone/>
                      </a:pPr>
                      <a:r>
                        <a:rPr lang="fr" sz="1200" b="1">
                          <a:solidFill>
                            <a:srgbClr val="1C4587"/>
                          </a:solidFill>
                          <a:latin typeface="Archivo Narrow"/>
                          <a:ea typeface="Archivo Narrow"/>
                          <a:cs typeface="Archivo Narrow"/>
                          <a:sym typeface="Archivo Narrow"/>
                        </a:rPr>
                        <a:t>Communication</a:t>
                      </a:r>
                      <a:endParaRPr sz="1200" b="1">
                        <a:solidFill>
                          <a:srgbClr val="1C4587"/>
                        </a:solidFill>
                        <a:latin typeface="Archivo Narrow"/>
                        <a:ea typeface="Archivo Narrow"/>
                        <a:cs typeface="Archivo Narrow"/>
                        <a:sym typeface="Archivo Narrow"/>
                      </a:endParaRPr>
                    </a:p>
                  </a:txBody>
                  <a:tcPr marL="63500" marR="63500" marT="63500" marB="63500"/>
                </a:tc>
                <a:tc>
                  <a:txBody>
                    <a:bodyPr/>
                    <a:lstStyle/>
                    <a:p>
                      <a:pPr marL="0" lvl="0" indent="0" algn="ctr" rtl="0">
                        <a:spcBef>
                          <a:spcPts val="0"/>
                        </a:spcBef>
                        <a:spcAft>
                          <a:spcPts val="0"/>
                        </a:spcAft>
                        <a:buNone/>
                      </a:pPr>
                      <a:r>
                        <a:rPr lang="fr" sz="1200" b="1">
                          <a:solidFill>
                            <a:srgbClr val="1C4587"/>
                          </a:solidFill>
                          <a:latin typeface="Archivo Narrow"/>
                          <a:ea typeface="Archivo Narrow"/>
                          <a:cs typeface="Archivo Narrow"/>
                          <a:sym typeface="Archivo Narrow"/>
                        </a:rPr>
                        <a:t>Education</a:t>
                      </a:r>
                      <a:endParaRPr sz="1200" b="1">
                        <a:solidFill>
                          <a:srgbClr val="1C4587"/>
                        </a:solidFill>
                        <a:latin typeface="Archivo Narrow"/>
                        <a:ea typeface="Archivo Narrow"/>
                        <a:cs typeface="Archivo Narrow"/>
                        <a:sym typeface="Archivo Narrow"/>
                      </a:endParaRPr>
                    </a:p>
                  </a:txBody>
                  <a:tcPr marL="63500" marR="63500" marT="63500" marB="63500"/>
                </a:tc>
                <a:tc>
                  <a:txBody>
                    <a:bodyPr/>
                    <a:lstStyle/>
                    <a:p>
                      <a:pPr marL="0" lvl="0" indent="0" algn="ctr" rtl="0">
                        <a:spcBef>
                          <a:spcPts val="0"/>
                        </a:spcBef>
                        <a:spcAft>
                          <a:spcPts val="0"/>
                        </a:spcAft>
                        <a:buNone/>
                      </a:pPr>
                      <a:r>
                        <a:rPr lang="fr" sz="1200" b="1">
                          <a:solidFill>
                            <a:srgbClr val="1C4587"/>
                          </a:solidFill>
                          <a:latin typeface="Archivo Narrow"/>
                          <a:ea typeface="Archivo Narrow"/>
                          <a:cs typeface="Archivo Narrow"/>
                          <a:sym typeface="Archivo Narrow"/>
                        </a:rPr>
                        <a:t>Compétences à former</a:t>
                      </a:r>
                      <a:endParaRPr sz="1200" b="1">
                        <a:solidFill>
                          <a:srgbClr val="1C4587"/>
                        </a:solidFill>
                        <a:latin typeface="Archivo Narrow"/>
                        <a:ea typeface="Archivo Narrow"/>
                        <a:cs typeface="Archivo Narrow"/>
                        <a:sym typeface="Archivo Narrow"/>
                      </a:endParaRPr>
                    </a:p>
                  </a:txBody>
                  <a:tcPr marL="63500" marR="63500" marT="63500" marB="63500"/>
                </a:tc>
                <a:extLst>
                  <a:ext uri="{0D108BD9-81ED-4DB2-BD59-A6C34878D82A}">
                    <a16:rowId xmlns:a16="http://schemas.microsoft.com/office/drawing/2014/main" val="10000"/>
                  </a:ext>
                </a:extLst>
              </a:tr>
              <a:tr h="1345000">
                <a:tc>
                  <a:txBody>
                    <a:bodyPr/>
                    <a:lstStyle/>
                    <a:p>
                      <a:pPr marL="0" lvl="0" indent="0" algn="l" rtl="0">
                        <a:spcBef>
                          <a:spcPts val="0"/>
                        </a:spcBef>
                        <a:spcAft>
                          <a:spcPts val="0"/>
                        </a:spcAft>
                        <a:buNone/>
                      </a:pPr>
                      <a:r>
                        <a:rPr lang="fr" sz="1000">
                          <a:latin typeface="Archivo Narrow"/>
                          <a:ea typeface="Archivo Narrow"/>
                          <a:cs typeface="Archivo Narrow"/>
                          <a:sym typeface="Archivo Narrow"/>
                        </a:rPr>
                        <a:t>Objectifs</a:t>
                      </a:r>
                      <a:endParaRPr sz="1000">
                        <a:latin typeface="Archivo Narrow"/>
                        <a:ea typeface="Archivo Narrow"/>
                        <a:cs typeface="Archivo Narrow"/>
                        <a:sym typeface="Archivo Narrow"/>
                      </a:endParaRPr>
                    </a:p>
                  </a:txBody>
                  <a:tcPr marL="63500" marR="63500" marT="63500" marB="63500"/>
                </a:tc>
                <a:tc>
                  <a:txBody>
                    <a:bodyPr/>
                    <a:lstStyle/>
                    <a:p>
                      <a:pPr marL="0" lvl="0" indent="0" algn="l" rtl="0">
                        <a:spcBef>
                          <a:spcPts val="0"/>
                        </a:spcBef>
                        <a:spcAft>
                          <a:spcPts val="0"/>
                        </a:spcAft>
                        <a:buNone/>
                      </a:pPr>
                      <a:r>
                        <a:rPr lang="fr" sz="1000">
                          <a:latin typeface="Archivo Narrow"/>
                          <a:ea typeface="Archivo Narrow"/>
                          <a:cs typeface="Archivo Narrow"/>
                          <a:sym typeface="Archivo Narrow"/>
                        </a:rPr>
                        <a:t>Améliorer la sensibilisation / compréhension des enjeux environnementaux et le travail de WWF</a:t>
                      </a:r>
                      <a:endParaRPr sz="1000">
                        <a:latin typeface="Archivo Narrow"/>
                        <a:ea typeface="Archivo Narrow"/>
                        <a:cs typeface="Archivo Narrow"/>
                        <a:sym typeface="Archivo Narrow"/>
                      </a:endParaRPr>
                    </a:p>
                  </a:txBody>
                  <a:tcPr marL="63500" marR="63500" marT="63500" marB="63500"/>
                </a:tc>
                <a:tc>
                  <a:txBody>
                    <a:bodyPr/>
                    <a:lstStyle/>
                    <a:p>
                      <a:pPr marL="0" lvl="0" indent="0" algn="l" rtl="0">
                        <a:spcBef>
                          <a:spcPts val="0"/>
                        </a:spcBef>
                        <a:spcAft>
                          <a:spcPts val="0"/>
                        </a:spcAft>
                        <a:buNone/>
                      </a:pPr>
                      <a:r>
                        <a:rPr lang="fr" sz="1000">
                          <a:latin typeface="Archivo Narrow"/>
                          <a:ea typeface="Archivo Narrow"/>
                          <a:cs typeface="Archivo Narrow"/>
                          <a:sym typeface="Archivo Narrow"/>
                        </a:rPr>
                        <a:t>Etablir un dialogue entre WWF et la communauté dans le but de : </a:t>
                      </a:r>
                      <a:endParaRPr sz="1000">
                        <a:latin typeface="Archivo Narrow"/>
                        <a:ea typeface="Archivo Narrow"/>
                        <a:cs typeface="Archivo Narrow"/>
                        <a:sym typeface="Archivo Narrow"/>
                      </a:endParaRPr>
                    </a:p>
                    <a:p>
                      <a:pPr marL="457200" lvl="0" indent="-292100" algn="l" rtl="0">
                        <a:spcBef>
                          <a:spcPts val="0"/>
                        </a:spcBef>
                        <a:spcAft>
                          <a:spcPts val="0"/>
                        </a:spcAft>
                        <a:buSzPts val="1000"/>
                        <a:buFont typeface="Archivo Narrow"/>
                        <a:buChar char="-"/>
                      </a:pPr>
                      <a:r>
                        <a:rPr lang="fr" sz="1000">
                          <a:latin typeface="Archivo Narrow"/>
                          <a:ea typeface="Archivo Narrow"/>
                          <a:cs typeface="Archivo Narrow"/>
                          <a:sym typeface="Archivo Narrow"/>
                        </a:rPr>
                        <a:t>Augmenter la compréhension des enjeux de conservation</a:t>
                      </a:r>
                      <a:endParaRPr sz="1000">
                        <a:latin typeface="Archivo Narrow"/>
                        <a:ea typeface="Archivo Narrow"/>
                        <a:cs typeface="Archivo Narrow"/>
                        <a:sym typeface="Archivo Narrow"/>
                      </a:endParaRPr>
                    </a:p>
                    <a:p>
                      <a:pPr marL="457200" lvl="0" indent="-292100" algn="l" rtl="0">
                        <a:spcBef>
                          <a:spcPts val="0"/>
                        </a:spcBef>
                        <a:spcAft>
                          <a:spcPts val="0"/>
                        </a:spcAft>
                        <a:buSzPts val="1000"/>
                        <a:buFont typeface="Archivo Narrow"/>
                        <a:buChar char="-"/>
                      </a:pPr>
                      <a:r>
                        <a:rPr lang="fr" sz="1000">
                          <a:latin typeface="Archivo Narrow"/>
                          <a:ea typeface="Archivo Narrow"/>
                          <a:cs typeface="Archivo Narrow"/>
                          <a:sym typeface="Archivo Narrow"/>
                        </a:rPr>
                        <a:t>Partager les expériences, les priorités et les projets collaboratifs pour promouvoir la conservation</a:t>
                      </a:r>
                      <a:endParaRPr sz="1000">
                        <a:latin typeface="Archivo Narrow"/>
                        <a:ea typeface="Archivo Narrow"/>
                        <a:cs typeface="Archivo Narrow"/>
                        <a:sym typeface="Archivo Narrow"/>
                      </a:endParaRPr>
                    </a:p>
                  </a:txBody>
                  <a:tcPr marL="63500" marR="63500" marT="63500" marB="63500"/>
                </a:tc>
                <a:tc>
                  <a:txBody>
                    <a:bodyPr/>
                    <a:lstStyle/>
                    <a:p>
                      <a:pPr marL="0" lvl="0" indent="0" algn="l" rtl="0">
                        <a:spcBef>
                          <a:spcPts val="0"/>
                        </a:spcBef>
                        <a:spcAft>
                          <a:spcPts val="0"/>
                        </a:spcAft>
                        <a:buNone/>
                      </a:pPr>
                      <a:r>
                        <a:rPr lang="fr" sz="1000">
                          <a:latin typeface="Archivo Narrow"/>
                          <a:ea typeface="Archivo Narrow"/>
                          <a:cs typeface="Archivo Narrow"/>
                          <a:sym typeface="Archivo Narrow"/>
                        </a:rPr>
                        <a:t>Promouvoir un savoir et une compréhension des principes de conservation</a:t>
                      </a:r>
                      <a:endParaRPr sz="1000">
                        <a:latin typeface="Archivo Narrow"/>
                        <a:ea typeface="Archivo Narrow"/>
                        <a:cs typeface="Archivo Narrow"/>
                        <a:sym typeface="Archivo Narrow"/>
                      </a:endParaRPr>
                    </a:p>
                    <a:p>
                      <a:pPr marL="0" lvl="0" indent="0" algn="l" rtl="0">
                        <a:spcBef>
                          <a:spcPts val="0"/>
                        </a:spcBef>
                        <a:spcAft>
                          <a:spcPts val="0"/>
                        </a:spcAft>
                        <a:buNone/>
                      </a:pPr>
                      <a:endParaRPr sz="1000">
                        <a:latin typeface="Archivo Narrow"/>
                        <a:ea typeface="Archivo Narrow"/>
                        <a:cs typeface="Archivo Narrow"/>
                        <a:sym typeface="Archivo Narrow"/>
                      </a:endParaRPr>
                    </a:p>
                    <a:p>
                      <a:pPr marL="0" lvl="0" indent="0" algn="l" rtl="0">
                        <a:spcBef>
                          <a:spcPts val="0"/>
                        </a:spcBef>
                        <a:spcAft>
                          <a:spcPts val="0"/>
                        </a:spcAft>
                        <a:buNone/>
                      </a:pPr>
                      <a:r>
                        <a:rPr lang="fr" sz="1000">
                          <a:latin typeface="Archivo Narrow"/>
                          <a:ea typeface="Archivo Narrow"/>
                          <a:cs typeface="Archivo Narrow"/>
                          <a:sym typeface="Archivo Narrow"/>
                        </a:rPr>
                        <a:t>Promouvoir une attitude de se soucier de l’environnement</a:t>
                      </a:r>
                      <a:endParaRPr sz="1000">
                        <a:latin typeface="Archivo Narrow"/>
                        <a:ea typeface="Archivo Narrow"/>
                        <a:cs typeface="Archivo Narrow"/>
                        <a:sym typeface="Archivo Narrow"/>
                      </a:endParaRPr>
                    </a:p>
                    <a:p>
                      <a:pPr marL="0" lvl="0" indent="0" algn="l" rtl="0">
                        <a:spcBef>
                          <a:spcPts val="0"/>
                        </a:spcBef>
                        <a:spcAft>
                          <a:spcPts val="0"/>
                        </a:spcAft>
                        <a:buNone/>
                      </a:pPr>
                      <a:endParaRPr sz="1000">
                        <a:latin typeface="Archivo Narrow"/>
                        <a:ea typeface="Archivo Narrow"/>
                        <a:cs typeface="Archivo Narrow"/>
                        <a:sym typeface="Archivo Narrow"/>
                      </a:endParaRPr>
                    </a:p>
                    <a:p>
                      <a:pPr marL="0" lvl="0" indent="0" algn="l" rtl="0">
                        <a:spcBef>
                          <a:spcPts val="0"/>
                        </a:spcBef>
                        <a:spcAft>
                          <a:spcPts val="0"/>
                        </a:spcAft>
                        <a:buNone/>
                      </a:pPr>
                      <a:r>
                        <a:rPr lang="fr" sz="1000">
                          <a:latin typeface="Archivo Narrow"/>
                          <a:ea typeface="Archivo Narrow"/>
                          <a:cs typeface="Archivo Narrow"/>
                          <a:sym typeface="Archivo Narrow"/>
                        </a:rPr>
                        <a:t>Promouvoir la motivation et la capacité de travailler collectivement pour aboutir à des objectifs de conservation</a:t>
                      </a:r>
                      <a:endParaRPr sz="1000">
                        <a:latin typeface="Archivo Narrow"/>
                        <a:ea typeface="Archivo Narrow"/>
                        <a:cs typeface="Archivo Narrow"/>
                        <a:sym typeface="Archivo Narrow"/>
                      </a:endParaRPr>
                    </a:p>
                  </a:txBody>
                  <a:tcPr marL="63500" marR="63500" marT="63500" marB="63500"/>
                </a:tc>
                <a:tc>
                  <a:txBody>
                    <a:bodyPr/>
                    <a:lstStyle/>
                    <a:p>
                      <a:pPr marL="0" lvl="0" indent="0" algn="l" rtl="0">
                        <a:spcBef>
                          <a:spcPts val="0"/>
                        </a:spcBef>
                        <a:spcAft>
                          <a:spcPts val="0"/>
                        </a:spcAft>
                        <a:buNone/>
                      </a:pPr>
                      <a:r>
                        <a:rPr lang="fr" sz="1000">
                          <a:latin typeface="Archivo Narrow"/>
                          <a:ea typeface="Archivo Narrow"/>
                          <a:cs typeface="Archivo Narrow"/>
                          <a:sym typeface="Archivo Narrow"/>
                        </a:rPr>
                        <a:t>Améliorer la capacité de la société civile de soutenir et défendre la conservation à travers les formations, le développement de politiques publiques, et le maillage institutionnel à l’intérieur et à l’extérieur de WWF.</a:t>
                      </a:r>
                      <a:endParaRPr sz="1000">
                        <a:latin typeface="Archivo Narrow"/>
                        <a:ea typeface="Archivo Narrow"/>
                        <a:cs typeface="Archivo Narrow"/>
                        <a:sym typeface="Archivo Narrow"/>
                      </a:endParaRPr>
                    </a:p>
                  </a:txBody>
                  <a:tcPr marL="63500" marR="63500" marT="63500" marB="63500"/>
                </a:tc>
                <a:extLst>
                  <a:ext uri="{0D108BD9-81ED-4DB2-BD59-A6C34878D82A}">
                    <a16:rowId xmlns:a16="http://schemas.microsoft.com/office/drawing/2014/main" val="10001"/>
                  </a:ext>
                </a:extLst>
              </a:tr>
              <a:tr h="542225">
                <a:tc>
                  <a:txBody>
                    <a:bodyPr/>
                    <a:lstStyle/>
                    <a:p>
                      <a:pPr marL="0" lvl="0" indent="0" algn="l" rtl="0">
                        <a:spcBef>
                          <a:spcPts val="0"/>
                        </a:spcBef>
                        <a:spcAft>
                          <a:spcPts val="0"/>
                        </a:spcAft>
                        <a:buNone/>
                      </a:pPr>
                      <a:r>
                        <a:rPr lang="fr" sz="1000">
                          <a:latin typeface="Archivo Narrow"/>
                          <a:ea typeface="Archivo Narrow"/>
                          <a:cs typeface="Archivo Narrow"/>
                          <a:sym typeface="Archivo Narrow"/>
                        </a:rPr>
                        <a:t>Processus</a:t>
                      </a:r>
                      <a:endParaRPr sz="1000">
                        <a:latin typeface="Archivo Narrow"/>
                        <a:ea typeface="Archivo Narrow"/>
                        <a:cs typeface="Archivo Narrow"/>
                        <a:sym typeface="Archivo Narrow"/>
                      </a:endParaRPr>
                    </a:p>
                  </a:txBody>
                  <a:tcPr marL="63500" marR="63500" marT="63500" marB="63500"/>
                </a:tc>
                <a:tc>
                  <a:txBody>
                    <a:bodyPr/>
                    <a:lstStyle/>
                    <a:p>
                      <a:pPr marL="0" lvl="0" indent="0" algn="l" rtl="0">
                        <a:spcBef>
                          <a:spcPts val="0"/>
                        </a:spcBef>
                        <a:spcAft>
                          <a:spcPts val="0"/>
                        </a:spcAft>
                        <a:buNone/>
                      </a:pPr>
                      <a:r>
                        <a:rPr lang="fr" sz="1000">
                          <a:latin typeface="Archivo Narrow"/>
                          <a:ea typeface="Archivo Narrow"/>
                          <a:cs typeface="Archivo Narrow"/>
                          <a:sym typeface="Archivo Narrow"/>
                        </a:rPr>
                        <a:t>Dissémination d’informations dans des médias différents</a:t>
                      </a:r>
                      <a:endParaRPr sz="1000">
                        <a:latin typeface="Archivo Narrow"/>
                        <a:ea typeface="Archivo Narrow"/>
                        <a:cs typeface="Archivo Narrow"/>
                        <a:sym typeface="Archivo Narrow"/>
                      </a:endParaRPr>
                    </a:p>
                  </a:txBody>
                  <a:tcPr marL="63500" marR="63500" marT="63500" marB="63500"/>
                </a:tc>
                <a:tc>
                  <a:txBody>
                    <a:bodyPr/>
                    <a:lstStyle/>
                    <a:p>
                      <a:pPr marL="0" lvl="0" indent="0" algn="l" rtl="0">
                        <a:spcBef>
                          <a:spcPts val="0"/>
                        </a:spcBef>
                        <a:spcAft>
                          <a:spcPts val="0"/>
                        </a:spcAft>
                        <a:buNone/>
                      </a:pPr>
                      <a:r>
                        <a:rPr lang="fr" sz="1000">
                          <a:latin typeface="Archivo Narrow"/>
                          <a:ea typeface="Archivo Narrow"/>
                          <a:cs typeface="Archivo Narrow"/>
                          <a:sym typeface="Archivo Narrow"/>
                        </a:rPr>
                        <a:t>Faciliter le dialogue bilatéral, à l’intérieur de WWF et entre WWF et la communauté.</a:t>
                      </a:r>
                      <a:endParaRPr sz="1000">
                        <a:latin typeface="Archivo Narrow"/>
                        <a:ea typeface="Archivo Narrow"/>
                        <a:cs typeface="Archivo Narrow"/>
                        <a:sym typeface="Archivo Narrow"/>
                      </a:endParaRPr>
                    </a:p>
                  </a:txBody>
                  <a:tcPr marL="63500" marR="63500" marT="63500" marB="63500"/>
                </a:tc>
                <a:tc>
                  <a:txBody>
                    <a:bodyPr/>
                    <a:lstStyle/>
                    <a:p>
                      <a:pPr marL="0" lvl="0" indent="0" algn="l" rtl="0">
                        <a:spcBef>
                          <a:spcPts val="0"/>
                        </a:spcBef>
                        <a:spcAft>
                          <a:spcPts val="0"/>
                        </a:spcAft>
                        <a:buNone/>
                      </a:pPr>
                      <a:r>
                        <a:rPr lang="fr" sz="1000">
                          <a:latin typeface="Archivo Narrow"/>
                          <a:ea typeface="Archivo Narrow"/>
                          <a:cs typeface="Archivo Narrow"/>
                          <a:sym typeface="Archivo Narrow"/>
                        </a:rPr>
                        <a:t>Faciliter l’expérience d’apprentissage en utilisant des outils qui développent les motivations individuelles et collectives et les compétences pour un vécu durable.</a:t>
                      </a:r>
                      <a:endParaRPr sz="1000">
                        <a:latin typeface="Archivo Narrow"/>
                        <a:ea typeface="Archivo Narrow"/>
                        <a:cs typeface="Archivo Narrow"/>
                        <a:sym typeface="Archivo Narrow"/>
                      </a:endParaRPr>
                    </a:p>
                  </a:txBody>
                  <a:tcPr marL="63500" marR="63500" marT="63500" marB="63500"/>
                </a:tc>
                <a:tc>
                  <a:txBody>
                    <a:bodyPr/>
                    <a:lstStyle/>
                    <a:p>
                      <a:pPr marL="0" lvl="0" indent="0" algn="l" rtl="0">
                        <a:spcBef>
                          <a:spcPts val="0"/>
                        </a:spcBef>
                        <a:spcAft>
                          <a:spcPts val="0"/>
                        </a:spcAft>
                        <a:buNone/>
                      </a:pPr>
                      <a:r>
                        <a:rPr lang="fr" sz="1000">
                          <a:latin typeface="Archivo Narrow"/>
                          <a:ea typeface="Archivo Narrow"/>
                          <a:cs typeface="Archivo Narrow"/>
                          <a:sym typeface="Archivo Narrow"/>
                        </a:rPr>
                        <a:t>Développement et renforcement de politiques publiques et des structures institutionnelles.</a:t>
                      </a:r>
                      <a:endParaRPr sz="1000">
                        <a:latin typeface="Archivo Narrow"/>
                        <a:ea typeface="Archivo Narrow"/>
                        <a:cs typeface="Archivo Narrow"/>
                        <a:sym typeface="Archivo Narrow"/>
                      </a:endParaRPr>
                    </a:p>
                  </a:txBody>
                  <a:tcPr marL="63500" marR="63500" marT="63500" marB="63500"/>
                </a:tc>
                <a:extLst>
                  <a:ext uri="{0D108BD9-81ED-4DB2-BD59-A6C34878D82A}">
                    <a16:rowId xmlns:a16="http://schemas.microsoft.com/office/drawing/2014/main" val="10002"/>
                  </a:ext>
                </a:extLst>
              </a:tr>
              <a:tr h="376550">
                <a:tc>
                  <a:txBody>
                    <a:bodyPr/>
                    <a:lstStyle/>
                    <a:p>
                      <a:pPr marL="0" lvl="0" indent="0" algn="l" rtl="0">
                        <a:spcBef>
                          <a:spcPts val="0"/>
                        </a:spcBef>
                        <a:spcAft>
                          <a:spcPts val="0"/>
                        </a:spcAft>
                        <a:buNone/>
                      </a:pPr>
                      <a:r>
                        <a:rPr lang="fr" sz="1000">
                          <a:latin typeface="Archivo Narrow"/>
                          <a:ea typeface="Archivo Narrow"/>
                          <a:cs typeface="Archivo Narrow"/>
                          <a:sym typeface="Archivo Narrow"/>
                        </a:rPr>
                        <a:t>Configuration de l’apprentissage</a:t>
                      </a:r>
                      <a:endParaRPr sz="1000">
                        <a:latin typeface="Archivo Narrow"/>
                        <a:ea typeface="Archivo Narrow"/>
                        <a:cs typeface="Archivo Narrow"/>
                        <a:sym typeface="Archivo Narrow"/>
                      </a:endParaRPr>
                    </a:p>
                  </a:txBody>
                  <a:tcPr marL="63500" marR="63500" marT="63500" marB="63500"/>
                </a:tc>
                <a:tc>
                  <a:txBody>
                    <a:bodyPr/>
                    <a:lstStyle/>
                    <a:p>
                      <a:pPr marL="0" lvl="0" indent="0" algn="l" rtl="0">
                        <a:spcBef>
                          <a:spcPts val="0"/>
                        </a:spcBef>
                        <a:spcAft>
                          <a:spcPts val="0"/>
                        </a:spcAft>
                        <a:buNone/>
                      </a:pPr>
                      <a:r>
                        <a:rPr lang="fr" sz="1000">
                          <a:latin typeface="Archivo Narrow"/>
                          <a:ea typeface="Archivo Narrow"/>
                          <a:cs typeface="Archivo Narrow"/>
                          <a:sym typeface="Archivo Narrow"/>
                        </a:rPr>
                        <a:t>Forme d’éducation informel</a:t>
                      </a:r>
                      <a:endParaRPr sz="1000">
                        <a:latin typeface="Archivo Narrow"/>
                        <a:ea typeface="Archivo Narrow"/>
                        <a:cs typeface="Archivo Narrow"/>
                        <a:sym typeface="Archivo Narrow"/>
                      </a:endParaRPr>
                    </a:p>
                  </a:txBody>
                  <a:tcPr marL="63500" marR="63500" marT="63500" marB="63500"/>
                </a:tc>
                <a:tc>
                  <a:txBody>
                    <a:bodyPr/>
                    <a:lstStyle/>
                    <a:p>
                      <a:pPr marL="0" lvl="0" indent="0" algn="l" rtl="0">
                        <a:spcBef>
                          <a:spcPts val="0"/>
                        </a:spcBef>
                        <a:spcAft>
                          <a:spcPts val="0"/>
                        </a:spcAft>
                        <a:buNone/>
                      </a:pPr>
                      <a:r>
                        <a:rPr lang="fr" sz="1000">
                          <a:latin typeface="Archivo Narrow"/>
                          <a:ea typeface="Archivo Narrow"/>
                          <a:cs typeface="Archivo Narrow"/>
                          <a:sym typeface="Archivo Narrow"/>
                        </a:rPr>
                        <a:t>Configurations informelles et non formelles.</a:t>
                      </a:r>
                      <a:endParaRPr sz="1000">
                        <a:latin typeface="Archivo Narrow"/>
                        <a:ea typeface="Archivo Narrow"/>
                        <a:cs typeface="Archivo Narrow"/>
                        <a:sym typeface="Archivo Narrow"/>
                      </a:endParaRPr>
                    </a:p>
                  </a:txBody>
                  <a:tcPr marL="63500" marR="63500" marT="63500" marB="63500"/>
                </a:tc>
                <a:tc>
                  <a:txBody>
                    <a:bodyPr/>
                    <a:lstStyle/>
                    <a:p>
                      <a:pPr marL="0" lvl="0" indent="0" algn="l" rtl="0">
                        <a:spcBef>
                          <a:spcPts val="0"/>
                        </a:spcBef>
                        <a:spcAft>
                          <a:spcPts val="0"/>
                        </a:spcAft>
                        <a:buNone/>
                      </a:pPr>
                      <a:r>
                        <a:rPr lang="fr" sz="1000">
                          <a:latin typeface="Archivo Narrow"/>
                          <a:ea typeface="Archivo Narrow"/>
                          <a:cs typeface="Archivo Narrow"/>
                          <a:sym typeface="Archivo Narrow"/>
                        </a:rPr>
                        <a:t>Configuration formelles et non formelles</a:t>
                      </a:r>
                      <a:endParaRPr sz="1000">
                        <a:latin typeface="Archivo Narrow"/>
                        <a:ea typeface="Archivo Narrow"/>
                        <a:cs typeface="Archivo Narrow"/>
                        <a:sym typeface="Archivo Narrow"/>
                      </a:endParaRPr>
                    </a:p>
                  </a:txBody>
                  <a:tcPr marL="63500" marR="63500" marT="63500" marB="63500"/>
                </a:tc>
                <a:tc>
                  <a:txBody>
                    <a:bodyPr/>
                    <a:lstStyle/>
                    <a:p>
                      <a:pPr marL="0" lvl="0" indent="0" algn="l" rtl="0">
                        <a:spcBef>
                          <a:spcPts val="0"/>
                        </a:spcBef>
                        <a:spcAft>
                          <a:spcPts val="0"/>
                        </a:spcAft>
                        <a:buNone/>
                      </a:pPr>
                      <a:r>
                        <a:rPr lang="fr" sz="1000">
                          <a:latin typeface="Archivo Narrow"/>
                          <a:ea typeface="Archivo Narrow"/>
                          <a:cs typeface="Archivo Narrow"/>
                          <a:sym typeface="Archivo Narrow"/>
                        </a:rPr>
                        <a:t>En général configurations non-formelles</a:t>
                      </a:r>
                      <a:endParaRPr sz="1000">
                        <a:latin typeface="Archivo Narrow"/>
                        <a:ea typeface="Archivo Narrow"/>
                        <a:cs typeface="Archivo Narrow"/>
                        <a:sym typeface="Archivo Narrow"/>
                      </a:endParaRPr>
                    </a:p>
                  </a:txBody>
                  <a:tcPr marL="63500" marR="63500" marT="63500" marB="63500"/>
                </a:tc>
                <a:extLst>
                  <a:ext uri="{0D108BD9-81ED-4DB2-BD59-A6C34878D82A}">
                    <a16:rowId xmlns:a16="http://schemas.microsoft.com/office/drawing/2014/main" val="10003"/>
                  </a:ext>
                </a:extLst>
              </a:tr>
              <a:tr h="662100">
                <a:tc>
                  <a:txBody>
                    <a:bodyPr/>
                    <a:lstStyle/>
                    <a:p>
                      <a:pPr marL="0" lvl="0" indent="0" algn="l" rtl="0">
                        <a:spcBef>
                          <a:spcPts val="0"/>
                        </a:spcBef>
                        <a:spcAft>
                          <a:spcPts val="0"/>
                        </a:spcAft>
                        <a:buNone/>
                      </a:pPr>
                      <a:r>
                        <a:rPr lang="fr" sz="1000">
                          <a:latin typeface="Archivo Narrow"/>
                          <a:ea typeface="Archivo Narrow"/>
                          <a:cs typeface="Archivo Narrow"/>
                          <a:sym typeface="Archivo Narrow"/>
                        </a:rPr>
                        <a:t>Outils</a:t>
                      </a:r>
                      <a:endParaRPr sz="1000">
                        <a:latin typeface="Archivo Narrow"/>
                        <a:ea typeface="Archivo Narrow"/>
                        <a:cs typeface="Archivo Narrow"/>
                        <a:sym typeface="Archivo Narrow"/>
                      </a:endParaRPr>
                    </a:p>
                  </a:txBody>
                  <a:tcPr marL="63500" marR="63500" marT="63500" marB="63500"/>
                </a:tc>
                <a:tc>
                  <a:txBody>
                    <a:bodyPr/>
                    <a:lstStyle/>
                    <a:p>
                      <a:pPr marL="0" lvl="0" indent="0" algn="l" rtl="0">
                        <a:spcBef>
                          <a:spcPts val="0"/>
                        </a:spcBef>
                        <a:spcAft>
                          <a:spcPts val="0"/>
                        </a:spcAft>
                        <a:buNone/>
                      </a:pPr>
                      <a:r>
                        <a:rPr lang="fr" sz="1000">
                          <a:latin typeface="Archivo Narrow"/>
                          <a:ea typeface="Archivo Narrow"/>
                          <a:cs typeface="Archivo Narrow"/>
                          <a:sym typeface="Archivo Narrow"/>
                        </a:rPr>
                        <a:t>Relation interpersonnelle, journaux, média audio-visuel, campagnes d’informations</a:t>
                      </a:r>
                      <a:endParaRPr sz="1000">
                        <a:latin typeface="Archivo Narrow"/>
                        <a:ea typeface="Archivo Narrow"/>
                        <a:cs typeface="Archivo Narrow"/>
                        <a:sym typeface="Archivo Narrow"/>
                      </a:endParaRPr>
                    </a:p>
                  </a:txBody>
                  <a:tcPr marL="63500" marR="63500" marT="63500" marB="63500"/>
                </a:tc>
                <a:tc>
                  <a:txBody>
                    <a:bodyPr/>
                    <a:lstStyle/>
                    <a:p>
                      <a:pPr marL="0" lvl="0" indent="0" algn="l" rtl="0">
                        <a:spcBef>
                          <a:spcPts val="0"/>
                        </a:spcBef>
                        <a:spcAft>
                          <a:spcPts val="0"/>
                        </a:spcAft>
                        <a:buNone/>
                      </a:pPr>
                      <a:r>
                        <a:rPr lang="fr" sz="1000">
                          <a:latin typeface="Archivo Narrow"/>
                          <a:ea typeface="Archivo Narrow"/>
                          <a:cs typeface="Archivo Narrow"/>
                          <a:sym typeface="Archivo Narrow"/>
                        </a:rPr>
                        <a:t>-Campagnes d’informations avec des rapport d’étude our établir un dialogue entre le WWF et les groupes</a:t>
                      </a:r>
                      <a:endParaRPr sz="1000">
                        <a:latin typeface="Archivo Narrow"/>
                        <a:ea typeface="Archivo Narrow"/>
                        <a:cs typeface="Archivo Narrow"/>
                        <a:sym typeface="Archivo Narrow"/>
                      </a:endParaRPr>
                    </a:p>
                    <a:p>
                      <a:pPr marL="0" lvl="0" indent="0" algn="l" rtl="0">
                        <a:spcBef>
                          <a:spcPts val="0"/>
                        </a:spcBef>
                        <a:spcAft>
                          <a:spcPts val="0"/>
                        </a:spcAft>
                        <a:buNone/>
                      </a:pPr>
                      <a:r>
                        <a:rPr lang="fr" sz="1000">
                          <a:latin typeface="Archivo Narrow"/>
                          <a:ea typeface="Archivo Narrow"/>
                          <a:cs typeface="Archivo Narrow"/>
                          <a:sym typeface="Archivo Narrow"/>
                        </a:rPr>
                        <a:t>-Interprétation environnemental</a:t>
                      </a:r>
                      <a:endParaRPr sz="1000">
                        <a:latin typeface="Archivo Narrow"/>
                        <a:ea typeface="Archivo Narrow"/>
                        <a:cs typeface="Archivo Narrow"/>
                        <a:sym typeface="Archivo Narrow"/>
                      </a:endParaRPr>
                    </a:p>
                    <a:p>
                      <a:pPr marL="0" lvl="0" indent="0" algn="l" rtl="0">
                        <a:spcBef>
                          <a:spcPts val="0"/>
                        </a:spcBef>
                        <a:spcAft>
                          <a:spcPts val="0"/>
                        </a:spcAft>
                        <a:buNone/>
                      </a:pPr>
                      <a:endParaRPr sz="1000">
                        <a:latin typeface="Archivo Narrow"/>
                        <a:ea typeface="Archivo Narrow"/>
                        <a:cs typeface="Archivo Narrow"/>
                        <a:sym typeface="Archivo Narrow"/>
                      </a:endParaRPr>
                    </a:p>
                  </a:txBody>
                  <a:tcPr marL="63500" marR="63500" marT="63500" marB="63500"/>
                </a:tc>
                <a:tc>
                  <a:txBody>
                    <a:bodyPr/>
                    <a:lstStyle/>
                    <a:p>
                      <a:pPr marL="0" lvl="0" indent="0" algn="l" rtl="0">
                        <a:spcBef>
                          <a:spcPts val="0"/>
                        </a:spcBef>
                        <a:spcAft>
                          <a:spcPts val="0"/>
                        </a:spcAft>
                        <a:buNone/>
                      </a:pPr>
                      <a:r>
                        <a:rPr lang="fr" sz="1000">
                          <a:latin typeface="Archivo Narrow"/>
                          <a:ea typeface="Archivo Narrow"/>
                          <a:cs typeface="Archivo Narrow"/>
                          <a:sym typeface="Archivo Narrow"/>
                        </a:rPr>
                        <a:t>Education formelle dans le curriculum de la maternelle à l’université</a:t>
                      </a:r>
                      <a:endParaRPr sz="1000">
                        <a:latin typeface="Archivo Narrow"/>
                        <a:ea typeface="Archivo Narrow"/>
                        <a:cs typeface="Archivo Narrow"/>
                        <a:sym typeface="Archivo Narrow"/>
                      </a:endParaRPr>
                    </a:p>
                    <a:p>
                      <a:pPr marL="0" lvl="0" indent="0" algn="l" rtl="0">
                        <a:spcBef>
                          <a:spcPts val="0"/>
                        </a:spcBef>
                        <a:spcAft>
                          <a:spcPts val="0"/>
                        </a:spcAft>
                        <a:buNone/>
                      </a:pPr>
                      <a:endParaRPr sz="1000">
                        <a:latin typeface="Archivo Narrow"/>
                        <a:ea typeface="Archivo Narrow"/>
                        <a:cs typeface="Archivo Narrow"/>
                        <a:sym typeface="Archivo Narrow"/>
                      </a:endParaRPr>
                    </a:p>
                  </a:txBody>
                  <a:tcPr marL="63500" marR="63500" marT="63500" marB="63500"/>
                </a:tc>
                <a:tc>
                  <a:txBody>
                    <a:bodyPr/>
                    <a:lstStyle/>
                    <a:p>
                      <a:pPr marL="0" lvl="0" indent="0" algn="l" rtl="0">
                        <a:spcBef>
                          <a:spcPts val="0"/>
                        </a:spcBef>
                        <a:spcAft>
                          <a:spcPts val="0"/>
                        </a:spcAft>
                        <a:buNone/>
                      </a:pPr>
                      <a:r>
                        <a:rPr lang="fr" sz="1000">
                          <a:latin typeface="Archivo Narrow"/>
                          <a:ea typeface="Archivo Narrow"/>
                          <a:cs typeface="Archivo Narrow"/>
                          <a:sym typeface="Archivo Narrow"/>
                        </a:rPr>
                        <a:t>Développement professionnel, formation</a:t>
                      </a:r>
                      <a:endParaRPr sz="1000">
                        <a:latin typeface="Archivo Narrow"/>
                        <a:ea typeface="Archivo Narrow"/>
                        <a:cs typeface="Archivo Narrow"/>
                        <a:sym typeface="Archivo Narrow"/>
                      </a:endParaRPr>
                    </a:p>
                    <a:p>
                      <a:pPr marL="0" lvl="0" indent="0" algn="l" rtl="0">
                        <a:spcBef>
                          <a:spcPts val="0"/>
                        </a:spcBef>
                        <a:spcAft>
                          <a:spcPts val="0"/>
                        </a:spcAft>
                        <a:buNone/>
                      </a:pPr>
                      <a:r>
                        <a:rPr lang="fr" sz="1000">
                          <a:latin typeface="Archivo Narrow"/>
                          <a:ea typeface="Archivo Narrow"/>
                          <a:cs typeface="Archivo Narrow"/>
                          <a:sym typeface="Archivo Narrow"/>
                        </a:rPr>
                        <a:t>Développement associatif</a:t>
                      </a:r>
                      <a:endParaRPr sz="1000">
                        <a:latin typeface="Archivo Narrow"/>
                        <a:ea typeface="Archivo Narrow"/>
                        <a:cs typeface="Archivo Narrow"/>
                        <a:sym typeface="Archivo Narrow"/>
                      </a:endParaRPr>
                    </a:p>
                    <a:p>
                      <a:pPr marL="0" lvl="0" indent="0" algn="l" rtl="0">
                        <a:spcBef>
                          <a:spcPts val="0"/>
                        </a:spcBef>
                        <a:spcAft>
                          <a:spcPts val="0"/>
                        </a:spcAft>
                        <a:buNone/>
                      </a:pPr>
                      <a:r>
                        <a:rPr lang="fr" sz="1000">
                          <a:latin typeface="Archivo Narrow"/>
                          <a:ea typeface="Archivo Narrow"/>
                          <a:cs typeface="Archivo Narrow"/>
                          <a:sym typeface="Archivo Narrow"/>
                        </a:rPr>
                        <a:t>Plans stratégiques</a:t>
                      </a:r>
                      <a:endParaRPr sz="1000">
                        <a:latin typeface="Archivo Narrow"/>
                        <a:ea typeface="Archivo Narrow"/>
                        <a:cs typeface="Archivo Narrow"/>
                        <a:sym typeface="Archivo Narrow"/>
                      </a:endParaRPr>
                    </a:p>
                    <a:p>
                      <a:pPr marL="0" lvl="0" indent="0" algn="l" rtl="0">
                        <a:spcBef>
                          <a:spcPts val="0"/>
                        </a:spcBef>
                        <a:spcAft>
                          <a:spcPts val="0"/>
                        </a:spcAft>
                        <a:buNone/>
                      </a:pPr>
                      <a:endParaRPr sz="1000">
                        <a:latin typeface="Archivo Narrow"/>
                        <a:ea typeface="Archivo Narrow"/>
                        <a:cs typeface="Archivo Narrow"/>
                        <a:sym typeface="Archivo Narrow"/>
                      </a:endParaRPr>
                    </a:p>
                  </a:txBody>
                  <a:tcPr marL="63500" marR="63500" marT="63500" marB="63500"/>
                </a:tc>
                <a:extLst>
                  <a:ext uri="{0D108BD9-81ED-4DB2-BD59-A6C34878D82A}">
                    <a16:rowId xmlns:a16="http://schemas.microsoft.com/office/drawing/2014/main" val="10004"/>
                  </a:ext>
                </a:extLst>
              </a:tr>
              <a:tr h="517425">
                <a:tc>
                  <a:txBody>
                    <a:bodyPr/>
                    <a:lstStyle/>
                    <a:p>
                      <a:pPr marL="0" lvl="0" indent="0" algn="l" rtl="0">
                        <a:spcBef>
                          <a:spcPts val="0"/>
                        </a:spcBef>
                        <a:spcAft>
                          <a:spcPts val="0"/>
                        </a:spcAft>
                        <a:buNone/>
                      </a:pPr>
                      <a:r>
                        <a:rPr lang="fr" sz="1000">
                          <a:latin typeface="Archivo Narrow"/>
                          <a:ea typeface="Archivo Narrow"/>
                          <a:cs typeface="Archivo Narrow"/>
                          <a:sym typeface="Archivo Narrow"/>
                        </a:rPr>
                        <a:t>Exemples</a:t>
                      </a:r>
                      <a:endParaRPr sz="1000">
                        <a:latin typeface="Archivo Narrow"/>
                        <a:ea typeface="Archivo Narrow"/>
                        <a:cs typeface="Archivo Narrow"/>
                        <a:sym typeface="Archivo Narrow"/>
                      </a:endParaRPr>
                    </a:p>
                  </a:txBody>
                  <a:tcPr marL="63500" marR="63500" marT="63500" marB="63500"/>
                </a:tc>
                <a:tc>
                  <a:txBody>
                    <a:bodyPr/>
                    <a:lstStyle/>
                    <a:p>
                      <a:pPr marL="0" lvl="0" indent="0" algn="l" rtl="0">
                        <a:spcBef>
                          <a:spcPts val="0"/>
                        </a:spcBef>
                        <a:spcAft>
                          <a:spcPts val="0"/>
                        </a:spcAft>
                        <a:buNone/>
                      </a:pPr>
                      <a:r>
                        <a:rPr lang="fr" sz="1000">
                          <a:latin typeface="Archivo Narrow"/>
                          <a:ea typeface="Archivo Narrow"/>
                          <a:cs typeface="Archivo Narrow"/>
                          <a:sym typeface="Archivo Narrow"/>
                        </a:rPr>
                        <a:t>Edition de livres, programmes télévisés, expositions…</a:t>
                      </a:r>
                      <a:endParaRPr sz="1000">
                        <a:latin typeface="Archivo Narrow"/>
                        <a:ea typeface="Archivo Narrow"/>
                        <a:cs typeface="Archivo Narrow"/>
                        <a:sym typeface="Archivo Narrow"/>
                      </a:endParaRPr>
                    </a:p>
                  </a:txBody>
                  <a:tcPr marL="63500" marR="63500" marT="63500" marB="63500"/>
                </a:tc>
                <a:tc>
                  <a:txBody>
                    <a:bodyPr/>
                    <a:lstStyle/>
                    <a:p>
                      <a:pPr marL="0" lvl="0" indent="0" algn="l" rtl="0">
                        <a:spcBef>
                          <a:spcPts val="0"/>
                        </a:spcBef>
                        <a:spcAft>
                          <a:spcPts val="0"/>
                        </a:spcAft>
                        <a:buNone/>
                      </a:pPr>
                      <a:r>
                        <a:rPr lang="fr" sz="1000">
                          <a:latin typeface="Archivo Narrow"/>
                          <a:ea typeface="Archivo Narrow"/>
                          <a:cs typeface="Archivo Narrow"/>
                          <a:sym typeface="Archivo Narrow"/>
                        </a:rPr>
                        <a:t>Newsletter, réunion publique, téléphone/mail, expositions interactives…</a:t>
                      </a:r>
                      <a:endParaRPr sz="1000">
                        <a:latin typeface="Archivo Narrow"/>
                        <a:ea typeface="Archivo Narrow"/>
                        <a:cs typeface="Archivo Narrow"/>
                        <a:sym typeface="Archivo Narrow"/>
                      </a:endParaRPr>
                    </a:p>
                  </a:txBody>
                  <a:tcPr marL="63500" marR="63500" marT="63500" marB="63500"/>
                </a:tc>
                <a:tc>
                  <a:txBody>
                    <a:bodyPr/>
                    <a:lstStyle/>
                    <a:p>
                      <a:pPr marL="0" lvl="0" indent="0" algn="l" rtl="0">
                        <a:spcBef>
                          <a:spcPts val="0"/>
                        </a:spcBef>
                        <a:spcAft>
                          <a:spcPts val="0"/>
                        </a:spcAft>
                        <a:buNone/>
                      </a:pPr>
                      <a:r>
                        <a:rPr lang="fr" sz="1000">
                          <a:latin typeface="Archivo Narrow"/>
                          <a:ea typeface="Archivo Narrow"/>
                          <a:cs typeface="Archivo Narrow"/>
                          <a:sym typeface="Archivo Narrow"/>
                        </a:rPr>
                        <a:t>Curriculum intégré et développement de projet professionnel, projet éducatif local…</a:t>
                      </a:r>
                      <a:endParaRPr sz="1000">
                        <a:latin typeface="Archivo Narrow"/>
                        <a:ea typeface="Archivo Narrow"/>
                        <a:cs typeface="Archivo Narrow"/>
                        <a:sym typeface="Archivo Narrow"/>
                      </a:endParaRPr>
                    </a:p>
                  </a:txBody>
                  <a:tcPr marL="63500" marR="63500" marT="63500" marB="63500"/>
                </a:tc>
                <a:tc>
                  <a:txBody>
                    <a:bodyPr/>
                    <a:lstStyle/>
                    <a:p>
                      <a:pPr marL="0" lvl="0" indent="0" algn="l" rtl="0">
                        <a:spcBef>
                          <a:spcPts val="0"/>
                        </a:spcBef>
                        <a:spcAft>
                          <a:spcPts val="0"/>
                        </a:spcAft>
                        <a:buNone/>
                      </a:pPr>
                      <a:r>
                        <a:rPr lang="fr" sz="1000">
                          <a:latin typeface="Archivo Narrow"/>
                          <a:ea typeface="Archivo Narrow"/>
                          <a:cs typeface="Archivo Narrow"/>
                          <a:sym typeface="Archivo Narrow"/>
                        </a:rPr>
                        <a:t>Apprentissage participatif et projets d’actions.</a:t>
                      </a:r>
                      <a:endParaRPr sz="1000">
                        <a:latin typeface="Archivo Narrow"/>
                        <a:ea typeface="Archivo Narrow"/>
                        <a:cs typeface="Archivo Narrow"/>
                        <a:sym typeface="Archivo Narrow"/>
                      </a:endParaRPr>
                    </a:p>
                    <a:p>
                      <a:pPr marL="0" lvl="0" indent="0" algn="l" rtl="0">
                        <a:spcBef>
                          <a:spcPts val="0"/>
                        </a:spcBef>
                        <a:spcAft>
                          <a:spcPts val="0"/>
                        </a:spcAft>
                        <a:buNone/>
                      </a:pPr>
                      <a:r>
                        <a:rPr lang="fr" sz="1000">
                          <a:latin typeface="Archivo Narrow"/>
                          <a:ea typeface="Archivo Narrow"/>
                          <a:cs typeface="Archivo Narrow"/>
                          <a:sym typeface="Archivo Narrow"/>
                        </a:rPr>
                        <a:t>Engagement public local dans l’Agenda 21</a:t>
                      </a:r>
                      <a:endParaRPr sz="1000">
                        <a:latin typeface="Archivo Narrow"/>
                        <a:ea typeface="Archivo Narrow"/>
                        <a:cs typeface="Archivo Narrow"/>
                        <a:sym typeface="Archivo Narrow"/>
                      </a:endParaRPr>
                    </a:p>
                    <a:p>
                      <a:pPr marL="0" lvl="0" indent="0" algn="l" rtl="0">
                        <a:spcBef>
                          <a:spcPts val="0"/>
                        </a:spcBef>
                        <a:spcAft>
                          <a:spcPts val="0"/>
                        </a:spcAft>
                        <a:buNone/>
                      </a:pPr>
                      <a:r>
                        <a:rPr lang="fr" sz="1000">
                          <a:latin typeface="Archivo Narrow"/>
                          <a:ea typeface="Archivo Narrow"/>
                          <a:cs typeface="Archivo Narrow"/>
                          <a:sym typeface="Archivo Narrow"/>
                        </a:rPr>
                        <a:t>Formation professionnelle</a:t>
                      </a:r>
                      <a:endParaRPr sz="1000">
                        <a:latin typeface="Archivo Narrow"/>
                        <a:ea typeface="Archivo Narrow"/>
                        <a:cs typeface="Archivo Narrow"/>
                        <a:sym typeface="Archivo Narrow"/>
                      </a:endParaRPr>
                    </a:p>
                  </a:txBody>
                  <a:tcPr marL="63500" marR="63500" marT="63500" marB="63500"/>
                </a:tc>
                <a:extLst>
                  <a:ext uri="{0D108BD9-81ED-4DB2-BD59-A6C34878D82A}">
                    <a16:rowId xmlns:a16="http://schemas.microsoft.com/office/drawing/2014/main" val="10005"/>
                  </a:ext>
                </a:extLst>
              </a:tr>
            </a:tbl>
          </a:graphicData>
        </a:graphic>
      </p:graphicFrame>
      <p:sp>
        <p:nvSpPr>
          <p:cNvPr id="558" name="Google Shape;558;p86"/>
          <p:cNvSpPr txBox="1"/>
          <p:nvPr/>
        </p:nvSpPr>
        <p:spPr>
          <a:xfrm>
            <a:off x="0" y="0"/>
            <a:ext cx="9100500" cy="41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fr" sz="1500" b="1">
                <a:solidFill>
                  <a:srgbClr val="073763"/>
                </a:solidFill>
                <a:latin typeface="Times New Roman"/>
                <a:ea typeface="Times New Roman"/>
                <a:cs typeface="Times New Roman"/>
                <a:sym typeface="Times New Roman"/>
              </a:rPr>
              <a:t>Objectifs des différentes formes d’informations (source : adaptation WWF pour Académie du Climat) </a:t>
            </a:r>
            <a:endParaRPr sz="1500" b="1">
              <a:solidFill>
                <a:srgbClr val="073763"/>
              </a:solidFill>
              <a:latin typeface="Times New Roman"/>
              <a:ea typeface="Times New Roman"/>
              <a:cs typeface="Times New Roman"/>
              <a:sym typeface="Times New Roman"/>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87"/>
          <p:cNvSpPr txBox="1"/>
          <p:nvPr/>
        </p:nvSpPr>
        <p:spPr>
          <a:xfrm>
            <a:off x="418875" y="185100"/>
            <a:ext cx="6721500" cy="985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 sz="1800" b="1" i="0" u="none" strike="noStrike" cap="none">
                <a:solidFill>
                  <a:srgbClr val="BE2F22"/>
                </a:solidFill>
                <a:latin typeface="Times New Roman"/>
                <a:ea typeface="Times New Roman"/>
                <a:cs typeface="Times New Roman"/>
                <a:sym typeface="Times New Roman"/>
              </a:rPr>
              <a:t>Guide de compétences de l’Académie de Grenoble </a:t>
            </a:r>
            <a:endParaRPr sz="1800" b="1" i="0" u="none" strike="noStrike" cap="none">
              <a:solidFill>
                <a:srgbClr val="BE2F22"/>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700"/>
              <a:buFont typeface="Arial"/>
              <a:buNone/>
            </a:pPr>
            <a:r>
              <a:rPr lang="fr" sz="1700" b="0" i="0" u="sng" strike="noStrike" cap="none">
                <a:solidFill>
                  <a:schemeClr val="hlink"/>
                </a:solidFill>
                <a:latin typeface="Times New Roman"/>
                <a:ea typeface="Times New Roman"/>
                <a:cs typeface="Times New Roman"/>
                <a:sym typeface="Times New Roman"/>
                <a:hlinkClick r:id="rId3"/>
              </a:rPr>
              <a:t>guide de compétences Développement Durable et Responsabilité Sociétale qui référence cinq compétences transversales</a:t>
            </a:r>
            <a:endParaRPr sz="1700" b="0" i="0" u="none" strike="noStrike" cap="none">
              <a:solidFill>
                <a:srgbClr val="000000"/>
              </a:solidFill>
              <a:latin typeface="Times New Roman"/>
              <a:ea typeface="Times New Roman"/>
              <a:cs typeface="Times New Roman"/>
              <a:sym typeface="Times New Roman"/>
            </a:endParaRPr>
          </a:p>
        </p:txBody>
      </p:sp>
      <p:pic>
        <p:nvPicPr>
          <p:cNvPr id="564" name="Google Shape;564;p87"/>
          <p:cNvPicPr preferRelativeResize="0"/>
          <p:nvPr/>
        </p:nvPicPr>
        <p:blipFill rotWithShape="1">
          <a:blip r:embed="rId4">
            <a:alphaModFix/>
          </a:blip>
          <a:srcRect/>
          <a:stretch/>
        </p:blipFill>
        <p:spPr>
          <a:xfrm>
            <a:off x="276000" y="1487100"/>
            <a:ext cx="5106616" cy="3140525"/>
          </a:xfrm>
          <a:prstGeom prst="rect">
            <a:avLst/>
          </a:prstGeom>
          <a:noFill/>
          <a:ln>
            <a:noFill/>
          </a:ln>
        </p:spPr>
      </p:pic>
      <p:pic>
        <p:nvPicPr>
          <p:cNvPr id="565" name="Google Shape;565;p87"/>
          <p:cNvPicPr preferRelativeResize="0"/>
          <p:nvPr/>
        </p:nvPicPr>
        <p:blipFill rotWithShape="1">
          <a:blip r:embed="rId5">
            <a:alphaModFix/>
          </a:blip>
          <a:srcRect/>
          <a:stretch/>
        </p:blipFill>
        <p:spPr>
          <a:xfrm>
            <a:off x="5809050" y="1872303"/>
            <a:ext cx="2813475" cy="2755325"/>
          </a:xfrm>
          <a:prstGeom prst="rect">
            <a:avLst/>
          </a:prstGeom>
          <a:noFill/>
          <a:ln>
            <a:noFill/>
          </a:ln>
        </p:spPr>
      </p:pic>
      <p:sp>
        <p:nvSpPr>
          <p:cNvPr id="566" name="Google Shape;566;p87"/>
          <p:cNvSpPr txBox="1"/>
          <p:nvPr/>
        </p:nvSpPr>
        <p:spPr>
          <a:xfrm>
            <a:off x="5463400" y="1361025"/>
            <a:ext cx="33525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fr" sz="1600" b="1" i="0" u="none" strike="noStrike" cap="none">
                <a:solidFill>
                  <a:srgbClr val="000000"/>
                </a:solidFill>
                <a:latin typeface="Times New Roman"/>
                <a:ea typeface="Times New Roman"/>
                <a:cs typeface="Times New Roman"/>
                <a:sym typeface="Times New Roman"/>
              </a:rPr>
              <a:t>5 dimensions de chaque compétence</a:t>
            </a:r>
            <a:endParaRPr sz="1600" b="1" i="0" u="none" strike="noStrike" cap="none">
              <a:solidFill>
                <a:srgbClr val="000000"/>
              </a:solidFill>
              <a:latin typeface="Times New Roman"/>
              <a:ea typeface="Times New Roman"/>
              <a:cs typeface="Times New Roman"/>
              <a:sym typeface="Times New Roman"/>
            </a:endParaRPr>
          </a:p>
        </p:txBody>
      </p:sp>
      <p:pic>
        <p:nvPicPr>
          <p:cNvPr id="567" name="Google Shape;567;p87"/>
          <p:cNvPicPr preferRelativeResize="0"/>
          <p:nvPr/>
        </p:nvPicPr>
        <p:blipFill rotWithShape="1">
          <a:blip r:embed="rId6">
            <a:alphaModFix/>
          </a:blip>
          <a:srcRect/>
          <a:stretch/>
        </p:blipFill>
        <p:spPr>
          <a:xfrm>
            <a:off x="7831950" y="4703226"/>
            <a:ext cx="1202949" cy="3808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71"/>
        <p:cNvGrpSpPr/>
        <p:nvPr/>
      </p:nvGrpSpPr>
      <p:grpSpPr>
        <a:xfrm>
          <a:off x="0" y="0"/>
          <a:ext cx="0" cy="0"/>
          <a:chOff x="0" y="0"/>
          <a:chExt cx="0" cy="0"/>
        </a:xfrm>
      </p:grpSpPr>
      <p:sp>
        <p:nvSpPr>
          <p:cNvPr id="572" name="Google Shape;572;p88"/>
          <p:cNvSpPr txBox="1"/>
          <p:nvPr/>
        </p:nvSpPr>
        <p:spPr>
          <a:xfrm>
            <a:off x="227625" y="293225"/>
            <a:ext cx="4573200" cy="4505700"/>
          </a:xfrm>
          <a:prstGeom prst="rect">
            <a:avLst/>
          </a:prstGeom>
          <a:solidFill>
            <a:srgbClr val="F3F3F3"/>
          </a:solidFill>
          <a:ln w="9525" cap="flat" cmpd="sng">
            <a:solidFill>
              <a:srgbClr val="F3F3F3"/>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800"/>
              <a:buFont typeface="Arial"/>
              <a:buNone/>
            </a:pPr>
            <a:r>
              <a:rPr lang="fr" sz="1800" b="1" i="0" u="none" strike="noStrike" cap="none">
                <a:solidFill>
                  <a:srgbClr val="073763"/>
                </a:solidFill>
                <a:highlight>
                  <a:schemeClr val="lt1"/>
                </a:highlight>
                <a:latin typeface="Times New Roman"/>
                <a:ea typeface="Times New Roman"/>
                <a:cs typeface="Times New Roman"/>
                <a:sym typeface="Times New Roman"/>
              </a:rPr>
              <a:t>Référentiels de Compétences (RC), de Formation (RF) et d’Évaluation (RE)</a:t>
            </a:r>
            <a:endParaRPr sz="1700" b="0" i="0" u="none" strike="noStrike" cap="none">
              <a:solidFill>
                <a:srgbClr val="073763"/>
              </a:solidFill>
              <a:latin typeface="Times New Roman"/>
              <a:ea typeface="Times New Roman"/>
              <a:cs typeface="Times New Roman"/>
              <a:sym typeface="Times New Roman"/>
            </a:endParaRPr>
          </a:p>
          <a:p>
            <a:pPr marL="0" marR="0" lvl="0" indent="0" algn="just" rtl="0">
              <a:lnSpc>
                <a:spcPct val="100000"/>
              </a:lnSpc>
              <a:spcBef>
                <a:spcPts val="1000"/>
              </a:spcBef>
              <a:spcAft>
                <a:spcPts val="0"/>
              </a:spcAft>
              <a:buClr>
                <a:srgbClr val="000000"/>
              </a:buClr>
              <a:buSzPts val="1700"/>
              <a:buFont typeface="Arial"/>
              <a:buNone/>
            </a:pPr>
            <a:r>
              <a:rPr lang="fr" sz="1700" b="0" i="0" u="none" strike="noStrike" cap="none">
                <a:solidFill>
                  <a:schemeClr val="dk1"/>
                </a:solidFill>
                <a:latin typeface="Times New Roman"/>
                <a:ea typeface="Times New Roman"/>
                <a:cs typeface="Times New Roman"/>
                <a:sym typeface="Times New Roman"/>
              </a:rPr>
              <a:t>L’UNESCO </a:t>
            </a:r>
            <a:r>
              <a:rPr lang="fr" sz="1700" b="0" i="0" u="sng" strike="noStrike" cap="none">
                <a:solidFill>
                  <a:srgbClr val="1155CC"/>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Skills development and climate change action plans</a:t>
            </a:r>
            <a:r>
              <a:rPr lang="fr" sz="1700" b="0" i="0" u="none" strike="noStrike" cap="none">
                <a:solidFill>
                  <a:srgbClr val="1155CC"/>
                </a:solidFill>
                <a:latin typeface="Times New Roman"/>
                <a:ea typeface="Times New Roman"/>
                <a:cs typeface="Times New Roman"/>
                <a:sym typeface="Times New Roman"/>
              </a:rPr>
              <a:t>.</a:t>
            </a:r>
            <a:endParaRPr sz="1700" b="0" i="0" u="none" strike="noStrike" cap="none">
              <a:solidFill>
                <a:srgbClr val="1155CC"/>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r>
              <a:rPr lang="fr" sz="1500" b="0" i="0" u="none" strike="noStrike" cap="none">
                <a:solidFill>
                  <a:srgbClr val="000000"/>
                </a:solidFill>
                <a:latin typeface="Times New Roman"/>
                <a:ea typeface="Times New Roman"/>
                <a:cs typeface="Times New Roman"/>
                <a:sym typeface="Times New Roman"/>
              </a:rPr>
              <a:t>Les objectifs d'adaptation au climat, traduits en termes d'éducation, progressent généralement par les moyens suivants : </a:t>
            </a:r>
            <a:endParaRPr sz="15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r>
              <a:rPr lang="fr" sz="1500" b="0" i="0" u="none" strike="noStrike" cap="none">
                <a:solidFill>
                  <a:srgbClr val="000000"/>
                </a:solidFill>
                <a:latin typeface="Times New Roman"/>
                <a:ea typeface="Times New Roman"/>
                <a:cs typeface="Times New Roman"/>
                <a:sym typeface="Times New Roman"/>
              </a:rPr>
              <a:t>1/ Une intégration des politiques et des stratégies d'éducation au changement climatique ; </a:t>
            </a:r>
            <a:endParaRPr sz="15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r>
              <a:rPr lang="fr" sz="1500" b="0" i="0" u="none" strike="noStrike" cap="none">
                <a:solidFill>
                  <a:srgbClr val="000000"/>
                </a:solidFill>
                <a:latin typeface="Times New Roman"/>
                <a:ea typeface="Times New Roman"/>
                <a:cs typeface="Times New Roman"/>
                <a:sym typeface="Times New Roman"/>
              </a:rPr>
              <a:t>2/ L’intégration des questions liées au climat dans les programmes scolaires ; </a:t>
            </a:r>
            <a:endParaRPr sz="15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r>
              <a:rPr lang="fr" sz="1500" b="0" i="0" u="none" strike="noStrike" cap="none">
                <a:solidFill>
                  <a:srgbClr val="000000"/>
                </a:solidFill>
                <a:latin typeface="Times New Roman"/>
                <a:ea typeface="Times New Roman"/>
                <a:cs typeface="Times New Roman"/>
                <a:sym typeface="Times New Roman"/>
              </a:rPr>
              <a:t>3/ L’élaboration de matériel d'enseignement et de formation pour les éducateurs ;</a:t>
            </a:r>
            <a:endParaRPr sz="15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r>
              <a:rPr lang="fr" sz="1500" b="0" i="0" u="none" strike="noStrike" cap="none">
                <a:solidFill>
                  <a:srgbClr val="000000"/>
                </a:solidFill>
                <a:latin typeface="Times New Roman"/>
                <a:ea typeface="Times New Roman"/>
                <a:cs typeface="Times New Roman"/>
                <a:sym typeface="Times New Roman"/>
              </a:rPr>
              <a:t>4/ La construction d'installations éducatives résilientes ;</a:t>
            </a:r>
            <a:endParaRPr sz="15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r>
              <a:rPr lang="fr" sz="1500" b="0" i="0" u="none" strike="noStrike" cap="none">
                <a:solidFill>
                  <a:srgbClr val="000000"/>
                </a:solidFill>
                <a:latin typeface="Times New Roman"/>
                <a:ea typeface="Times New Roman"/>
                <a:cs typeface="Times New Roman"/>
                <a:sym typeface="Times New Roman"/>
              </a:rPr>
              <a:t>5/ Pour finalement permettre une facilitation de l'engagement communautaire.</a:t>
            </a:r>
            <a:endParaRPr sz="1500" b="0" i="0" u="none" strike="noStrike" cap="none">
              <a:solidFill>
                <a:srgbClr val="000000"/>
              </a:solidFill>
              <a:latin typeface="Times New Roman"/>
              <a:ea typeface="Times New Roman"/>
              <a:cs typeface="Times New Roman"/>
              <a:sym typeface="Times New Roman"/>
            </a:endParaRPr>
          </a:p>
        </p:txBody>
      </p:sp>
      <p:pic>
        <p:nvPicPr>
          <p:cNvPr id="573" name="Google Shape;573;p88"/>
          <p:cNvPicPr preferRelativeResize="0"/>
          <p:nvPr/>
        </p:nvPicPr>
        <p:blipFill rotWithShape="1">
          <a:blip r:embed="rId4">
            <a:alphaModFix/>
          </a:blip>
          <a:srcRect/>
          <a:stretch/>
        </p:blipFill>
        <p:spPr>
          <a:xfrm>
            <a:off x="4901675" y="0"/>
            <a:ext cx="4242324" cy="5290375"/>
          </a:xfrm>
          <a:prstGeom prst="rect">
            <a:avLst/>
          </a:prstGeom>
          <a:noFill/>
          <a:ln>
            <a:noFill/>
          </a:ln>
        </p:spPr>
      </p:pic>
      <p:pic>
        <p:nvPicPr>
          <p:cNvPr id="574" name="Google Shape;574;p88"/>
          <p:cNvPicPr preferRelativeResize="0"/>
          <p:nvPr/>
        </p:nvPicPr>
        <p:blipFill rotWithShape="1">
          <a:blip r:embed="rId5">
            <a:alphaModFix/>
          </a:blip>
          <a:srcRect/>
          <a:stretch/>
        </p:blipFill>
        <p:spPr>
          <a:xfrm>
            <a:off x="7941050" y="4798926"/>
            <a:ext cx="1202949" cy="3808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78"/>
        <p:cNvGrpSpPr/>
        <p:nvPr/>
      </p:nvGrpSpPr>
      <p:grpSpPr>
        <a:xfrm>
          <a:off x="0" y="0"/>
          <a:ext cx="0" cy="0"/>
          <a:chOff x="0" y="0"/>
          <a:chExt cx="0" cy="0"/>
        </a:xfrm>
      </p:grpSpPr>
      <p:sp>
        <p:nvSpPr>
          <p:cNvPr id="579" name="Google Shape;579;p89"/>
          <p:cNvSpPr txBox="1"/>
          <p:nvPr/>
        </p:nvSpPr>
        <p:spPr>
          <a:xfrm>
            <a:off x="1486350" y="417125"/>
            <a:ext cx="61713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fr" sz="2200" b="1" i="0" u="none" strike="noStrike" cap="none">
                <a:solidFill>
                  <a:srgbClr val="BE2F22"/>
                </a:solidFill>
                <a:latin typeface="Times New Roman"/>
                <a:ea typeface="Times New Roman"/>
                <a:cs typeface="Times New Roman"/>
                <a:sym typeface="Times New Roman"/>
              </a:rPr>
              <a:t>Les GreenComp européens</a:t>
            </a:r>
            <a:endParaRPr sz="2200" b="1" i="0" u="none" strike="noStrike" cap="none">
              <a:solidFill>
                <a:srgbClr val="BE2F22"/>
              </a:solidFill>
              <a:latin typeface="Times New Roman"/>
              <a:ea typeface="Times New Roman"/>
              <a:cs typeface="Times New Roman"/>
              <a:sym typeface="Times New Roman"/>
            </a:endParaRPr>
          </a:p>
        </p:txBody>
      </p:sp>
      <p:pic>
        <p:nvPicPr>
          <p:cNvPr id="580" name="Google Shape;580;p89"/>
          <p:cNvPicPr preferRelativeResize="0"/>
          <p:nvPr/>
        </p:nvPicPr>
        <p:blipFill rotWithShape="1">
          <a:blip r:embed="rId3">
            <a:alphaModFix/>
          </a:blip>
          <a:srcRect/>
          <a:stretch/>
        </p:blipFill>
        <p:spPr>
          <a:xfrm>
            <a:off x="4572000" y="1233700"/>
            <a:ext cx="3010824" cy="3010824"/>
          </a:xfrm>
          <a:prstGeom prst="rect">
            <a:avLst/>
          </a:prstGeom>
          <a:noFill/>
          <a:ln>
            <a:noFill/>
          </a:ln>
        </p:spPr>
      </p:pic>
      <p:pic>
        <p:nvPicPr>
          <p:cNvPr id="581" name="Google Shape;581;p89"/>
          <p:cNvPicPr preferRelativeResize="0"/>
          <p:nvPr/>
        </p:nvPicPr>
        <p:blipFill rotWithShape="1">
          <a:blip r:embed="rId4">
            <a:alphaModFix/>
          </a:blip>
          <a:srcRect/>
          <a:stretch/>
        </p:blipFill>
        <p:spPr>
          <a:xfrm>
            <a:off x="1002925" y="1280825"/>
            <a:ext cx="3026554" cy="2916575"/>
          </a:xfrm>
          <a:prstGeom prst="rect">
            <a:avLst/>
          </a:prstGeom>
          <a:noFill/>
          <a:ln>
            <a:noFill/>
          </a:ln>
        </p:spPr>
      </p:pic>
      <p:pic>
        <p:nvPicPr>
          <p:cNvPr id="582" name="Google Shape;582;p89"/>
          <p:cNvPicPr preferRelativeResize="0"/>
          <p:nvPr/>
        </p:nvPicPr>
        <p:blipFill rotWithShape="1">
          <a:blip r:embed="rId5">
            <a:alphaModFix/>
          </a:blip>
          <a:srcRect/>
          <a:stretch/>
        </p:blipFill>
        <p:spPr>
          <a:xfrm>
            <a:off x="7831950" y="4703226"/>
            <a:ext cx="1202949" cy="3808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86"/>
        <p:cNvGrpSpPr/>
        <p:nvPr/>
      </p:nvGrpSpPr>
      <p:grpSpPr>
        <a:xfrm>
          <a:off x="0" y="0"/>
          <a:ext cx="0" cy="0"/>
          <a:chOff x="0" y="0"/>
          <a:chExt cx="0" cy="0"/>
        </a:xfrm>
      </p:grpSpPr>
      <p:sp>
        <p:nvSpPr>
          <p:cNvPr id="587" name="Google Shape;587;p90"/>
          <p:cNvSpPr txBox="1"/>
          <p:nvPr/>
        </p:nvSpPr>
        <p:spPr>
          <a:xfrm>
            <a:off x="970724" y="482850"/>
            <a:ext cx="5774700" cy="782400"/>
          </a:xfrm>
          <a:prstGeom prst="rect">
            <a:avLst/>
          </a:prstGeom>
          <a:noFill/>
          <a:ln>
            <a:noFill/>
          </a:ln>
        </p:spPr>
        <p:txBody>
          <a:bodyPr spcFirstLastPara="1" wrap="square" lIns="91425" tIns="45700" rIns="91425" bIns="0" anchor="b" anchorCtr="0">
            <a:noAutofit/>
          </a:bodyPr>
          <a:lstStyle/>
          <a:p>
            <a:pPr marL="0" marR="0" lvl="0" indent="0" algn="l" rtl="0">
              <a:lnSpc>
                <a:spcPct val="90000"/>
              </a:lnSpc>
              <a:spcBef>
                <a:spcPts val="0"/>
              </a:spcBef>
              <a:spcAft>
                <a:spcPts val="0"/>
              </a:spcAft>
              <a:buClr>
                <a:srgbClr val="000000"/>
              </a:buClr>
              <a:buSzPts val="2800"/>
              <a:buFont typeface="Arial"/>
              <a:buNone/>
            </a:pPr>
            <a:r>
              <a:rPr lang="fr" sz="2800" b="0" i="0" u="none" strike="noStrike" cap="none">
                <a:solidFill>
                  <a:srgbClr val="01347C"/>
                </a:solidFill>
                <a:latin typeface="Arial Black"/>
                <a:ea typeface="Arial Black"/>
                <a:cs typeface="Arial Black"/>
                <a:sym typeface="Arial Black"/>
              </a:rPr>
              <a:t>The European Green Deal</a:t>
            </a:r>
            <a:endParaRPr sz="4000" b="0" i="0" u="none" strike="noStrike" cap="none">
              <a:solidFill>
                <a:srgbClr val="01347C"/>
              </a:solidFill>
              <a:latin typeface="Arial"/>
              <a:ea typeface="Arial"/>
              <a:cs typeface="Arial"/>
              <a:sym typeface="Arial"/>
            </a:endParaRPr>
          </a:p>
        </p:txBody>
      </p:sp>
      <p:pic>
        <p:nvPicPr>
          <p:cNvPr id="588" name="Google Shape;588;p90"/>
          <p:cNvPicPr preferRelativeResize="0"/>
          <p:nvPr/>
        </p:nvPicPr>
        <p:blipFill rotWithShape="1">
          <a:blip r:embed="rId3">
            <a:alphaModFix/>
          </a:blip>
          <a:srcRect/>
          <a:stretch/>
        </p:blipFill>
        <p:spPr>
          <a:xfrm>
            <a:off x="828324" y="2231323"/>
            <a:ext cx="6551400" cy="1934100"/>
          </a:xfrm>
          <a:prstGeom prst="rect">
            <a:avLst/>
          </a:prstGeom>
          <a:noFill/>
          <a:ln>
            <a:noFill/>
          </a:ln>
        </p:spPr>
      </p:pic>
      <p:pic>
        <p:nvPicPr>
          <p:cNvPr id="589" name="Google Shape;589;p90"/>
          <p:cNvPicPr preferRelativeResize="0"/>
          <p:nvPr/>
        </p:nvPicPr>
        <p:blipFill rotWithShape="1">
          <a:blip r:embed="rId4">
            <a:alphaModFix/>
          </a:blip>
          <a:srcRect/>
          <a:stretch/>
        </p:blipFill>
        <p:spPr>
          <a:xfrm>
            <a:off x="7831950" y="4703226"/>
            <a:ext cx="1202949" cy="3808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93"/>
        <p:cNvGrpSpPr/>
        <p:nvPr/>
      </p:nvGrpSpPr>
      <p:grpSpPr>
        <a:xfrm>
          <a:off x="0" y="0"/>
          <a:ext cx="0" cy="0"/>
          <a:chOff x="0" y="0"/>
          <a:chExt cx="0" cy="0"/>
        </a:xfrm>
      </p:grpSpPr>
      <p:sp>
        <p:nvSpPr>
          <p:cNvPr id="594" name="Google Shape;594;p9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fr" sz="2920" b="1">
                <a:solidFill>
                  <a:srgbClr val="073763"/>
                </a:solidFill>
                <a:latin typeface="Times New Roman"/>
                <a:ea typeface="Times New Roman"/>
                <a:cs typeface="Times New Roman"/>
                <a:sym typeface="Times New Roman"/>
              </a:rPr>
              <a:t>Objectifs pour l’Europe</a:t>
            </a:r>
            <a:endParaRPr sz="2920" b="1">
              <a:solidFill>
                <a:srgbClr val="073763"/>
              </a:solidFill>
              <a:latin typeface="Times New Roman"/>
              <a:ea typeface="Times New Roman"/>
              <a:cs typeface="Times New Roman"/>
              <a:sym typeface="Times New Roman"/>
            </a:endParaRPr>
          </a:p>
        </p:txBody>
      </p:sp>
      <p:sp>
        <p:nvSpPr>
          <p:cNvPr id="595" name="Google Shape;595;p9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lnSpcReduction="10000"/>
          </a:bodyPr>
          <a:lstStyle/>
          <a:p>
            <a:pPr marL="342900" lvl="0" indent="-317500" algn="just" rtl="0">
              <a:lnSpc>
                <a:spcPct val="100000"/>
              </a:lnSpc>
              <a:spcBef>
                <a:spcPts val="0"/>
              </a:spcBef>
              <a:spcAft>
                <a:spcPts val="0"/>
              </a:spcAft>
              <a:buClr>
                <a:schemeClr val="dk1"/>
              </a:buClr>
              <a:buSzPts val="1800"/>
              <a:buFont typeface="Times New Roman"/>
              <a:buChar char="-"/>
            </a:pPr>
            <a:r>
              <a:rPr lang="fr">
                <a:solidFill>
                  <a:schemeClr val="dk1"/>
                </a:solidFill>
                <a:latin typeface="Times New Roman"/>
                <a:ea typeface="Times New Roman"/>
                <a:cs typeface="Times New Roman"/>
                <a:sym typeface="Times New Roman"/>
              </a:rPr>
              <a:t>Donner aux apprenants de tous âges l'accès à une éducation et à des formations inclusives et de qualité sur le changement climatique, la biodiversité et la durabilité;</a:t>
            </a:r>
            <a:endParaRPr>
              <a:solidFill>
                <a:schemeClr val="dk1"/>
              </a:solidFill>
              <a:latin typeface="Times New Roman"/>
              <a:ea typeface="Times New Roman"/>
              <a:cs typeface="Times New Roman"/>
              <a:sym typeface="Times New Roman"/>
            </a:endParaRPr>
          </a:p>
          <a:p>
            <a:pPr marL="342900" lvl="0" indent="-203200" algn="l" rtl="0">
              <a:lnSpc>
                <a:spcPct val="100000"/>
              </a:lnSpc>
              <a:spcBef>
                <a:spcPts val="0"/>
              </a:spcBef>
              <a:spcAft>
                <a:spcPts val="0"/>
              </a:spcAft>
              <a:buClr>
                <a:srgbClr val="4D4D4D"/>
              </a:buClr>
              <a:buSzPts val="2100"/>
              <a:buFont typeface="Arial"/>
              <a:buNone/>
            </a:pPr>
            <a:endParaRPr>
              <a:solidFill>
                <a:schemeClr val="dk1"/>
              </a:solidFill>
              <a:latin typeface="Times New Roman"/>
              <a:ea typeface="Times New Roman"/>
              <a:cs typeface="Times New Roman"/>
              <a:sym typeface="Times New Roman"/>
            </a:endParaRPr>
          </a:p>
          <a:p>
            <a:pPr marL="342900" lvl="0" indent="-317500" algn="just" rtl="0">
              <a:lnSpc>
                <a:spcPct val="100000"/>
              </a:lnSpc>
              <a:spcBef>
                <a:spcPts val="0"/>
              </a:spcBef>
              <a:spcAft>
                <a:spcPts val="0"/>
              </a:spcAft>
              <a:buClr>
                <a:schemeClr val="dk1"/>
              </a:buClr>
              <a:buSzPts val="1800"/>
              <a:buFont typeface="Times New Roman"/>
              <a:buChar char="-"/>
            </a:pPr>
            <a:r>
              <a:rPr lang="fr">
                <a:solidFill>
                  <a:schemeClr val="dk1"/>
                </a:solidFill>
                <a:latin typeface="Times New Roman"/>
                <a:ea typeface="Times New Roman"/>
                <a:cs typeface="Times New Roman"/>
                <a:sym typeface="Times New Roman"/>
              </a:rPr>
              <a:t>Faire de l'apprentissage au service de la durabilité environnementale un domaine prioritaire des politiques et programmes d'éducation et de formation, afin de permettre à ce secteur de contribuer à la transition écologique et de le soutenir dans ces efforts;</a:t>
            </a:r>
            <a:endParaRPr>
              <a:solidFill>
                <a:schemeClr val="dk1"/>
              </a:solidFill>
              <a:latin typeface="Times New Roman"/>
              <a:ea typeface="Times New Roman"/>
              <a:cs typeface="Times New Roman"/>
              <a:sym typeface="Times New Roman"/>
            </a:endParaRPr>
          </a:p>
          <a:p>
            <a:pPr marL="342900" lvl="0" indent="-273050" algn="just" rtl="0">
              <a:lnSpc>
                <a:spcPct val="100000"/>
              </a:lnSpc>
              <a:spcBef>
                <a:spcPts val="0"/>
              </a:spcBef>
              <a:spcAft>
                <a:spcPts val="0"/>
              </a:spcAft>
              <a:buClr>
                <a:schemeClr val="dk1"/>
              </a:buClr>
              <a:buSzPts val="1100"/>
              <a:buFont typeface="Times New Roman"/>
              <a:buChar char="-"/>
            </a:pPr>
            <a:endParaRPr>
              <a:solidFill>
                <a:schemeClr val="dk1"/>
              </a:solidFill>
              <a:latin typeface="Times New Roman"/>
              <a:ea typeface="Times New Roman"/>
              <a:cs typeface="Times New Roman"/>
              <a:sym typeface="Times New Roman"/>
            </a:endParaRPr>
          </a:p>
          <a:p>
            <a:pPr marL="342900" lvl="0" indent="-279400" algn="just" rtl="0">
              <a:lnSpc>
                <a:spcPct val="100000"/>
              </a:lnSpc>
              <a:spcBef>
                <a:spcPts val="0"/>
              </a:spcBef>
              <a:spcAft>
                <a:spcPts val="0"/>
              </a:spcAft>
              <a:buClr>
                <a:schemeClr val="dk1"/>
              </a:buClr>
              <a:buSzPts val="1800"/>
              <a:buFont typeface="Times New Roman"/>
              <a:buChar char="-"/>
            </a:pPr>
            <a:r>
              <a:rPr lang="fr">
                <a:solidFill>
                  <a:schemeClr val="dk1"/>
                </a:solidFill>
                <a:latin typeface="Times New Roman"/>
                <a:ea typeface="Times New Roman"/>
                <a:cs typeface="Times New Roman"/>
                <a:sym typeface="Times New Roman"/>
              </a:rPr>
              <a:t>Encourager et soutenir les établissements qui adoptent une approche intégrant la durabilité à l'ensemble de leurs activités</a:t>
            </a:r>
            <a:endParaRPr>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800"/>
              <a:buFont typeface="Arial"/>
              <a:buNone/>
            </a:pPr>
            <a:endParaRPr>
              <a:solidFill>
                <a:schemeClr val="dk1"/>
              </a:solidFill>
              <a:latin typeface="Times New Roman"/>
              <a:ea typeface="Times New Roman"/>
              <a:cs typeface="Times New Roman"/>
              <a:sym typeface="Times New Roman"/>
            </a:endParaRPr>
          </a:p>
          <a:p>
            <a:pPr marL="342900" lvl="0" indent="-279400" algn="just" rtl="0">
              <a:lnSpc>
                <a:spcPct val="100000"/>
              </a:lnSpc>
              <a:spcBef>
                <a:spcPts val="0"/>
              </a:spcBef>
              <a:spcAft>
                <a:spcPts val="0"/>
              </a:spcAft>
              <a:buClr>
                <a:schemeClr val="dk1"/>
              </a:buClr>
              <a:buSzPts val="1800"/>
              <a:buFont typeface="Times New Roman"/>
              <a:buChar char="-"/>
            </a:pPr>
            <a:r>
              <a:rPr lang="fr">
                <a:solidFill>
                  <a:schemeClr val="dk1"/>
                </a:solidFill>
                <a:latin typeface="Times New Roman"/>
                <a:ea typeface="Times New Roman"/>
                <a:cs typeface="Times New Roman"/>
                <a:sym typeface="Times New Roman"/>
              </a:rPr>
              <a:t>Orienter des fonds nationaux et de l'UE vers l'investissement dans des infrastructures, des formations, des outils et des ressources durables et écologiques</a:t>
            </a:r>
            <a:endParaRPr>
              <a:solidFill>
                <a:schemeClr val="dk1"/>
              </a:solidFill>
              <a:latin typeface="Times New Roman"/>
              <a:ea typeface="Times New Roman"/>
              <a:cs typeface="Times New Roman"/>
              <a:sym typeface="Times New Roman"/>
            </a:endParaRPr>
          </a:p>
        </p:txBody>
      </p:sp>
      <p:pic>
        <p:nvPicPr>
          <p:cNvPr id="596" name="Google Shape;596;p91"/>
          <p:cNvPicPr preferRelativeResize="0"/>
          <p:nvPr/>
        </p:nvPicPr>
        <p:blipFill rotWithShape="1">
          <a:blip r:embed="rId3">
            <a:alphaModFix/>
          </a:blip>
          <a:srcRect/>
          <a:stretch/>
        </p:blipFill>
        <p:spPr>
          <a:xfrm>
            <a:off x="7831950" y="4703226"/>
            <a:ext cx="1202949" cy="3808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600"/>
        <p:cNvGrpSpPr/>
        <p:nvPr/>
      </p:nvGrpSpPr>
      <p:grpSpPr>
        <a:xfrm>
          <a:off x="0" y="0"/>
          <a:ext cx="0" cy="0"/>
          <a:chOff x="0" y="0"/>
          <a:chExt cx="0" cy="0"/>
        </a:xfrm>
      </p:grpSpPr>
      <p:sp>
        <p:nvSpPr>
          <p:cNvPr id="601" name="Google Shape;601;p9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fr" sz="3420" b="1">
                <a:solidFill>
                  <a:srgbClr val="1C4587"/>
                </a:solidFill>
                <a:latin typeface="Times New Roman"/>
                <a:ea typeface="Times New Roman"/>
                <a:cs typeface="Times New Roman"/>
                <a:sym typeface="Times New Roman"/>
              </a:rPr>
              <a:t>4 niveaux de recommandations</a:t>
            </a:r>
            <a:endParaRPr sz="3420" b="1">
              <a:solidFill>
                <a:srgbClr val="1C4587"/>
              </a:solidFill>
              <a:latin typeface="Times New Roman"/>
              <a:ea typeface="Times New Roman"/>
              <a:cs typeface="Times New Roman"/>
              <a:sym typeface="Times New Roman"/>
            </a:endParaRPr>
          </a:p>
        </p:txBody>
      </p:sp>
      <p:sp>
        <p:nvSpPr>
          <p:cNvPr id="602" name="Google Shape;602;p9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381000" algn="l" rtl="0">
              <a:lnSpc>
                <a:spcPct val="115000"/>
              </a:lnSpc>
              <a:spcBef>
                <a:spcPts val="0"/>
              </a:spcBef>
              <a:spcAft>
                <a:spcPts val="0"/>
              </a:spcAft>
              <a:buClr>
                <a:schemeClr val="dk1"/>
              </a:buClr>
              <a:buSzPts val="2400"/>
              <a:buFont typeface="Times New Roman"/>
              <a:buAutoNum type="arabicPeriod"/>
            </a:pPr>
            <a:r>
              <a:rPr lang="fr" sz="2400">
                <a:solidFill>
                  <a:schemeClr val="dk1"/>
                </a:solidFill>
                <a:latin typeface="Times New Roman"/>
                <a:ea typeface="Times New Roman"/>
                <a:cs typeface="Times New Roman"/>
                <a:sym typeface="Times New Roman"/>
              </a:rPr>
              <a:t>Systèmes éducatifs</a:t>
            </a:r>
            <a:endParaRPr sz="2400">
              <a:solidFill>
                <a:schemeClr val="dk1"/>
              </a:solidFill>
              <a:latin typeface="Times New Roman"/>
              <a:ea typeface="Times New Roman"/>
              <a:cs typeface="Times New Roman"/>
              <a:sym typeface="Times New Roman"/>
            </a:endParaRPr>
          </a:p>
          <a:p>
            <a:pPr marL="457200" lvl="0" indent="-381000" algn="l" rtl="0">
              <a:lnSpc>
                <a:spcPct val="115000"/>
              </a:lnSpc>
              <a:spcBef>
                <a:spcPts val="0"/>
              </a:spcBef>
              <a:spcAft>
                <a:spcPts val="0"/>
              </a:spcAft>
              <a:buClr>
                <a:schemeClr val="dk1"/>
              </a:buClr>
              <a:buSzPts val="2400"/>
              <a:buFont typeface="Times New Roman"/>
              <a:buAutoNum type="arabicPeriod"/>
            </a:pPr>
            <a:r>
              <a:rPr lang="fr" sz="2400">
                <a:solidFill>
                  <a:schemeClr val="dk1"/>
                </a:solidFill>
                <a:latin typeface="Times New Roman"/>
                <a:ea typeface="Times New Roman"/>
                <a:cs typeface="Times New Roman"/>
                <a:sym typeface="Times New Roman"/>
              </a:rPr>
              <a:t>Apprenants</a:t>
            </a:r>
            <a:endParaRPr sz="2400">
              <a:solidFill>
                <a:schemeClr val="dk1"/>
              </a:solidFill>
              <a:latin typeface="Times New Roman"/>
              <a:ea typeface="Times New Roman"/>
              <a:cs typeface="Times New Roman"/>
              <a:sym typeface="Times New Roman"/>
            </a:endParaRPr>
          </a:p>
          <a:p>
            <a:pPr marL="457200" lvl="0" indent="-381000" algn="l" rtl="0">
              <a:lnSpc>
                <a:spcPct val="115000"/>
              </a:lnSpc>
              <a:spcBef>
                <a:spcPts val="0"/>
              </a:spcBef>
              <a:spcAft>
                <a:spcPts val="0"/>
              </a:spcAft>
              <a:buClr>
                <a:schemeClr val="dk1"/>
              </a:buClr>
              <a:buSzPts val="2400"/>
              <a:buFont typeface="Times New Roman"/>
              <a:buAutoNum type="arabicPeriod"/>
            </a:pPr>
            <a:r>
              <a:rPr lang="fr" sz="2400">
                <a:solidFill>
                  <a:schemeClr val="dk1"/>
                </a:solidFill>
                <a:latin typeface="Times New Roman"/>
                <a:ea typeface="Times New Roman"/>
                <a:cs typeface="Times New Roman"/>
                <a:sym typeface="Times New Roman"/>
              </a:rPr>
              <a:t>Educateurs</a:t>
            </a:r>
            <a:endParaRPr sz="2400">
              <a:solidFill>
                <a:schemeClr val="dk1"/>
              </a:solidFill>
              <a:latin typeface="Times New Roman"/>
              <a:ea typeface="Times New Roman"/>
              <a:cs typeface="Times New Roman"/>
              <a:sym typeface="Times New Roman"/>
            </a:endParaRPr>
          </a:p>
          <a:p>
            <a:pPr marL="457200" lvl="0" indent="-381000" algn="l" rtl="0">
              <a:lnSpc>
                <a:spcPct val="115000"/>
              </a:lnSpc>
              <a:spcBef>
                <a:spcPts val="0"/>
              </a:spcBef>
              <a:spcAft>
                <a:spcPts val="0"/>
              </a:spcAft>
              <a:buClr>
                <a:schemeClr val="dk1"/>
              </a:buClr>
              <a:buSzPts val="2400"/>
              <a:buFont typeface="Times New Roman"/>
              <a:buAutoNum type="arabicPeriod"/>
            </a:pPr>
            <a:r>
              <a:rPr lang="fr" sz="2400">
                <a:solidFill>
                  <a:schemeClr val="dk1"/>
                </a:solidFill>
                <a:latin typeface="Times New Roman"/>
                <a:ea typeface="Times New Roman"/>
                <a:cs typeface="Times New Roman"/>
                <a:sym typeface="Times New Roman"/>
              </a:rPr>
              <a:t>Institutions</a:t>
            </a:r>
            <a:endParaRPr sz="2400">
              <a:solidFill>
                <a:schemeClr val="dk1"/>
              </a:solidFill>
              <a:latin typeface="Times New Roman"/>
              <a:ea typeface="Times New Roman"/>
              <a:cs typeface="Times New Roman"/>
              <a:sym typeface="Times New Roman"/>
            </a:endParaRPr>
          </a:p>
        </p:txBody>
      </p:sp>
      <p:pic>
        <p:nvPicPr>
          <p:cNvPr id="603" name="Google Shape;603;p92"/>
          <p:cNvPicPr preferRelativeResize="0"/>
          <p:nvPr/>
        </p:nvPicPr>
        <p:blipFill rotWithShape="1">
          <a:blip r:embed="rId3">
            <a:alphaModFix/>
          </a:blip>
          <a:srcRect/>
          <a:stretch/>
        </p:blipFill>
        <p:spPr>
          <a:xfrm>
            <a:off x="7831950" y="4703226"/>
            <a:ext cx="1202949" cy="3808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07"/>
        <p:cNvGrpSpPr/>
        <p:nvPr/>
      </p:nvGrpSpPr>
      <p:grpSpPr>
        <a:xfrm>
          <a:off x="0" y="0"/>
          <a:ext cx="0" cy="0"/>
          <a:chOff x="0" y="0"/>
          <a:chExt cx="0" cy="0"/>
        </a:xfrm>
      </p:grpSpPr>
      <p:sp>
        <p:nvSpPr>
          <p:cNvPr id="608" name="Google Shape;608;p93"/>
          <p:cNvSpPr txBox="1">
            <a:spLocks noGrp="1"/>
          </p:cNvSpPr>
          <p:nvPr>
            <p:ph type="title"/>
          </p:nvPr>
        </p:nvSpPr>
        <p:spPr>
          <a:xfrm>
            <a:off x="92300" y="85400"/>
            <a:ext cx="8520600" cy="458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fr" sz="2100" b="1">
                <a:solidFill>
                  <a:srgbClr val="073763"/>
                </a:solidFill>
                <a:latin typeface="Times New Roman"/>
                <a:ea typeface="Times New Roman"/>
                <a:cs typeface="Times New Roman"/>
                <a:sym typeface="Times New Roman"/>
              </a:rPr>
              <a:t>Eclairage sur le récent référentiel “GreenComp</a:t>
            </a:r>
            <a:r>
              <a:rPr lang="fr" sz="2100">
                <a:solidFill>
                  <a:srgbClr val="073763"/>
                </a:solidFill>
                <a:latin typeface="Times New Roman"/>
                <a:ea typeface="Times New Roman"/>
                <a:cs typeface="Times New Roman"/>
                <a:sym typeface="Times New Roman"/>
              </a:rPr>
              <a:t>”</a:t>
            </a:r>
            <a:endParaRPr sz="3800">
              <a:solidFill>
                <a:srgbClr val="073763"/>
              </a:solidFill>
              <a:latin typeface="Times New Roman"/>
              <a:ea typeface="Times New Roman"/>
              <a:cs typeface="Times New Roman"/>
              <a:sym typeface="Times New Roman"/>
            </a:endParaRPr>
          </a:p>
        </p:txBody>
      </p:sp>
      <p:sp>
        <p:nvSpPr>
          <p:cNvPr id="609" name="Google Shape;609;p93"/>
          <p:cNvSpPr txBox="1"/>
          <p:nvPr/>
        </p:nvSpPr>
        <p:spPr>
          <a:xfrm>
            <a:off x="92300" y="435850"/>
            <a:ext cx="9051600" cy="3909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fr" sz="1100" b="1">
                <a:solidFill>
                  <a:srgbClr val="323232"/>
                </a:solidFill>
              </a:rPr>
              <a:t>1 Incarner les valeurs de la durabilité</a:t>
            </a:r>
            <a:endParaRPr sz="1100" b="1">
              <a:solidFill>
                <a:srgbClr val="323232"/>
              </a:solidFill>
            </a:endParaRPr>
          </a:p>
          <a:p>
            <a:pPr marL="0" lvl="0" indent="0" algn="l" rtl="0">
              <a:lnSpc>
                <a:spcPct val="100000"/>
              </a:lnSpc>
              <a:spcBef>
                <a:spcPts val="0"/>
              </a:spcBef>
              <a:spcAft>
                <a:spcPts val="0"/>
              </a:spcAft>
              <a:buNone/>
            </a:pPr>
            <a:r>
              <a:rPr lang="fr" sz="1100">
                <a:solidFill>
                  <a:srgbClr val="323232"/>
                </a:solidFill>
              </a:rPr>
              <a:t>1.1 Réfléchir aux valeurs personnelles ; identifier la variabilité des valeurs et leur alignement avec la durabilité </a:t>
            </a:r>
            <a:endParaRPr sz="1100">
              <a:solidFill>
                <a:srgbClr val="323232"/>
              </a:solidFill>
            </a:endParaRPr>
          </a:p>
          <a:p>
            <a:pPr marL="0" lvl="0" indent="0" algn="l" rtl="0">
              <a:lnSpc>
                <a:spcPct val="100000"/>
              </a:lnSpc>
              <a:spcBef>
                <a:spcPts val="0"/>
              </a:spcBef>
              <a:spcAft>
                <a:spcPts val="0"/>
              </a:spcAft>
              <a:buNone/>
            </a:pPr>
            <a:r>
              <a:rPr lang="fr" sz="1100">
                <a:solidFill>
                  <a:srgbClr val="323232"/>
                </a:solidFill>
              </a:rPr>
              <a:t>.1.2 Soutenir l'équité et la justice pour les générations actuelles et futures </a:t>
            </a:r>
            <a:endParaRPr sz="1100">
              <a:solidFill>
                <a:srgbClr val="323232"/>
              </a:solidFill>
            </a:endParaRPr>
          </a:p>
          <a:p>
            <a:pPr marL="0" lvl="0" indent="0" algn="l" rtl="0">
              <a:lnSpc>
                <a:spcPct val="100000"/>
              </a:lnSpc>
              <a:spcBef>
                <a:spcPts val="0"/>
              </a:spcBef>
              <a:spcAft>
                <a:spcPts val="0"/>
              </a:spcAft>
              <a:buClr>
                <a:schemeClr val="dk1"/>
              </a:buClr>
              <a:buSzPts val="1100"/>
              <a:buFont typeface="Arial"/>
              <a:buNone/>
            </a:pPr>
            <a:r>
              <a:rPr lang="fr" sz="1100">
                <a:solidFill>
                  <a:srgbClr val="323232"/>
                </a:solidFill>
              </a:rPr>
              <a:t>.1.3 Reconnaître que les êtres humains font partie de la nature, respecter les besoins les droits, restaurer l'environnement régénérer des écosystèmes sains et résilients</a:t>
            </a:r>
            <a:endParaRPr sz="1100">
              <a:solidFill>
                <a:srgbClr val="323232"/>
              </a:solidFill>
            </a:endParaRPr>
          </a:p>
          <a:p>
            <a:pPr marL="0" lvl="0" indent="0" algn="l" rtl="0">
              <a:lnSpc>
                <a:spcPct val="100000"/>
              </a:lnSpc>
              <a:spcBef>
                <a:spcPts val="0"/>
              </a:spcBef>
              <a:spcAft>
                <a:spcPts val="0"/>
              </a:spcAft>
              <a:buClr>
                <a:schemeClr val="dk1"/>
              </a:buClr>
              <a:buSzPts val="1100"/>
              <a:buFont typeface="Arial"/>
              <a:buNone/>
            </a:pPr>
            <a:r>
              <a:rPr lang="fr" sz="1100" b="1">
                <a:solidFill>
                  <a:srgbClr val="323232"/>
                </a:solidFill>
              </a:rPr>
              <a:t>2 Intégrer la complexité dans la durabilité</a:t>
            </a:r>
            <a:endParaRPr sz="1100" b="1">
              <a:solidFill>
                <a:srgbClr val="323232"/>
              </a:solidFill>
            </a:endParaRPr>
          </a:p>
          <a:p>
            <a:pPr marL="0" lvl="0" indent="0" algn="l" rtl="0">
              <a:lnSpc>
                <a:spcPct val="100000"/>
              </a:lnSpc>
              <a:spcBef>
                <a:spcPts val="0"/>
              </a:spcBef>
              <a:spcAft>
                <a:spcPts val="0"/>
              </a:spcAft>
              <a:buClr>
                <a:schemeClr val="dk1"/>
              </a:buClr>
              <a:buSzPts val="1100"/>
              <a:buFont typeface="Arial"/>
              <a:buNone/>
            </a:pPr>
            <a:r>
              <a:rPr lang="fr" sz="1100">
                <a:solidFill>
                  <a:srgbClr val="323232"/>
                </a:solidFill>
              </a:rPr>
              <a:t>2.1 Penser en termes de systèmes Aborder un problème de durabilité sous tous ses angles ; prendre en compte le temps, l'espace et le contexte afin de comprendre comment les éléments interagissent au sein des systèmes et entre eux.</a:t>
            </a:r>
            <a:endParaRPr sz="1100">
              <a:solidFill>
                <a:srgbClr val="323232"/>
              </a:solidFill>
            </a:endParaRPr>
          </a:p>
          <a:p>
            <a:pPr marL="0" lvl="0" indent="0" algn="l" rtl="0">
              <a:lnSpc>
                <a:spcPct val="100000"/>
              </a:lnSpc>
              <a:spcBef>
                <a:spcPts val="0"/>
              </a:spcBef>
              <a:spcAft>
                <a:spcPts val="0"/>
              </a:spcAft>
              <a:buClr>
                <a:schemeClr val="dk1"/>
              </a:buClr>
              <a:buSzPts val="1100"/>
              <a:buFont typeface="Arial"/>
              <a:buNone/>
            </a:pPr>
            <a:r>
              <a:rPr lang="fr" sz="1100">
                <a:solidFill>
                  <a:srgbClr val="323232"/>
                </a:solidFill>
              </a:rPr>
              <a:t>2.2 Pensée critique Évaluer les informations et les arguments, identifier les hypothèses, remettre en question le statu quo et réfléchir à la façon dont les antécédents personnels, sociaux et culturels influencent la pensée et les conclusions.</a:t>
            </a:r>
            <a:endParaRPr sz="1100">
              <a:solidFill>
                <a:srgbClr val="323232"/>
              </a:solidFill>
            </a:endParaRPr>
          </a:p>
          <a:p>
            <a:pPr marL="0" lvl="0" indent="0" algn="l" rtl="0">
              <a:lnSpc>
                <a:spcPct val="100000"/>
              </a:lnSpc>
              <a:spcBef>
                <a:spcPts val="0"/>
              </a:spcBef>
              <a:spcAft>
                <a:spcPts val="0"/>
              </a:spcAft>
              <a:buClr>
                <a:schemeClr val="dk1"/>
              </a:buClr>
              <a:buSzPts val="1100"/>
              <a:buFont typeface="Arial"/>
              <a:buNone/>
            </a:pPr>
            <a:r>
              <a:rPr lang="fr" sz="1100">
                <a:solidFill>
                  <a:srgbClr val="323232"/>
                </a:solidFill>
              </a:rPr>
              <a:t>2.3 Cadrer les problèmes Formuler les défis actuels ou potentiels en tant que problème de durabilité en termes de difficulté, de personnes impliquées, de temps et de portée géographique, afin d'identifier les approches appropriées pour anticiper et prévenir les problèmes, et pour atténuer et s'adapter aux problèmes existants.</a:t>
            </a:r>
            <a:endParaRPr sz="1100" b="1">
              <a:solidFill>
                <a:srgbClr val="323232"/>
              </a:solidFill>
            </a:endParaRPr>
          </a:p>
          <a:p>
            <a:pPr marL="0" lvl="0" indent="0" algn="l" rtl="0">
              <a:lnSpc>
                <a:spcPct val="100000"/>
              </a:lnSpc>
              <a:spcBef>
                <a:spcPts val="0"/>
              </a:spcBef>
              <a:spcAft>
                <a:spcPts val="0"/>
              </a:spcAft>
              <a:buClr>
                <a:schemeClr val="dk1"/>
              </a:buClr>
              <a:buSzPts val="1100"/>
              <a:buFont typeface="Arial"/>
              <a:buNone/>
            </a:pPr>
            <a:r>
              <a:rPr lang="fr" sz="1100" b="1">
                <a:solidFill>
                  <a:srgbClr val="323232"/>
                </a:solidFill>
              </a:rPr>
              <a:t>3 Imaginer des futurs durables</a:t>
            </a:r>
            <a:endParaRPr sz="1100" b="1">
              <a:solidFill>
                <a:srgbClr val="323232"/>
              </a:solidFill>
            </a:endParaRPr>
          </a:p>
          <a:p>
            <a:pPr marL="0" lvl="0" indent="0" algn="l" rtl="0">
              <a:lnSpc>
                <a:spcPct val="100000"/>
              </a:lnSpc>
              <a:spcBef>
                <a:spcPts val="0"/>
              </a:spcBef>
              <a:spcAft>
                <a:spcPts val="0"/>
              </a:spcAft>
              <a:buNone/>
            </a:pPr>
            <a:r>
              <a:rPr lang="fr" sz="1100">
                <a:solidFill>
                  <a:srgbClr val="323232"/>
                </a:solidFill>
              </a:rPr>
              <a:t>3.1 Culture du futur Envisager des futurs durables en imaginant et en développant des scénarios alternatifs </a:t>
            </a:r>
            <a:endParaRPr sz="1100">
              <a:solidFill>
                <a:srgbClr val="323232"/>
              </a:solidFill>
            </a:endParaRPr>
          </a:p>
          <a:p>
            <a:pPr marL="0" lvl="0" indent="0" algn="l" rtl="0">
              <a:lnSpc>
                <a:spcPct val="100000"/>
              </a:lnSpc>
              <a:spcBef>
                <a:spcPts val="0"/>
              </a:spcBef>
              <a:spcAft>
                <a:spcPts val="0"/>
              </a:spcAft>
              <a:buClr>
                <a:schemeClr val="dk1"/>
              </a:buClr>
              <a:buSzPts val="1100"/>
              <a:buFont typeface="Arial"/>
              <a:buNone/>
            </a:pPr>
            <a:r>
              <a:rPr lang="fr" sz="1100">
                <a:solidFill>
                  <a:srgbClr val="323232"/>
                </a:solidFill>
              </a:rPr>
              <a:t>3.2 Adaptabilité Gérer transitions et défis prendre des décisions relatives à l'avenir face à l'incertitude, l'ambiguïté et le risque.</a:t>
            </a:r>
            <a:endParaRPr sz="1100">
              <a:solidFill>
                <a:srgbClr val="323232"/>
              </a:solidFill>
            </a:endParaRPr>
          </a:p>
          <a:p>
            <a:pPr marL="0" lvl="0" indent="0" algn="l" rtl="0">
              <a:lnSpc>
                <a:spcPct val="100000"/>
              </a:lnSpc>
              <a:spcBef>
                <a:spcPts val="0"/>
              </a:spcBef>
              <a:spcAft>
                <a:spcPts val="0"/>
              </a:spcAft>
              <a:buClr>
                <a:schemeClr val="dk1"/>
              </a:buClr>
              <a:buSzPts val="1100"/>
              <a:buFont typeface="Arial"/>
              <a:buNone/>
            </a:pPr>
            <a:r>
              <a:rPr lang="fr" sz="1100">
                <a:solidFill>
                  <a:srgbClr val="323232"/>
                </a:solidFill>
              </a:rPr>
              <a:t>3.3 Pensée exploratoire et créative Pensée relationnelle et interdisciplinaire, expérimentation de nouvelles idées ou méthodes.</a:t>
            </a:r>
            <a:endParaRPr sz="1100" b="1">
              <a:solidFill>
                <a:srgbClr val="323232"/>
              </a:solidFill>
            </a:endParaRPr>
          </a:p>
          <a:p>
            <a:pPr marL="0" lvl="0" indent="0" algn="l" rtl="0">
              <a:lnSpc>
                <a:spcPct val="100000"/>
              </a:lnSpc>
              <a:spcBef>
                <a:spcPts val="0"/>
              </a:spcBef>
              <a:spcAft>
                <a:spcPts val="0"/>
              </a:spcAft>
              <a:buClr>
                <a:schemeClr val="dk1"/>
              </a:buClr>
              <a:buSzPts val="1100"/>
              <a:buFont typeface="Arial"/>
              <a:buNone/>
            </a:pPr>
            <a:r>
              <a:rPr lang="fr" sz="1100" b="1">
                <a:solidFill>
                  <a:srgbClr val="323232"/>
                </a:solidFill>
              </a:rPr>
              <a:t>4 Agir pour la durabilité</a:t>
            </a:r>
            <a:endParaRPr sz="1100" b="1">
              <a:solidFill>
                <a:srgbClr val="323232"/>
              </a:solidFill>
            </a:endParaRPr>
          </a:p>
          <a:p>
            <a:pPr marL="0" lvl="0" indent="0" algn="l" rtl="0">
              <a:lnSpc>
                <a:spcPct val="100000"/>
              </a:lnSpc>
              <a:spcBef>
                <a:spcPts val="0"/>
              </a:spcBef>
              <a:spcAft>
                <a:spcPts val="0"/>
              </a:spcAft>
              <a:buClr>
                <a:schemeClr val="dk1"/>
              </a:buClr>
              <a:buSzPts val="1100"/>
              <a:buFont typeface="Arial"/>
              <a:buNone/>
            </a:pPr>
            <a:r>
              <a:rPr lang="fr" sz="1100">
                <a:solidFill>
                  <a:srgbClr val="323232"/>
                </a:solidFill>
              </a:rPr>
              <a:t>4.1 Action politique identifier la responsabilité politique et demander des politiques efficaces pour la durabilité.</a:t>
            </a:r>
            <a:endParaRPr sz="1100">
              <a:solidFill>
                <a:srgbClr val="323232"/>
              </a:solidFill>
            </a:endParaRPr>
          </a:p>
          <a:p>
            <a:pPr marL="0" lvl="0" indent="0" algn="l" rtl="0">
              <a:lnSpc>
                <a:spcPct val="100000"/>
              </a:lnSpc>
              <a:spcBef>
                <a:spcPts val="0"/>
              </a:spcBef>
              <a:spcAft>
                <a:spcPts val="0"/>
              </a:spcAft>
              <a:buClr>
                <a:schemeClr val="dk1"/>
              </a:buClr>
              <a:buSzPts val="1100"/>
              <a:buFont typeface="Arial"/>
              <a:buNone/>
            </a:pPr>
            <a:r>
              <a:rPr lang="fr" sz="1100">
                <a:solidFill>
                  <a:srgbClr val="323232"/>
                </a:solidFill>
              </a:rPr>
              <a:t>4.2 Action collective Agir pour le changement en collaboration avec d'autres</a:t>
            </a:r>
            <a:endParaRPr sz="1100">
              <a:solidFill>
                <a:srgbClr val="323232"/>
              </a:solidFill>
            </a:endParaRPr>
          </a:p>
          <a:p>
            <a:pPr marL="0" lvl="0" indent="0" algn="l" rtl="0">
              <a:lnSpc>
                <a:spcPct val="100000"/>
              </a:lnSpc>
              <a:spcBef>
                <a:spcPts val="0"/>
              </a:spcBef>
              <a:spcAft>
                <a:spcPts val="0"/>
              </a:spcAft>
              <a:buClr>
                <a:schemeClr val="dk1"/>
              </a:buClr>
              <a:buSzPts val="1100"/>
              <a:buFont typeface="Arial"/>
              <a:buNone/>
            </a:pPr>
            <a:r>
              <a:rPr lang="fr" sz="1100">
                <a:solidFill>
                  <a:srgbClr val="323232"/>
                </a:solidFill>
              </a:rPr>
              <a:t>4.3 Initiative individuelle Identifier son propre potentiel de durabilité et contribuer activement à améliorer les perspectives pour la communauté et la planète.</a:t>
            </a:r>
            <a:endParaRPr sz="1100" i="1">
              <a:solidFill>
                <a:srgbClr val="32323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206"/>
        <p:cNvGrpSpPr/>
        <p:nvPr/>
      </p:nvGrpSpPr>
      <p:grpSpPr>
        <a:xfrm>
          <a:off x="0" y="0"/>
          <a:ext cx="0" cy="0"/>
          <a:chOff x="0" y="0"/>
          <a:chExt cx="0" cy="0"/>
        </a:xfrm>
      </p:grpSpPr>
      <p:pic>
        <p:nvPicPr>
          <p:cNvPr id="207" name="Google Shape;207;p49"/>
          <p:cNvPicPr preferRelativeResize="0"/>
          <p:nvPr/>
        </p:nvPicPr>
        <p:blipFill rotWithShape="1">
          <a:blip r:embed="rId3">
            <a:alphaModFix/>
          </a:blip>
          <a:srcRect/>
          <a:stretch/>
        </p:blipFill>
        <p:spPr>
          <a:xfrm>
            <a:off x="7232600" y="4692326"/>
            <a:ext cx="1202949" cy="380800"/>
          </a:xfrm>
          <a:prstGeom prst="rect">
            <a:avLst/>
          </a:prstGeom>
          <a:noFill/>
          <a:ln>
            <a:noFill/>
          </a:ln>
        </p:spPr>
      </p:pic>
      <p:sp>
        <p:nvSpPr>
          <p:cNvPr id="208" name="Google Shape;208;p49"/>
          <p:cNvSpPr txBox="1">
            <a:spLocks noGrp="1"/>
          </p:cNvSpPr>
          <p:nvPr>
            <p:ph type="body" idx="1"/>
          </p:nvPr>
        </p:nvSpPr>
        <p:spPr>
          <a:xfrm>
            <a:off x="4053700" y="218125"/>
            <a:ext cx="4729500" cy="38976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800"/>
              <a:buNone/>
            </a:pPr>
            <a:endParaRPr sz="16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endParaRPr sz="1600">
              <a:solidFill>
                <a:schemeClr val="dk1"/>
              </a:solidFill>
              <a:latin typeface="Times New Roman"/>
              <a:ea typeface="Times New Roman"/>
              <a:cs typeface="Times New Roman"/>
              <a:sym typeface="Times New Roman"/>
            </a:endParaRPr>
          </a:p>
        </p:txBody>
      </p:sp>
      <p:pic>
        <p:nvPicPr>
          <p:cNvPr id="209" name="Google Shape;209;p49"/>
          <p:cNvPicPr preferRelativeResize="0"/>
          <p:nvPr/>
        </p:nvPicPr>
        <p:blipFill rotWithShape="1">
          <a:blip r:embed="rId4">
            <a:alphaModFix amt="31000"/>
          </a:blip>
          <a:srcRect l="6296" t="4834"/>
          <a:stretch/>
        </p:blipFill>
        <p:spPr>
          <a:xfrm rot="-1492269">
            <a:off x="413662" y="2097367"/>
            <a:ext cx="2400976" cy="2496543"/>
          </a:xfrm>
          <a:prstGeom prst="ellipse">
            <a:avLst/>
          </a:prstGeom>
          <a:noFill/>
          <a:ln>
            <a:noFill/>
          </a:ln>
        </p:spPr>
      </p:pic>
      <p:sp>
        <p:nvSpPr>
          <p:cNvPr id="210" name="Google Shape;210;p49"/>
          <p:cNvSpPr txBox="1"/>
          <p:nvPr/>
        </p:nvSpPr>
        <p:spPr>
          <a:xfrm>
            <a:off x="2691750" y="884700"/>
            <a:ext cx="6287700" cy="35463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fr" sz="1600">
                <a:solidFill>
                  <a:schemeClr val="dk1"/>
                </a:solidFill>
                <a:latin typeface="Times New Roman"/>
                <a:ea typeface="Times New Roman"/>
                <a:cs typeface="Times New Roman"/>
                <a:sym typeface="Times New Roman"/>
              </a:rPr>
              <a:t>L’AFPER crée et déploie des actions, des services, des ressources et des formations dans le domaine éducatif, étayés par les travaux scientifiques et développés par des professionnels de l’éducation.</a:t>
            </a:r>
            <a:endParaRPr sz="1600">
              <a:solidFill>
                <a:schemeClr val="dk1"/>
              </a:solidFill>
              <a:latin typeface="Times New Roman"/>
              <a:ea typeface="Times New Roman"/>
              <a:cs typeface="Times New Roman"/>
              <a:sym typeface="Times New Roman"/>
            </a:endParaRPr>
          </a:p>
          <a:p>
            <a:pPr marL="0" lvl="0" indent="0" algn="just" rtl="0">
              <a:lnSpc>
                <a:spcPct val="115000"/>
              </a:lnSpc>
              <a:spcBef>
                <a:spcPts val="0"/>
              </a:spcBef>
              <a:spcAft>
                <a:spcPts val="0"/>
              </a:spcAft>
              <a:buNone/>
            </a:pPr>
            <a:endParaRPr sz="1600">
              <a:solidFill>
                <a:schemeClr val="dk1"/>
              </a:solidFill>
              <a:latin typeface="Times New Roman"/>
              <a:ea typeface="Times New Roman"/>
              <a:cs typeface="Times New Roman"/>
              <a:sym typeface="Times New Roman"/>
            </a:endParaRPr>
          </a:p>
          <a:p>
            <a:pPr marL="0" lvl="0" indent="0" algn="just" rtl="0">
              <a:lnSpc>
                <a:spcPct val="115000"/>
              </a:lnSpc>
              <a:spcBef>
                <a:spcPts val="0"/>
              </a:spcBef>
              <a:spcAft>
                <a:spcPts val="0"/>
              </a:spcAft>
              <a:buNone/>
            </a:pPr>
            <a:r>
              <a:rPr lang="fr" sz="1600">
                <a:solidFill>
                  <a:schemeClr val="dk1"/>
                </a:solidFill>
                <a:latin typeface="Times New Roman"/>
                <a:ea typeface="Times New Roman"/>
                <a:cs typeface="Times New Roman"/>
                <a:sym typeface="Times New Roman"/>
              </a:rPr>
              <a:t>Nos missions :</a:t>
            </a:r>
            <a:endParaRPr sz="1600">
              <a:solidFill>
                <a:schemeClr val="dk1"/>
              </a:solidFill>
              <a:latin typeface="Times New Roman"/>
              <a:ea typeface="Times New Roman"/>
              <a:cs typeface="Times New Roman"/>
              <a:sym typeface="Times New Roman"/>
            </a:endParaRPr>
          </a:p>
          <a:p>
            <a:pPr marL="457200" lvl="0" indent="-330200" algn="just" rtl="0">
              <a:lnSpc>
                <a:spcPct val="115000"/>
              </a:lnSpc>
              <a:spcBef>
                <a:spcPts val="0"/>
              </a:spcBef>
              <a:spcAft>
                <a:spcPts val="0"/>
              </a:spcAft>
              <a:buClr>
                <a:schemeClr val="dk1"/>
              </a:buClr>
              <a:buSzPts val="1600"/>
              <a:buFont typeface="Times New Roman"/>
              <a:buAutoNum type="arabicPeriod"/>
            </a:pPr>
            <a:r>
              <a:rPr lang="fr" sz="1600">
                <a:solidFill>
                  <a:schemeClr val="dk1"/>
                </a:solidFill>
                <a:latin typeface="Times New Roman"/>
                <a:ea typeface="Times New Roman"/>
                <a:cs typeface="Times New Roman"/>
                <a:sym typeface="Times New Roman"/>
              </a:rPr>
              <a:t>développer l’éducation par la recherche</a:t>
            </a:r>
            <a:endParaRPr sz="1600">
              <a:solidFill>
                <a:schemeClr val="dk1"/>
              </a:solidFill>
              <a:latin typeface="Times New Roman"/>
              <a:ea typeface="Times New Roman"/>
              <a:cs typeface="Times New Roman"/>
              <a:sym typeface="Times New Roman"/>
            </a:endParaRPr>
          </a:p>
          <a:p>
            <a:pPr marL="457200" lvl="0" indent="-330200" algn="just" rtl="0">
              <a:lnSpc>
                <a:spcPct val="115000"/>
              </a:lnSpc>
              <a:spcBef>
                <a:spcPts val="0"/>
              </a:spcBef>
              <a:spcAft>
                <a:spcPts val="0"/>
              </a:spcAft>
              <a:buClr>
                <a:schemeClr val="dk1"/>
              </a:buClr>
              <a:buSzPts val="1600"/>
              <a:buFont typeface="Times New Roman"/>
              <a:buAutoNum type="arabicPeriod"/>
            </a:pPr>
            <a:r>
              <a:rPr lang="fr" sz="1600">
                <a:solidFill>
                  <a:schemeClr val="dk1"/>
                </a:solidFill>
                <a:latin typeface="Times New Roman"/>
                <a:ea typeface="Times New Roman"/>
                <a:cs typeface="Times New Roman"/>
                <a:sym typeface="Times New Roman"/>
              </a:rPr>
              <a:t>contribuer à l’éducation en anthropocène</a:t>
            </a:r>
            <a:endParaRPr sz="1600">
              <a:solidFill>
                <a:schemeClr val="dk1"/>
              </a:solidFill>
              <a:latin typeface="Times New Roman"/>
              <a:ea typeface="Times New Roman"/>
              <a:cs typeface="Times New Roman"/>
              <a:sym typeface="Times New Roman"/>
            </a:endParaRPr>
          </a:p>
          <a:p>
            <a:pPr marL="457200" lvl="0" indent="-330200" algn="just" rtl="0">
              <a:lnSpc>
                <a:spcPct val="115000"/>
              </a:lnSpc>
              <a:spcBef>
                <a:spcPts val="0"/>
              </a:spcBef>
              <a:spcAft>
                <a:spcPts val="0"/>
              </a:spcAft>
              <a:buClr>
                <a:schemeClr val="dk1"/>
              </a:buClr>
              <a:buSzPts val="1600"/>
              <a:buFont typeface="Times New Roman"/>
              <a:buAutoNum type="arabicPeriod"/>
            </a:pPr>
            <a:r>
              <a:rPr lang="fr" sz="1600">
                <a:solidFill>
                  <a:schemeClr val="dk1"/>
                </a:solidFill>
                <a:latin typeface="Times New Roman"/>
                <a:ea typeface="Times New Roman"/>
                <a:cs typeface="Times New Roman"/>
                <a:sym typeface="Times New Roman"/>
              </a:rPr>
              <a:t>essaimer le programme Savanturiers-Ecole de la Recherche Launched by LPI</a:t>
            </a:r>
            <a:endParaRPr sz="1600">
              <a:solidFill>
                <a:schemeClr val="dk1"/>
              </a:solidFill>
              <a:latin typeface="Times New Roman"/>
              <a:ea typeface="Times New Roman"/>
              <a:cs typeface="Times New Roman"/>
              <a:sym typeface="Times New Roman"/>
            </a:endParaRPr>
          </a:p>
          <a:p>
            <a:pPr marL="457200" lvl="0" indent="-330200" algn="just" rtl="0">
              <a:lnSpc>
                <a:spcPct val="115000"/>
              </a:lnSpc>
              <a:spcBef>
                <a:spcPts val="0"/>
              </a:spcBef>
              <a:spcAft>
                <a:spcPts val="0"/>
              </a:spcAft>
              <a:buClr>
                <a:schemeClr val="dk1"/>
              </a:buClr>
              <a:buSzPts val="1600"/>
              <a:buFont typeface="Times New Roman"/>
              <a:buAutoNum type="arabicPeriod"/>
            </a:pPr>
            <a:r>
              <a:rPr lang="fr" sz="1600">
                <a:solidFill>
                  <a:schemeClr val="dk1"/>
                </a:solidFill>
                <a:latin typeface="Times New Roman"/>
                <a:ea typeface="Times New Roman"/>
                <a:cs typeface="Times New Roman"/>
                <a:sym typeface="Times New Roman"/>
              </a:rPr>
              <a:t>accompagner les institutions et acteurs éducatifs dans la création et la mise en œuvre de dispositifs pédagogiques</a:t>
            </a:r>
            <a:endParaRPr sz="1600">
              <a:solidFill>
                <a:schemeClr val="dk1"/>
              </a:solidFill>
              <a:latin typeface="Times New Roman"/>
              <a:ea typeface="Times New Roman"/>
              <a:cs typeface="Times New Roman"/>
              <a:sym typeface="Times New Roman"/>
            </a:endParaRPr>
          </a:p>
          <a:p>
            <a:pPr marL="457200" lvl="0" indent="-330200" algn="just" rtl="0">
              <a:lnSpc>
                <a:spcPct val="115000"/>
              </a:lnSpc>
              <a:spcBef>
                <a:spcPts val="0"/>
              </a:spcBef>
              <a:spcAft>
                <a:spcPts val="0"/>
              </a:spcAft>
              <a:buClr>
                <a:schemeClr val="dk1"/>
              </a:buClr>
              <a:buSzPts val="1600"/>
              <a:buFont typeface="Times New Roman"/>
              <a:buAutoNum type="arabicPeriod"/>
            </a:pPr>
            <a:r>
              <a:rPr lang="fr" sz="1600">
                <a:solidFill>
                  <a:schemeClr val="dk1"/>
                </a:solidFill>
                <a:latin typeface="Times New Roman"/>
                <a:ea typeface="Times New Roman"/>
                <a:cs typeface="Times New Roman"/>
                <a:sym typeface="Times New Roman"/>
              </a:rPr>
              <a:t>fédérer les communautés scientifique et éducative.</a:t>
            </a:r>
            <a:endParaRPr sz="1600">
              <a:solidFill>
                <a:schemeClr val="dk1"/>
              </a:solidFill>
              <a:latin typeface="Times New Roman"/>
              <a:ea typeface="Times New Roman"/>
              <a:cs typeface="Times New Roman"/>
              <a:sym typeface="Times New Roman"/>
            </a:endParaRPr>
          </a:p>
        </p:txBody>
      </p:sp>
      <p:sp>
        <p:nvSpPr>
          <p:cNvPr id="211" name="Google Shape;211;p49"/>
          <p:cNvSpPr txBox="1"/>
          <p:nvPr/>
        </p:nvSpPr>
        <p:spPr>
          <a:xfrm>
            <a:off x="120000" y="131150"/>
            <a:ext cx="8957700" cy="63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fr" sz="2900" b="1">
                <a:solidFill>
                  <a:srgbClr val="073763"/>
                </a:solidFill>
                <a:latin typeface="Times New Roman"/>
                <a:ea typeface="Times New Roman"/>
                <a:cs typeface="Times New Roman"/>
                <a:sym typeface="Times New Roman"/>
              </a:rPr>
              <a:t>Association française pour l’</a:t>
            </a:r>
            <a:r>
              <a:rPr lang="fr" sz="2900" b="1">
                <a:solidFill>
                  <a:srgbClr val="CC0000"/>
                </a:solidFill>
                <a:latin typeface="Times New Roman"/>
                <a:ea typeface="Times New Roman"/>
                <a:cs typeface="Times New Roman"/>
                <a:sym typeface="Times New Roman"/>
              </a:rPr>
              <a:t>éducation</a:t>
            </a:r>
            <a:r>
              <a:rPr lang="fr" sz="2900" b="1">
                <a:solidFill>
                  <a:schemeClr val="dk1"/>
                </a:solidFill>
                <a:latin typeface="Times New Roman"/>
                <a:ea typeface="Times New Roman"/>
                <a:cs typeface="Times New Roman"/>
                <a:sym typeface="Times New Roman"/>
              </a:rPr>
              <a:t> </a:t>
            </a:r>
            <a:r>
              <a:rPr lang="fr" sz="2900" b="1">
                <a:solidFill>
                  <a:srgbClr val="073763"/>
                </a:solidFill>
                <a:latin typeface="Times New Roman"/>
                <a:ea typeface="Times New Roman"/>
                <a:cs typeface="Times New Roman"/>
                <a:sym typeface="Times New Roman"/>
              </a:rPr>
              <a:t>par la </a:t>
            </a:r>
            <a:r>
              <a:rPr lang="fr" sz="2900" b="1">
                <a:solidFill>
                  <a:srgbClr val="CC0000"/>
                </a:solidFill>
                <a:latin typeface="Times New Roman"/>
                <a:ea typeface="Times New Roman"/>
                <a:cs typeface="Times New Roman"/>
                <a:sym typeface="Times New Roman"/>
              </a:rPr>
              <a:t>recherche</a:t>
            </a:r>
            <a:endParaRPr sz="2900">
              <a:latin typeface="Times New Roman"/>
              <a:ea typeface="Times New Roman"/>
              <a:cs typeface="Times New Roman"/>
              <a:sym typeface="Times New Roman"/>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bg>
      <p:bgPr>
        <a:solidFill>
          <a:schemeClr val="lt2"/>
        </a:solidFill>
        <a:effectLst/>
      </p:bgPr>
    </p:bg>
    <p:spTree>
      <p:nvGrpSpPr>
        <p:cNvPr id="1" name="Shape 613"/>
        <p:cNvGrpSpPr/>
        <p:nvPr/>
      </p:nvGrpSpPr>
      <p:grpSpPr>
        <a:xfrm>
          <a:off x="0" y="0"/>
          <a:ext cx="0" cy="0"/>
          <a:chOff x="0" y="0"/>
          <a:chExt cx="0" cy="0"/>
        </a:xfrm>
      </p:grpSpPr>
      <p:sp>
        <p:nvSpPr>
          <p:cNvPr id="614" name="Google Shape;614;p94"/>
          <p:cNvSpPr txBox="1">
            <a:spLocks noGrp="1"/>
          </p:cNvSpPr>
          <p:nvPr>
            <p:ph type="title"/>
          </p:nvPr>
        </p:nvSpPr>
        <p:spPr>
          <a:xfrm>
            <a:off x="170050" y="85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b="1">
                <a:solidFill>
                  <a:srgbClr val="073763"/>
                </a:solidFill>
                <a:latin typeface="Times New Roman"/>
                <a:ea typeface="Times New Roman"/>
                <a:cs typeface="Times New Roman"/>
                <a:sym typeface="Times New Roman"/>
              </a:rPr>
              <a:t>Cadre européen : les compétences démocratiques</a:t>
            </a:r>
            <a:endParaRPr b="1">
              <a:solidFill>
                <a:srgbClr val="073763"/>
              </a:solidFill>
              <a:latin typeface="Times New Roman"/>
              <a:ea typeface="Times New Roman"/>
              <a:cs typeface="Times New Roman"/>
              <a:sym typeface="Times New Roman"/>
            </a:endParaRPr>
          </a:p>
        </p:txBody>
      </p:sp>
      <p:pic>
        <p:nvPicPr>
          <p:cNvPr id="615" name="Google Shape;615;p94"/>
          <p:cNvPicPr preferRelativeResize="0"/>
          <p:nvPr/>
        </p:nvPicPr>
        <p:blipFill>
          <a:blip r:embed="rId3">
            <a:alphaModFix/>
          </a:blip>
          <a:stretch>
            <a:fillRect/>
          </a:stretch>
        </p:blipFill>
        <p:spPr>
          <a:xfrm>
            <a:off x="697576" y="533000"/>
            <a:ext cx="6169277" cy="436822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bg>
      <p:bgPr>
        <a:solidFill>
          <a:srgbClr val="F3F3F3"/>
        </a:solidFill>
        <a:effectLst/>
      </p:bgPr>
    </p:bg>
    <p:spTree>
      <p:nvGrpSpPr>
        <p:cNvPr id="1" name="Shape 619"/>
        <p:cNvGrpSpPr/>
        <p:nvPr/>
      </p:nvGrpSpPr>
      <p:grpSpPr>
        <a:xfrm>
          <a:off x="0" y="0"/>
          <a:ext cx="0" cy="0"/>
          <a:chOff x="0" y="0"/>
          <a:chExt cx="0" cy="0"/>
        </a:xfrm>
      </p:grpSpPr>
      <p:pic>
        <p:nvPicPr>
          <p:cNvPr id="620" name="Google Shape;620;p95"/>
          <p:cNvPicPr preferRelativeResize="0"/>
          <p:nvPr/>
        </p:nvPicPr>
        <p:blipFill rotWithShape="1">
          <a:blip r:embed="rId3">
            <a:alphaModFix/>
          </a:blip>
          <a:srcRect/>
          <a:stretch/>
        </p:blipFill>
        <p:spPr>
          <a:xfrm>
            <a:off x="7799300" y="4739626"/>
            <a:ext cx="1202949" cy="380800"/>
          </a:xfrm>
          <a:prstGeom prst="rect">
            <a:avLst/>
          </a:prstGeom>
          <a:noFill/>
          <a:ln>
            <a:noFill/>
          </a:ln>
        </p:spPr>
      </p:pic>
      <p:sp>
        <p:nvSpPr>
          <p:cNvPr id="621" name="Google Shape;621;p95"/>
          <p:cNvSpPr txBox="1">
            <a:spLocks noGrp="1"/>
          </p:cNvSpPr>
          <p:nvPr>
            <p:ph type="title"/>
          </p:nvPr>
        </p:nvSpPr>
        <p:spPr>
          <a:xfrm>
            <a:off x="0" y="98525"/>
            <a:ext cx="91080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56249"/>
              <a:buFont typeface="Arial"/>
              <a:buNone/>
            </a:pPr>
            <a:r>
              <a:rPr lang="fr" sz="1955" b="1">
                <a:solidFill>
                  <a:srgbClr val="1C4587"/>
                </a:solidFill>
                <a:latin typeface="Times New Roman"/>
                <a:ea typeface="Times New Roman"/>
                <a:cs typeface="Times New Roman"/>
                <a:sym typeface="Times New Roman"/>
              </a:rPr>
              <a:t>Exemple du référentiel liés aux compétences par l’EDD réalisé par le Joint Research Center*</a:t>
            </a:r>
            <a:endParaRPr sz="1955" b="1">
              <a:solidFill>
                <a:srgbClr val="1C4587"/>
              </a:solidFill>
              <a:latin typeface="Times New Roman"/>
              <a:ea typeface="Times New Roman"/>
              <a:cs typeface="Times New Roman"/>
              <a:sym typeface="Times New Roman"/>
            </a:endParaRPr>
          </a:p>
          <a:p>
            <a:pPr marL="0" lvl="0" indent="0" algn="l" rtl="0">
              <a:lnSpc>
                <a:spcPct val="100000"/>
              </a:lnSpc>
              <a:spcBef>
                <a:spcPts val="0"/>
              </a:spcBef>
              <a:spcAft>
                <a:spcPts val="0"/>
              </a:spcAft>
              <a:buSzPct val="111111"/>
              <a:buNone/>
            </a:pPr>
            <a:endParaRPr b="1">
              <a:solidFill>
                <a:srgbClr val="990000"/>
              </a:solidFill>
              <a:latin typeface="Times New Roman"/>
              <a:ea typeface="Times New Roman"/>
              <a:cs typeface="Times New Roman"/>
              <a:sym typeface="Times New Roman"/>
            </a:endParaRPr>
          </a:p>
        </p:txBody>
      </p:sp>
      <p:sp>
        <p:nvSpPr>
          <p:cNvPr id="622" name="Google Shape;622;p95"/>
          <p:cNvSpPr txBox="1">
            <a:spLocks noGrp="1"/>
          </p:cNvSpPr>
          <p:nvPr>
            <p:ph type="body" idx="1"/>
          </p:nvPr>
        </p:nvSpPr>
        <p:spPr>
          <a:xfrm>
            <a:off x="151700" y="671225"/>
            <a:ext cx="8680500" cy="38976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800"/>
              <a:buNone/>
            </a:pPr>
            <a:endParaRPr sz="16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endParaRPr sz="1600">
              <a:solidFill>
                <a:schemeClr val="dk1"/>
              </a:solidFill>
              <a:latin typeface="Times New Roman"/>
              <a:ea typeface="Times New Roman"/>
              <a:cs typeface="Times New Roman"/>
              <a:sym typeface="Times New Roman"/>
            </a:endParaRPr>
          </a:p>
        </p:txBody>
      </p:sp>
      <p:pic>
        <p:nvPicPr>
          <p:cNvPr id="623" name="Google Shape;623;p95"/>
          <p:cNvPicPr preferRelativeResize="0"/>
          <p:nvPr/>
        </p:nvPicPr>
        <p:blipFill rotWithShape="1">
          <a:blip r:embed="rId4">
            <a:alphaModFix/>
          </a:blip>
          <a:srcRect t="14053" b="25189"/>
          <a:stretch/>
        </p:blipFill>
        <p:spPr>
          <a:xfrm>
            <a:off x="-105593" y="671225"/>
            <a:ext cx="9107844" cy="3840626"/>
          </a:xfrm>
          <a:prstGeom prst="rect">
            <a:avLst/>
          </a:prstGeom>
          <a:noFill/>
          <a:ln>
            <a:noFill/>
          </a:ln>
        </p:spPr>
      </p:pic>
      <p:sp>
        <p:nvSpPr>
          <p:cNvPr id="624" name="Google Shape;624;p95"/>
          <p:cNvSpPr txBox="1"/>
          <p:nvPr/>
        </p:nvSpPr>
        <p:spPr>
          <a:xfrm>
            <a:off x="65525" y="4566325"/>
            <a:ext cx="7116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200" i="1">
                <a:solidFill>
                  <a:srgbClr val="323232"/>
                </a:solidFill>
                <a:highlight>
                  <a:srgbClr val="EFEFEF"/>
                </a:highlight>
                <a:latin typeface="Times New Roman"/>
                <a:ea typeface="Times New Roman"/>
                <a:cs typeface="Times New Roman"/>
                <a:sym typeface="Times New Roman"/>
              </a:rPr>
              <a:t>*</a:t>
            </a:r>
            <a:r>
              <a:rPr lang="fr" sz="1200" i="1" u="sng">
                <a:solidFill>
                  <a:schemeClr val="hlink"/>
                </a:solidFill>
                <a:highlight>
                  <a:srgbClr val="EFEFEF"/>
                </a:highlight>
                <a:latin typeface="Times New Roman"/>
                <a:ea typeface="Times New Roman"/>
                <a:cs typeface="Times New Roman"/>
                <a:sym typeface="Times New Roman"/>
                <a:hlinkClick r:id="rId5"/>
              </a:rPr>
              <a:t>The Joint Research Centre</a:t>
            </a:r>
            <a:r>
              <a:rPr lang="fr" sz="1200" i="1">
                <a:solidFill>
                  <a:srgbClr val="323232"/>
                </a:solidFill>
                <a:highlight>
                  <a:srgbClr val="EFEFEF"/>
                </a:highlight>
                <a:latin typeface="Times New Roman"/>
                <a:ea typeface="Times New Roman"/>
                <a:cs typeface="Times New Roman"/>
                <a:sym typeface="Times New Roman"/>
              </a:rPr>
              <a:t> is the Commission's science and knowledge service. The JRC employs scientists to carry out research in order to provide independent scientific advice and support to EU policy.</a:t>
            </a:r>
            <a:endParaRPr sz="1200" i="1">
              <a:solidFill>
                <a:srgbClr val="323232"/>
              </a:solidFill>
              <a:highlight>
                <a:srgbClr val="EFEFEF"/>
              </a:highlight>
              <a:latin typeface="Times New Roman"/>
              <a:ea typeface="Times New Roman"/>
              <a:cs typeface="Times New Roman"/>
              <a:sym typeface="Times New Roman"/>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628"/>
        <p:cNvGrpSpPr/>
        <p:nvPr/>
      </p:nvGrpSpPr>
      <p:grpSpPr>
        <a:xfrm>
          <a:off x="0" y="0"/>
          <a:ext cx="0" cy="0"/>
          <a:chOff x="0" y="0"/>
          <a:chExt cx="0" cy="0"/>
        </a:xfrm>
      </p:grpSpPr>
      <p:pic>
        <p:nvPicPr>
          <p:cNvPr id="629" name="Google Shape;629;p96"/>
          <p:cNvPicPr preferRelativeResize="0"/>
          <p:nvPr/>
        </p:nvPicPr>
        <p:blipFill rotWithShape="1">
          <a:blip r:embed="rId3">
            <a:alphaModFix/>
          </a:blip>
          <a:srcRect/>
          <a:stretch/>
        </p:blipFill>
        <p:spPr>
          <a:xfrm>
            <a:off x="7875525" y="4692326"/>
            <a:ext cx="1202949" cy="380800"/>
          </a:xfrm>
          <a:prstGeom prst="rect">
            <a:avLst/>
          </a:prstGeom>
          <a:noFill/>
          <a:ln>
            <a:noFill/>
          </a:ln>
        </p:spPr>
      </p:pic>
      <p:sp>
        <p:nvSpPr>
          <p:cNvPr id="630" name="Google Shape;630;p96"/>
          <p:cNvSpPr txBox="1">
            <a:spLocks noGrp="1"/>
          </p:cNvSpPr>
          <p:nvPr>
            <p:ph type="title"/>
          </p:nvPr>
        </p:nvSpPr>
        <p:spPr>
          <a:xfrm>
            <a:off x="84300" y="985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 b="1">
                <a:solidFill>
                  <a:srgbClr val="073763"/>
                </a:solidFill>
                <a:latin typeface="Times New Roman"/>
                <a:ea typeface="Times New Roman"/>
                <a:cs typeface="Times New Roman"/>
                <a:sym typeface="Times New Roman"/>
              </a:rPr>
              <a:t>Compétences transversales</a:t>
            </a:r>
            <a:endParaRPr b="1">
              <a:solidFill>
                <a:srgbClr val="073763"/>
              </a:solidFill>
              <a:latin typeface="Times New Roman"/>
              <a:ea typeface="Times New Roman"/>
              <a:cs typeface="Times New Roman"/>
              <a:sym typeface="Times New Roman"/>
            </a:endParaRPr>
          </a:p>
        </p:txBody>
      </p:sp>
      <p:sp>
        <p:nvSpPr>
          <p:cNvPr id="631" name="Google Shape;631;p96"/>
          <p:cNvSpPr txBox="1">
            <a:spLocks noGrp="1"/>
          </p:cNvSpPr>
          <p:nvPr>
            <p:ph type="body" idx="1"/>
          </p:nvPr>
        </p:nvSpPr>
        <p:spPr>
          <a:xfrm>
            <a:off x="151700" y="671225"/>
            <a:ext cx="8680500" cy="38976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800"/>
              <a:buNone/>
            </a:pPr>
            <a:endParaRPr sz="16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800"/>
              <a:buNone/>
            </a:pPr>
            <a:endParaRPr sz="1600">
              <a:solidFill>
                <a:schemeClr val="dk1"/>
              </a:solidFill>
              <a:latin typeface="Times New Roman"/>
              <a:ea typeface="Times New Roman"/>
              <a:cs typeface="Times New Roman"/>
              <a:sym typeface="Times New Roman"/>
            </a:endParaRPr>
          </a:p>
        </p:txBody>
      </p:sp>
      <p:pic>
        <p:nvPicPr>
          <p:cNvPr id="632" name="Google Shape;632;p96"/>
          <p:cNvPicPr preferRelativeResize="0"/>
          <p:nvPr/>
        </p:nvPicPr>
        <p:blipFill rotWithShape="1">
          <a:blip r:embed="rId4">
            <a:alphaModFix/>
          </a:blip>
          <a:srcRect/>
          <a:stretch/>
        </p:blipFill>
        <p:spPr>
          <a:xfrm>
            <a:off x="0" y="1676325"/>
            <a:ext cx="4803082" cy="3205225"/>
          </a:xfrm>
          <a:prstGeom prst="rect">
            <a:avLst/>
          </a:prstGeom>
          <a:noFill/>
          <a:ln>
            <a:noFill/>
          </a:ln>
        </p:spPr>
      </p:pic>
      <p:pic>
        <p:nvPicPr>
          <p:cNvPr id="633" name="Google Shape;633;p96"/>
          <p:cNvPicPr preferRelativeResize="0"/>
          <p:nvPr/>
        </p:nvPicPr>
        <p:blipFill rotWithShape="1">
          <a:blip r:embed="rId5">
            <a:alphaModFix/>
          </a:blip>
          <a:srcRect l="2978"/>
          <a:stretch/>
        </p:blipFill>
        <p:spPr>
          <a:xfrm>
            <a:off x="4846050" y="522325"/>
            <a:ext cx="4291599" cy="40335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637"/>
        <p:cNvGrpSpPr/>
        <p:nvPr/>
      </p:nvGrpSpPr>
      <p:grpSpPr>
        <a:xfrm>
          <a:off x="0" y="0"/>
          <a:ext cx="0" cy="0"/>
          <a:chOff x="0" y="0"/>
          <a:chExt cx="0" cy="0"/>
        </a:xfrm>
      </p:grpSpPr>
      <p:pic>
        <p:nvPicPr>
          <p:cNvPr id="638" name="Google Shape;638;p97"/>
          <p:cNvPicPr preferRelativeResize="0"/>
          <p:nvPr/>
        </p:nvPicPr>
        <p:blipFill>
          <a:blip r:embed="rId3">
            <a:alphaModFix/>
          </a:blip>
          <a:stretch>
            <a:fillRect/>
          </a:stretch>
        </p:blipFill>
        <p:spPr>
          <a:xfrm>
            <a:off x="7528250" y="4692326"/>
            <a:ext cx="1202949" cy="380800"/>
          </a:xfrm>
          <a:prstGeom prst="rect">
            <a:avLst/>
          </a:prstGeom>
          <a:noFill/>
          <a:ln>
            <a:noFill/>
          </a:ln>
        </p:spPr>
      </p:pic>
      <p:sp>
        <p:nvSpPr>
          <p:cNvPr id="639" name="Google Shape;639;p97"/>
          <p:cNvSpPr txBox="1">
            <a:spLocks noGrp="1"/>
          </p:cNvSpPr>
          <p:nvPr>
            <p:ph type="body" idx="1"/>
          </p:nvPr>
        </p:nvSpPr>
        <p:spPr>
          <a:xfrm>
            <a:off x="98700" y="159025"/>
            <a:ext cx="8946600" cy="4533300"/>
          </a:xfrm>
          <a:prstGeom prst="rect">
            <a:avLst/>
          </a:prstGeom>
          <a:noFill/>
          <a:ln>
            <a:noFill/>
          </a:ln>
        </p:spPr>
        <p:txBody>
          <a:bodyPr spcFirstLastPara="1" wrap="square" lIns="91425" tIns="91425" rIns="91425" bIns="91425" anchor="t" anchorCtr="0">
            <a:normAutofit fontScale="62500" lnSpcReduction="20000"/>
          </a:bodyPr>
          <a:lstStyle/>
          <a:p>
            <a:pPr marL="0" lvl="0" indent="0" algn="l" rtl="0">
              <a:lnSpc>
                <a:spcPct val="100000"/>
              </a:lnSpc>
              <a:spcBef>
                <a:spcPts val="0"/>
              </a:spcBef>
              <a:spcAft>
                <a:spcPts val="0"/>
              </a:spcAft>
              <a:buSzPct val="66666"/>
              <a:buNone/>
            </a:pPr>
            <a:r>
              <a:rPr lang="fr" sz="2700" b="1">
                <a:solidFill>
                  <a:srgbClr val="073763"/>
                </a:solidFill>
                <a:latin typeface="Times New Roman"/>
                <a:ea typeface="Times New Roman"/>
                <a:cs typeface="Times New Roman"/>
                <a:sym typeface="Times New Roman"/>
              </a:rPr>
              <a:t>En conclusion ?</a:t>
            </a:r>
            <a:endParaRPr sz="2700" b="1">
              <a:solidFill>
                <a:srgbClr val="073763"/>
              </a:solidFill>
              <a:latin typeface="Times New Roman"/>
              <a:ea typeface="Times New Roman"/>
              <a:cs typeface="Times New Roman"/>
              <a:sym typeface="Times New Roman"/>
            </a:endParaRPr>
          </a:p>
          <a:p>
            <a:pPr marL="0" lvl="0" indent="0" algn="l" rtl="0">
              <a:lnSpc>
                <a:spcPct val="100000"/>
              </a:lnSpc>
              <a:spcBef>
                <a:spcPts val="0"/>
              </a:spcBef>
              <a:spcAft>
                <a:spcPts val="0"/>
              </a:spcAft>
              <a:buSzPct val="112500"/>
              <a:buNone/>
            </a:pPr>
            <a:endParaRPr sz="1600">
              <a:solidFill>
                <a:schemeClr val="dk1"/>
              </a:solidFill>
              <a:latin typeface="Times New Roman"/>
              <a:ea typeface="Times New Roman"/>
              <a:cs typeface="Times New Roman"/>
              <a:sym typeface="Times New Roman"/>
            </a:endParaRPr>
          </a:p>
          <a:p>
            <a:pPr marL="457200" lvl="0" indent="-323850" algn="just" rtl="0">
              <a:spcBef>
                <a:spcPts val="0"/>
              </a:spcBef>
              <a:spcAft>
                <a:spcPts val="0"/>
              </a:spcAft>
              <a:buClr>
                <a:schemeClr val="dk1"/>
              </a:buClr>
              <a:buSzPct val="100000"/>
              <a:buFont typeface="Times New Roman"/>
              <a:buChar char="❏"/>
            </a:pPr>
            <a:r>
              <a:rPr lang="fr" sz="2400">
                <a:solidFill>
                  <a:schemeClr val="dk1"/>
                </a:solidFill>
                <a:latin typeface="Times New Roman"/>
                <a:ea typeface="Times New Roman"/>
                <a:cs typeface="Times New Roman"/>
                <a:sym typeface="Times New Roman"/>
              </a:rPr>
              <a:t>Effondrement du niveaux des jeunes français en sciences, faible réponse à l’école et autour de l’école</a:t>
            </a:r>
            <a:endParaRPr sz="2400">
              <a:solidFill>
                <a:schemeClr val="dk1"/>
              </a:solidFill>
              <a:latin typeface="Times New Roman"/>
              <a:ea typeface="Times New Roman"/>
              <a:cs typeface="Times New Roman"/>
              <a:sym typeface="Times New Roman"/>
            </a:endParaRPr>
          </a:p>
          <a:p>
            <a:pPr marL="457200" lvl="0" indent="-323850" algn="just" rtl="0">
              <a:spcBef>
                <a:spcPts val="0"/>
              </a:spcBef>
              <a:spcAft>
                <a:spcPts val="0"/>
              </a:spcAft>
              <a:buClr>
                <a:schemeClr val="dk1"/>
              </a:buClr>
              <a:buSzPct val="100000"/>
              <a:buFont typeface="Times New Roman"/>
              <a:buChar char="❏"/>
            </a:pPr>
            <a:r>
              <a:rPr lang="fr" sz="2400">
                <a:solidFill>
                  <a:schemeClr val="dk1"/>
                </a:solidFill>
                <a:latin typeface="Times New Roman"/>
                <a:ea typeface="Times New Roman"/>
                <a:cs typeface="Times New Roman"/>
                <a:sym typeface="Times New Roman"/>
              </a:rPr>
              <a:t>Retour sur un cheminement des sciences vers l’engagement dans la responsabilité d’initier les jeunes au monde</a:t>
            </a:r>
            <a:endParaRPr sz="2400">
              <a:solidFill>
                <a:schemeClr val="dk1"/>
              </a:solidFill>
              <a:latin typeface="Times New Roman"/>
              <a:ea typeface="Times New Roman"/>
              <a:cs typeface="Times New Roman"/>
              <a:sym typeface="Times New Roman"/>
            </a:endParaRPr>
          </a:p>
          <a:p>
            <a:pPr marL="457200" lvl="0" indent="-323850" algn="just" rtl="0">
              <a:spcBef>
                <a:spcPts val="0"/>
              </a:spcBef>
              <a:spcAft>
                <a:spcPts val="0"/>
              </a:spcAft>
              <a:buClr>
                <a:schemeClr val="dk1"/>
              </a:buClr>
              <a:buSzPct val="100000"/>
              <a:buFont typeface="Times New Roman"/>
              <a:buChar char="❏"/>
            </a:pPr>
            <a:r>
              <a:rPr lang="fr" sz="2400">
                <a:solidFill>
                  <a:schemeClr val="dk1"/>
                </a:solidFill>
                <a:latin typeface="Times New Roman"/>
                <a:ea typeface="Times New Roman"/>
                <a:cs typeface="Times New Roman"/>
                <a:sym typeface="Times New Roman"/>
              </a:rPr>
              <a:t>L’école et autour de l’école restent des repères stables, sécurisants, durables pour les jeunes</a:t>
            </a:r>
            <a:endParaRPr sz="2400">
              <a:solidFill>
                <a:schemeClr val="dk1"/>
              </a:solidFill>
              <a:latin typeface="Times New Roman"/>
              <a:ea typeface="Times New Roman"/>
              <a:cs typeface="Times New Roman"/>
              <a:sym typeface="Times New Roman"/>
            </a:endParaRPr>
          </a:p>
          <a:p>
            <a:pPr marL="457200" lvl="0" indent="-323850" algn="just" rtl="0">
              <a:spcBef>
                <a:spcPts val="0"/>
              </a:spcBef>
              <a:spcAft>
                <a:spcPts val="0"/>
              </a:spcAft>
              <a:buClr>
                <a:schemeClr val="dk1"/>
              </a:buClr>
              <a:buSzPct val="100000"/>
              <a:buFont typeface="Times New Roman"/>
              <a:buChar char="❏"/>
            </a:pPr>
            <a:r>
              <a:rPr lang="fr" sz="2400">
                <a:solidFill>
                  <a:schemeClr val="dk1"/>
                </a:solidFill>
                <a:latin typeface="Times New Roman"/>
                <a:ea typeface="Times New Roman"/>
                <a:cs typeface="Times New Roman"/>
                <a:sym typeface="Times New Roman"/>
              </a:rPr>
              <a:t>Créativité, pluralisme agnostique, dialogue intergénérationnel : un exemple Savanturiers pour approfondir</a:t>
            </a:r>
            <a:endParaRPr sz="2400">
              <a:solidFill>
                <a:schemeClr val="dk1"/>
              </a:solidFill>
              <a:latin typeface="Times New Roman"/>
              <a:ea typeface="Times New Roman"/>
              <a:cs typeface="Times New Roman"/>
              <a:sym typeface="Times New Roman"/>
            </a:endParaRPr>
          </a:p>
          <a:p>
            <a:pPr marL="0" lvl="0" indent="0" algn="just" rtl="0">
              <a:spcBef>
                <a:spcPts val="0"/>
              </a:spcBef>
              <a:spcAft>
                <a:spcPts val="0"/>
              </a:spcAft>
              <a:buNone/>
            </a:pPr>
            <a:endParaRPr sz="2400">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r>
              <a:rPr lang="fr" sz="2400" b="1">
                <a:solidFill>
                  <a:schemeClr val="dk1"/>
                </a:solidFill>
                <a:latin typeface="Times New Roman"/>
                <a:ea typeface="Times New Roman"/>
                <a:cs typeface="Times New Roman"/>
                <a:sym typeface="Times New Roman"/>
              </a:rPr>
              <a:t>Éduquer en anthropocène ?</a:t>
            </a:r>
            <a:r>
              <a:rPr lang="fr" sz="2400">
                <a:solidFill>
                  <a:schemeClr val="dk1"/>
                </a:solidFill>
                <a:latin typeface="Times New Roman"/>
                <a:ea typeface="Times New Roman"/>
                <a:cs typeface="Times New Roman"/>
                <a:sym typeface="Times New Roman"/>
              </a:rPr>
              <a:t> </a:t>
            </a:r>
            <a:endParaRPr sz="2400">
              <a:solidFill>
                <a:schemeClr val="dk1"/>
              </a:solidFill>
              <a:latin typeface="Times New Roman"/>
              <a:ea typeface="Times New Roman"/>
              <a:cs typeface="Times New Roman"/>
              <a:sym typeface="Times New Roman"/>
            </a:endParaRPr>
          </a:p>
          <a:p>
            <a:pPr marL="457200" lvl="0" indent="-323850" algn="just" rtl="0">
              <a:spcBef>
                <a:spcPts val="0"/>
              </a:spcBef>
              <a:spcAft>
                <a:spcPts val="0"/>
              </a:spcAft>
              <a:buClr>
                <a:schemeClr val="dk1"/>
              </a:buClr>
              <a:buSzPct val="100000"/>
              <a:buFont typeface="Times New Roman"/>
              <a:buChar char="➢"/>
            </a:pPr>
            <a:r>
              <a:rPr lang="fr" sz="2400">
                <a:solidFill>
                  <a:schemeClr val="dk1"/>
                </a:solidFill>
                <a:latin typeface="Times New Roman"/>
                <a:ea typeface="Times New Roman"/>
                <a:cs typeface="Times New Roman"/>
                <a:sym typeface="Times New Roman"/>
              </a:rPr>
              <a:t>Tout faire pour que l’éducation continue sans être instrumentalisée </a:t>
            </a:r>
            <a:endParaRPr sz="2400">
              <a:solidFill>
                <a:schemeClr val="dk1"/>
              </a:solidFill>
              <a:latin typeface="Times New Roman"/>
              <a:ea typeface="Times New Roman"/>
              <a:cs typeface="Times New Roman"/>
              <a:sym typeface="Times New Roman"/>
            </a:endParaRPr>
          </a:p>
          <a:p>
            <a:pPr marL="457200" lvl="0" indent="-323850" algn="just" rtl="0">
              <a:spcBef>
                <a:spcPts val="0"/>
              </a:spcBef>
              <a:spcAft>
                <a:spcPts val="0"/>
              </a:spcAft>
              <a:buClr>
                <a:schemeClr val="dk1"/>
              </a:buClr>
              <a:buSzPct val="100000"/>
              <a:buFont typeface="Times New Roman"/>
              <a:buChar char="➢"/>
            </a:pPr>
            <a:r>
              <a:rPr lang="fr" sz="2400">
                <a:solidFill>
                  <a:schemeClr val="dk1"/>
                </a:solidFill>
                <a:latin typeface="Times New Roman"/>
                <a:ea typeface="Times New Roman"/>
                <a:cs typeface="Times New Roman"/>
                <a:sym typeface="Times New Roman"/>
              </a:rPr>
              <a:t>Devenir des hussards verts de la planète : nous sommes responsables des jeunes</a:t>
            </a:r>
            <a:endParaRPr sz="2400">
              <a:solidFill>
                <a:schemeClr val="dk1"/>
              </a:solidFill>
              <a:latin typeface="Times New Roman"/>
              <a:ea typeface="Times New Roman"/>
              <a:cs typeface="Times New Roman"/>
              <a:sym typeface="Times New Roman"/>
            </a:endParaRPr>
          </a:p>
          <a:p>
            <a:pPr marL="457200" lvl="0" indent="0" algn="just" rtl="0">
              <a:spcBef>
                <a:spcPts val="0"/>
              </a:spcBef>
              <a:spcAft>
                <a:spcPts val="0"/>
              </a:spcAft>
              <a:buNone/>
            </a:pPr>
            <a:endParaRPr sz="2400">
              <a:solidFill>
                <a:schemeClr val="dk1"/>
              </a:solidFill>
              <a:latin typeface="Times New Roman"/>
              <a:ea typeface="Times New Roman"/>
              <a:cs typeface="Times New Roman"/>
              <a:sym typeface="Times New Roman"/>
            </a:endParaRPr>
          </a:p>
          <a:p>
            <a:pPr marL="457200" lvl="0" indent="0" algn="just" rtl="0">
              <a:spcBef>
                <a:spcPts val="0"/>
              </a:spcBef>
              <a:spcAft>
                <a:spcPts val="0"/>
              </a:spcAft>
              <a:buNone/>
            </a:pPr>
            <a:endParaRPr sz="2400">
              <a:solidFill>
                <a:schemeClr val="dk1"/>
              </a:solidFill>
              <a:latin typeface="Times New Roman"/>
              <a:ea typeface="Times New Roman"/>
              <a:cs typeface="Times New Roman"/>
              <a:sym typeface="Times New Roman"/>
            </a:endParaRPr>
          </a:p>
          <a:p>
            <a:pPr marL="457200" lvl="0" indent="-346528" algn="just" rtl="0">
              <a:spcBef>
                <a:spcPts val="0"/>
              </a:spcBef>
              <a:spcAft>
                <a:spcPts val="0"/>
              </a:spcAft>
              <a:buClr>
                <a:srgbClr val="990000"/>
              </a:buClr>
              <a:buSzPct val="100000"/>
              <a:buFont typeface="Times New Roman"/>
              <a:buChar char="➢"/>
            </a:pPr>
            <a:r>
              <a:rPr lang="fr" sz="2971" b="1">
                <a:solidFill>
                  <a:srgbClr val="990000"/>
                </a:solidFill>
                <a:latin typeface="Times New Roman"/>
                <a:ea typeface="Times New Roman"/>
                <a:cs typeface="Times New Roman"/>
                <a:sym typeface="Times New Roman"/>
              </a:rPr>
              <a:t>Responsabilité, dette et espérance contre le dandysme de la collapsologie</a:t>
            </a:r>
            <a:endParaRPr sz="2971" b="1">
              <a:solidFill>
                <a:srgbClr val="990000"/>
              </a:solidFill>
              <a:latin typeface="Times New Roman"/>
              <a:ea typeface="Times New Roman"/>
              <a:cs typeface="Times New Roman"/>
              <a:sym typeface="Times New Roman"/>
            </a:endParaRPr>
          </a:p>
          <a:p>
            <a:pPr marL="457200" lvl="0" indent="-346528" algn="just" rtl="0">
              <a:spcBef>
                <a:spcPts val="0"/>
              </a:spcBef>
              <a:spcAft>
                <a:spcPts val="0"/>
              </a:spcAft>
              <a:buClr>
                <a:srgbClr val="990000"/>
              </a:buClr>
              <a:buSzPct val="100000"/>
              <a:buFont typeface="Times New Roman"/>
              <a:buChar char="➢"/>
            </a:pPr>
            <a:r>
              <a:rPr lang="fr" sz="2971" b="1">
                <a:solidFill>
                  <a:srgbClr val="990000"/>
                </a:solidFill>
                <a:latin typeface="Times New Roman"/>
                <a:ea typeface="Times New Roman"/>
                <a:cs typeface="Times New Roman"/>
                <a:sym typeface="Times New Roman"/>
              </a:rPr>
              <a:t>Unique question : comment accompagner les jeunes pour leur apprendre à délibérer et arbitrer avec humanisme sur des fondements scientifiques ?</a:t>
            </a:r>
            <a:endParaRPr sz="2971" b="1">
              <a:solidFill>
                <a:srgbClr val="990000"/>
              </a:solidFill>
              <a:latin typeface="Times New Roman"/>
              <a:ea typeface="Times New Roman"/>
              <a:cs typeface="Times New Roman"/>
              <a:sym typeface="Times New Roman"/>
            </a:endParaRPr>
          </a:p>
          <a:p>
            <a:pPr marL="0" lvl="0" indent="0" algn="just" rtl="0">
              <a:spcBef>
                <a:spcPts val="0"/>
              </a:spcBef>
              <a:spcAft>
                <a:spcPts val="0"/>
              </a:spcAft>
              <a:buNone/>
            </a:pPr>
            <a:endParaRPr sz="2400">
              <a:solidFill>
                <a:schemeClr val="dk1"/>
              </a:solidFill>
              <a:latin typeface="Times New Roman"/>
              <a:ea typeface="Times New Roman"/>
              <a:cs typeface="Times New Roman"/>
              <a:sym typeface="Times New Roman"/>
            </a:endParaRPr>
          </a:p>
          <a:p>
            <a:pPr marL="0" lvl="0" indent="0" algn="just" rtl="0">
              <a:spcBef>
                <a:spcPts val="0"/>
              </a:spcBef>
              <a:spcAft>
                <a:spcPts val="0"/>
              </a:spcAft>
              <a:buNone/>
            </a:pPr>
            <a:endParaRPr sz="2400">
              <a:solidFill>
                <a:schemeClr val="dk1"/>
              </a:solidFill>
              <a:latin typeface="Times New Roman"/>
              <a:ea typeface="Times New Roman"/>
              <a:cs typeface="Times New Roman"/>
              <a:sym typeface="Times New Roman"/>
            </a:endParaRPr>
          </a:p>
          <a:p>
            <a:pPr marL="0" lvl="0" indent="0" algn="just" rtl="0">
              <a:spcBef>
                <a:spcPts val="0"/>
              </a:spcBef>
              <a:spcAft>
                <a:spcPts val="0"/>
              </a:spcAft>
              <a:buNone/>
            </a:pPr>
            <a:endParaRPr sz="2400">
              <a:solidFill>
                <a:schemeClr val="dk1"/>
              </a:solidFill>
              <a:latin typeface="Times New Roman"/>
              <a:ea typeface="Times New Roman"/>
              <a:cs typeface="Times New Roman"/>
              <a:sym typeface="Times New Roman"/>
            </a:endParaRPr>
          </a:p>
        </p:txBody>
      </p:sp>
      <p:pic>
        <p:nvPicPr>
          <p:cNvPr id="640" name="Google Shape;640;p97"/>
          <p:cNvPicPr preferRelativeResize="0"/>
          <p:nvPr/>
        </p:nvPicPr>
        <p:blipFill rotWithShape="1">
          <a:blip r:embed="rId4">
            <a:alphaModFix/>
          </a:blip>
          <a:srcRect/>
          <a:stretch/>
        </p:blipFill>
        <p:spPr>
          <a:xfrm>
            <a:off x="8781901" y="4620125"/>
            <a:ext cx="220350" cy="4530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44"/>
        <p:cNvGrpSpPr/>
        <p:nvPr/>
      </p:nvGrpSpPr>
      <p:grpSpPr>
        <a:xfrm>
          <a:off x="0" y="0"/>
          <a:ext cx="0" cy="0"/>
          <a:chOff x="0" y="0"/>
          <a:chExt cx="0" cy="0"/>
        </a:xfrm>
      </p:grpSpPr>
      <p:sp>
        <p:nvSpPr>
          <p:cNvPr id="645" name="Google Shape;645;p98"/>
          <p:cNvSpPr/>
          <p:nvPr/>
        </p:nvSpPr>
        <p:spPr>
          <a:xfrm>
            <a:off x="0" y="529144"/>
            <a:ext cx="9144000" cy="4344600"/>
          </a:xfrm>
          <a:prstGeom prst="rect">
            <a:avLst/>
          </a:prstGeom>
          <a:solidFill>
            <a:srgbClr val="EFEFEF"/>
          </a:solidFill>
          <a:ln w="9525" cap="flat" cmpd="sng">
            <a:solidFill>
              <a:srgbClr val="F3F3F3"/>
            </a:solidFill>
            <a:prstDash val="solid"/>
            <a:round/>
            <a:headEnd type="none" w="sm" len="sm"/>
            <a:tailEnd type="none" w="sm" len="sm"/>
          </a:ln>
        </p:spPr>
        <p:txBody>
          <a:bodyPr spcFirstLastPara="1" wrap="square" lIns="78025" tIns="39000" rIns="78025" bIns="390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fr" sz="1500" b="0" i="0" u="none" strike="noStrike" cap="none">
                <a:solidFill>
                  <a:srgbClr val="FFFFFF"/>
                </a:solidFill>
                <a:latin typeface="Calibri"/>
                <a:ea typeface="Calibri"/>
                <a:cs typeface="Calibri"/>
                <a:sym typeface="Calibri"/>
              </a:rPr>
              <a:t> </a:t>
            </a:r>
            <a:endParaRPr sz="1500" b="0" i="0" u="none" strike="noStrike" cap="none">
              <a:solidFill>
                <a:srgbClr val="FFFFFF"/>
              </a:solidFill>
              <a:latin typeface="Calibri"/>
              <a:ea typeface="Calibri"/>
              <a:cs typeface="Calibri"/>
              <a:sym typeface="Calibri"/>
            </a:endParaRPr>
          </a:p>
        </p:txBody>
      </p:sp>
      <p:sp>
        <p:nvSpPr>
          <p:cNvPr id="646" name="Google Shape;646;p98"/>
          <p:cNvSpPr txBox="1"/>
          <p:nvPr/>
        </p:nvSpPr>
        <p:spPr>
          <a:xfrm>
            <a:off x="76200" y="667350"/>
            <a:ext cx="8991600" cy="4404600"/>
          </a:xfrm>
          <a:prstGeom prst="rect">
            <a:avLst/>
          </a:prstGeom>
          <a:noFill/>
          <a:ln>
            <a:noFill/>
          </a:ln>
        </p:spPr>
        <p:txBody>
          <a:bodyPr spcFirstLastPara="1" wrap="square" lIns="78025" tIns="78025" rIns="78025" bIns="78025" anchor="t" anchorCtr="0">
            <a:noAutofit/>
          </a:bodyPr>
          <a:lstStyle/>
          <a:p>
            <a:pPr marL="0" marR="0" lvl="0" indent="0" algn="just" rtl="0">
              <a:lnSpc>
                <a:spcPct val="100000"/>
              </a:lnSpc>
              <a:spcBef>
                <a:spcPts val="0"/>
              </a:spcBef>
              <a:spcAft>
                <a:spcPts val="0"/>
              </a:spcAft>
              <a:buClr>
                <a:srgbClr val="000000"/>
              </a:buClr>
              <a:buSzPts val="1400"/>
              <a:buFont typeface="Arial"/>
              <a:buNone/>
            </a:pPr>
            <a:endParaRPr sz="1200">
              <a:solidFill>
                <a:schemeClr val="dk1"/>
              </a:solidFill>
              <a:latin typeface="Times New Roman"/>
              <a:ea typeface="Times New Roman"/>
              <a:cs typeface="Times New Roman"/>
              <a:sym typeface="Times New Roman"/>
            </a:endParaRPr>
          </a:p>
          <a:p>
            <a:pPr marL="0" lvl="0" indent="0" algn="just" rtl="0">
              <a:spcBef>
                <a:spcPts val="0"/>
              </a:spcBef>
              <a:spcAft>
                <a:spcPts val="0"/>
              </a:spcAft>
              <a:buClr>
                <a:srgbClr val="000000"/>
              </a:buClr>
              <a:buSzPts val="1400"/>
              <a:buFont typeface="Arial"/>
              <a:buNone/>
            </a:pPr>
            <a:endParaRPr sz="1200">
              <a:solidFill>
                <a:schemeClr val="dk1"/>
              </a:solidFill>
              <a:latin typeface="Times New Roman"/>
              <a:ea typeface="Times New Roman"/>
              <a:cs typeface="Times New Roman"/>
              <a:sym typeface="Times New Roman"/>
            </a:endParaRPr>
          </a:p>
          <a:p>
            <a:pPr marL="0" lvl="0" indent="0" algn="just" rtl="0">
              <a:spcBef>
                <a:spcPts val="0"/>
              </a:spcBef>
              <a:spcAft>
                <a:spcPts val="0"/>
              </a:spcAft>
              <a:buClr>
                <a:srgbClr val="000000"/>
              </a:buClr>
              <a:buSzPts val="1400"/>
              <a:buFont typeface="Arial"/>
              <a:buNone/>
            </a:pPr>
            <a:r>
              <a:rPr lang="fr" sz="1200">
                <a:solidFill>
                  <a:schemeClr val="dk1"/>
                </a:solidFill>
                <a:latin typeface="Times New Roman"/>
                <a:ea typeface="Times New Roman"/>
                <a:cs typeface="Times New Roman"/>
                <a:sym typeface="Times New Roman"/>
              </a:rPr>
              <a:t>Bordes, Maxime (2021) </a:t>
            </a:r>
            <a:r>
              <a:rPr lang="fr" sz="1200" i="1">
                <a:solidFill>
                  <a:schemeClr val="dk1"/>
                </a:solidFill>
                <a:latin typeface="Times New Roman"/>
                <a:ea typeface="Times New Roman"/>
                <a:cs typeface="Times New Roman"/>
                <a:sym typeface="Times New Roman"/>
              </a:rPr>
              <a:t>Penser l’éducation démocratique en Anthropocèn</a:t>
            </a:r>
            <a:r>
              <a:rPr lang="fr" sz="1200">
                <a:solidFill>
                  <a:schemeClr val="dk1"/>
                </a:solidFill>
                <a:latin typeface="Times New Roman"/>
                <a:ea typeface="Times New Roman"/>
                <a:cs typeface="Times New Roman"/>
                <a:sym typeface="Times New Roman"/>
              </a:rPr>
              <a:t>, Recherches &amp; éducations 23</a:t>
            </a:r>
            <a:endParaRPr sz="1200">
              <a:solidFill>
                <a:schemeClr val="dk1"/>
              </a:solidFill>
              <a:latin typeface="Times New Roman"/>
              <a:ea typeface="Times New Roman"/>
              <a:cs typeface="Times New Roman"/>
              <a:sym typeface="Times New Roman"/>
            </a:endParaRPr>
          </a:p>
          <a:p>
            <a:pPr marL="0" lvl="0" indent="0" algn="just" rtl="0">
              <a:spcBef>
                <a:spcPts val="0"/>
              </a:spcBef>
              <a:spcAft>
                <a:spcPts val="0"/>
              </a:spcAft>
              <a:buClr>
                <a:srgbClr val="000000"/>
              </a:buClr>
              <a:buSzPts val="1400"/>
              <a:buFont typeface="Arial"/>
              <a:buNone/>
            </a:pPr>
            <a:r>
              <a:rPr lang="fr" sz="1200">
                <a:solidFill>
                  <a:schemeClr val="dk1"/>
                </a:solidFill>
                <a:latin typeface="Times New Roman"/>
                <a:ea typeface="Times New Roman"/>
                <a:cs typeface="Times New Roman"/>
                <a:sym typeface="Times New Roman"/>
              </a:rPr>
              <a:t>Coulet, J.-C. La notion de compétence : un modèle pour décrire, évaluer et développer les compétences. </a:t>
            </a:r>
            <a:r>
              <a:rPr lang="fr" sz="1200" i="1">
                <a:solidFill>
                  <a:schemeClr val="dk1"/>
                </a:solidFill>
                <a:latin typeface="Times New Roman"/>
                <a:ea typeface="Times New Roman"/>
                <a:cs typeface="Times New Roman"/>
                <a:sym typeface="Times New Roman"/>
              </a:rPr>
              <a:t>Le travail humain</a:t>
            </a:r>
            <a:r>
              <a:rPr lang="fr" sz="1200">
                <a:solidFill>
                  <a:schemeClr val="dk1"/>
                </a:solidFill>
                <a:latin typeface="Times New Roman"/>
                <a:ea typeface="Times New Roman"/>
                <a:cs typeface="Times New Roman"/>
                <a:sym typeface="Times New Roman"/>
              </a:rPr>
              <a:t>, </a:t>
            </a:r>
            <a:r>
              <a:rPr lang="fr" sz="1200" i="1">
                <a:solidFill>
                  <a:schemeClr val="dk1"/>
                </a:solidFill>
                <a:latin typeface="Times New Roman"/>
                <a:ea typeface="Times New Roman"/>
                <a:cs typeface="Times New Roman"/>
                <a:sym typeface="Times New Roman"/>
              </a:rPr>
              <a:t>74</a:t>
            </a:r>
            <a:r>
              <a:rPr lang="fr" sz="1200">
                <a:solidFill>
                  <a:schemeClr val="dk1"/>
                </a:solidFill>
                <a:latin typeface="Times New Roman"/>
                <a:ea typeface="Times New Roman"/>
                <a:cs typeface="Times New Roman"/>
                <a:sym typeface="Times New Roman"/>
              </a:rPr>
              <a:t>, 130.(2011)</a:t>
            </a:r>
            <a:endParaRPr sz="1200">
              <a:solidFill>
                <a:schemeClr val="dk1"/>
              </a:solidFill>
              <a:latin typeface="Times New Roman"/>
              <a:ea typeface="Times New Roman"/>
              <a:cs typeface="Times New Roman"/>
              <a:sym typeface="Times New Roman"/>
            </a:endParaRPr>
          </a:p>
          <a:p>
            <a:pPr marL="0" lvl="0" indent="0" algn="just" rtl="0">
              <a:spcBef>
                <a:spcPts val="0"/>
              </a:spcBef>
              <a:spcAft>
                <a:spcPts val="0"/>
              </a:spcAft>
              <a:buClr>
                <a:srgbClr val="000000"/>
              </a:buClr>
              <a:buSzPts val="1400"/>
              <a:buFont typeface="Arial"/>
              <a:buNone/>
            </a:pP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800"/>
              <a:buFont typeface="Arial"/>
              <a:buNone/>
            </a:pPr>
            <a:r>
              <a:rPr lang="fr" sz="1200">
                <a:solidFill>
                  <a:schemeClr val="dk1"/>
                </a:solidFill>
                <a:highlight>
                  <a:srgbClr val="EEEEEE"/>
                </a:highlight>
                <a:latin typeface="Times New Roman"/>
                <a:ea typeface="Times New Roman"/>
                <a:cs typeface="Times New Roman"/>
                <a:sym typeface="Times New Roman"/>
              </a:rPr>
              <a:t>Carosin, E., &amp; Demeuse, M. (2018). </a:t>
            </a:r>
            <a:r>
              <a:rPr lang="fr" sz="1200" i="1">
                <a:solidFill>
                  <a:schemeClr val="dk1"/>
                </a:solidFill>
                <a:highlight>
                  <a:srgbClr val="EEEEEE"/>
                </a:highlight>
                <a:latin typeface="Times New Roman"/>
                <a:ea typeface="Times New Roman"/>
                <a:cs typeface="Times New Roman"/>
                <a:sym typeface="Times New Roman"/>
              </a:rPr>
              <a:t>RAPPORT D'EVALUATION FINAL POUR DES APPRENTISSAGES SAVANTS ET AVENTUREUX</a:t>
            </a:r>
            <a:r>
              <a:rPr lang="fr" sz="1200">
                <a:solidFill>
                  <a:schemeClr val="dk1"/>
                </a:solidFill>
                <a:highlight>
                  <a:srgbClr val="EEEEEE"/>
                </a:highlight>
                <a:latin typeface="Times New Roman"/>
                <a:ea typeface="Times New Roman"/>
                <a:cs typeface="Times New Roman"/>
                <a:sym typeface="Times New Roman"/>
              </a:rPr>
              <a:t> (Doctoral dissertation, Institut d'Administration Scolaire, Université de Mons).</a:t>
            </a:r>
            <a:endParaRPr sz="1200">
              <a:solidFill>
                <a:schemeClr val="dk1"/>
              </a:solidFill>
              <a:latin typeface="Times New Roman"/>
              <a:ea typeface="Times New Roman"/>
              <a:cs typeface="Times New Roman"/>
              <a:sym typeface="Times New Roman"/>
            </a:endParaRPr>
          </a:p>
          <a:p>
            <a:pPr marL="0" lvl="0" indent="0" algn="just" rtl="0">
              <a:spcBef>
                <a:spcPts val="0"/>
              </a:spcBef>
              <a:spcAft>
                <a:spcPts val="0"/>
              </a:spcAft>
              <a:buClr>
                <a:srgbClr val="000000"/>
              </a:buClr>
              <a:buSzPts val="1400"/>
              <a:buFont typeface="Arial"/>
              <a:buNone/>
            </a:pPr>
            <a:endParaRPr sz="1200">
              <a:solidFill>
                <a:schemeClr val="dk1"/>
              </a:solidFill>
              <a:latin typeface="Times New Roman"/>
              <a:ea typeface="Times New Roman"/>
              <a:cs typeface="Times New Roman"/>
              <a:sym typeface="Times New Roman"/>
            </a:endParaRPr>
          </a:p>
          <a:p>
            <a:pPr marL="0" lvl="0" indent="0" algn="just" rtl="0">
              <a:spcBef>
                <a:spcPts val="0"/>
              </a:spcBef>
              <a:spcAft>
                <a:spcPts val="0"/>
              </a:spcAft>
              <a:buClr>
                <a:srgbClr val="000000"/>
              </a:buClr>
              <a:buSzPts val="1400"/>
              <a:buFont typeface="Arial"/>
              <a:buNone/>
            </a:pPr>
            <a:r>
              <a:rPr lang="fr" sz="1200">
                <a:solidFill>
                  <a:srgbClr val="222222"/>
                </a:solidFill>
                <a:latin typeface="Times New Roman"/>
                <a:ea typeface="Times New Roman"/>
                <a:cs typeface="Times New Roman"/>
                <a:sym typeface="Times New Roman"/>
              </a:rPr>
              <a:t>Chartier, A. M. (1999). Un dispositif sans auteur: cahiers et classeurs à l’école primaire. </a:t>
            </a:r>
            <a:r>
              <a:rPr lang="fr" sz="1200" i="1">
                <a:solidFill>
                  <a:srgbClr val="222222"/>
                </a:solidFill>
                <a:latin typeface="Times New Roman"/>
                <a:ea typeface="Times New Roman"/>
                <a:cs typeface="Times New Roman"/>
                <a:sym typeface="Times New Roman"/>
              </a:rPr>
              <a:t>Hermès</a:t>
            </a:r>
            <a:r>
              <a:rPr lang="fr" sz="1200">
                <a:solidFill>
                  <a:srgbClr val="222222"/>
                </a:solidFill>
                <a:latin typeface="Times New Roman"/>
                <a:ea typeface="Times New Roman"/>
                <a:cs typeface="Times New Roman"/>
                <a:sym typeface="Times New Roman"/>
              </a:rPr>
              <a:t>, </a:t>
            </a:r>
            <a:r>
              <a:rPr lang="fr" sz="1200" i="1">
                <a:solidFill>
                  <a:srgbClr val="222222"/>
                </a:solidFill>
                <a:latin typeface="Times New Roman"/>
                <a:ea typeface="Times New Roman"/>
                <a:cs typeface="Times New Roman"/>
                <a:sym typeface="Times New Roman"/>
              </a:rPr>
              <a:t>25</a:t>
            </a:r>
            <a:r>
              <a:rPr lang="fr" sz="1200">
                <a:solidFill>
                  <a:srgbClr val="222222"/>
                </a:solidFill>
                <a:latin typeface="Times New Roman"/>
                <a:ea typeface="Times New Roman"/>
                <a:cs typeface="Times New Roman"/>
                <a:sym typeface="Times New Roman"/>
              </a:rPr>
              <a:t>, 207-218.</a:t>
            </a:r>
            <a:endParaRPr sz="1200">
              <a:solidFill>
                <a:schemeClr val="dk1"/>
              </a:solidFill>
              <a:latin typeface="Times New Roman"/>
              <a:ea typeface="Times New Roman"/>
              <a:cs typeface="Times New Roman"/>
              <a:sym typeface="Times New Roman"/>
            </a:endParaRPr>
          </a:p>
          <a:p>
            <a:pPr marL="0" lvl="0" indent="0" algn="just" rtl="0">
              <a:spcBef>
                <a:spcPts val="0"/>
              </a:spcBef>
              <a:spcAft>
                <a:spcPts val="0"/>
              </a:spcAft>
              <a:buClr>
                <a:srgbClr val="000000"/>
              </a:buClr>
              <a:buSzPts val="1400"/>
              <a:buFont typeface="Arial"/>
              <a:buNone/>
            </a:pPr>
            <a:endParaRPr sz="1200">
              <a:solidFill>
                <a:schemeClr val="dk1"/>
              </a:solidFill>
              <a:latin typeface="Times New Roman"/>
              <a:ea typeface="Times New Roman"/>
              <a:cs typeface="Times New Roman"/>
              <a:sym typeface="Times New Roman"/>
            </a:endParaRPr>
          </a:p>
          <a:p>
            <a:pPr marL="0" lvl="0" indent="0" algn="just" rtl="0">
              <a:spcBef>
                <a:spcPts val="0"/>
              </a:spcBef>
              <a:spcAft>
                <a:spcPts val="0"/>
              </a:spcAft>
              <a:buClr>
                <a:schemeClr val="dk1"/>
              </a:buClr>
              <a:buSzPts val="1000"/>
              <a:buFont typeface="Arial"/>
              <a:buNone/>
            </a:pPr>
            <a:r>
              <a:rPr lang="fr" sz="1200">
                <a:solidFill>
                  <a:schemeClr val="dk1"/>
                </a:solidFill>
                <a:latin typeface="Times New Roman"/>
                <a:ea typeface="Times New Roman"/>
                <a:cs typeface="Times New Roman"/>
                <a:sym typeface="Times New Roman"/>
              </a:rPr>
              <a:t>Daro, S., Graftiau, M.-C., &amp; Stouvenakers, N.  2015). Essai de caractérisation de l’expertise des enseignants en éveil scientifique dans l’enseignement fondamental. In </a:t>
            </a:r>
            <a:r>
              <a:rPr lang="fr" sz="1200" i="1">
                <a:solidFill>
                  <a:schemeClr val="dk1"/>
                </a:solidFill>
                <a:latin typeface="Times New Roman"/>
                <a:ea typeface="Times New Roman"/>
                <a:cs typeface="Times New Roman"/>
                <a:sym typeface="Times New Roman"/>
              </a:rPr>
              <a:t>Recherche participative et didactique pour les enseignants – perspectives croisées en Science et technologie</a:t>
            </a:r>
            <a:r>
              <a:rPr lang="fr" sz="1200">
                <a:solidFill>
                  <a:schemeClr val="dk1"/>
                </a:solidFill>
                <a:latin typeface="Times New Roman"/>
                <a:ea typeface="Times New Roman"/>
                <a:cs typeface="Times New Roman"/>
                <a:sym typeface="Times New Roman"/>
              </a:rPr>
              <a:t>. Nice : Ovadia.</a:t>
            </a:r>
            <a:endParaRPr sz="1200">
              <a:solidFill>
                <a:schemeClr val="dk1"/>
              </a:solidFill>
              <a:latin typeface="Times New Roman"/>
              <a:ea typeface="Times New Roman"/>
              <a:cs typeface="Times New Roman"/>
              <a:sym typeface="Times New Roman"/>
            </a:endParaRPr>
          </a:p>
          <a:p>
            <a:pPr marL="0" lvl="0" indent="0" algn="just" rtl="0">
              <a:spcBef>
                <a:spcPts val="0"/>
              </a:spcBef>
              <a:spcAft>
                <a:spcPts val="0"/>
              </a:spcAft>
              <a:buClr>
                <a:schemeClr val="dk1"/>
              </a:buClr>
              <a:buSzPts val="1000"/>
              <a:buFont typeface="Arial"/>
              <a:buNone/>
            </a:pP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2400"/>
              <a:buFont typeface="Arial"/>
              <a:buNone/>
            </a:pPr>
            <a:r>
              <a:rPr lang="fr" sz="1200">
                <a:solidFill>
                  <a:srgbClr val="323232"/>
                </a:solidFill>
                <a:latin typeface="Times New Roman"/>
                <a:ea typeface="Times New Roman"/>
                <a:cs typeface="Times New Roman"/>
                <a:sym typeface="Times New Roman"/>
              </a:rPr>
              <a:t>Fodor FERENC, </a:t>
            </a:r>
            <a:r>
              <a:rPr lang="fr" sz="1200" i="1">
                <a:solidFill>
                  <a:srgbClr val="323232"/>
                </a:solidFill>
                <a:latin typeface="Times New Roman"/>
                <a:ea typeface="Times New Roman"/>
                <a:cs typeface="Times New Roman"/>
                <a:sym typeface="Times New Roman"/>
              </a:rPr>
              <a:t>Les jeunes face au changement climatique dans l’imaginaire romanesque</a:t>
            </a:r>
            <a:r>
              <a:rPr lang="fr" sz="1200">
                <a:solidFill>
                  <a:srgbClr val="323232"/>
                </a:solidFill>
                <a:latin typeface="Times New Roman"/>
                <a:ea typeface="Times New Roman"/>
                <a:cs typeface="Times New Roman"/>
                <a:sym typeface="Times New Roman"/>
              </a:rPr>
              <a:t>, Communication &amp; langages, 2012/2 (N° 172), p. 83-95. DOI : 10.4074/S0336150012002062. URL : </a:t>
            </a:r>
            <a:r>
              <a:rPr lang="fr" sz="1200" u="sng">
                <a:solidFill>
                  <a:schemeClr val="accent5"/>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https://www.cairn.info/revue-communication-et-langages1-2012-2-page-83.htm</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2400"/>
              <a:buFont typeface="Arial"/>
              <a:buNone/>
            </a:pPr>
            <a:endParaRPr sz="1200">
              <a:solidFill>
                <a:schemeClr val="dk1"/>
              </a:solidFill>
              <a:latin typeface="Times New Roman"/>
              <a:ea typeface="Times New Roman"/>
              <a:cs typeface="Times New Roman"/>
              <a:sym typeface="Times New Roman"/>
            </a:endParaRPr>
          </a:p>
          <a:p>
            <a:pPr marL="0" lvl="0" indent="0" algn="just" rtl="0">
              <a:spcBef>
                <a:spcPts val="0"/>
              </a:spcBef>
              <a:spcAft>
                <a:spcPts val="0"/>
              </a:spcAft>
              <a:buClr>
                <a:schemeClr val="dk1"/>
              </a:buClr>
              <a:buSzPts val="1000"/>
              <a:buFont typeface="Arial"/>
              <a:buNone/>
            </a:pPr>
            <a:r>
              <a:rPr lang="fr" sz="1200">
                <a:solidFill>
                  <a:schemeClr val="dk1"/>
                </a:solidFill>
                <a:latin typeface="Times New Roman"/>
                <a:ea typeface="Times New Roman"/>
                <a:cs typeface="Times New Roman"/>
                <a:sym typeface="Times New Roman"/>
              </a:rPr>
              <a:t>Gauthier, C., Bissonnette, S., &amp; Richard, M. (2013) . </a:t>
            </a:r>
            <a:r>
              <a:rPr lang="fr" sz="1200" i="1">
                <a:solidFill>
                  <a:schemeClr val="dk1"/>
                </a:solidFill>
                <a:latin typeface="Times New Roman"/>
                <a:ea typeface="Times New Roman"/>
                <a:cs typeface="Times New Roman"/>
                <a:sym typeface="Times New Roman"/>
              </a:rPr>
              <a:t>Enseignement explicite et réussite des élèves</a:t>
            </a:r>
            <a:r>
              <a:rPr lang="fr" sz="1200">
                <a:solidFill>
                  <a:schemeClr val="dk1"/>
                </a:solidFill>
                <a:latin typeface="Times New Roman"/>
                <a:ea typeface="Times New Roman"/>
                <a:cs typeface="Times New Roman"/>
                <a:sym typeface="Times New Roman"/>
              </a:rPr>
              <a:t>. Bruxelles : De Boeck.</a:t>
            </a:r>
            <a:endParaRPr sz="1200">
              <a:solidFill>
                <a:schemeClr val="dk1"/>
              </a:solidFill>
              <a:latin typeface="Times New Roman"/>
              <a:ea typeface="Times New Roman"/>
              <a:cs typeface="Times New Roman"/>
              <a:sym typeface="Times New Roman"/>
            </a:endParaRPr>
          </a:p>
          <a:p>
            <a:pPr marL="0" lvl="0" indent="0" algn="just" rtl="0">
              <a:spcBef>
                <a:spcPts val="0"/>
              </a:spcBef>
              <a:spcAft>
                <a:spcPts val="0"/>
              </a:spcAft>
              <a:buClr>
                <a:srgbClr val="000000"/>
              </a:buClr>
              <a:buSzPts val="1400"/>
              <a:buFont typeface="Arial"/>
              <a:buNone/>
            </a:pPr>
            <a:endParaRPr sz="1200">
              <a:solidFill>
                <a:schemeClr val="dk1"/>
              </a:solidFill>
              <a:latin typeface="Times New Roman"/>
              <a:ea typeface="Times New Roman"/>
              <a:cs typeface="Times New Roman"/>
              <a:sym typeface="Times New Roman"/>
            </a:endParaRPr>
          </a:p>
          <a:p>
            <a:pPr marL="0" lvl="0" indent="0" algn="just" rtl="0">
              <a:spcBef>
                <a:spcPts val="0"/>
              </a:spcBef>
              <a:spcAft>
                <a:spcPts val="0"/>
              </a:spcAft>
              <a:buClr>
                <a:srgbClr val="000000"/>
              </a:buClr>
              <a:buSzPts val="1400"/>
              <a:buFont typeface="Arial"/>
              <a:buNone/>
            </a:pPr>
            <a:r>
              <a:rPr lang="fr" sz="1200">
                <a:solidFill>
                  <a:schemeClr val="dk1"/>
                </a:solidFill>
                <a:latin typeface="Times New Roman"/>
                <a:ea typeface="Times New Roman"/>
                <a:cs typeface="Times New Roman"/>
                <a:sym typeface="Times New Roman"/>
              </a:rPr>
              <a:t>Grangeat, M. (2016). </a:t>
            </a:r>
            <a:r>
              <a:rPr lang="fr" sz="1200" i="1">
                <a:solidFill>
                  <a:schemeClr val="dk1"/>
                </a:solidFill>
                <a:latin typeface="Times New Roman"/>
                <a:ea typeface="Times New Roman"/>
                <a:cs typeface="Times New Roman"/>
                <a:sym typeface="Times New Roman"/>
              </a:rPr>
              <a:t>Modéliser les enseignements scientifiques fondés sur les démarches d’investigation : développement des compétences professionnelles , apport du travail collectif To cite this version : HAL Id : halshs-01412270</a:t>
            </a:r>
            <a:r>
              <a:rPr lang="fr" sz="1200">
                <a:solidFill>
                  <a:schemeClr val="dk1"/>
                </a:solidFill>
                <a:latin typeface="Times New Roman"/>
                <a:ea typeface="Times New Roman"/>
                <a:cs typeface="Times New Roman"/>
                <a:sym typeface="Times New Roman"/>
              </a:rPr>
              <a:t>.</a:t>
            </a:r>
            <a:endParaRPr sz="1200">
              <a:solidFill>
                <a:schemeClr val="dk1"/>
              </a:solidFill>
              <a:latin typeface="Times New Roman"/>
              <a:ea typeface="Times New Roman"/>
              <a:cs typeface="Times New Roman"/>
              <a:sym typeface="Times New Roman"/>
            </a:endParaRPr>
          </a:p>
          <a:p>
            <a:pPr marL="0" lvl="0" indent="0" algn="just" rtl="0">
              <a:spcBef>
                <a:spcPts val="0"/>
              </a:spcBef>
              <a:spcAft>
                <a:spcPts val="0"/>
              </a:spcAft>
              <a:buClr>
                <a:srgbClr val="000000"/>
              </a:buClr>
              <a:buSzPts val="1400"/>
              <a:buFont typeface="Arial"/>
              <a:buNone/>
            </a:pP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000">
              <a:solidFill>
                <a:schemeClr val="dk1"/>
              </a:solidFill>
              <a:latin typeface="Times New Roman"/>
              <a:ea typeface="Times New Roman"/>
              <a:cs typeface="Times New Roman"/>
              <a:sym typeface="Times New Roman"/>
            </a:endParaRPr>
          </a:p>
        </p:txBody>
      </p:sp>
      <p:pic>
        <p:nvPicPr>
          <p:cNvPr id="647" name="Google Shape;647;p98"/>
          <p:cNvPicPr preferRelativeResize="0"/>
          <p:nvPr/>
        </p:nvPicPr>
        <p:blipFill rotWithShape="1">
          <a:blip r:embed="rId4">
            <a:alphaModFix/>
          </a:blip>
          <a:srcRect/>
          <a:stretch/>
        </p:blipFill>
        <p:spPr>
          <a:xfrm>
            <a:off x="7843525" y="4703226"/>
            <a:ext cx="1202949" cy="380800"/>
          </a:xfrm>
          <a:prstGeom prst="rect">
            <a:avLst/>
          </a:prstGeom>
          <a:noFill/>
          <a:ln>
            <a:noFill/>
          </a:ln>
        </p:spPr>
      </p:pic>
      <p:sp>
        <p:nvSpPr>
          <p:cNvPr id="648" name="Google Shape;648;p98"/>
          <p:cNvSpPr txBox="1"/>
          <p:nvPr/>
        </p:nvSpPr>
        <p:spPr>
          <a:xfrm>
            <a:off x="65525" y="174750"/>
            <a:ext cx="8826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000" b="1">
                <a:solidFill>
                  <a:srgbClr val="073763"/>
                </a:solidFill>
                <a:latin typeface="Times New Roman"/>
                <a:ea typeface="Times New Roman"/>
                <a:cs typeface="Times New Roman"/>
                <a:sym typeface="Times New Roman"/>
              </a:rPr>
              <a:t>Repères bibliographiques</a:t>
            </a:r>
            <a:endParaRPr sz="2000" b="1">
              <a:solidFill>
                <a:srgbClr val="073763"/>
              </a:solidFill>
              <a:latin typeface="Times New Roman"/>
              <a:ea typeface="Times New Roman"/>
              <a:cs typeface="Times New Roman"/>
              <a:sym typeface="Times New Roman"/>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652"/>
        <p:cNvGrpSpPr/>
        <p:nvPr/>
      </p:nvGrpSpPr>
      <p:grpSpPr>
        <a:xfrm>
          <a:off x="0" y="0"/>
          <a:ext cx="0" cy="0"/>
          <a:chOff x="0" y="0"/>
          <a:chExt cx="0" cy="0"/>
        </a:xfrm>
      </p:grpSpPr>
      <p:pic>
        <p:nvPicPr>
          <p:cNvPr id="653" name="Google Shape;653;p99"/>
          <p:cNvPicPr preferRelativeResize="0"/>
          <p:nvPr/>
        </p:nvPicPr>
        <p:blipFill rotWithShape="1">
          <a:blip r:embed="rId3">
            <a:alphaModFix/>
          </a:blip>
          <a:srcRect/>
          <a:stretch/>
        </p:blipFill>
        <p:spPr>
          <a:xfrm>
            <a:off x="7864650" y="4703226"/>
            <a:ext cx="1202949" cy="380800"/>
          </a:xfrm>
          <a:prstGeom prst="rect">
            <a:avLst/>
          </a:prstGeom>
          <a:noFill/>
          <a:ln>
            <a:noFill/>
          </a:ln>
        </p:spPr>
      </p:pic>
      <p:sp>
        <p:nvSpPr>
          <p:cNvPr id="654" name="Google Shape;654;p99"/>
          <p:cNvSpPr txBox="1">
            <a:spLocks noGrp="1"/>
          </p:cNvSpPr>
          <p:nvPr>
            <p:ph type="body" idx="1"/>
          </p:nvPr>
        </p:nvSpPr>
        <p:spPr>
          <a:xfrm>
            <a:off x="3879550" y="272825"/>
            <a:ext cx="4952700" cy="4925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1100"/>
              <a:buFont typeface="Arial"/>
              <a:buNone/>
            </a:pPr>
            <a:endParaRPr sz="10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endParaRPr sz="10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endParaRPr sz="1000">
              <a:solidFill>
                <a:schemeClr val="dk1"/>
              </a:solidFill>
              <a:latin typeface="Times New Roman"/>
              <a:ea typeface="Times New Roman"/>
              <a:cs typeface="Times New Roman"/>
              <a:sym typeface="Times New Roman"/>
            </a:endParaRPr>
          </a:p>
        </p:txBody>
      </p:sp>
      <p:sp>
        <p:nvSpPr>
          <p:cNvPr id="655" name="Google Shape;655;p99"/>
          <p:cNvSpPr txBox="1"/>
          <p:nvPr/>
        </p:nvSpPr>
        <p:spPr>
          <a:xfrm>
            <a:off x="65525" y="174750"/>
            <a:ext cx="8826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000" b="1">
                <a:solidFill>
                  <a:srgbClr val="073763"/>
                </a:solidFill>
                <a:latin typeface="Times New Roman"/>
                <a:ea typeface="Times New Roman"/>
                <a:cs typeface="Times New Roman"/>
                <a:sym typeface="Times New Roman"/>
              </a:rPr>
              <a:t>Repères bibliographiques</a:t>
            </a:r>
            <a:endParaRPr sz="2000" b="1">
              <a:solidFill>
                <a:srgbClr val="073763"/>
              </a:solidFill>
              <a:latin typeface="Times New Roman"/>
              <a:ea typeface="Times New Roman"/>
              <a:cs typeface="Times New Roman"/>
              <a:sym typeface="Times New Roman"/>
            </a:endParaRPr>
          </a:p>
        </p:txBody>
      </p:sp>
      <p:sp>
        <p:nvSpPr>
          <p:cNvPr id="656" name="Google Shape;656;p99"/>
          <p:cNvSpPr txBox="1"/>
          <p:nvPr/>
        </p:nvSpPr>
        <p:spPr>
          <a:xfrm>
            <a:off x="316150" y="708700"/>
            <a:ext cx="8516100" cy="35403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Clr>
                <a:schemeClr val="dk1"/>
              </a:buClr>
              <a:buSzPts val="1400"/>
              <a:buFont typeface="Arial"/>
              <a:buNone/>
            </a:pPr>
            <a:r>
              <a:rPr lang="fr" sz="1200">
                <a:solidFill>
                  <a:schemeClr val="dk1"/>
                </a:solidFill>
                <a:latin typeface="Times New Roman"/>
                <a:ea typeface="Times New Roman"/>
                <a:cs typeface="Times New Roman"/>
                <a:sym typeface="Times New Roman"/>
              </a:rPr>
              <a:t>Martin, Serge. Jean-François Bert, Jérôme Lamy, (2021) </a:t>
            </a:r>
            <a:r>
              <a:rPr lang="fr" sz="1200" i="1">
                <a:solidFill>
                  <a:schemeClr val="dk1"/>
                </a:solidFill>
                <a:latin typeface="Times New Roman"/>
                <a:ea typeface="Times New Roman"/>
                <a:cs typeface="Times New Roman"/>
                <a:sym typeface="Times New Roman"/>
              </a:rPr>
              <a:t>Voir les savoirs. Lieux, objets et gestes de la Sciences.</a:t>
            </a:r>
            <a:r>
              <a:rPr lang="fr" sz="1200">
                <a:solidFill>
                  <a:schemeClr val="dk1"/>
                </a:solidFill>
                <a:latin typeface="Times New Roman"/>
                <a:ea typeface="Times New Roman"/>
                <a:cs typeface="Times New Roman"/>
                <a:sym typeface="Times New Roman"/>
              </a:rPr>
              <a:t> Lectures (2021)</a:t>
            </a:r>
            <a:endParaRPr sz="1200">
              <a:solidFill>
                <a:schemeClr val="dk1"/>
              </a:solidFill>
              <a:latin typeface="Times New Roman"/>
              <a:ea typeface="Times New Roman"/>
              <a:cs typeface="Times New Roman"/>
              <a:sym typeface="Times New Roman"/>
            </a:endParaRPr>
          </a:p>
          <a:p>
            <a:pPr marL="0" lvl="0" indent="0" algn="just" rtl="0">
              <a:spcBef>
                <a:spcPts val="0"/>
              </a:spcBef>
              <a:spcAft>
                <a:spcPts val="0"/>
              </a:spcAft>
              <a:buClr>
                <a:schemeClr val="dk1"/>
              </a:buClr>
              <a:buSzPts val="1400"/>
              <a:buFont typeface="Arial"/>
              <a:buNone/>
            </a:pPr>
            <a:endParaRPr sz="1200">
              <a:solidFill>
                <a:schemeClr val="dk1"/>
              </a:solidFill>
              <a:latin typeface="Times New Roman"/>
              <a:ea typeface="Times New Roman"/>
              <a:cs typeface="Times New Roman"/>
              <a:sym typeface="Times New Roman"/>
            </a:endParaRPr>
          </a:p>
          <a:p>
            <a:pPr marL="0" lvl="0" indent="0" algn="just" rtl="0">
              <a:spcBef>
                <a:spcPts val="0"/>
              </a:spcBef>
              <a:spcAft>
                <a:spcPts val="0"/>
              </a:spcAft>
              <a:buClr>
                <a:schemeClr val="dk1"/>
              </a:buClr>
              <a:buSzPts val="1400"/>
              <a:buFont typeface="Arial"/>
              <a:buNone/>
            </a:pPr>
            <a:r>
              <a:rPr lang="fr" sz="1200">
                <a:solidFill>
                  <a:schemeClr val="dk1"/>
                </a:solidFill>
                <a:highlight>
                  <a:srgbClr val="EEEEEE"/>
                </a:highlight>
                <a:latin typeface="Times New Roman"/>
                <a:ea typeface="Times New Roman"/>
                <a:cs typeface="Times New Roman"/>
                <a:sym typeface="Times New Roman"/>
              </a:rPr>
              <a:t>Vincent-Lancrin, Stéphan. Développer la créativité et l’esprit critique des élèves. OECD: Organisation for Economic Co-operation and Development, 2020</a:t>
            </a:r>
            <a:endParaRPr sz="1200">
              <a:solidFill>
                <a:schemeClr val="dk1"/>
              </a:solidFill>
              <a:latin typeface="Times New Roman"/>
              <a:ea typeface="Times New Roman"/>
              <a:cs typeface="Times New Roman"/>
              <a:sym typeface="Times New Roman"/>
            </a:endParaRPr>
          </a:p>
          <a:p>
            <a:pPr marL="0" lvl="0" indent="0" algn="just" rtl="0">
              <a:spcBef>
                <a:spcPts val="0"/>
              </a:spcBef>
              <a:spcAft>
                <a:spcPts val="0"/>
              </a:spcAft>
              <a:buClr>
                <a:schemeClr val="dk1"/>
              </a:buClr>
              <a:buSzPts val="1400"/>
              <a:buFont typeface="Arial"/>
              <a:buNone/>
            </a:pPr>
            <a:endParaRPr sz="1200">
              <a:solidFill>
                <a:schemeClr val="dk1"/>
              </a:solidFill>
              <a:latin typeface="Times New Roman"/>
              <a:ea typeface="Times New Roman"/>
              <a:cs typeface="Times New Roman"/>
              <a:sym typeface="Times New Roman"/>
            </a:endParaRPr>
          </a:p>
          <a:p>
            <a:pPr marL="0" lvl="0" indent="0" algn="just" rtl="0">
              <a:spcBef>
                <a:spcPts val="0"/>
              </a:spcBef>
              <a:spcAft>
                <a:spcPts val="0"/>
              </a:spcAft>
              <a:buClr>
                <a:schemeClr val="dk1"/>
              </a:buClr>
              <a:buSzPts val="1400"/>
              <a:buFont typeface="Arial"/>
              <a:buNone/>
            </a:pPr>
            <a:r>
              <a:rPr lang="fr" sz="1200">
                <a:solidFill>
                  <a:schemeClr val="dk1"/>
                </a:solidFill>
                <a:latin typeface="Times New Roman"/>
                <a:ea typeface="Times New Roman"/>
                <a:cs typeface="Times New Roman"/>
                <a:sym typeface="Times New Roman"/>
              </a:rPr>
              <a:t>Verin, A., &amp; Peterfalvi, B. (1985) Un instrument d’analyse des modèles implicites de l’enseignement scientifique chez les enseignants. </a:t>
            </a:r>
            <a:r>
              <a:rPr lang="fr" sz="1200" i="1">
                <a:solidFill>
                  <a:schemeClr val="dk1"/>
                </a:solidFill>
                <a:latin typeface="Times New Roman"/>
                <a:ea typeface="Times New Roman"/>
                <a:cs typeface="Times New Roman"/>
                <a:sym typeface="Times New Roman"/>
              </a:rPr>
              <a:t>ASTER</a:t>
            </a:r>
            <a:r>
              <a:rPr lang="fr" sz="1200">
                <a:solidFill>
                  <a:schemeClr val="dk1"/>
                </a:solidFill>
                <a:latin typeface="Times New Roman"/>
                <a:ea typeface="Times New Roman"/>
                <a:cs typeface="Times New Roman"/>
                <a:sym typeface="Times New Roman"/>
              </a:rPr>
              <a:t>, </a:t>
            </a:r>
            <a:r>
              <a:rPr lang="fr" sz="1200" i="1">
                <a:solidFill>
                  <a:schemeClr val="dk1"/>
                </a:solidFill>
                <a:latin typeface="Times New Roman"/>
                <a:ea typeface="Times New Roman"/>
                <a:cs typeface="Times New Roman"/>
                <a:sym typeface="Times New Roman"/>
              </a:rPr>
              <a:t>1</a:t>
            </a:r>
            <a:r>
              <a:rPr lang="fr" sz="1200">
                <a:solidFill>
                  <a:schemeClr val="dk1"/>
                </a:solidFill>
                <a:latin typeface="Times New Roman"/>
                <a:ea typeface="Times New Roman"/>
                <a:cs typeface="Times New Roman"/>
                <a:sym typeface="Times New Roman"/>
              </a:rPr>
              <a:t>(7), 728.</a:t>
            </a:r>
            <a:endParaRPr sz="1200">
              <a:solidFill>
                <a:schemeClr val="dk1"/>
              </a:solidFill>
              <a:latin typeface="Times New Roman"/>
              <a:ea typeface="Times New Roman"/>
              <a:cs typeface="Times New Roman"/>
              <a:sym typeface="Times New Roman"/>
            </a:endParaRPr>
          </a:p>
          <a:p>
            <a:pPr marL="0" lvl="0" indent="0" algn="just" rtl="0">
              <a:spcBef>
                <a:spcPts val="0"/>
              </a:spcBef>
              <a:spcAft>
                <a:spcPts val="0"/>
              </a:spcAft>
              <a:buClr>
                <a:schemeClr val="dk1"/>
              </a:buClr>
              <a:buSzPts val="1400"/>
              <a:buFont typeface="Arial"/>
              <a:buNone/>
            </a:pPr>
            <a:endParaRPr sz="1200">
              <a:solidFill>
                <a:schemeClr val="dk1"/>
              </a:solidFill>
              <a:latin typeface="Times New Roman"/>
              <a:ea typeface="Times New Roman"/>
              <a:cs typeface="Times New Roman"/>
              <a:sym typeface="Times New Roman"/>
            </a:endParaRPr>
          </a:p>
          <a:p>
            <a:pPr marL="0" lvl="0" indent="0" algn="just" rtl="0">
              <a:spcBef>
                <a:spcPts val="0"/>
              </a:spcBef>
              <a:spcAft>
                <a:spcPts val="0"/>
              </a:spcAft>
              <a:buNone/>
            </a:pPr>
            <a:r>
              <a:rPr lang="fr" sz="1200">
                <a:solidFill>
                  <a:schemeClr val="dk1"/>
                </a:solidFill>
                <a:latin typeface="Times New Roman"/>
                <a:ea typeface="Times New Roman"/>
                <a:cs typeface="Times New Roman"/>
                <a:sym typeface="Times New Roman"/>
              </a:rPr>
              <a:t>Wallenhorst, Nathanael (2020) </a:t>
            </a:r>
            <a:r>
              <a:rPr lang="fr" sz="1200" i="1">
                <a:solidFill>
                  <a:schemeClr val="dk1"/>
                </a:solidFill>
                <a:latin typeface="Times New Roman"/>
                <a:ea typeface="Times New Roman"/>
                <a:cs typeface="Times New Roman"/>
                <a:sym typeface="Times New Roman"/>
              </a:rPr>
              <a:t>La vérité sur l’Anthropocène</a:t>
            </a:r>
            <a:r>
              <a:rPr lang="fr" sz="1200">
                <a:solidFill>
                  <a:schemeClr val="dk1"/>
                </a:solidFill>
                <a:latin typeface="Times New Roman"/>
                <a:ea typeface="Times New Roman"/>
                <a:cs typeface="Times New Roman"/>
                <a:sym typeface="Times New Roman"/>
              </a:rPr>
              <a:t>,, Paris, Le Pommier</a:t>
            </a:r>
            <a:endParaRPr sz="1200">
              <a:solidFill>
                <a:schemeClr val="dk1"/>
              </a:solidFill>
              <a:latin typeface="Times New Roman"/>
              <a:ea typeface="Times New Roman"/>
              <a:cs typeface="Times New Roman"/>
              <a:sym typeface="Times New Roman"/>
            </a:endParaRPr>
          </a:p>
          <a:p>
            <a:pPr marL="0" lvl="0" indent="0" algn="just" rtl="0">
              <a:spcBef>
                <a:spcPts val="0"/>
              </a:spcBef>
              <a:spcAft>
                <a:spcPts val="0"/>
              </a:spcAft>
              <a:buNone/>
            </a:pP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Document de l’INJEP “Education non formelle à l’environnement. Fondements sociohistoriques et modalités d’expression territoriale” </a:t>
            </a:r>
            <a:r>
              <a:rPr lang="fr" sz="1200" u="sng">
                <a:solidFill>
                  <a:schemeClr val="accent5"/>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https://injep.fr/wp-content/uploads/2019/12/rapport-2019-13-educ-environnement.pdf</a:t>
            </a:r>
            <a:endParaRPr sz="1200">
              <a:solidFill>
                <a:schemeClr val="dk1"/>
              </a:solidFill>
              <a:latin typeface="Times New Roman"/>
              <a:ea typeface="Times New Roman"/>
              <a:cs typeface="Times New Roman"/>
              <a:sym typeface="Times New Roman"/>
            </a:endParaRPr>
          </a:p>
          <a:p>
            <a:pPr marL="0" lvl="0" indent="0" algn="just" rtl="0">
              <a:spcBef>
                <a:spcPts val="0"/>
              </a:spcBef>
              <a:spcAft>
                <a:spcPts val="0"/>
              </a:spcAft>
              <a:buNone/>
            </a:pP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Parler aux enfants de l’environnement</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fr" sz="1200" u="sng">
                <a:solidFill>
                  <a:schemeClr val="accent5"/>
                </a:solidFill>
                <a:latin typeface="Times New Roman"/>
                <a:ea typeface="Times New Roman"/>
                <a:cs typeface="Times New Roman"/>
                <a:sym typeface="Times New Roman"/>
                <a:hlinkClick r:id="rId5">
                  <a:extLst>
                    <a:ext uri="{A12FA001-AC4F-418D-AE19-62706E023703}">
                      <ahyp:hlinkClr xmlns:ahyp="http://schemas.microsoft.com/office/drawing/2018/hyperlinkcolor" val="tx"/>
                    </a:ext>
                  </a:extLst>
                </a:hlinkClick>
              </a:rPr>
              <a:t>https://psychology.org.au/for-the-public/psychology-topics/climate-change-psychology/talking-with-children-about-the-environment</a:t>
            </a:r>
            <a:r>
              <a:rPr lang="fr"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0" lvl="0" indent="0" algn="just" rtl="0">
              <a:spcBef>
                <a:spcPts val="0"/>
              </a:spcBef>
              <a:spcAft>
                <a:spcPts val="0"/>
              </a:spcAft>
              <a:buNone/>
            </a:pPr>
            <a:endParaRPr sz="1200">
              <a:solidFill>
                <a:schemeClr val="dk1"/>
              </a:solidFill>
              <a:latin typeface="Times New Roman"/>
              <a:ea typeface="Times New Roman"/>
              <a:cs typeface="Times New Roman"/>
              <a:sym typeface="Times New Roman"/>
            </a:endParaRPr>
          </a:p>
          <a:p>
            <a:pPr marL="0" lvl="0" indent="0" algn="just" rtl="0">
              <a:spcBef>
                <a:spcPts val="0"/>
              </a:spcBef>
              <a:spcAft>
                <a:spcPts val="0"/>
              </a:spcAft>
              <a:buClr>
                <a:schemeClr val="dk1"/>
              </a:buClr>
              <a:buSzPts val="1400"/>
              <a:buFont typeface="Arial"/>
              <a:buNone/>
            </a:pP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660"/>
        <p:cNvGrpSpPr/>
        <p:nvPr/>
      </p:nvGrpSpPr>
      <p:grpSpPr>
        <a:xfrm>
          <a:off x="0" y="0"/>
          <a:ext cx="0" cy="0"/>
          <a:chOff x="0" y="0"/>
          <a:chExt cx="0" cy="0"/>
        </a:xfrm>
      </p:grpSpPr>
      <p:pic>
        <p:nvPicPr>
          <p:cNvPr id="661" name="Google Shape;661;p100"/>
          <p:cNvPicPr preferRelativeResize="0"/>
          <p:nvPr/>
        </p:nvPicPr>
        <p:blipFill rotWithShape="1">
          <a:blip r:embed="rId3">
            <a:alphaModFix/>
          </a:blip>
          <a:srcRect/>
          <a:stretch/>
        </p:blipFill>
        <p:spPr>
          <a:xfrm>
            <a:off x="7232600" y="4692326"/>
            <a:ext cx="1202949" cy="380800"/>
          </a:xfrm>
          <a:prstGeom prst="rect">
            <a:avLst/>
          </a:prstGeom>
          <a:noFill/>
          <a:ln>
            <a:noFill/>
          </a:ln>
        </p:spPr>
      </p:pic>
      <p:sp>
        <p:nvSpPr>
          <p:cNvPr id="662" name="Google Shape;662;p100"/>
          <p:cNvSpPr txBox="1"/>
          <p:nvPr/>
        </p:nvSpPr>
        <p:spPr>
          <a:xfrm>
            <a:off x="4814700" y="2287475"/>
            <a:ext cx="4263000" cy="1111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fr" sz="2800">
                <a:solidFill>
                  <a:schemeClr val="dk1"/>
                </a:solidFill>
                <a:latin typeface="Times New Roman"/>
                <a:ea typeface="Times New Roman"/>
                <a:cs typeface="Times New Roman"/>
                <a:sym typeface="Times New Roman"/>
              </a:rPr>
              <a:t>Illustrations </a:t>
            </a:r>
            <a:endParaRPr sz="280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fr" sz="2800" u="sng">
                <a:solidFill>
                  <a:schemeClr val="hlink"/>
                </a:solidFill>
                <a:latin typeface="Times New Roman"/>
                <a:ea typeface="Times New Roman"/>
                <a:cs typeface="Times New Roman"/>
                <a:sym typeface="Times New Roman"/>
                <a:hlinkClick r:id="rId4"/>
              </a:rPr>
              <a:t>Tiphaine Rivière</a:t>
            </a:r>
            <a:endParaRPr sz="2800">
              <a:solidFill>
                <a:schemeClr val="dk1"/>
              </a:solidFill>
              <a:latin typeface="Times New Roman"/>
              <a:ea typeface="Times New Roman"/>
              <a:cs typeface="Times New Roman"/>
              <a:sym typeface="Times New Roman"/>
            </a:endParaRPr>
          </a:p>
        </p:txBody>
      </p:sp>
      <p:pic>
        <p:nvPicPr>
          <p:cNvPr id="663" name="Google Shape;663;p100"/>
          <p:cNvPicPr preferRelativeResize="0"/>
          <p:nvPr/>
        </p:nvPicPr>
        <p:blipFill>
          <a:blip r:embed="rId5">
            <a:alphaModFix amt="48000"/>
          </a:blip>
          <a:stretch>
            <a:fillRect/>
          </a:stretch>
        </p:blipFill>
        <p:spPr>
          <a:xfrm>
            <a:off x="55050" y="0"/>
            <a:ext cx="4759658" cy="514349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667"/>
        <p:cNvGrpSpPr/>
        <p:nvPr/>
      </p:nvGrpSpPr>
      <p:grpSpPr>
        <a:xfrm>
          <a:off x="0" y="0"/>
          <a:ext cx="0" cy="0"/>
          <a:chOff x="0" y="0"/>
          <a:chExt cx="0" cy="0"/>
        </a:xfrm>
      </p:grpSpPr>
      <p:pic>
        <p:nvPicPr>
          <p:cNvPr id="668" name="Google Shape;668;p101"/>
          <p:cNvPicPr preferRelativeResize="0"/>
          <p:nvPr/>
        </p:nvPicPr>
        <p:blipFill>
          <a:blip r:embed="rId3">
            <a:alphaModFix amt="38000"/>
          </a:blip>
          <a:stretch>
            <a:fillRect/>
          </a:stretch>
        </p:blipFill>
        <p:spPr>
          <a:xfrm>
            <a:off x="4" y="0"/>
            <a:ext cx="4655672" cy="5143500"/>
          </a:xfrm>
          <a:prstGeom prst="rect">
            <a:avLst/>
          </a:prstGeom>
          <a:noFill/>
          <a:ln>
            <a:noFill/>
          </a:ln>
        </p:spPr>
      </p:pic>
      <p:pic>
        <p:nvPicPr>
          <p:cNvPr id="669" name="Google Shape;669;p101"/>
          <p:cNvPicPr preferRelativeResize="0"/>
          <p:nvPr/>
        </p:nvPicPr>
        <p:blipFill>
          <a:blip r:embed="rId4">
            <a:alphaModFix/>
          </a:blip>
          <a:stretch>
            <a:fillRect/>
          </a:stretch>
        </p:blipFill>
        <p:spPr>
          <a:xfrm>
            <a:off x="7881425" y="4704551"/>
            <a:ext cx="1202949" cy="380800"/>
          </a:xfrm>
          <a:prstGeom prst="rect">
            <a:avLst/>
          </a:prstGeom>
          <a:noFill/>
          <a:ln>
            <a:noFill/>
          </a:ln>
        </p:spPr>
      </p:pic>
      <p:sp>
        <p:nvSpPr>
          <p:cNvPr id="670" name="Google Shape;670;p101"/>
          <p:cNvSpPr txBox="1"/>
          <p:nvPr/>
        </p:nvSpPr>
        <p:spPr>
          <a:xfrm>
            <a:off x="4707750" y="76675"/>
            <a:ext cx="4376700" cy="467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100" b="1">
                <a:latin typeface="Times New Roman"/>
                <a:ea typeface="Times New Roman"/>
                <a:cs typeface="Times New Roman"/>
                <a:sym typeface="Times New Roman"/>
              </a:rPr>
              <a:t>Contacts</a:t>
            </a:r>
            <a:endParaRPr sz="2100" b="1">
              <a:latin typeface="Times New Roman"/>
              <a:ea typeface="Times New Roman"/>
              <a:cs typeface="Times New Roman"/>
              <a:sym typeface="Times New Roman"/>
            </a:endParaRPr>
          </a:p>
          <a:p>
            <a:pPr marL="0" lvl="0" indent="0" algn="l" rtl="0">
              <a:spcBef>
                <a:spcPts val="0"/>
              </a:spcBef>
              <a:spcAft>
                <a:spcPts val="0"/>
              </a:spcAft>
              <a:buNone/>
            </a:pPr>
            <a:r>
              <a:rPr lang="fr" u="sng">
                <a:solidFill>
                  <a:schemeClr val="hlink"/>
                </a:solidFill>
                <a:latin typeface="Times New Roman"/>
                <a:ea typeface="Times New Roman"/>
                <a:cs typeface="Times New Roman"/>
                <a:sym typeface="Times New Roman"/>
                <a:hlinkClick r:id="rId5"/>
              </a:rPr>
              <a:t>savanturiers@afper.org</a:t>
            </a:r>
            <a:endParaRPr>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fr" u="sng">
                <a:solidFill>
                  <a:schemeClr val="accent5"/>
                </a:solidFill>
                <a:latin typeface="Times New Roman"/>
                <a:ea typeface="Times New Roman"/>
                <a:cs typeface="Times New Roman"/>
                <a:sym typeface="Times New Roman"/>
                <a:hlinkClick r:id="rId6">
                  <a:extLst>
                    <a:ext uri="{A12FA001-AC4F-418D-AE19-62706E023703}">
                      <ahyp:hlinkClr xmlns:ahyp="http://schemas.microsoft.com/office/drawing/2018/hyperlinkcolor" val="tx"/>
                    </a:ext>
                  </a:extLst>
                </a:hlinkClick>
              </a:rPr>
              <a:t>ange.ansour@afper.org</a:t>
            </a:r>
            <a:endParaRPr>
              <a:latin typeface="Times New Roman"/>
              <a:ea typeface="Times New Roman"/>
              <a:cs typeface="Times New Roman"/>
              <a:sym typeface="Times New Roman"/>
            </a:endParaRPr>
          </a:p>
          <a:p>
            <a:pPr marL="0" lvl="0" indent="0" algn="l" rtl="0">
              <a:spcBef>
                <a:spcPts val="0"/>
              </a:spcBef>
              <a:spcAft>
                <a:spcPts val="0"/>
              </a:spcAft>
              <a:buNone/>
            </a:pPr>
            <a:endParaRPr>
              <a:latin typeface="Times New Roman"/>
              <a:ea typeface="Times New Roman"/>
              <a:cs typeface="Times New Roman"/>
              <a:sym typeface="Times New Roman"/>
            </a:endParaRPr>
          </a:p>
          <a:p>
            <a:pPr marL="0" lvl="0" indent="0" algn="l" rtl="0">
              <a:spcBef>
                <a:spcPts val="0"/>
              </a:spcBef>
              <a:spcAft>
                <a:spcPts val="0"/>
              </a:spcAft>
              <a:buNone/>
            </a:pPr>
            <a:endParaRPr>
              <a:latin typeface="Times New Roman"/>
              <a:ea typeface="Times New Roman"/>
              <a:cs typeface="Times New Roman"/>
              <a:sym typeface="Times New Roman"/>
            </a:endParaRPr>
          </a:p>
          <a:p>
            <a:pPr marL="0" lvl="0" indent="0" algn="l" rtl="0">
              <a:spcBef>
                <a:spcPts val="0"/>
              </a:spcBef>
              <a:spcAft>
                <a:spcPts val="0"/>
              </a:spcAft>
              <a:buNone/>
            </a:pPr>
            <a:r>
              <a:rPr lang="fr" sz="2000" b="1">
                <a:latin typeface="Times New Roman"/>
                <a:ea typeface="Times New Roman"/>
                <a:cs typeface="Times New Roman"/>
                <a:sym typeface="Times New Roman"/>
              </a:rPr>
              <a:t>Réseaux Sociaux</a:t>
            </a:r>
            <a:endParaRPr sz="2000" b="1">
              <a:latin typeface="Times New Roman"/>
              <a:ea typeface="Times New Roman"/>
              <a:cs typeface="Times New Roman"/>
              <a:sym typeface="Times New Roman"/>
            </a:endParaRPr>
          </a:p>
          <a:p>
            <a:pPr marL="0" lvl="0" indent="0" algn="l" rtl="0">
              <a:spcBef>
                <a:spcPts val="0"/>
              </a:spcBef>
              <a:spcAft>
                <a:spcPts val="0"/>
              </a:spcAft>
              <a:buNone/>
            </a:pPr>
            <a:endParaRPr>
              <a:latin typeface="Times New Roman"/>
              <a:ea typeface="Times New Roman"/>
              <a:cs typeface="Times New Roman"/>
              <a:sym typeface="Times New Roman"/>
            </a:endParaRPr>
          </a:p>
          <a:p>
            <a:pPr marL="0" lvl="0" indent="0" algn="l" rtl="0">
              <a:spcBef>
                <a:spcPts val="0"/>
              </a:spcBef>
              <a:spcAft>
                <a:spcPts val="0"/>
              </a:spcAft>
              <a:buNone/>
            </a:pPr>
            <a:r>
              <a:rPr lang="fr">
                <a:latin typeface="Times New Roman"/>
                <a:ea typeface="Times New Roman"/>
                <a:cs typeface="Times New Roman"/>
                <a:sym typeface="Times New Roman"/>
              </a:rPr>
              <a:t>@Savantures</a:t>
            </a:r>
            <a:endParaRPr>
              <a:latin typeface="Times New Roman"/>
              <a:ea typeface="Times New Roman"/>
              <a:cs typeface="Times New Roman"/>
              <a:sym typeface="Times New Roman"/>
            </a:endParaRPr>
          </a:p>
          <a:p>
            <a:pPr marL="0" lvl="0" indent="0" algn="l" rtl="0">
              <a:spcBef>
                <a:spcPts val="0"/>
              </a:spcBef>
              <a:spcAft>
                <a:spcPts val="0"/>
              </a:spcAft>
              <a:buNone/>
            </a:pPr>
            <a:r>
              <a:rPr lang="fr">
                <a:latin typeface="Times New Roman"/>
                <a:ea typeface="Times New Roman"/>
                <a:cs typeface="Times New Roman"/>
                <a:sym typeface="Times New Roman"/>
              </a:rPr>
              <a:t>@AFPERedu</a:t>
            </a:r>
            <a:endParaRPr>
              <a:latin typeface="Times New Roman"/>
              <a:ea typeface="Times New Roman"/>
              <a:cs typeface="Times New Roman"/>
              <a:sym typeface="Times New Roman"/>
            </a:endParaRPr>
          </a:p>
          <a:p>
            <a:pPr marL="0" lvl="0" indent="0" algn="l" rtl="0">
              <a:spcBef>
                <a:spcPts val="0"/>
              </a:spcBef>
              <a:spcAft>
                <a:spcPts val="0"/>
              </a:spcAft>
              <a:buNone/>
            </a:pPr>
            <a:r>
              <a:rPr lang="fr">
                <a:latin typeface="Times New Roman"/>
                <a:ea typeface="Times New Roman"/>
                <a:cs typeface="Times New Roman"/>
                <a:sym typeface="Times New Roman"/>
              </a:rPr>
              <a:t>@AngeAnsour</a:t>
            </a:r>
            <a:endParaRPr>
              <a:latin typeface="Times New Roman"/>
              <a:ea typeface="Times New Roman"/>
              <a:cs typeface="Times New Roman"/>
              <a:sym typeface="Times New Roman"/>
            </a:endParaRPr>
          </a:p>
          <a:p>
            <a:pPr marL="0" lvl="0" indent="0" algn="l" rtl="0">
              <a:spcBef>
                <a:spcPts val="0"/>
              </a:spcBef>
              <a:spcAft>
                <a:spcPts val="0"/>
              </a:spcAft>
              <a:buNone/>
            </a:pPr>
            <a:endParaRPr>
              <a:latin typeface="Times New Roman"/>
              <a:ea typeface="Times New Roman"/>
              <a:cs typeface="Times New Roman"/>
              <a:sym typeface="Times New Roman"/>
            </a:endParaRPr>
          </a:p>
          <a:p>
            <a:pPr marL="0" lvl="0" indent="0" algn="l" rtl="0">
              <a:spcBef>
                <a:spcPts val="0"/>
              </a:spcBef>
              <a:spcAft>
                <a:spcPts val="0"/>
              </a:spcAft>
              <a:buNone/>
            </a:pPr>
            <a:endParaRPr>
              <a:latin typeface="Times New Roman"/>
              <a:ea typeface="Times New Roman"/>
              <a:cs typeface="Times New Roman"/>
              <a:sym typeface="Times New Roman"/>
            </a:endParaRPr>
          </a:p>
          <a:p>
            <a:pPr marL="0" lvl="0" indent="0" algn="l" rtl="0">
              <a:spcBef>
                <a:spcPts val="0"/>
              </a:spcBef>
              <a:spcAft>
                <a:spcPts val="0"/>
              </a:spcAft>
              <a:buNone/>
            </a:pPr>
            <a:r>
              <a:rPr lang="fr" sz="1300">
                <a:solidFill>
                  <a:schemeClr val="dk1"/>
                </a:solidFill>
                <a:highlight>
                  <a:srgbClr val="F3F3F3"/>
                </a:highlight>
                <a:latin typeface="Times New Roman"/>
                <a:ea typeface="Times New Roman"/>
                <a:cs typeface="Times New Roman"/>
                <a:sym typeface="Times New Roman"/>
              </a:rPr>
              <a:t>@savanturiers</a:t>
            </a:r>
            <a:endParaRPr sz="1300">
              <a:solidFill>
                <a:schemeClr val="dk1"/>
              </a:solidFill>
              <a:highlight>
                <a:srgbClr val="F3F3F3"/>
              </a:highlight>
              <a:latin typeface="Times New Roman"/>
              <a:ea typeface="Times New Roman"/>
              <a:cs typeface="Times New Roman"/>
              <a:sym typeface="Times New Roman"/>
            </a:endParaRPr>
          </a:p>
          <a:p>
            <a:pPr marL="0" lvl="0" indent="0" algn="l" rtl="0">
              <a:spcBef>
                <a:spcPts val="0"/>
              </a:spcBef>
              <a:spcAft>
                <a:spcPts val="0"/>
              </a:spcAft>
              <a:buNone/>
            </a:pPr>
            <a:endParaRPr sz="1300">
              <a:solidFill>
                <a:schemeClr val="dk1"/>
              </a:solidFill>
              <a:highlight>
                <a:srgbClr val="F3F3F3"/>
              </a:highlight>
              <a:latin typeface="Times New Roman"/>
              <a:ea typeface="Times New Roman"/>
              <a:cs typeface="Times New Roman"/>
              <a:sym typeface="Times New Roman"/>
            </a:endParaRPr>
          </a:p>
          <a:p>
            <a:pPr marL="0" lvl="0" indent="0" algn="l" rtl="0">
              <a:spcBef>
                <a:spcPts val="0"/>
              </a:spcBef>
              <a:spcAft>
                <a:spcPts val="0"/>
              </a:spcAft>
              <a:buNone/>
            </a:pPr>
            <a:endParaRPr sz="1300">
              <a:solidFill>
                <a:schemeClr val="dk1"/>
              </a:solidFill>
              <a:highlight>
                <a:srgbClr val="F3F3F3"/>
              </a:highlight>
              <a:latin typeface="Times New Roman"/>
              <a:ea typeface="Times New Roman"/>
              <a:cs typeface="Times New Roman"/>
              <a:sym typeface="Times New Roman"/>
            </a:endParaRPr>
          </a:p>
          <a:p>
            <a:pPr marL="0" lvl="0" indent="0" algn="l" rtl="0">
              <a:spcBef>
                <a:spcPts val="0"/>
              </a:spcBef>
              <a:spcAft>
                <a:spcPts val="0"/>
              </a:spcAft>
              <a:buNone/>
            </a:pPr>
            <a:r>
              <a:rPr lang="fr" sz="1300" u="sng">
                <a:solidFill>
                  <a:schemeClr val="hlink"/>
                </a:solidFill>
                <a:highlight>
                  <a:srgbClr val="F3F3F3"/>
                </a:highlight>
                <a:latin typeface="Times New Roman"/>
                <a:ea typeface="Times New Roman"/>
                <a:cs typeface="Times New Roman"/>
                <a:sym typeface="Times New Roman"/>
                <a:hlinkClick r:id="rId7"/>
              </a:rPr>
              <a:t>Savanturiers-Ecole de la Recherche</a:t>
            </a:r>
            <a:endParaRPr sz="1300">
              <a:solidFill>
                <a:schemeClr val="dk1"/>
              </a:solidFill>
              <a:highlight>
                <a:srgbClr val="F3F3F3"/>
              </a:highlight>
              <a:latin typeface="Times New Roman"/>
              <a:ea typeface="Times New Roman"/>
              <a:cs typeface="Times New Roman"/>
              <a:sym typeface="Times New Roman"/>
            </a:endParaRPr>
          </a:p>
          <a:p>
            <a:pPr marL="0" lvl="0" indent="0" algn="l" rtl="0">
              <a:spcBef>
                <a:spcPts val="0"/>
              </a:spcBef>
              <a:spcAft>
                <a:spcPts val="0"/>
              </a:spcAft>
              <a:buNone/>
            </a:pPr>
            <a:endParaRPr sz="1300">
              <a:solidFill>
                <a:schemeClr val="dk1"/>
              </a:solidFill>
              <a:highlight>
                <a:srgbClr val="F3F3F3"/>
              </a:highlight>
              <a:latin typeface="Times New Roman"/>
              <a:ea typeface="Times New Roman"/>
              <a:cs typeface="Times New Roman"/>
              <a:sym typeface="Times New Roman"/>
            </a:endParaRPr>
          </a:p>
          <a:p>
            <a:pPr marL="0" lvl="0" indent="0" algn="l" rtl="0">
              <a:spcBef>
                <a:spcPts val="0"/>
              </a:spcBef>
              <a:spcAft>
                <a:spcPts val="0"/>
              </a:spcAft>
              <a:buNone/>
            </a:pPr>
            <a:r>
              <a:rPr lang="fr" sz="2000" b="1">
                <a:solidFill>
                  <a:schemeClr val="dk1"/>
                </a:solidFill>
                <a:highlight>
                  <a:srgbClr val="F3F3F3"/>
                </a:highlight>
                <a:latin typeface="Times New Roman"/>
                <a:ea typeface="Times New Roman"/>
                <a:cs typeface="Times New Roman"/>
                <a:sym typeface="Times New Roman"/>
              </a:rPr>
              <a:t>Sites internet</a:t>
            </a:r>
            <a:endParaRPr sz="2000" b="1">
              <a:solidFill>
                <a:schemeClr val="dk1"/>
              </a:solidFill>
              <a:highlight>
                <a:srgbClr val="F3F3F3"/>
              </a:highlight>
              <a:latin typeface="Times New Roman"/>
              <a:ea typeface="Times New Roman"/>
              <a:cs typeface="Times New Roman"/>
              <a:sym typeface="Times New Roman"/>
            </a:endParaRPr>
          </a:p>
          <a:p>
            <a:pPr marL="0" lvl="0" indent="0" algn="l" rtl="0">
              <a:spcBef>
                <a:spcPts val="0"/>
              </a:spcBef>
              <a:spcAft>
                <a:spcPts val="0"/>
              </a:spcAft>
              <a:buNone/>
            </a:pPr>
            <a:r>
              <a:rPr lang="fr" sz="1300" u="sng">
                <a:solidFill>
                  <a:schemeClr val="hlink"/>
                </a:solidFill>
                <a:highlight>
                  <a:srgbClr val="F3F3F3"/>
                </a:highlight>
                <a:latin typeface="Times New Roman"/>
                <a:ea typeface="Times New Roman"/>
                <a:cs typeface="Times New Roman"/>
                <a:sym typeface="Times New Roman"/>
                <a:hlinkClick r:id="rId8"/>
              </a:rPr>
              <a:t>savanturiers.afper.org</a:t>
            </a:r>
            <a:endParaRPr sz="1300">
              <a:solidFill>
                <a:schemeClr val="dk1"/>
              </a:solidFill>
              <a:highlight>
                <a:srgbClr val="F3F3F3"/>
              </a:highlight>
              <a:latin typeface="Times New Roman"/>
              <a:ea typeface="Times New Roman"/>
              <a:cs typeface="Times New Roman"/>
              <a:sym typeface="Times New Roman"/>
            </a:endParaRPr>
          </a:p>
          <a:p>
            <a:pPr marL="0" lvl="0" indent="0" algn="l" rtl="0">
              <a:spcBef>
                <a:spcPts val="0"/>
              </a:spcBef>
              <a:spcAft>
                <a:spcPts val="0"/>
              </a:spcAft>
              <a:buNone/>
            </a:pPr>
            <a:r>
              <a:rPr lang="fr" sz="1300" u="sng">
                <a:solidFill>
                  <a:schemeClr val="hlink"/>
                </a:solidFill>
                <a:highlight>
                  <a:srgbClr val="F3F3F3"/>
                </a:highlight>
                <a:latin typeface="Times New Roman"/>
                <a:ea typeface="Times New Roman"/>
                <a:cs typeface="Times New Roman"/>
                <a:sym typeface="Times New Roman"/>
                <a:hlinkClick r:id="rId9"/>
              </a:rPr>
              <a:t>afper.org</a:t>
            </a:r>
            <a:endParaRPr sz="1300">
              <a:solidFill>
                <a:schemeClr val="dk1"/>
              </a:solidFill>
              <a:highlight>
                <a:srgbClr val="F3F3F3"/>
              </a:highlight>
              <a:latin typeface="Times New Roman"/>
              <a:ea typeface="Times New Roman"/>
              <a:cs typeface="Times New Roman"/>
              <a:sym typeface="Times New Roman"/>
            </a:endParaRPr>
          </a:p>
        </p:txBody>
      </p:sp>
      <p:pic>
        <p:nvPicPr>
          <p:cNvPr id="671" name="Google Shape;671;p101"/>
          <p:cNvPicPr preferRelativeResize="0"/>
          <p:nvPr/>
        </p:nvPicPr>
        <p:blipFill>
          <a:blip r:embed="rId10">
            <a:alphaModFix/>
          </a:blip>
          <a:stretch>
            <a:fillRect/>
          </a:stretch>
        </p:blipFill>
        <p:spPr>
          <a:xfrm flipH="1">
            <a:off x="4781125" y="1611875"/>
            <a:ext cx="347100" cy="272400"/>
          </a:xfrm>
          <a:prstGeom prst="ellipse">
            <a:avLst/>
          </a:prstGeom>
          <a:noFill/>
          <a:ln>
            <a:noFill/>
          </a:ln>
        </p:spPr>
      </p:pic>
      <p:pic>
        <p:nvPicPr>
          <p:cNvPr id="672" name="Google Shape;672;p101"/>
          <p:cNvPicPr preferRelativeResize="0"/>
          <p:nvPr/>
        </p:nvPicPr>
        <p:blipFill>
          <a:blip r:embed="rId11">
            <a:alphaModFix/>
          </a:blip>
          <a:stretch>
            <a:fillRect/>
          </a:stretch>
        </p:blipFill>
        <p:spPr>
          <a:xfrm>
            <a:off x="4781126" y="2571739"/>
            <a:ext cx="347100" cy="368100"/>
          </a:xfrm>
          <a:prstGeom prst="ellipse">
            <a:avLst/>
          </a:prstGeom>
          <a:noFill/>
          <a:ln>
            <a:noFill/>
          </a:ln>
        </p:spPr>
      </p:pic>
      <p:pic>
        <p:nvPicPr>
          <p:cNvPr id="673" name="Google Shape;673;p101"/>
          <p:cNvPicPr preferRelativeResize="0"/>
          <p:nvPr/>
        </p:nvPicPr>
        <p:blipFill>
          <a:blip r:embed="rId12">
            <a:alphaModFix/>
          </a:blip>
          <a:stretch>
            <a:fillRect/>
          </a:stretch>
        </p:blipFill>
        <p:spPr>
          <a:xfrm>
            <a:off x="4781126" y="3247775"/>
            <a:ext cx="889825" cy="224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215"/>
        <p:cNvGrpSpPr/>
        <p:nvPr/>
      </p:nvGrpSpPr>
      <p:grpSpPr>
        <a:xfrm>
          <a:off x="0" y="0"/>
          <a:ext cx="0" cy="0"/>
          <a:chOff x="0" y="0"/>
          <a:chExt cx="0" cy="0"/>
        </a:xfrm>
      </p:grpSpPr>
      <p:pic>
        <p:nvPicPr>
          <p:cNvPr id="216" name="Google Shape;216;p50"/>
          <p:cNvPicPr preferRelativeResize="0"/>
          <p:nvPr/>
        </p:nvPicPr>
        <p:blipFill rotWithShape="1">
          <a:blip r:embed="rId3">
            <a:alphaModFix/>
          </a:blip>
          <a:srcRect/>
          <a:stretch/>
        </p:blipFill>
        <p:spPr>
          <a:xfrm>
            <a:off x="7232600" y="4692326"/>
            <a:ext cx="1202949" cy="380800"/>
          </a:xfrm>
          <a:prstGeom prst="rect">
            <a:avLst/>
          </a:prstGeom>
          <a:noFill/>
          <a:ln>
            <a:noFill/>
          </a:ln>
        </p:spPr>
      </p:pic>
      <p:sp>
        <p:nvSpPr>
          <p:cNvPr id="217" name="Google Shape;217;p50"/>
          <p:cNvSpPr txBox="1">
            <a:spLocks noGrp="1"/>
          </p:cNvSpPr>
          <p:nvPr>
            <p:ph type="title"/>
          </p:nvPr>
        </p:nvSpPr>
        <p:spPr>
          <a:xfrm>
            <a:off x="84300" y="98525"/>
            <a:ext cx="90009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fr" sz="2200" b="1">
                <a:solidFill>
                  <a:srgbClr val="073763"/>
                </a:solidFill>
                <a:latin typeface="Times New Roman"/>
                <a:ea typeface="Times New Roman"/>
                <a:cs typeface="Times New Roman"/>
                <a:sym typeface="Times New Roman"/>
              </a:rPr>
              <a:t>Aux interfaces des savoirs scientifiques et des expertises professionnelles</a:t>
            </a:r>
            <a:endParaRPr sz="2200" b="1">
              <a:solidFill>
                <a:srgbClr val="073763"/>
              </a:solidFill>
              <a:latin typeface="Times New Roman"/>
              <a:ea typeface="Times New Roman"/>
              <a:cs typeface="Times New Roman"/>
              <a:sym typeface="Times New Roman"/>
            </a:endParaRPr>
          </a:p>
        </p:txBody>
      </p:sp>
      <p:graphicFrame>
        <p:nvGraphicFramePr>
          <p:cNvPr id="218" name="Google Shape;218;p50"/>
          <p:cNvGraphicFramePr/>
          <p:nvPr/>
        </p:nvGraphicFramePr>
        <p:xfrm>
          <a:off x="113025" y="847075"/>
          <a:ext cx="3000000" cy="3000000"/>
        </p:xfrm>
        <a:graphic>
          <a:graphicData uri="http://schemas.openxmlformats.org/drawingml/2006/table">
            <a:tbl>
              <a:tblPr>
                <a:noFill/>
                <a:tableStyleId>{AFE84683-405B-495A-B0A3-4866D0A4A89B}</a:tableStyleId>
              </a:tblPr>
              <a:tblGrid>
                <a:gridCol w="2972650">
                  <a:extLst>
                    <a:ext uri="{9D8B030D-6E8A-4147-A177-3AD203B41FA5}">
                      <a16:colId xmlns:a16="http://schemas.microsoft.com/office/drawing/2014/main" val="20000"/>
                    </a:ext>
                  </a:extLst>
                </a:gridCol>
                <a:gridCol w="3252300">
                  <a:extLst>
                    <a:ext uri="{9D8B030D-6E8A-4147-A177-3AD203B41FA5}">
                      <a16:colId xmlns:a16="http://schemas.microsoft.com/office/drawing/2014/main" val="20001"/>
                    </a:ext>
                  </a:extLst>
                </a:gridCol>
                <a:gridCol w="2693000">
                  <a:extLst>
                    <a:ext uri="{9D8B030D-6E8A-4147-A177-3AD203B41FA5}">
                      <a16:colId xmlns:a16="http://schemas.microsoft.com/office/drawing/2014/main" val="20002"/>
                    </a:ext>
                  </a:extLst>
                </a:gridCol>
              </a:tblGrid>
              <a:tr h="695275">
                <a:tc>
                  <a:txBody>
                    <a:bodyPr/>
                    <a:lstStyle/>
                    <a:p>
                      <a:pPr marL="0" marR="0" lvl="0" indent="0" algn="ctr" rtl="0">
                        <a:lnSpc>
                          <a:spcPct val="100000"/>
                        </a:lnSpc>
                        <a:spcBef>
                          <a:spcPts val="0"/>
                        </a:spcBef>
                        <a:spcAft>
                          <a:spcPts val="0"/>
                        </a:spcAft>
                        <a:buClr>
                          <a:srgbClr val="000000"/>
                        </a:buClr>
                        <a:buSzPts val="3500"/>
                        <a:buFont typeface="Arial"/>
                        <a:buNone/>
                      </a:pPr>
                      <a:r>
                        <a:rPr lang="fr" sz="3500" b="1" u="none" strike="noStrike" cap="none">
                          <a:solidFill>
                            <a:schemeClr val="dk1"/>
                          </a:solidFill>
                          <a:latin typeface="Archivo Narrow"/>
                          <a:ea typeface="Archivo Narrow"/>
                          <a:cs typeface="Archivo Narrow"/>
                          <a:sym typeface="Archivo Narrow"/>
                        </a:rPr>
                        <a:t>Agir</a:t>
                      </a:r>
                      <a:endParaRPr sz="3500" b="1" u="none" strike="noStrike" cap="none">
                        <a:solidFill>
                          <a:schemeClr val="dk1"/>
                        </a:solidFill>
                        <a:latin typeface="Archivo Narrow"/>
                        <a:ea typeface="Archivo Narrow"/>
                        <a:cs typeface="Archivo Narrow"/>
                        <a:sym typeface="Archivo Narrow"/>
                      </a:endParaRPr>
                    </a:p>
                  </a:txBody>
                  <a:tcPr marL="91425" marR="91425" marT="91425" marB="91425">
                    <a:lnL w="9525" cap="flat" cmpd="sng">
                      <a:solidFill>
                        <a:srgbClr val="6AA84F"/>
                      </a:solidFill>
                      <a:prstDash val="solid"/>
                      <a:round/>
                      <a:headEnd type="none" w="sm" len="sm"/>
                      <a:tailEnd type="none" w="sm" len="sm"/>
                    </a:lnL>
                    <a:lnR w="9525" cap="flat" cmpd="sng">
                      <a:solidFill>
                        <a:srgbClr val="B02C20"/>
                      </a:solidFill>
                      <a:prstDash val="solid"/>
                      <a:round/>
                      <a:headEnd type="none" w="sm" len="sm"/>
                      <a:tailEnd type="none" w="sm" len="sm"/>
                    </a:lnR>
                    <a:lnT w="9525" cap="flat" cmpd="sng">
                      <a:solidFill>
                        <a:srgbClr val="6AA84F"/>
                      </a:solidFill>
                      <a:prstDash val="solid"/>
                      <a:round/>
                      <a:headEnd type="none" w="sm" len="sm"/>
                      <a:tailEnd type="none" w="sm" len="sm"/>
                    </a:lnT>
                    <a:lnB w="9525" cap="flat" cmpd="sng">
                      <a:solidFill>
                        <a:srgbClr val="6AA84F"/>
                      </a:solidFill>
                      <a:prstDash val="solid"/>
                      <a:round/>
                      <a:headEnd type="none" w="sm" len="sm"/>
                      <a:tailEnd type="none" w="sm" len="sm"/>
                    </a:lnB>
                    <a:solidFill>
                      <a:srgbClr val="6AA84F"/>
                    </a:solidFill>
                  </a:tcPr>
                </a:tc>
                <a:tc>
                  <a:txBody>
                    <a:bodyPr/>
                    <a:lstStyle/>
                    <a:p>
                      <a:pPr marL="0" marR="0" lvl="0" indent="0" algn="ctr" rtl="0">
                        <a:lnSpc>
                          <a:spcPct val="100000"/>
                        </a:lnSpc>
                        <a:spcBef>
                          <a:spcPts val="0"/>
                        </a:spcBef>
                        <a:spcAft>
                          <a:spcPts val="0"/>
                        </a:spcAft>
                        <a:buClr>
                          <a:srgbClr val="000000"/>
                        </a:buClr>
                        <a:buSzPts val="2500"/>
                        <a:buFont typeface="Arial"/>
                        <a:buNone/>
                      </a:pPr>
                      <a:r>
                        <a:rPr lang="fr" sz="2500" b="1" u="none" strike="noStrike" cap="none">
                          <a:solidFill>
                            <a:schemeClr val="dk1"/>
                          </a:solidFill>
                          <a:latin typeface="Archivo Narrow"/>
                          <a:ea typeface="Archivo Narrow"/>
                          <a:cs typeface="Archivo Narrow"/>
                          <a:sym typeface="Archivo Narrow"/>
                        </a:rPr>
                        <a:t>Former, accompagner</a:t>
                      </a:r>
                      <a:endParaRPr sz="2500" b="1" u="none" strike="noStrike" cap="none">
                        <a:solidFill>
                          <a:schemeClr val="dk1"/>
                        </a:solidFill>
                        <a:latin typeface="Archivo Narrow"/>
                        <a:ea typeface="Archivo Narrow"/>
                        <a:cs typeface="Archivo Narrow"/>
                        <a:sym typeface="Archivo Narrow"/>
                      </a:endParaRPr>
                    </a:p>
                  </a:txBody>
                  <a:tcPr marL="91425" marR="91425" marT="91425" marB="91425">
                    <a:lnL w="9525" cap="flat" cmpd="sng">
                      <a:solidFill>
                        <a:srgbClr val="B02C20"/>
                      </a:solidFill>
                      <a:prstDash val="solid"/>
                      <a:round/>
                      <a:headEnd type="none" w="sm" len="sm"/>
                      <a:tailEnd type="none" w="sm" len="sm"/>
                    </a:lnL>
                    <a:lnR w="9525" cap="flat" cmpd="sng">
                      <a:solidFill>
                        <a:srgbClr val="B02C20"/>
                      </a:solidFill>
                      <a:prstDash val="solid"/>
                      <a:round/>
                      <a:headEnd type="none" w="sm" len="sm"/>
                      <a:tailEnd type="none" w="sm" len="sm"/>
                    </a:lnR>
                    <a:lnT w="9525" cap="flat" cmpd="sng">
                      <a:solidFill>
                        <a:srgbClr val="B02C20"/>
                      </a:solidFill>
                      <a:prstDash val="solid"/>
                      <a:round/>
                      <a:headEnd type="none" w="sm" len="sm"/>
                      <a:tailEnd type="none" w="sm" len="sm"/>
                    </a:lnT>
                    <a:lnB w="9525" cap="flat" cmpd="sng">
                      <a:solidFill>
                        <a:srgbClr val="B02C20"/>
                      </a:solidFill>
                      <a:prstDash val="solid"/>
                      <a:round/>
                      <a:headEnd type="none" w="sm" len="sm"/>
                      <a:tailEnd type="none" w="sm" len="sm"/>
                    </a:lnB>
                    <a:solidFill>
                      <a:srgbClr val="B20606">
                        <a:alpha val="74900"/>
                      </a:srgbClr>
                    </a:solidFill>
                  </a:tcPr>
                </a:tc>
                <a:tc>
                  <a:txBody>
                    <a:bodyPr/>
                    <a:lstStyle/>
                    <a:p>
                      <a:pPr marL="0" marR="0" lvl="0" indent="0" algn="ctr" rtl="0">
                        <a:lnSpc>
                          <a:spcPct val="100000"/>
                        </a:lnSpc>
                        <a:spcBef>
                          <a:spcPts val="0"/>
                        </a:spcBef>
                        <a:spcAft>
                          <a:spcPts val="0"/>
                        </a:spcAft>
                        <a:buClr>
                          <a:srgbClr val="000000"/>
                        </a:buClr>
                        <a:buSzPts val="3700"/>
                        <a:buFont typeface="Arial"/>
                        <a:buNone/>
                      </a:pPr>
                      <a:r>
                        <a:rPr lang="fr" sz="3700" b="1" u="none" strike="noStrike" cap="none">
                          <a:solidFill>
                            <a:schemeClr val="dk1"/>
                          </a:solidFill>
                          <a:latin typeface="Archivo Narrow"/>
                          <a:ea typeface="Archivo Narrow"/>
                          <a:cs typeface="Archivo Narrow"/>
                          <a:sym typeface="Archivo Narrow"/>
                        </a:rPr>
                        <a:t>R&amp;D</a:t>
                      </a:r>
                      <a:endParaRPr sz="3700" b="1" u="none" strike="noStrike" cap="none">
                        <a:solidFill>
                          <a:schemeClr val="dk1"/>
                        </a:solidFill>
                        <a:latin typeface="Archivo Narrow"/>
                        <a:ea typeface="Archivo Narrow"/>
                        <a:cs typeface="Archivo Narrow"/>
                        <a:sym typeface="Archivo Narrow"/>
                      </a:endParaRPr>
                    </a:p>
                  </a:txBody>
                  <a:tcPr marL="91425" marR="91425" marT="91425" marB="91425">
                    <a:lnL w="9525" cap="flat" cmpd="sng">
                      <a:solidFill>
                        <a:srgbClr val="B02C20"/>
                      </a:solidFill>
                      <a:prstDash val="solid"/>
                      <a:round/>
                      <a:headEnd type="none" w="sm" len="sm"/>
                      <a:tailEnd type="none" w="sm" len="sm"/>
                    </a:lnL>
                    <a:lnR w="9525" cap="flat" cmpd="sng">
                      <a:solidFill>
                        <a:srgbClr val="CC9E19"/>
                      </a:solidFill>
                      <a:prstDash val="solid"/>
                      <a:round/>
                      <a:headEnd type="none" w="sm" len="sm"/>
                      <a:tailEnd type="none" w="sm" len="sm"/>
                    </a:lnR>
                    <a:lnT w="9525" cap="flat" cmpd="sng">
                      <a:solidFill>
                        <a:srgbClr val="CC9E19"/>
                      </a:solidFill>
                      <a:prstDash val="solid"/>
                      <a:round/>
                      <a:headEnd type="none" w="sm" len="sm"/>
                      <a:tailEnd type="none" w="sm" len="sm"/>
                    </a:lnT>
                    <a:lnB w="9525" cap="flat" cmpd="sng">
                      <a:solidFill>
                        <a:srgbClr val="CC9E19"/>
                      </a:solidFill>
                      <a:prstDash val="solid"/>
                      <a:round/>
                      <a:headEnd type="none" w="sm" len="sm"/>
                      <a:tailEnd type="none" w="sm" len="sm"/>
                    </a:lnB>
                    <a:solidFill>
                      <a:srgbClr val="CC9E19"/>
                    </a:solidFill>
                  </a:tcPr>
                </a:tc>
                <a:extLst>
                  <a:ext uri="{0D108BD9-81ED-4DB2-BD59-A6C34878D82A}">
                    <a16:rowId xmlns:a16="http://schemas.microsoft.com/office/drawing/2014/main" val="10000"/>
                  </a:ext>
                </a:extLst>
              </a:tr>
              <a:tr h="27422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6AA84F"/>
                      </a:solidFill>
                      <a:prstDash val="solid"/>
                      <a:round/>
                      <a:headEnd type="none" w="sm" len="sm"/>
                      <a:tailEnd type="none" w="sm" len="sm"/>
                    </a:lnL>
                    <a:lnR w="9525" cap="flat" cmpd="sng">
                      <a:solidFill>
                        <a:srgbClr val="B02C20"/>
                      </a:solidFill>
                      <a:prstDash val="solid"/>
                      <a:round/>
                      <a:headEnd type="none" w="sm" len="sm"/>
                      <a:tailEnd type="none" w="sm" len="sm"/>
                    </a:lnR>
                    <a:lnT w="9525" cap="flat" cmpd="sng">
                      <a:solidFill>
                        <a:srgbClr val="6AA84F"/>
                      </a:solidFill>
                      <a:prstDash val="solid"/>
                      <a:round/>
                      <a:headEnd type="none" w="sm" len="sm"/>
                      <a:tailEnd type="none" w="sm" len="sm"/>
                    </a:lnT>
                    <a:lnB w="9525" cap="flat" cmpd="sng">
                      <a:solidFill>
                        <a:srgbClr val="6AA84F"/>
                      </a:solidFill>
                      <a:prstDash val="solid"/>
                      <a:round/>
                      <a:headEnd type="none" w="sm" len="sm"/>
                      <a:tailEnd type="none" w="sm" len="sm"/>
                    </a:lnB>
                    <a:solidFill>
                      <a:srgbClr val="6AA84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B02C20"/>
                      </a:solidFill>
                      <a:prstDash val="solid"/>
                      <a:round/>
                      <a:headEnd type="none" w="sm" len="sm"/>
                      <a:tailEnd type="none" w="sm" len="sm"/>
                    </a:lnL>
                    <a:lnR w="9525" cap="flat" cmpd="sng">
                      <a:solidFill>
                        <a:srgbClr val="B02C20"/>
                      </a:solidFill>
                      <a:prstDash val="solid"/>
                      <a:round/>
                      <a:headEnd type="none" w="sm" len="sm"/>
                      <a:tailEnd type="none" w="sm" len="sm"/>
                    </a:lnR>
                    <a:lnT w="9525" cap="flat" cmpd="sng">
                      <a:solidFill>
                        <a:srgbClr val="B02C20"/>
                      </a:solidFill>
                      <a:prstDash val="solid"/>
                      <a:round/>
                      <a:headEnd type="none" w="sm" len="sm"/>
                      <a:tailEnd type="none" w="sm" len="sm"/>
                    </a:lnT>
                    <a:lnB w="9525" cap="flat" cmpd="sng">
                      <a:solidFill>
                        <a:srgbClr val="B02C20"/>
                      </a:solidFill>
                      <a:prstDash val="solid"/>
                      <a:round/>
                      <a:headEnd type="none" w="sm" len="sm"/>
                      <a:tailEnd type="none" w="sm" len="sm"/>
                    </a:lnB>
                    <a:solidFill>
                      <a:srgbClr val="B20606">
                        <a:alpha val="74900"/>
                      </a:srgbClr>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B02C20"/>
                      </a:solidFill>
                      <a:prstDash val="solid"/>
                      <a:round/>
                      <a:headEnd type="none" w="sm" len="sm"/>
                      <a:tailEnd type="none" w="sm" len="sm"/>
                    </a:lnL>
                    <a:lnR w="9525" cap="flat" cmpd="sng">
                      <a:solidFill>
                        <a:srgbClr val="CC9E19"/>
                      </a:solidFill>
                      <a:prstDash val="solid"/>
                      <a:round/>
                      <a:headEnd type="none" w="sm" len="sm"/>
                      <a:tailEnd type="none" w="sm" len="sm"/>
                    </a:lnR>
                    <a:lnT w="9525" cap="flat" cmpd="sng">
                      <a:solidFill>
                        <a:srgbClr val="CC9E19"/>
                      </a:solidFill>
                      <a:prstDash val="solid"/>
                      <a:round/>
                      <a:headEnd type="none" w="sm" len="sm"/>
                      <a:tailEnd type="none" w="sm" len="sm"/>
                    </a:lnT>
                    <a:lnB w="9525" cap="flat" cmpd="sng">
                      <a:solidFill>
                        <a:srgbClr val="CC9E19"/>
                      </a:solidFill>
                      <a:prstDash val="solid"/>
                      <a:round/>
                      <a:headEnd type="none" w="sm" len="sm"/>
                      <a:tailEnd type="none" w="sm" len="sm"/>
                    </a:lnB>
                    <a:solidFill>
                      <a:srgbClr val="CC9E19"/>
                    </a:solidFill>
                  </a:tcPr>
                </a:tc>
                <a:extLst>
                  <a:ext uri="{0D108BD9-81ED-4DB2-BD59-A6C34878D82A}">
                    <a16:rowId xmlns:a16="http://schemas.microsoft.com/office/drawing/2014/main" val="10001"/>
                  </a:ext>
                </a:extLst>
              </a:tr>
            </a:tbl>
          </a:graphicData>
        </a:graphic>
      </p:graphicFrame>
      <p:pic>
        <p:nvPicPr>
          <p:cNvPr id="219" name="Google Shape;219;p50"/>
          <p:cNvPicPr preferRelativeResize="0"/>
          <p:nvPr/>
        </p:nvPicPr>
        <p:blipFill rotWithShape="1">
          <a:blip r:embed="rId4">
            <a:alphaModFix/>
          </a:blip>
          <a:srcRect/>
          <a:stretch/>
        </p:blipFill>
        <p:spPr>
          <a:xfrm>
            <a:off x="238350" y="1715050"/>
            <a:ext cx="2577175" cy="2299175"/>
          </a:xfrm>
          <a:prstGeom prst="rect">
            <a:avLst/>
          </a:prstGeom>
          <a:noFill/>
          <a:ln>
            <a:noFill/>
          </a:ln>
        </p:spPr>
      </p:pic>
      <p:pic>
        <p:nvPicPr>
          <p:cNvPr id="220" name="Google Shape;220;p50"/>
          <p:cNvPicPr preferRelativeResize="0"/>
          <p:nvPr/>
        </p:nvPicPr>
        <p:blipFill rotWithShape="1">
          <a:blip r:embed="rId5">
            <a:alphaModFix/>
          </a:blip>
          <a:srcRect/>
          <a:stretch/>
        </p:blipFill>
        <p:spPr>
          <a:xfrm>
            <a:off x="3643976" y="1495375"/>
            <a:ext cx="2159250" cy="2618100"/>
          </a:xfrm>
          <a:prstGeom prst="rect">
            <a:avLst/>
          </a:prstGeom>
          <a:noFill/>
          <a:ln>
            <a:noFill/>
          </a:ln>
        </p:spPr>
      </p:pic>
      <p:pic>
        <p:nvPicPr>
          <p:cNvPr id="221" name="Google Shape;221;p50"/>
          <p:cNvPicPr preferRelativeResize="0"/>
          <p:nvPr/>
        </p:nvPicPr>
        <p:blipFill rotWithShape="1">
          <a:blip r:embed="rId6">
            <a:alphaModFix/>
          </a:blip>
          <a:srcRect/>
          <a:stretch/>
        </p:blipFill>
        <p:spPr>
          <a:xfrm>
            <a:off x="6213075" y="1495375"/>
            <a:ext cx="2789149" cy="313934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225"/>
        <p:cNvGrpSpPr/>
        <p:nvPr/>
      </p:nvGrpSpPr>
      <p:grpSpPr>
        <a:xfrm>
          <a:off x="0" y="0"/>
          <a:ext cx="0" cy="0"/>
          <a:chOff x="0" y="0"/>
          <a:chExt cx="0" cy="0"/>
        </a:xfrm>
      </p:grpSpPr>
      <p:pic>
        <p:nvPicPr>
          <p:cNvPr id="226" name="Google Shape;226;p51"/>
          <p:cNvPicPr preferRelativeResize="0"/>
          <p:nvPr/>
        </p:nvPicPr>
        <p:blipFill rotWithShape="1">
          <a:blip r:embed="rId3">
            <a:alphaModFix/>
          </a:blip>
          <a:srcRect/>
          <a:stretch/>
        </p:blipFill>
        <p:spPr>
          <a:xfrm>
            <a:off x="7674350" y="4648501"/>
            <a:ext cx="1202949" cy="380800"/>
          </a:xfrm>
          <a:prstGeom prst="rect">
            <a:avLst/>
          </a:prstGeom>
          <a:noFill/>
          <a:ln>
            <a:noFill/>
          </a:ln>
        </p:spPr>
      </p:pic>
      <p:graphicFrame>
        <p:nvGraphicFramePr>
          <p:cNvPr id="227" name="Google Shape;227;p51"/>
          <p:cNvGraphicFramePr/>
          <p:nvPr/>
        </p:nvGraphicFramePr>
        <p:xfrm>
          <a:off x="113425" y="155000"/>
          <a:ext cx="3000000" cy="3000000"/>
        </p:xfrm>
        <a:graphic>
          <a:graphicData uri="http://schemas.openxmlformats.org/drawingml/2006/table">
            <a:tbl>
              <a:tblPr>
                <a:noFill/>
                <a:tableStyleId>{AFE84683-405B-495A-B0A3-4866D0A4A89B}</a:tableStyleId>
              </a:tblPr>
              <a:tblGrid>
                <a:gridCol w="2893050">
                  <a:extLst>
                    <a:ext uri="{9D8B030D-6E8A-4147-A177-3AD203B41FA5}">
                      <a16:colId xmlns:a16="http://schemas.microsoft.com/office/drawing/2014/main" val="20000"/>
                    </a:ext>
                  </a:extLst>
                </a:gridCol>
                <a:gridCol w="3250425">
                  <a:extLst>
                    <a:ext uri="{9D8B030D-6E8A-4147-A177-3AD203B41FA5}">
                      <a16:colId xmlns:a16="http://schemas.microsoft.com/office/drawing/2014/main" val="20001"/>
                    </a:ext>
                  </a:extLst>
                </a:gridCol>
                <a:gridCol w="2828100">
                  <a:extLst>
                    <a:ext uri="{9D8B030D-6E8A-4147-A177-3AD203B41FA5}">
                      <a16:colId xmlns:a16="http://schemas.microsoft.com/office/drawing/2014/main" val="20002"/>
                    </a:ext>
                  </a:extLst>
                </a:gridCol>
              </a:tblGrid>
              <a:tr h="899500">
                <a:tc>
                  <a:txBody>
                    <a:bodyPr/>
                    <a:lstStyle/>
                    <a:p>
                      <a:pPr marL="0" marR="0" lvl="0" indent="0" algn="ctr" rtl="0">
                        <a:lnSpc>
                          <a:spcPct val="100000"/>
                        </a:lnSpc>
                        <a:spcBef>
                          <a:spcPts val="0"/>
                        </a:spcBef>
                        <a:spcAft>
                          <a:spcPts val="0"/>
                        </a:spcAft>
                        <a:buClr>
                          <a:srgbClr val="000000"/>
                        </a:buClr>
                        <a:buSzPts val="2500"/>
                        <a:buFont typeface="Arial"/>
                        <a:buNone/>
                      </a:pPr>
                      <a:endParaRPr sz="2500" b="1"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500"/>
                        <a:buFont typeface="Arial"/>
                        <a:buNone/>
                      </a:pPr>
                      <a:endParaRPr sz="2500" b="1" u="none" strike="noStrike" cap="none">
                        <a:latin typeface="Times New Roman"/>
                        <a:ea typeface="Times New Roman"/>
                        <a:cs typeface="Times New Roman"/>
                        <a:sym typeface="Times New Roman"/>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endParaRPr sz="2000" b="1" u="none" strike="noStrike" cap="none">
                        <a:latin typeface="Times New Roman"/>
                        <a:ea typeface="Times New Roman"/>
                        <a:cs typeface="Times New Roman"/>
                        <a:sym typeface="Times New Roman"/>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500"/>
                        <a:buFont typeface="Arial"/>
                        <a:buNone/>
                      </a:pPr>
                      <a:endParaRPr sz="2500" b="1" u="none" strike="noStrike" cap="none">
                        <a:latin typeface="Times New Roman"/>
                        <a:ea typeface="Times New Roman"/>
                        <a:cs typeface="Times New Roman"/>
                        <a:sym typeface="Times New Roman"/>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0"/>
                  </a:ext>
                </a:extLst>
              </a:tr>
              <a:tr h="27575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fr" sz="1400" u="none" strike="noStrike" cap="none"/>
                        <a:t>R</a:t>
                      </a:r>
                      <a:endParaRPr sz="1400" u="none" strike="noStrike" cap="none"/>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28" name="Google Shape;228;p51"/>
          <p:cNvPicPr preferRelativeResize="0"/>
          <p:nvPr/>
        </p:nvPicPr>
        <p:blipFill rotWithShape="1">
          <a:blip r:embed="rId4">
            <a:alphaModFix/>
          </a:blip>
          <a:srcRect/>
          <a:stretch/>
        </p:blipFill>
        <p:spPr>
          <a:xfrm>
            <a:off x="3312698" y="1156003"/>
            <a:ext cx="2518600" cy="2569300"/>
          </a:xfrm>
          <a:prstGeom prst="rect">
            <a:avLst/>
          </a:prstGeom>
          <a:noFill/>
          <a:ln>
            <a:noFill/>
          </a:ln>
        </p:spPr>
      </p:pic>
      <p:pic>
        <p:nvPicPr>
          <p:cNvPr id="229" name="Google Shape;229;p51"/>
          <p:cNvPicPr preferRelativeResize="0"/>
          <p:nvPr/>
        </p:nvPicPr>
        <p:blipFill rotWithShape="1">
          <a:blip r:embed="rId5">
            <a:alphaModFix/>
          </a:blip>
          <a:srcRect/>
          <a:stretch/>
        </p:blipFill>
        <p:spPr>
          <a:xfrm>
            <a:off x="6456925" y="1172313"/>
            <a:ext cx="1978617" cy="2536676"/>
          </a:xfrm>
          <a:prstGeom prst="rect">
            <a:avLst/>
          </a:prstGeom>
          <a:noFill/>
          <a:ln>
            <a:noFill/>
          </a:ln>
        </p:spPr>
      </p:pic>
      <p:pic>
        <p:nvPicPr>
          <p:cNvPr id="230" name="Google Shape;230;p51"/>
          <p:cNvPicPr preferRelativeResize="0"/>
          <p:nvPr/>
        </p:nvPicPr>
        <p:blipFill rotWithShape="1">
          <a:blip r:embed="rId6">
            <a:alphaModFix/>
          </a:blip>
          <a:srcRect/>
          <a:stretch/>
        </p:blipFill>
        <p:spPr>
          <a:xfrm>
            <a:off x="113425" y="1156000"/>
            <a:ext cx="2953375" cy="2569300"/>
          </a:xfrm>
          <a:prstGeom prst="rect">
            <a:avLst/>
          </a:prstGeom>
          <a:noFill/>
          <a:ln>
            <a:noFill/>
          </a:ln>
        </p:spPr>
      </p:pic>
      <p:sp>
        <p:nvSpPr>
          <p:cNvPr id="231" name="Google Shape;231;p51"/>
          <p:cNvSpPr txBox="1"/>
          <p:nvPr/>
        </p:nvSpPr>
        <p:spPr>
          <a:xfrm>
            <a:off x="236500" y="499550"/>
            <a:ext cx="2707200" cy="600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700"/>
              <a:buFont typeface="Arial"/>
              <a:buNone/>
            </a:pPr>
            <a:r>
              <a:rPr lang="fr" sz="2700" b="1" i="0" u="none" strike="noStrike" cap="none">
                <a:solidFill>
                  <a:srgbClr val="073763"/>
                </a:solidFill>
                <a:latin typeface="Times New Roman"/>
                <a:ea typeface="Times New Roman"/>
                <a:cs typeface="Times New Roman"/>
                <a:sym typeface="Times New Roman"/>
              </a:rPr>
              <a:t>Roland Lehoucq</a:t>
            </a:r>
            <a:endParaRPr sz="2700" b="1" i="0" u="none" strike="noStrike" cap="none">
              <a:solidFill>
                <a:srgbClr val="073763"/>
              </a:solidFill>
              <a:latin typeface="Times New Roman"/>
              <a:ea typeface="Times New Roman"/>
              <a:cs typeface="Times New Roman"/>
              <a:sym typeface="Times New Roman"/>
            </a:endParaRPr>
          </a:p>
        </p:txBody>
      </p:sp>
      <p:sp>
        <p:nvSpPr>
          <p:cNvPr id="232" name="Google Shape;232;p51"/>
          <p:cNvSpPr txBox="1"/>
          <p:nvPr/>
        </p:nvSpPr>
        <p:spPr>
          <a:xfrm>
            <a:off x="3147475" y="3921100"/>
            <a:ext cx="2953500" cy="1200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fr" sz="2200" b="1" i="0" u="none" strike="noStrike" cap="none">
                <a:solidFill>
                  <a:srgbClr val="073763"/>
                </a:solidFill>
                <a:latin typeface="Times New Roman"/>
                <a:ea typeface="Times New Roman"/>
                <a:cs typeface="Times New Roman"/>
                <a:sym typeface="Times New Roman"/>
              </a:rPr>
              <a:t>Président du Conseil</a:t>
            </a:r>
            <a:endParaRPr sz="2200" b="1" i="0" u="none" strike="noStrike" cap="none">
              <a:solidFill>
                <a:srgbClr val="073763"/>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2000"/>
              <a:buFont typeface="Arial"/>
              <a:buNone/>
            </a:pPr>
            <a:r>
              <a:rPr lang="fr" sz="2200" b="1" i="0" u="none" strike="noStrike" cap="none">
                <a:solidFill>
                  <a:srgbClr val="073763"/>
                </a:solidFill>
                <a:latin typeface="Times New Roman"/>
                <a:ea typeface="Times New Roman"/>
                <a:cs typeface="Times New Roman"/>
                <a:sym typeface="Times New Roman"/>
              </a:rPr>
              <a:t>Scientifique et stratégique</a:t>
            </a:r>
            <a:endParaRPr sz="2200" b="1" i="0" u="none" strike="noStrike" cap="none">
              <a:solidFill>
                <a:srgbClr val="073763"/>
              </a:solidFill>
              <a:latin typeface="Times New Roman"/>
              <a:ea typeface="Times New Roman"/>
              <a:cs typeface="Times New Roman"/>
              <a:sym typeface="Times New Roman"/>
            </a:endParaRPr>
          </a:p>
        </p:txBody>
      </p:sp>
      <p:sp>
        <p:nvSpPr>
          <p:cNvPr id="233" name="Google Shape;233;p51"/>
          <p:cNvSpPr txBox="1"/>
          <p:nvPr/>
        </p:nvSpPr>
        <p:spPr>
          <a:xfrm>
            <a:off x="3253650" y="499550"/>
            <a:ext cx="2636700" cy="600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fr" sz="2700" b="1" i="0" u="none" strike="noStrike" cap="none">
                <a:solidFill>
                  <a:srgbClr val="073763"/>
                </a:solidFill>
                <a:latin typeface="Times New Roman"/>
                <a:ea typeface="Times New Roman"/>
                <a:cs typeface="Times New Roman"/>
                <a:sym typeface="Times New Roman"/>
              </a:rPr>
              <a:t>Marc Demeuse</a:t>
            </a:r>
            <a:endParaRPr sz="2000" b="1" i="0" u="none" strike="noStrike" cap="none">
              <a:solidFill>
                <a:srgbClr val="073763"/>
              </a:solidFill>
              <a:latin typeface="Times New Roman"/>
              <a:ea typeface="Times New Roman"/>
              <a:cs typeface="Times New Roman"/>
              <a:sym typeface="Times New Roman"/>
            </a:endParaRPr>
          </a:p>
        </p:txBody>
      </p:sp>
      <p:sp>
        <p:nvSpPr>
          <p:cNvPr id="234" name="Google Shape;234;p51"/>
          <p:cNvSpPr txBox="1"/>
          <p:nvPr/>
        </p:nvSpPr>
        <p:spPr>
          <a:xfrm>
            <a:off x="6392100" y="499550"/>
            <a:ext cx="2263200" cy="600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fr" sz="2700" b="1" i="0" u="none" strike="noStrike" cap="none">
                <a:solidFill>
                  <a:srgbClr val="073763"/>
                </a:solidFill>
                <a:latin typeface="Times New Roman"/>
                <a:ea typeface="Times New Roman"/>
                <a:cs typeface="Times New Roman"/>
                <a:sym typeface="Times New Roman"/>
              </a:rPr>
              <a:t>Ange Ansour</a:t>
            </a:r>
            <a:endParaRPr sz="2700" b="1" i="0" u="none" strike="noStrike" cap="none">
              <a:solidFill>
                <a:srgbClr val="073763"/>
              </a:solidFill>
              <a:latin typeface="Times New Roman"/>
              <a:ea typeface="Times New Roman"/>
              <a:cs typeface="Times New Roman"/>
              <a:sym typeface="Times New Roman"/>
            </a:endParaRPr>
          </a:p>
        </p:txBody>
      </p:sp>
      <p:sp>
        <p:nvSpPr>
          <p:cNvPr id="235" name="Google Shape;235;p51"/>
          <p:cNvSpPr txBox="1"/>
          <p:nvPr/>
        </p:nvSpPr>
        <p:spPr>
          <a:xfrm>
            <a:off x="321138" y="3921100"/>
            <a:ext cx="27072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fr" sz="2800" b="1" i="0" u="none" strike="noStrike" cap="none">
                <a:solidFill>
                  <a:srgbClr val="073763"/>
                </a:solidFill>
                <a:latin typeface="Times New Roman"/>
                <a:ea typeface="Times New Roman"/>
                <a:cs typeface="Times New Roman"/>
                <a:sym typeface="Times New Roman"/>
              </a:rPr>
              <a:t>Président</a:t>
            </a:r>
            <a:endParaRPr sz="2800" b="1" i="0" u="none" strike="noStrike" cap="none">
              <a:solidFill>
                <a:srgbClr val="073763"/>
              </a:solidFill>
              <a:latin typeface="Times New Roman"/>
              <a:ea typeface="Times New Roman"/>
              <a:cs typeface="Times New Roman"/>
              <a:sym typeface="Times New Roman"/>
            </a:endParaRPr>
          </a:p>
        </p:txBody>
      </p:sp>
      <p:sp>
        <p:nvSpPr>
          <p:cNvPr id="236" name="Google Shape;236;p51"/>
          <p:cNvSpPr txBox="1"/>
          <p:nvPr/>
        </p:nvSpPr>
        <p:spPr>
          <a:xfrm>
            <a:off x="6170088" y="3781475"/>
            <a:ext cx="27072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fr" sz="2800" b="1" i="0" u="none" strike="noStrike" cap="none">
                <a:solidFill>
                  <a:srgbClr val="073763"/>
                </a:solidFill>
                <a:latin typeface="Times New Roman"/>
                <a:ea typeface="Times New Roman"/>
                <a:cs typeface="Times New Roman"/>
                <a:sym typeface="Times New Roman"/>
              </a:rPr>
              <a:t>Directrice</a:t>
            </a:r>
            <a:endParaRPr sz="2800" b="1" i="0" u="none" strike="noStrike" cap="none">
              <a:solidFill>
                <a:srgbClr val="073763"/>
              </a:solidFill>
              <a:latin typeface="Times New Roman"/>
              <a:ea typeface="Times New Roman"/>
              <a:cs typeface="Times New Roman"/>
              <a:sym typeface="Times New Roman"/>
            </a:endParaRPr>
          </a:p>
        </p:txBody>
      </p:sp>
      <p:sp>
        <p:nvSpPr>
          <p:cNvPr id="237" name="Google Shape;237;p51"/>
          <p:cNvSpPr txBox="1"/>
          <p:nvPr/>
        </p:nvSpPr>
        <p:spPr>
          <a:xfrm>
            <a:off x="906963" y="0"/>
            <a:ext cx="73845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fr" sz="3000" b="1">
                <a:solidFill>
                  <a:srgbClr val="073763"/>
                </a:solidFill>
                <a:latin typeface="Times New Roman"/>
                <a:ea typeface="Times New Roman"/>
                <a:cs typeface="Times New Roman"/>
                <a:sym typeface="Times New Roman"/>
              </a:rPr>
              <a:t>AFP</a:t>
            </a:r>
            <a:r>
              <a:rPr lang="fr" sz="3000" b="1">
                <a:solidFill>
                  <a:srgbClr val="CC0000"/>
                </a:solidFill>
                <a:latin typeface="Times New Roman"/>
                <a:ea typeface="Times New Roman"/>
                <a:cs typeface="Times New Roman"/>
                <a:sym typeface="Times New Roman"/>
              </a:rPr>
              <a:t>ER</a:t>
            </a:r>
            <a:endParaRPr sz="3000" b="1" i="0" u="none" strike="noStrike" cap="none">
              <a:solidFill>
                <a:srgbClr val="CC0000"/>
              </a:solidFill>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241"/>
        <p:cNvGrpSpPr/>
        <p:nvPr/>
      </p:nvGrpSpPr>
      <p:grpSpPr>
        <a:xfrm>
          <a:off x="0" y="0"/>
          <a:ext cx="0" cy="0"/>
          <a:chOff x="0" y="0"/>
          <a:chExt cx="0" cy="0"/>
        </a:xfrm>
      </p:grpSpPr>
      <p:pic>
        <p:nvPicPr>
          <p:cNvPr id="242" name="Google Shape;242;p52"/>
          <p:cNvPicPr preferRelativeResize="0"/>
          <p:nvPr/>
        </p:nvPicPr>
        <p:blipFill>
          <a:blip r:embed="rId3">
            <a:alphaModFix/>
          </a:blip>
          <a:stretch>
            <a:fillRect/>
          </a:stretch>
        </p:blipFill>
        <p:spPr>
          <a:xfrm>
            <a:off x="7881425" y="4704551"/>
            <a:ext cx="1202949" cy="380800"/>
          </a:xfrm>
          <a:prstGeom prst="rect">
            <a:avLst/>
          </a:prstGeom>
          <a:noFill/>
          <a:ln>
            <a:noFill/>
          </a:ln>
        </p:spPr>
      </p:pic>
      <p:sp>
        <p:nvSpPr>
          <p:cNvPr id="243" name="Google Shape;243;p52"/>
          <p:cNvSpPr txBox="1"/>
          <p:nvPr/>
        </p:nvSpPr>
        <p:spPr>
          <a:xfrm>
            <a:off x="3883600" y="1776850"/>
            <a:ext cx="5208300" cy="9696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sz="2000">
              <a:latin typeface="Times New Roman"/>
              <a:ea typeface="Times New Roman"/>
              <a:cs typeface="Times New Roman"/>
              <a:sym typeface="Times New Roman"/>
            </a:endParaRPr>
          </a:p>
          <a:p>
            <a:pPr marL="457200" lvl="0" indent="0" algn="l" rtl="0">
              <a:spcBef>
                <a:spcPts val="0"/>
              </a:spcBef>
              <a:spcAft>
                <a:spcPts val="0"/>
              </a:spcAft>
              <a:buNone/>
            </a:pPr>
            <a:r>
              <a:rPr lang="fr" sz="3100" b="1">
                <a:solidFill>
                  <a:srgbClr val="073763"/>
                </a:solidFill>
                <a:latin typeface="Times New Roman"/>
                <a:ea typeface="Times New Roman"/>
                <a:cs typeface="Times New Roman"/>
                <a:sym typeface="Times New Roman"/>
              </a:rPr>
              <a:t>Éduquer en Anthropocène</a:t>
            </a:r>
            <a:endParaRPr sz="3100" b="1">
              <a:solidFill>
                <a:srgbClr val="073763"/>
              </a:solidFill>
              <a:latin typeface="Times New Roman"/>
              <a:ea typeface="Times New Roman"/>
              <a:cs typeface="Times New Roman"/>
              <a:sym typeface="Times New Roman"/>
            </a:endParaRPr>
          </a:p>
        </p:txBody>
      </p:sp>
      <p:pic>
        <p:nvPicPr>
          <p:cNvPr id="244" name="Google Shape;244;p52"/>
          <p:cNvPicPr preferRelativeResize="0"/>
          <p:nvPr/>
        </p:nvPicPr>
        <p:blipFill>
          <a:blip r:embed="rId4">
            <a:alphaModFix amt="54000"/>
          </a:blip>
          <a:stretch>
            <a:fillRect/>
          </a:stretch>
        </p:blipFill>
        <p:spPr>
          <a:xfrm>
            <a:off x="0" y="-73301"/>
            <a:ext cx="3584875" cy="53088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Shape 248"/>
        <p:cNvGrpSpPr/>
        <p:nvPr/>
      </p:nvGrpSpPr>
      <p:grpSpPr>
        <a:xfrm>
          <a:off x="0" y="0"/>
          <a:ext cx="0" cy="0"/>
          <a:chOff x="0" y="0"/>
          <a:chExt cx="0" cy="0"/>
        </a:xfrm>
      </p:grpSpPr>
      <p:sp>
        <p:nvSpPr>
          <p:cNvPr id="249" name="Google Shape;249;p53"/>
          <p:cNvSpPr txBox="1">
            <a:spLocks noGrp="1"/>
          </p:cNvSpPr>
          <p:nvPr>
            <p:ph type="title"/>
          </p:nvPr>
        </p:nvSpPr>
        <p:spPr>
          <a:xfrm>
            <a:off x="0" y="0"/>
            <a:ext cx="914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fr" sz="2320" b="1">
                <a:solidFill>
                  <a:srgbClr val="0B5394"/>
                </a:solidFill>
                <a:latin typeface="Times New Roman"/>
                <a:ea typeface="Times New Roman"/>
                <a:cs typeface="Times New Roman"/>
                <a:sym typeface="Times New Roman"/>
              </a:rPr>
              <a:t>Une affaire de terminologie : entre mots transparents, repères historiques, concepts scientifiques stables et propositions de valeur</a:t>
            </a:r>
            <a:endParaRPr sz="2320" b="1">
              <a:solidFill>
                <a:srgbClr val="0B5394"/>
              </a:solidFill>
              <a:latin typeface="Times New Roman"/>
              <a:ea typeface="Times New Roman"/>
              <a:cs typeface="Times New Roman"/>
              <a:sym typeface="Times New Roman"/>
            </a:endParaRPr>
          </a:p>
        </p:txBody>
      </p:sp>
      <p:sp>
        <p:nvSpPr>
          <p:cNvPr id="250" name="Google Shape;250;p53"/>
          <p:cNvSpPr txBox="1">
            <a:spLocks noGrp="1"/>
          </p:cNvSpPr>
          <p:nvPr>
            <p:ph type="body" idx="1"/>
          </p:nvPr>
        </p:nvSpPr>
        <p:spPr>
          <a:xfrm>
            <a:off x="103600" y="863550"/>
            <a:ext cx="4328400" cy="42096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1,5°C - 2°C - 3°C</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9 limites planétaires</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Adaptation</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Affaire du siècle</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Alphabétisation climatique</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Anglocène</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Anthropocène </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Antispécisme</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Atténuation, adaptation</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Bilan carbone</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Capitalocène</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Chthulucène</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Climat</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Climatoscepticisme</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Collapsologie</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Durabilité</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Ecoanxiété</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Ecocide</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Education au climat</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Education au développement durable</a:t>
            </a:r>
            <a:endParaRPr sz="1400">
              <a:solidFill>
                <a:schemeClr val="dk1"/>
              </a:solidFill>
              <a:latin typeface="Times New Roman"/>
              <a:ea typeface="Times New Roman"/>
              <a:cs typeface="Times New Roman"/>
              <a:sym typeface="Times New Roman"/>
            </a:endParaRPr>
          </a:p>
        </p:txBody>
      </p:sp>
      <p:sp>
        <p:nvSpPr>
          <p:cNvPr id="251" name="Google Shape;251;p53"/>
          <p:cNvSpPr txBox="1">
            <a:spLocks noGrp="1"/>
          </p:cNvSpPr>
          <p:nvPr>
            <p:ph type="body" idx="1"/>
          </p:nvPr>
        </p:nvSpPr>
        <p:spPr>
          <a:xfrm>
            <a:off x="4432000" y="863550"/>
            <a:ext cx="4570200" cy="42096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Education à l’environnement</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Écogeste, éco-citoyen, éco-école, éco-délégué</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Écopédagogie</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Effondrement</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Empreinte écologique/carbone</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Environnement</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Géosciences</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Histoire naturelle</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Littératie climatique</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Milieu</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Modélisation</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Nature</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ODD, Agenda 2030</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Oliganthropocène</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Plantatiocène</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Système Terre</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Solastalgie</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Urbanocène</a:t>
            </a:r>
            <a:endParaRPr sz="1400">
              <a:solidFill>
                <a:schemeClr val="dk1"/>
              </a:solidFill>
              <a:latin typeface="Times New Roman"/>
              <a:ea typeface="Times New Roman"/>
              <a:cs typeface="Times New Roman"/>
              <a:sym typeface="Times New Roman"/>
            </a:endParaRPr>
          </a:p>
          <a:p>
            <a:pPr marL="457200" lvl="0" indent="-317500" algn="l" rtl="0">
              <a:lnSpc>
                <a:spcPct val="100000"/>
              </a:lnSpc>
              <a:spcBef>
                <a:spcPts val="0"/>
              </a:spcBef>
              <a:spcAft>
                <a:spcPts val="0"/>
              </a:spcAft>
              <a:buClr>
                <a:schemeClr val="dk1"/>
              </a:buClr>
              <a:buSzPts val="1400"/>
              <a:buFont typeface="Times New Roman"/>
              <a:buChar char="❏"/>
            </a:pPr>
            <a:r>
              <a:rPr lang="fr" sz="1400">
                <a:solidFill>
                  <a:schemeClr val="dk1"/>
                </a:solidFill>
                <a:latin typeface="Times New Roman"/>
                <a:ea typeface="Times New Roman"/>
                <a:cs typeface="Times New Roman"/>
                <a:sym typeface="Times New Roman"/>
              </a:rPr>
              <a:t>Urgenda</a:t>
            </a:r>
            <a:endParaRPr sz="1400">
              <a:solidFill>
                <a:schemeClr val="dk1"/>
              </a:solidFill>
              <a:latin typeface="Times New Roman"/>
              <a:ea typeface="Times New Roman"/>
              <a:cs typeface="Times New Roman"/>
              <a:sym typeface="Times New Roman"/>
            </a:endParaRPr>
          </a:p>
        </p:txBody>
      </p:sp>
      <p:pic>
        <p:nvPicPr>
          <p:cNvPr id="252" name="Google Shape;252;p53"/>
          <p:cNvPicPr preferRelativeResize="0"/>
          <p:nvPr/>
        </p:nvPicPr>
        <p:blipFill rotWithShape="1">
          <a:blip r:embed="rId3">
            <a:alphaModFix/>
          </a:blip>
          <a:srcRect/>
          <a:stretch/>
        </p:blipFill>
        <p:spPr>
          <a:xfrm>
            <a:off x="7478575" y="4762701"/>
            <a:ext cx="1202949" cy="380800"/>
          </a:xfrm>
          <a:prstGeom prst="rect">
            <a:avLst/>
          </a:prstGeom>
          <a:noFill/>
          <a:ln>
            <a:noFill/>
          </a:ln>
        </p:spPr>
      </p:pic>
      <p:pic>
        <p:nvPicPr>
          <p:cNvPr id="253" name="Google Shape;253;p53"/>
          <p:cNvPicPr preferRelativeResize="0"/>
          <p:nvPr/>
        </p:nvPicPr>
        <p:blipFill rotWithShape="1">
          <a:blip r:embed="rId4">
            <a:alphaModFix/>
          </a:blip>
          <a:srcRect/>
          <a:stretch/>
        </p:blipFill>
        <p:spPr>
          <a:xfrm>
            <a:off x="8781901" y="4620125"/>
            <a:ext cx="220350" cy="4530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3717</Words>
  <Application>Microsoft Macintosh PowerPoint</Application>
  <PresentationFormat>Affichage à l'écran (16:9)</PresentationFormat>
  <Paragraphs>541</Paragraphs>
  <Slides>57</Slides>
  <Notes>57</Notes>
  <HiddenSlides>4</HiddenSlides>
  <MMClips>0</MMClips>
  <ScaleCrop>false</ScaleCrop>
  <HeadingPairs>
    <vt:vector size="6" baseType="variant">
      <vt:variant>
        <vt:lpstr>Polices utilisées</vt:lpstr>
      </vt:variant>
      <vt:variant>
        <vt:i4>7</vt:i4>
      </vt:variant>
      <vt:variant>
        <vt:lpstr>Thème</vt:lpstr>
      </vt:variant>
      <vt:variant>
        <vt:i4>3</vt:i4>
      </vt:variant>
      <vt:variant>
        <vt:lpstr>Titres des diapositives</vt:lpstr>
      </vt:variant>
      <vt:variant>
        <vt:i4>57</vt:i4>
      </vt:variant>
    </vt:vector>
  </HeadingPairs>
  <TitlesOfParts>
    <vt:vector size="67" baseType="lpstr">
      <vt:lpstr>Calibri</vt:lpstr>
      <vt:lpstr>Arial Black</vt:lpstr>
      <vt:lpstr>Merriweather</vt:lpstr>
      <vt:lpstr>Archivo Narrow</vt:lpstr>
      <vt:lpstr>Arial</vt:lpstr>
      <vt:lpstr>Roboto</vt:lpstr>
      <vt:lpstr>Times New Roman</vt:lpstr>
      <vt:lpstr>Simple Light</vt:lpstr>
      <vt:lpstr>Simple Light</vt:lpstr>
      <vt:lpstr>Simple Light</vt:lpstr>
      <vt:lpstr>Présentation PowerPoint</vt:lpstr>
      <vt:lpstr>Présentation PowerPoint</vt:lpstr>
      <vt:lpstr>Présentation PowerPoint</vt:lpstr>
      <vt:lpstr>Présentation PowerPoint</vt:lpstr>
      <vt:lpstr>Présentation PowerPoint</vt:lpstr>
      <vt:lpstr>Aux interfaces des savoirs scientifiques et des expertises professionnelles</vt:lpstr>
      <vt:lpstr>Présentation PowerPoint</vt:lpstr>
      <vt:lpstr>Présentation PowerPoint</vt:lpstr>
      <vt:lpstr>Une affaire de terminologie : entre mots transparents, repères historiques, concepts scientifiques stables et propositions de valeur</vt:lpstr>
      <vt:lpstr>Des controverses au réel : Cartographions le terrain ! Focus repères chronologiques </vt:lpstr>
      <vt:lpstr>Présentation PowerPoint</vt:lpstr>
      <vt:lpstr>Présentation PowerPoint</vt:lpstr>
      <vt:lpstr>Présentation PowerPoint</vt:lpstr>
      <vt:lpstr>Présentation PowerPoint</vt:lpstr>
      <vt:lpstr>Présentation PowerPoint</vt:lpstr>
      <vt:lpstr>Présentation PowerPoint</vt:lpstr>
      <vt:lpstr>Approche interdisciplinaire ?</vt:lpstr>
      <vt:lpstr>Présentation PowerPoint</vt:lpstr>
      <vt:lpstr>Présentation PowerPoint</vt:lpstr>
      <vt:lpstr>La génération climat ou génération anthropocène existe-t-elle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Accompagnement R&amp;D pédagogique :  pour le climat, entre l’Education nationale et un tiers-lieu</vt:lpstr>
      <vt:lpstr>Présentation PowerPoint</vt:lpstr>
      <vt:lpstr>Présentation PowerPoint</vt:lpstr>
      <vt:lpstr>Présentation PowerPoint</vt:lpstr>
      <vt:lpstr>Présentation PowerPoint</vt:lpstr>
      <vt:lpstr>Boîte à outils JUSTICE CLIMATIQUE</vt:lpstr>
      <vt:lpstr>Présentation PowerPoint</vt:lpstr>
      <vt:lpstr>La boîte à outils pratiques</vt:lpstr>
      <vt:lpstr>Des ressources supplémentaires pour la classe et autour de l’école</vt:lpstr>
      <vt:lpstr>Focus MOOC Eduquer en anthropocène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Objectifs pour l’Europe</vt:lpstr>
      <vt:lpstr>4 niveaux de recommandations</vt:lpstr>
      <vt:lpstr>Eclairage sur le récent référentiel “GreenComp”</vt:lpstr>
      <vt:lpstr>Cadre européen : les compétences démocratiques</vt:lpstr>
      <vt:lpstr>Exemple du référentiel liés aux compétences par l’EDD réalisé par le Joint Research Center* </vt:lpstr>
      <vt:lpstr>Compétences transversales</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cp:lastModifiedBy>Anne MATTIOLI</cp:lastModifiedBy>
  <cp:revision>1</cp:revision>
  <dcterms:modified xsi:type="dcterms:W3CDTF">2023-01-18T17:25:55Z</dcterms:modified>
</cp:coreProperties>
</file>