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wav" ContentType="audio/x-wav"/>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charts/chart10.xml" ContentType="application/vnd.openxmlformats-officedocument.drawingml.chart+xml"/>
  <Override PartName="/ppt/theme/themeOverride9.xml" ContentType="application/vnd.openxmlformats-officedocument.themeOverride+xml"/>
  <Override PartName="/ppt/charts/chart11.xml" ContentType="application/vnd.openxmlformats-officedocument.drawingml.chart+xml"/>
  <Override PartName="/ppt/theme/themeOverride10.xml" ContentType="application/vnd.openxmlformats-officedocument.themeOverride+xml"/>
  <Override PartName="/ppt/charts/chart12.xml" ContentType="application/vnd.openxmlformats-officedocument.drawingml.chart+xml"/>
  <Override PartName="/ppt/theme/themeOverride11.xml" ContentType="application/vnd.openxmlformats-officedocument.themeOverride+xml"/>
  <Override PartName="/ppt/charts/chart13.xml" ContentType="application/vnd.openxmlformats-officedocument.drawingml.chart+xml"/>
  <Override PartName="/ppt/theme/themeOverride12.xml" ContentType="application/vnd.openxmlformats-officedocument.themeOverride+xml"/>
  <Override PartName="/ppt/charts/chart8.xml" ContentType="application/vnd.openxmlformats-officedocument.drawingml.chart+xml"/>
  <Override PartName="/ppt/theme/theme3.xml" ContentType="application/vnd.openxmlformats-officedocument.theme+xml"/>
  <Override PartName="/ppt/theme/theme2.xml" ContentType="application/vnd.openxmlformats-officedocument.theme+xml"/>
  <Override PartName="/ppt/charts/colors4.xml" ContentType="application/vnd.ms-office.chartcolorstyle+xml"/>
  <Override PartName="/ppt/charts/style4.xml" ContentType="application/vnd.ms-office.chartstyle+xml"/>
  <Override PartName="/ppt/charts/chart9.xml" ContentType="application/vnd.openxmlformats-officedocument.drawingml.chart+xml"/>
  <Override PartName="/ppt/charts/colors3.xml" ContentType="application/vnd.ms-office.chartcolorstyle+xml"/>
  <Override PartName="/ppt/charts/style3.xml" ContentType="application/vnd.ms-office.chartstyle+xml"/>
  <Override PartName="/ppt/theme/themeOverride8.xml" ContentType="application/vnd.openxmlformats-officedocument.themeOverride+xml"/>
  <Override PartName="/ppt/theme/themeOverride1.xml" ContentType="application/vnd.openxmlformats-officedocument.themeOverride+xml"/>
  <Override PartName="/ppt/charts/chart7.xml" ContentType="application/vnd.openxmlformats-officedocument.drawingml.chart+xml"/>
  <Override PartName="/ppt/theme/theme1.xml" ContentType="application/vnd.openxmlformats-officedocument.theme+xml"/>
  <Override PartName="/ppt/notesMasters/notesMaster1.xml" ContentType="application/vnd.openxmlformats-officedocument.presentationml.notesMaster+xml"/>
  <Override PartName="/ppt/theme/themeOverride7.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olors2.xml" ContentType="application/vnd.ms-office.chartcolorstyle+xml"/>
  <Override PartName="/ppt/charts/style2.xml" ContentType="application/vnd.ms-office.chartstyle+xml"/>
  <Override PartName="/ppt/charts/chart3.xml" ContentType="application/vnd.openxmlformats-officedocument.drawingml.chart+xml"/>
  <Override PartName="/ppt/theme/themeOverride3.xml" ContentType="application/vnd.openxmlformats-officedocument.themeOverride+xml"/>
  <Override PartName="/ppt/charts/colors1.xml" ContentType="application/vnd.ms-office.chartcolorstyle+xml"/>
  <Override PartName="/ppt/charts/style1.xml" ContentType="application/vnd.ms-office.chartstyle+xml"/>
  <Override PartName="/ppt/charts/chart2.xml" ContentType="application/vnd.openxmlformats-officedocument.drawingml.chart+xml"/>
  <Override PartName="/ppt/theme/themeOverride2.xml" ContentType="application/vnd.openxmlformats-officedocument.themeOverride+xml"/>
  <Override PartName="/ppt/charts/chart1.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 id="2147483825" r:id="rId2"/>
  </p:sldMasterIdLst>
  <p:notesMasterIdLst>
    <p:notesMasterId r:id="rId45"/>
  </p:notesMasterIdLst>
  <p:sldIdLst>
    <p:sldId id="257" r:id="rId3"/>
    <p:sldId id="467" r:id="rId4"/>
    <p:sldId id="474" r:id="rId5"/>
    <p:sldId id="475" r:id="rId6"/>
    <p:sldId id="478" r:id="rId7"/>
    <p:sldId id="479" r:id="rId8"/>
    <p:sldId id="503" r:id="rId9"/>
    <p:sldId id="485" r:id="rId10"/>
    <p:sldId id="480" r:id="rId11"/>
    <p:sldId id="505" r:id="rId12"/>
    <p:sldId id="511" r:id="rId13"/>
    <p:sldId id="547" r:id="rId14"/>
    <p:sldId id="535" r:id="rId15"/>
    <p:sldId id="536" r:id="rId16"/>
    <p:sldId id="518" r:id="rId17"/>
    <p:sldId id="519" r:id="rId18"/>
    <p:sldId id="537" r:id="rId19"/>
    <p:sldId id="538" r:id="rId20"/>
    <p:sldId id="539" r:id="rId21"/>
    <p:sldId id="524" r:id="rId22"/>
    <p:sldId id="525" r:id="rId23"/>
    <p:sldId id="526" r:id="rId24"/>
    <p:sldId id="527" r:id="rId25"/>
    <p:sldId id="528" r:id="rId26"/>
    <p:sldId id="529" r:id="rId27"/>
    <p:sldId id="540" r:id="rId28"/>
    <p:sldId id="541" r:id="rId29"/>
    <p:sldId id="544" r:id="rId30"/>
    <p:sldId id="542" r:id="rId31"/>
    <p:sldId id="543" r:id="rId32"/>
    <p:sldId id="513" r:id="rId33"/>
    <p:sldId id="514" r:id="rId34"/>
    <p:sldId id="515" r:id="rId35"/>
    <p:sldId id="516" r:id="rId36"/>
    <p:sldId id="522" r:id="rId37"/>
    <p:sldId id="523" r:id="rId38"/>
    <p:sldId id="531" r:id="rId39"/>
    <p:sldId id="548" r:id="rId40"/>
    <p:sldId id="517" r:id="rId41"/>
    <p:sldId id="549" r:id="rId42"/>
    <p:sldId id="545" r:id="rId43"/>
    <p:sldId id="546" r:id="rId44"/>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2D4"/>
    <a:srgbClr val="FEECBE"/>
    <a:srgbClr val="FDDA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autoAdjust="0"/>
    <p:restoredTop sz="86619" autoAdjust="0"/>
  </p:normalViewPr>
  <p:slideViewPr>
    <p:cSldViewPr>
      <p:cViewPr varScale="1">
        <p:scale>
          <a:sx n="114" d="100"/>
          <a:sy n="114" d="100"/>
        </p:scale>
        <p:origin x="1560"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50" Type="http://schemas.openxmlformats.org/officeDocument/2006/relationships/customXml" Target="../customXml/item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customXml" Target="../customXml/item2.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2" Type="http://schemas.openxmlformats.org/officeDocument/2006/relationships/oleObject" Target="file:///D:\Enqu&#234;te%20TeO\Exploitation\pr&#233;sentations\donn&#233;es%20graphiques_presentations.xls" TargetMode="External"/><Relationship Id="rId1" Type="http://schemas.openxmlformats.org/officeDocument/2006/relationships/themeOverride" Target="../theme/themeOverride2.xml"/></Relationships>
</file>

<file path=ppt/charts/_rels/chart10.xml.rels><?xml version="1.0" encoding="UTF-8" standalone="yes"?>
<Relationships xmlns="http://schemas.openxmlformats.org/package/2006/relationships"><Relationship Id="rId2" Type="http://schemas.openxmlformats.org/officeDocument/2006/relationships/oleObject" Target="file:///D:\Enqu&#234;te%20TeO\Exploitation\ouvrage\religion\tableaux_chap2013.xlsx" TargetMode="External"/><Relationship Id="rId1" Type="http://schemas.openxmlformats.org/officeDocument/2006/relationships/themeOverride" Target="../theme/themeOverride9.xml"/></Relationships>
</file>

<file path=ppt/charts/_rels/chart11.xml.rels><?xml version="1.0" encoding="UTF-8" standalone="yes"?>
<Relationships xmlns="http://schemas.openxmlformats.org/package/2006/relationships"><Relationship Id="rId2" Type="http://schemas.openxmlformats.org/officeDocument/2006/relationships/oleObject" Target="file:///D:\Enqu&#234;te%20TeO\Exploitation\ouvrage\religion\relations%20sociales_religion.xls" TargetMode="External"/><Relationship Id="rId1" Type="http://schemas.openxmlformats.org/officeDocument/2006/relationships/themeOverride" Target="../theme/themeOverride10.xml"/></Relationships>
</file>

<file path=ppt/charts/_rels/chart12.xml.rels><?xml version="1.0" encoding="UTF-8" standalone="yes"?>
<Relationships xmlns="http://schemas.openxmlformats.org/package/2006/relationships"><Relationship Id="rId2" Type="http://schemas.openxmlformats.org/officeDocument/2006/relationships/oleObject" Target="file:///D:\Discrimination\Fondation%20Sciences%20Sociales\donn&#233;es_FSS.xlsx" TargetMode="External"/><Relationship Id="rId1" Type="http://schemas.openxmlformats.org/officeDocument/2006/relationships/themeOverride" Target="../theme/themeOverride11.xml"/></Relationships>
</file>

<file path=ppt/charts/_rels/chart13.xml.rels><?xml version="1.0" encoding="UTF-8" standalone="yes"?>
<Relationships xmlns="http://schemas.openxmlformats.org/package/2006/relationships"><Relationship Id="rId2" Type="http://schemas.openxmlformats.org/officeDocument/2006/relationships/oleObject" Target="file:///D:\Discrimination\Fondation%20Sciences%20Sociales\donn&#233;es_FSS.xlsx" TargetMode="External"/><Relationship Id="rId1" Type="http://schemas.openxmlformats.org/officeDocument/2006/relationships/themeOverride" Target="../theme/themeOverride12.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Feuille_de_calcul_Microsoft_Excel.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Feuille_de_calcul_Microsoft_Excel1.xlsx"/></Relationships>
</file>

<file path=ppt/charts/_rels/chart4.xml.rels><?xml version="1.0" encoding="UTF-8" standalone="yes"?>
<Relationships xmlns="http://schemas.openxmlformats.org/package/2006/relationships"><Relationship Id="rId2" Type="http://schemas.openxmlformats.org/officeDocument/2006/relationships/oleObject" Target="file:///J:\D_Mob01716_31-10-16\Enqu&#234;te%20TeO\Exploitation\pr&#233;sentations\regressions_chomage.xls" TargetMode="External"/><Relationship Id="rId1" Type="http://schemas.openxmlformats.org/officeDocument/2006/relationships/themeOverride" Target="../theme/themeOverride5.xml"/></Relationships>
</file>

<file path=ppt/charts/_rels/chart5.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6.xml"/></Relationships>
</file>

<file path=ppt/charts/_rels/chart6.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7.xml"/></Relationships>
</file>

<file path=ppt/charts/_rels/chart7.xml.rels><?xml version="1.0" encoding="UTF-8" standalone="yes"?>
<Relationships xmlns="http://schemas.openxmlformats.org/package/2006/relationships"><Relationship Id="rId2" Type="http://schemas.openxmlformats.org/officeDocument/2006/relationships/oleObject" Target="file:///J:\r&#233;cup%20ined\Discri_orig_cuny.xls" TargetMode="External"/><Relationship Id="rId1" Type="http://schemas.openxmlformats.org/officeDocument/2006/relationships/themeOverride" Target="../theme/themeOverride8.xml"/></Relationships>
</file>

<file path=ppt/charts/_rels/chart8.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3.xml"/><Relationship Id="rId1" Type="http://schemas.microsoft.com/office/2011/relationships/chartStyle" Target="style3.xml"/></Relationships>
</file>

<file path=ppt/charts/_rels/chart9.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tx>
            <c:strRef>
              <c:f>Feuil1!$C$25</c:f>
              <c:strCache>
                <c:ptCount val="1"/>
                <c:pt idx="0">
                  <c:v>migrants</c:v>
                </c:pt>
              </c:strCache>
            </c:strRef>
          </c:tx>
          <c:spPr>
            <a:solidFill>
              <a:schemeClr val="tx2"/>
            </a:solidFill>
          </c:spPr>
          <c:invertIfNegative val="0"/>
          <c:dLbls>
            <c:spPr>
              <a:noFill/>
              <a:ln>
                <a:noFill/>
              </a:ln>
              <a:effectLst/>
            </c:spPr>
            <c:txPr>
              <a:bodyPr/>
              <a:lstStyle/>
              <a:p>
                <a:pPr>
                  <a:defRPr sz="11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Feuil1!$D$24:$M$24</c:f>
              <c:strCache>
                <c:ptCount val="10"/>
                <c:pt idx="0">
                  <c:v>Population majoritaire</c:v>
                </c:pt>
                <c:pt idx="1">
                  <c:v>DOM</c:v>
                </c:pt>
                <c:pt idx="2">
                  <c:v>Algérie</c:v>
                </c:pt>
                <c:pt idx="3">
                  <c:v>Maroc-Tunisie</c:v>
                </c:pt>
                <c:pt idx="4">
                  <c:v>Afrique subsahara</c:v>
                </c:pt>
                <c:pt idx="5">
                  <c:v>Asie</c:v>
                </c:pt>
                <c:pt idx="6">
                  <c:v>Turquie</c:v>
                </c:pt>
                <c:pt idx="7">
                  <c:v>Portugal</c:v>
                </c:pt>
                <c:pt idx="8">
                  <c:v>Espagne-Italie</c:v>
                </c:pt>
                <c:pt idx="9">
                  <c:v>UE27</c:v>
                </c:pt>
              </c:strCache>
            </c:strRef>
          </c:cat>
          <c:val>
            <c:numRef>
              <c:f>Feuil1!$D$25:$M$25</c:f>
              <c:numCache>
                <c:formatCode>0</c:formatCode>
                <c:ptCount val="10"/>
                <c:pt idx="0">
                  <c:v>6.94</c:v>
                </c:pt>
                <c:pt idx="1">
                  <c:v>18.91</c:v>
                </c:pt>
                <c:pt idx="2">
                  <c:v>35.049999999999997</c:v>
                </c:pt>
                <c:pt idx="3">
                  <c:v>33.32</c:v>
                </c:pt>
                <c:pt idx="4">
                  <c:v>32.93</c:v>
                </c:pt>
                <c:pt idx="5">
                  <c:v>20.68</c:v>
                </c:pt>
                <c:pt idx="6">
                  <c:v>37.32</c:v>
                </c:pt>
                <c:pt idx="7">
                  <c:v>7.73</c:v>
                </c:pt>
                <c:pt idx="8">
                  <c:v>12.59</c:v>
                </c:pt>
                <c:pt idx="9">
                  <c:v>7.54</c:v>
                </c:pt>
              </c:numCache>
            </c:numRef>
          </c:val>
          <c:extLst>
            <c:ext xmlns:c16="http://schemas.microsoft.com/office/drawing/2014/chart" uri="{C3380CC4-5D6E-409C-BE32-E72D297353CC}">
              <c16:uniqueId val="{00000000-2D08-4D7F-A570-EA5515E56EE6}"/>
            </c:ext>
          </c:extLst>
        </c:ser>
        <c:ser>
          <c:idx val="1"/>
          <c:order val="1"/>
          <c:tx>
            <c:strRef>
              <c:f>Feuil1!$C$26</c:f>
              <c:strCache>
                <c:ptCount val="1"/>
                <c:pt idx="0">
                  <c:v>descendants</c:v>
                </c:pt>
              </c:strCache>
            </c:strRef>
          </c:tx>
          <c:invertIfNegative val="0"/>
          <c:dLbls>
            <c:spPr>
              <a:noFill/>
              <a:ln>
                <a:noFill/>
              </a:ln>
              <a:effectLst/>
            </c:spPr>
            <c:txPr>
              <a:bodyPr/>
              <a:lstStyle/>
              <a:p>
                <a:pPr>
                  <a:defRPr sz="11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Feuil1!$D$24:$M$24</c:f>
              <c:strCache>
                <c:ptCount val="10"/>
                <c:pt idx="0">
                  <c:v>Population majoritaire</c:v>
                </c:pt>
                <c:pt idx="1">
                  <c:v>DOM</c:v>
                </c:pt>
                <c:pt idx="2">
                  <c:v>Algérie</c:v>
                </c:pt>
                <c:pt idx="3">
                  <c:v>Maroc-Tunisie</c:v>
                </c:pt>
                <c:pt idx="4">
                  <c:v>Afrique subsahara</c:v>
                </c:pt>
                <c:pt idx="5">
                  <c:v>Asie</c:v>
                </c:pt>
                <c:pt idx="6">
                  <c:v>Turquie</c:v>
                </c:pt>
                <c:pt idx="7">
                  <c:v>Portugal</c:v>
                </c:pt>
                <c:pt idx="8">
                  <c:v>Espagne-Italie</c:v>
                </c:pt>
                <c:pt idx="9">
                  <c:v>UE27</c:v>
                </c:pt>
              </c:strCache>
            </c:strRef>
          </c:cat>
          <c:val>
            <c:numRef>
              <c:f>Feuil1!$D$26:$M$26</c:f>
              <c:numCache>
                <c:formatCode>0</c:formatCode>
                <c:ptCount val="10"/>
                <c:pt idx="1">
                  <c:v>17.8</c:v>
                </c:pt>
                <c:pt idx="2">
                  <c:v>31.65</c:v>
                </c:pt>
                <c:pt idx="3">
                  <c:v>30.03</c:v>
                </c:pt>
                <c:pt idx="4">
                  <c:v>34.880000000000003</c:v>
                </c:pt>
                <c:pt idx="5">
                  <c:v>15.45</c:v>
                </c:pt>
                <c:pt idx="6">
                  <c:v>27.47</c:v>
                </c:pt>
                <c:pt idx="7">
                  <c:v>8.91</c:v>
                </c:pt>
                <c:pt idx="8">
                  <c:v>7.17</c:v>
                </c:pt>
                <c:pt idx="9">
                  <c:v>8.5299999999999994</c:v>
                </c:pt>
              </c:numCache>
            </c:numRef>
          </c:val>
          <c:extLst>
            <c:ext xmlns:c16="http://schemas.microsoft.com/office/drawing/2014/chart" uri="{C3380CC4-5D6E-409C-BE32-E72D297353CC}">
              <c16:uniqueId val="{00000001-2D08-4D7F-A570-EA5515E56EE6}"/>
            </c:ext>
          </c:extLst>
        </c:ser>
        <c:dLbls>
          <c:showLegendKey val="0"/>
          <c:showVal val="1"/>
          <c:showCatName val="0"/>
          <c:showSerName val="0"/>
          <c:showPercent val="0"/>
          <c:showBubbleSize val="0"/>
        </c:dLbls>
        <c:gapWidth val="150"/>
        <c:shape val="box"/>
        <c:axId val="320529536"/>
        <c:axId val="320531072"/>
        <c:axId val="0"/>
      </c:bar3DChart>
      <c:catAx>
        <c:axId val="320529536"/>
        <c:scaling>
          <c:orientation val="minMax"/>
        </c:scaling>
        <c:delete val="0"/>
        <c:axPos val="l"/>
        <c:numFmt formatCode="General" sourceLinked="0"/>
        <c:majorTickMark val="out"/>
        <c:minorTickMark val="none"/>
        <c:tickLblPos val="nextTo"/>
        <c:txPr>
          <a:bodyPr/>
          <a:lstStyle/>
          <a:p>
            <a:pPr>
              <a:defRPr sz="1400"/>
            </a:pPr>
            <a:endParaRPr lang="fr-FR"/>
          </a:p>
        </c:txPr>
        <c:crossAx val="320531072"/>
        <c:crosses val="autoZero"/>
        <c:auto val="1"/>
        <c:lblAlgn val="ctr"/>
        <c:lblOffset val="100"/>
        <c:noMultiLvlLbl val="0"/>
      </c:catAx>
      <c:valAx>
        <c:axId val="320531072"/>
        <c:scaling>
          <c:orientation val="minMax"/>
        </c:scaling>
        <c:delete val="0"/>
        <c:axPos val="b"/>
        <c:majorGridlines/>
        <c:numFmt formatCode="0" sourceLinked="1"/>
        <c:majorTickMark val="out"/>
        <c:minorTickMark val="none"/>
        <c:tickLblPos val="nextTo"/>
        <c:crossAx val="320529536"/>
        <c:crosses val="autoZero"/>
        <c:crossBetween val="between"/>
      </c:valAx>
    </c:plotArea>
    <c:legend>
      <c:legendPos val="r"/>
      <c:overlay val="0"/>
      <c:txPr>
        <a:bodyPr/>
        <a:lstStyle/>
        <a:p>
          <a:pPr>
            <a:defRPr sz="1600"/>
          </a:pPr>
          <a:endParaRPr lang="fr-FR"/>
        </a:p>
      </c:txPr>
    </c:legend>
    <c:plotVisOnly val="1"/>
    <c:dispBlanksAs val="gap"/>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identité!$A$23</c:f>
              <c:strCache>
                <c:ptCount val="1"/>
                <c:pt idx="0">
                  <c:v>Total</c:v>
                </c:pt>
              </c:strCache>
            </c:strRef>
          </c:tx>
          <c:invertIfNegative val="0"/>
          <c:cat>
            <c:strRef>
              <c:f>identité!$B$22:$G$22</c:f>
              <c:strCache>
                <c:ptCount val="6"/>
                <c:pt idx="0">
                  <c:v>Catholiques</c:v>
                </c:pt>
                <c:pt idx="1">
                  <c:v>Orthodoxes</c:v>
                </c:pt>
                <c:pt idx="2">
                  <c:v>Protestants</c:v>
                </c:pt>
                <c:pt idx="3">
                  <c:v>Musulmans</c:v>
                </c:pt>
                <c:pt idx="4">
                  <c:v>Juifs</c:v>
                </c:pt>
                <c:pt idx="5">
                  <c:v>Bouddhistes</c:v>
                </c:pt>
              </c:strCache>
            </c:strRef>
          </c:cat>
          <c:val>
            <c:numRef>
              <c:f>identité!$B$23:$G$23</c:f>
              <c:numCache>
                <c:formatCode>General</c:formatCode>
                <c:ptCount val="6"/>
                <c:pt idx="0">
                  <c:v>7</c:v>
                </c:pt>
                <c:pt idx="1">
                  <c:v>16</c:v>
                </c:pt>
                <c:pt idx="2">
                  <c:v>18</c:v>
                </c:pt>
                <c:pt idx="3">
                  <c:v>33</c:v>
                </c:pt>
                <c:pt idx="4">
                  <c:v>45</c:v>
                </c:pt>
                <c:pt idx="5">
                  <c:v>20</c:v>
                </c:pt>
              </c:numCache>
            </c:numRef>
          </c:val>
          <c:extLst>
            <c:ext xmlns:c16="http://schemas.microsoft.com/office/drawing/2014/chart" uri="{C3380CC4-5D6E-409C-BE32-E72D297353CC}">
              <c16:uniqueId val="{00000000-FED8-4C85-B6D8-43C3B326E540}"/>
            </c:ext>
          </c:extLst>
        </c:ser>
        <c:dLbls>
          <c:showLegendKey val="0"/>
          <c:showVal val="0"/>
          <c:showCatName val="0"/>
          <c:showSerName val="0"/>
          <c:showPercent val="0"/>
          <c:showBubbleSize val="0"/>
        </c:dLbls>
        <c:gapWidth val="150"/>
        <c:shape val="box"/>
        <c:axId val="143923072"/>
        <c:axId val="143924608"/>
        <c:axId val="0"/>
      </c:bar3DChart>
      <c:catAx>
        <c:axId val="143923072"/>
        <c:scaling>
          <c:orientation val="minMax"/>
        </c:scaling>
        <c:delete val="0"/>
        <c:axPos val="b"/>
        <c:numFmt formatCode="General" sourceLinked="0"/>
        <c:majorTickMark val="out"/>
        <c:minorTickMark val="none"/>
        <c:tickLblPos val="nextTo"/>
        <c:txPr>
          <a:bodyPr/>
          <a:lstStyle/>
          <a:p>
            <a:pPr>
              <a:defRPr sz="1110" baseline="0"/>
            </a:pPr>
            <a:endParaRPr lang="fr-FR"/>
          </a:p>
        </c:txPr>
        <c:crossAx val="143924608"/>
        <c:crosses val="autoZero"/>
        <c:auto val="1"/>
        <c:lblAlgn val="ctr"/>
        <c:lblOffset val="100"/>
        <c:noMultiLvlLbl val="0"/>
      </c:catAx>
      <c:valAx>
        <c:axId val="143924608"/>
        <c:scaling>
          <c:orientation val="minMax"/>
        </c:scaling>
        <c:delete val="0"/>
        <c:axPos val="l"/>
        <c:majorGridlines/>
        <c:numFmt formatCode="General" sourceLinked="1"/>
        <c:majorTickMark val="out"/>
        <c:minorTickMark val="none"/>
        <c:tickLblPos val="nextTo"/>
        <c:crossAx val="143923072"/>
        <c:crosses val="autoZero"/>
        <c:crossBetween val="between"/>
      </c:valAx>
    </c:plotArea>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2"/>
    </mc:Choice>
    <mc:Fallback>
      <c:style val="1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'rel sociales'!$K$10</c:f>
              <c:strCache>
                <c:ptCount val="1"/>
                <c:pt idx="0">
                  <c:v>Musulmans</c:v>
                </c:pt>
              </c:strCache>
            </c:strRef>
          </c:tx>
          <c:invertIfNegative val="0"/>
          <c:cat>
            <c:strRef>
              <c:f>'rel sociales'!$J$11:$J$15</c:f>
              <c:strCache>
                <c:ptCount val="5"/>
                <c:pt idx="0">
                  <c:v>Niveau étude</c:v>
                </c:pt>
                <c:pt idx="1">
                  <c:v>Religion</c:v>
                </c:pt>
                <c:pt idx="2">
                  <c:v>Origine ethnique</c:v>
                </c:pt>
                <c:pt idx="3">
                  <c:v>Sexe Hommes</c:v>
                </c:pt>
                <c:pt idx="4">
                  <c:v>Sexe Femmes</c:v>
                </c:pt>
              </c:strCache>
            </c:strRef>
          </c:cat>
          <c:val>
            <c:numRef>
              <c:f>'rel sociales'!$K$11:$K$15</c:f>
              <c:numCache>
                <c:formatCode>General</c:formatCode>
                <c:ptCount val="5"/>
                <c:pt idx="0">
                  <c:v>35</c:v>
                </c:pt>
                <c:pt idx="1">
                  <c:v>42</c:v>
                </c:pt>
                <c:pt idx="2">
                  <c:v>31</c:v>
                </c:pt>
                <c:pt idx="3">
                  <c:v>65</c:v>
                </c:pt>
                <c:pt idx="4">
                  <c:v>66</c:v>
                </c:pt>
              </c:numCache>
            </c:numRef>
          </c:val>
          <c:extLst>
            <c:ext xmlns:c16="http://schemas.microsoft.com/office/drawing/2014/chart" uri="{C3380CC4-5D6E-409C-BE32-E72D297353CC}">
              <c16:uniqueId val="{00000000-C93C-413F-ADF4-AC5933B90CE0}"/>
            </c:ext>
          </c:extLst>
        </c:ser>
        <c:ser>
          <c:idx val="1"/>
          <c:order val="1"/>
          <c:tx>
            <c:strRef>
              <c:f>'rel sociales'!$L$10</c:f>
              <c:strCache>
                <c:ptCount val="1"/>
                <c:pt idx="0">
                  <c:v>Catholiques</c:v>
                </c:pt>
              </c:strCache>
            </c:strRef>
          </c:tx>
          <c:invertIfNegative val="0"/>
          <c:cat>
            <c:strRef>
              <c:f>'rel sociales'!$J$11:$J$15</c:f>
              <c:strCache>
                <c:ptCount val="5"/>
                <c:pt idx="0">
                  <c:v>Niveau étude</c:v>
                </c:pt>
                <c:pt idx="1">
                  <c:v>Religion</c:v>
                </c:pt>
                <c:pt idx="2">
                  <c:v>Origine ethnique</c:v>
                </c:pt>
                <c:pt idx="3">
                  <c:v>Sexe Hommes</c:v>
                </c:pt>
                <c:pt idx="4">
                  <c:v>Sexe Femmes</c:v>
                </c:pt>
              </c:strCache>
            </c:strRef>
          </c:cat>
          <c:val>
            <c:numRef>
              <c:f>'rel sociales'!$L$11:$L$15</c:f>
              <c:numCache>
                <c:formatCode>General</c:formatCode>
                <c:ptCount val="5"/>
                <c:pt idx="0">
                  <c:v>37</c:v>
                </c:pt>
                <c:pt idx="1">
                  <c:v>54</c:v>
                </c:pt>
                <c:pt idx="2">
                  <c:v>63</c:v>
                </c:pt>
                <c:pt idx="3">
                  <c:v>44</c:v>
                </c:pt>
                <c:pt idx="4">
                  <c:v>45</c:v>
                </c:pt>
              </c:numCache>
            </c:numRef>
          </c:val>
          <c:extLst>
            <c:ext xmlns:c16="http://schemas.microsoft.com/office/drawing/2014/chart" uri="{C3380CC4-5D6E-409C-BE32-E72D297353CC}">
              <c16:uniqueId val="{00000001-C93C-413F-ADF4-AC5933B90CE0}"/>
            </c:ext>
          </c:extLst>
        </c:ser>
        <c:ser>
          <c:idx val="2"/>
          <c:order val="2"/>
          <c:tx>
            <c:strRef>
              <c:f>'rel sociales'!$M$10</c:f>
              <c:strCache>
                <c:ptCount val="1"/>
                <c:pt idx="0">
                  <c:v>Sans religion</c:v>
                </c:pt>
              </c:strCache>
            </c:strRef>
          </c:tx>
          <c:invertIfNegative val="0"/>
          <c:cat>
            <c:strRef>
              <c:f>'rel sociales'!$J$11:$J$15</c:f>
              <c:strCache>
                <c:ptCount val="5"/>
                <c:pt idx="0">
                  <c:v>Niveau étude</c:v>
                </c:pt>
                <c:pt idx="1">
                  <c:v>Religion</c:v>
                </c:pt>
                <c:pt idx="2">
                  <c:v>Origine ethnique</c:v>
                </c:pt>
                <c:pt idx="3">
                  <c:v>Sexe Hommes</c:v>
                </c:pt>
                <c:pt idx="4">
                  <c:v>Sexe Femmes</c:v>
                </c:pt>
              </c:strCache>
            </c:strRef>
          </c:cat>
          <c:val>
            <c:numRef>
              <c:f>'rel sociales'!$M$11:$M$15</c:f>
              <c:numCache>
                <c:formatCode>General</c:formatCode>
                <c:ptCount val="5"/>
                <c:pt idx="0">
                  <c:v>36</c:v>
                </c:pt>
                <c:pt idx="1">
                  <c:v>36</c:v>
                </c:pt>
                <c:pt idx="2">
                  <c:v>58</c:v>
                </c:pt>
                <c:pt idx="3">
                  <c:v>47</c:v>
                </c:pt>
                <c:pt idx="4">
                  <c:v>43</c:v>
                </c:pt>
              </c:numCache>
            </c:numRef>
          </c:val>
          <c:extLst>
            <c:ext xmlns:c16="http://schemas.microsoft.com/office/drawing/2014/chart" uri="{C3380CC4-5D6E-409C-BE32-E72D297353CC}">
              <c16:uniqueId val="{00000002-C93C-413F-ADF4-AC5933B90CE0}"/>
            </c:ext>
          </c:extLst>
        </c:ser>
        <c:dLbls>
          <c:showLegendKey val="0"/>
          <c:showVal val="0"/>
          <c:showCatName val="0"/>
          <c:showSerName val="0"/>
          <c:showPercent val="0"/>
          <c:showBubbleSize val="0"/>
        </c:dLbls>
        <c:gapWidth val="150"/>
        <c:shape val="box"/>
        <c:axId val="138635136"/>
        <c:axId val="138636672"/>
        <c:axId val="0"/>
      </c:bar3DChart>
      <c:catAx>
        <c:axId val="138635136"/>
        <c:scaling>
          <c:orientation val="minMax"/>
        </c:scaling>
        <c:delete val="0"/>
        <c:axPos val="b"/>
        <c:numFmt formatCode="General" sourceLinked="0"/>
        <c:majorTickMark val="out"/>
        <c:minorTickMark val="none"/>
        <c:tickLblPos val="nextTo"/>
        <c:txPr>
          <a:bodyPr/>
          <a:lstStyle/>
          <a:p>
            <a:pPr>
              <a:defRPr sz="1600" baseline="0"/>
            </a:pPr>
            <a:endParaRPr lang="fr-FR"/>
          </a:p>
        </c:txPr>
        <c:crossAx val="138636672"/>
        <c:crosses val="autoZero"/>
        <c:auto val="1"/>
        <c:lblAlgn val="ctr"/>
        <c:lblOffset val="100"/>
        <c:noMultiLvlLbl val="0"/>
      </c:catAx>
      <c:valAx>
        <c:axId val="138636672"/>
        <c:scaling>
          <c:orientation val="minMax"/>
        </c:scaling>
        <c:delete val="0"/>
        <c:axPos val="l"/>
        <c:majorGridlines/>
        <c:numFmt formatCode="General" sourceLinked="1"/>
        <c:majorTickMark val="out"/>
        <c:minorTickMark val="none"/>
        <c:tickLblPos val="nextTo"/>
        <c:crossAx val="138635136"/>
        <c:crosses val="autoZero"/>
        <c:crossBetween val="between"/>
      </c:valAx>
    </c:plotArea>
    <c:legend>
      <c:legendPos val="r"/>
      <c:overlay val="0"/>
      <c:txPr>
        <a:bodyPr/>
        <a:lstStyle/>
        <a:p>
          <a:pPr>
            <a:defRPr sz="1600" baseline="0"/>
          </a:pPr>
          <a:endParaRPr lang="fr-FR"/>
        </a:p>
      </c:txPr>
    </c:legend>
    <c:plotVisOnly val="1"/>
    <c:dispBlanksAs val="gap"/>
    <c:showDLblsOverMax val="0"/>
  </c:chart>
  <c:txPr>
    <a:bodyPr/>
    <a:lstStyle/>
    <a:p>
      <a:pPr>
        <a:defRPr sz="1800"/>
      </a:pPr>
      <a:endParaRPr lang="fr-FR"/>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altérisation!$D$8</c:f>
              <c:strCache>
                <c:ptCount val="1"/>
                <c:pt idx="0">
                  <c:v>Sans religion</c:v>
                </c:pt>
              </c:strCache>
            </c:strRef>
          </c:tx>
          <c:invertIfNegative val="0"/>
          <c:cat>
            <c:strRef>
              <c:f>altérisation!$E$7:$H$7</c:f>
              <c:strCache>
                <c:ptCount val="4"/>
                <c:pt idx="0">
                  <c:v>Déni de francité</c:v>
                </c:pt>
                <c:pt idx="1">
                  <c:v>Renvoi aux origines</c:v>
                </c:pt>
                <c:pt idx="2">
                  <c:v>Discrimination</c:v>
                </c:pt>
                <c:pt idx="3">
                  <c:v>Racisme</c:v>
                </c:pt>
              </c:strCache>
            </c:strRef>
          </c:cat>
          <c:val>
            <c:numRef>
              <c:f>altérisation!$E$8:$H$8</c:f>
              <c:numCache>
                <c:formatCode>General</c:formatCode>
                <c:ptCount val="4"/>
                <c:pt idx="0">
                  <c:v>7</c:v>
                </c:pt>
                <c:pt idx="1">
                  <c:v>9</c:v>
                </c:pt>
                <c:pt idx="2">
                  <c:v>12</c:v>
                </c:pt>
                <c:pt idx="3">
                  <c:v>22</c:v>
                </c:pt>
              </c:numCache>
            </c:numRef>
          </c:val>
          <c:extLst>
            <c:ext xmlns:c16="http://schemas.microsoft.com/office/drawing/2014/chart" uri="{C3380CC4-5D6E-409C-BE32-E72D297353CC}">
              <c16:uniqueId val="{00000000-B841-48BC-8DC0-E555D015B8AD}"/>
            </c:ext>
          </c:extLst>
        </c:ser>
        <c:ser>
          <c:idx val="1"/>
          <c:order val="1"/>
          <c:tx>
            <c:strRef>
              <c:f>altérisation!$D$9</c:f>
              <c:strCache>
                <c:ptCount val="1"/>
                <c:pt idx="0">
                  <c:v>Chrétiens</c:v>
                </c:pt>
              </c:strCache>
            </c:strRef>
          </c:tx>
          <c:invertIfNegative val="0"/>
          <c:cat>
            <c:strRef>
              <c:f>altérisation!$E$7:$H$7</c:f>
              <c:strCache>
                <c:ptCount val="4"/>
                <c:pt idx="0">
                  <c:v>Déni de francité</c:v>
                </c:pt>
                <c:pt idx="1">
                  <c:v>Renvoi aux origines</c:v>
                </c:pt>
                <c:pt idx="2">
                  <c:v>Discrimination</c:v>
                </c:pt>
                <c:pt idx="3">
                  <c:v>Racisme</c:v>
                </c:pt>
              </c:strCache>
            </c:strRef>
          </c:cat>
          <c:val>
            <c:numRef>
              <c:f>altérisation!$E$9:$H$9</c:f>
              <c:numCache>
                <c:formatCode>General</c:formatCode>
                <c:ptCount val="4"/>
                <c:pt idx="0">
                  <c:v>8</c:v>
                </c:pt>
                <c:pt idx="1">
                  <c:v>9</c:v>
                </c:pt>
                <c:pt idx="2">
                  <c:v>11</c:v>
                </c:pt>
                <c:pt idx="3">
                  <c:v>19</c:v>
                </c:pt>
              </c:numCache>
            </c:numRef>
          </c:val>
          <c:extLst>
            <c:ext xmlns:c16="http://schemas.microsoft.com/office/drawing/2014/chart" uri="{C3380CC4-5D6E-409C-BE32-E72D297353CC}">
              <c16:uniqueId val="{00000001-B841-48BC-8DC0-E555D015B8AD}"/>
            </c:ext>
          </c:extLst>
        </c:ser>
        <c:ser>
          <c:idx val="2"/>
          <c:order val="2"/>
          <c:tx>
            <c:strRef>
              <c:f>altérisation!$D$10</c:f>
              <c:strCache>
                <c:ptCount val="1"/>
                <c:pt idx="0">
                  <c:v>Musulmans</c:v>
                </c:pt>
              </c:strCache>
            </c:strRef>
          </c:tx>
          <c:invertIfNegative val="0"/>
          <c:cat>
            <c:strRef>
              <c:f>altérisation!$E$7:$H$7</c:f>
              <c:strCache>
                <c:ptCount val="4"/>
                <c:pt idx="0">
                  <c:v>Déni de francité</c:v>
                </c:pt>
                <c:pt idx="1">
                  <c:v>Renvoi aux origines</c:v>
                </c:pt>
                <c:pt idx="2">
                  <c:v>Discrimination</c:v>
                </c:pt>
                <c:pt idx="3">
                  <c:v>Racisme</c:v>
                </c:pt>
              </c:strCache>
            </c:strRef>
          </c:cat>
          <c:val>
            <c:numRef>
              <c:f>altérisation!$E$10:$H$10</c:f>
              <c:numCache>
                <c:formatCode>General</c:formatCode>
                <c:ptCount val="4"/>
                <c:pt idx="0">
                  <c:v>54</c:v>
                </c:pt>
                <c:pt idx="1">
                  <c:v>31</c:v>
                </c:pt>
                <c:pt idx="2">
                  <c:v>35</c:v>
                </c:pt>
                <c:pt idx="3">
                  <c:v>40</c:v>
                </c:pt>
              </c:numCache>
            </c:numRef>
          </c:val>
          <c:extLst>
            <c:ext xmlns:c16="http://schemas.microsoft.com/office/drawing/2014/chart" uri="{C3380CC4-5D6E-409C-BE32-E72D297353CC}">
              <c16:uniqueId val="{00000002-B841-48BC-8DC0-E555D015B8AD}"/>
            </c:ext>
          </c:extLst>
        </c:ser>
        <c:dLbls>
          <c:showLegendKey val="0"/>
          <c:showVal val="0"/>
          <c:showCatName val="0"/>
          <c:showSerName val="0"/>
          <c:showPercent val="0"/>
          <c:showBubbleSize val="0"/>
        </c:dLbls>
        <c:gapWidth val="150"/>
        <c:axId val="356426880"/>
        <c:axId val="356428416"/>
      </c:barChart>
      <c:catAx>
        <c:axId val="356426880"/>
        <c:scaling>
          <c:orientation val="minMax"/>
        </c:scaling>
        <c:delete val="0"/>
        <c:axPos val="b"/>
        <c:numFmt formatCode="General" sourceLinked="0"/>
        <c:majorTickMark val="out"/>
        <c:minorTickMark val="none"/>
        <c:tickLblPos val="nextTo"/>
        <c:txPr>
          <a:bodyPr/>
          <a:lstStyle/>
          <a:p>
            <a:pPr>
              <a:defRPr sz="1400" baseline="0"/>
            </a:pPr>
            <a:endParaRPr lang="fr-FR"/>
          </a:p>
        </c:txPr>
        <c:crossAx val="356428416"/>
        <c:crosses val="autoZero"/>
        <c:auto val="1"/>
        <c:lblAlgn val="ctr"/>
        <c:lblOffset val="100"/>
        <c:noMultiLvlLbl val="0"/>
      </c:catAx>
      <c:valAx>
        <c:axId val="356428416"/>
        <c:scaling>
          <c:orientation val="minMax"/>
        </c:scaling>
        <c:delete val="0"/>
        <c:axPos val="l"/>
        <c:majorGridlines/>
        <c:numFmt formatCode="General" sourceLinked="1"/>
        <c:majorTickMark val="out"/>
        <c:minorTickMark val="none"/>
        <c:tickLblPos val="nextTo"/>
        <c:crossAx val="356426880"/>
        <c:crosses val="autoZero"/>
        <c:crossBetween val="between"/>
      </c:valAx>
    </c:plotArea>
    <c:legend>
      <c:legendPos val="b"/>
      <c:overlay val="0"/>
      <c:txPr>
        <a:bodyPr/>
        <a:lstStyle/>
        <a:p>
          <a:pPr>
            <a:defRPr sz="1400" baseline="0"/>
          </a:pPr>
          <a:endParaRPr lang="fr-FR"/>
        </a:p>
      </c:txPr>
    </c:legend>
    <c:plotVisOnly val="1"/>
    <c:dispBlanksAs val="gap"/>
    <c:showDLblsOverMax val="0"/>
  </c:chart>
  <c:txPr>
    <a:bodyPr/>
    <a:lstStyle/>
    <a:p>
      <a:pPr>
        <a:defRPr sz="1800"/>
      </a:pPr>
      <a:endParaRPr lang="fr-FR"/>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altérisation!$D$17</c:f>
              <c:strCache>
                <c:ptCount val="1"/>
                <c:pt idx="0">
                  <c:v>Sans religion</c:v>
                </c:pt>
              </c:strCache>
            </c:strRef>
          </c:tx>
          <c:invertIfNegative val="0"/>
          <c:cat>
            <c:strRef>
              <c:f>altérisation!$E$16:$H$16</c:f>
              <c:strCache>
                <c:ptCount val="4"/>
                <c:pt idx="0">
                  <c:v>Déni de francité</c:v>
                </c:pt>
                <c:pt idx="1">
                  <c:v>Renvoi aux origines</c:v>
                </c:pt>
                <c:pt idx="2">
                  <c:v>Expérience discrimination</c:v>
                </c:pt>
                <c:pt idx="3">
                  <c:v>Expérience racisme</c:v>
                </c:pt>
              </c:strCache>
            </c:strRef>
          </c:cat>
          <c:val>
            <c:numRef>
              <c:f>altérisation!$E$17:$H$17</c:f>
              <c:numCache>
                <c:formatCode>General</c:formatCode>
                <c:ptCount val="4"/>
                <c:pt idx="0">
                  <c:v>25</c:v>
                </c:pt>
                <c:pt idx="1">
                  <c:v>24</c:v>
                </c:pt>
                <c:pt idx="2">
                  <c:v>20</c:v>
                </c:pt>
                <c:pt idx="3">
                  <c:v>33</c:v>
                </c:pt>
              </c:numCache>
            </c:numRef>
          </c:val>
          <c:extLst>
            <c:ext xmlns:c16="http://schemas.microsoft.com/office/drawing/2014/chart" uri="{C3380CC4-5D6E-409C-BE32-E72D297353CC}">
              <c16:uniqueId val="{00000000-C815-49C7-A443-CBB42BC2A11A}"/>
            </c:ext>
          </c:extLst>
        </c:ser>
        <c:ser>
          <c:idx val="1"/>
          <c:order val="1"/>
          <c:tx>
            <c:strRef>
              <c:f>altérisation!$D$18</c:f>
              <c:strCache>
                <c:ptCount val="1"/>
                <c:pt idx="0">
                  <c:v>Chrétiens</c:v>
                </c:pt>
              </c:strCache>
            </c:strRef>
          </c:tx>
          <c:invertIfNegative val="0"/>
          <c:cat>
            <c:strRef>
              <c:f>altérisation!$E$16:$H$16</c:f>
              <c:strCache>
                <c:ptCount val="4"/>
                <c:pt idx="0">
                  <c:v>Déni de francité</c:v>
                </c:pt>
                <c:pt idx="1">
                  <c:v>Renvoi aux origines</c:v>
                </c:pt>
                <c:pt idx="2">
                  <c:v>Expérience discrimination</c:v>
                </c:pt>
                <c:pt idx="3">
                  <c:v>Expérience racisme</c:v>
                </c:pt>
              </c:strCache>
            </c:strRef>
          </c:cat>
          <c:val>
            <c:numRef>
              <c:f>altérisation!$E$18:$H$18</c:f>
              <c:numCache>
                <c:formatCode>General</c:formatCode>
                <c:ptCount val="4"/>
                <c:pt idx="0">
                  <c:v>29</c:v>
                </c:pt>
                <c:pt idx="1">
                  <c:v>26</c:v>
                </c:pt>
                <c:pt idx="2">
                  <c:v>17</c:v>
                </c:pt>
                <c:pt idx="3">
                  <c:v>28</c:v>
                </c:pt>
              </c:numCache>
            </c:numRef>
          </c:val>
          <c:extLst>
            <c:ext xmlns:c16="http://schemas.microsoft.com/office/drawing/2014/chart" uri="{C3380CC4-5D6E-409C-BE32-E72D297353CC}">
              <c16:uniqueId val="{00000001-C815-49C7-A443-CBB42BC2A11A}"/>
            </c:ext>
          </c:extLst>
        </c:ser>
        <c:ser>
          <c:idx val="2"/>
          <c:order val="2"/>
          <c:tx>
            <c:strRef>
              <c:f>altérisation!$D$19</c:f>
              <c:strCache>
                <c:ptCount val="1"/>
                <c:pt idx="0">
                  <c:v>Musulmans</c:v>
                </c:pt>
              </c:strCache>
            </c:strRef>
          </c:tx>
          <c:invertIfNegative val="0"/>
          <c:cat>
            <c:strRef>
              <c:f>altérisation!$E$16:$H$16</c:f>
              <c:strCache>
                <c:ptCount val="4"/>
                <c:pt idx="0">
                  <c:v>Déni de francité</c:v>
                </c:pt>
                <c:pt idx="1">
                  <c:v>Renvoi aux origines</c:v>
                </c:pt>
                <c:pt idx="2">
                  <c:v>Expérience discrimination</c:v>
                </c:pt>
                <c:pt idx="3">
                  <c:v>Expérience racisme</c:v>
                </c:pt>
              </c:strCache>
            </c:strRef>
          </c:cat>
          <c:val>
            <c:numRef>
              <c:f>altérisation!$E$19:$H$19</c:f>
              <c:numCache>
                <c:formatCode>General</c:formatCode>
                <c:ptCount val="4"/>
                <c:pt idx="0">
                  <c:v>56</c:v>
                </c:pt>
                <c:pt idx="1">
                  <c:v>31</c:v>
                </c:pt>
                <c:pt idx="2">
                  <c:v>37</c:v>
                </c:pt>
                <c:pt idx="3">
                  <c:v>40</c:v>
                </c:pt>
              </c:numCache>
            </c:numRef>
          </c:val>
          <c:extLst>
            <c:ext xmlns:c16="http://schemas.microsoft.com/office/drawing/2014/chart" uri="{C3380CC4-5D6E-409C-BE32-E72D297353CC}">
              <c16:uniqueId val="{00000002-C815-49C7-A443-CBB42BC2A11A}"/>
            </c:ext>
          </c:extLst>
        </c:ser>
        <c:dLbls>
          <c:showLegendKey val="0"/>
          <c:showVal val="0"/>
          <c:showCatName val="0"/>
          <c:showSerName val="0"/>
          <c:showPercent val="0"/>
          <c:showBubbleSize val="0"/>
        </c:dLbls>
        <c:gapWidth val="150"/>
        <c:axId val="356729216"/>
        <c:axId val="356730752"/>
      </c:barChart>
      <c:catAx>
        <c:axId val="356729216"/>
        <c:scaling>
          <c:orientation val="minMax"/>
        </c:scaling>
        <c:delete val="0"/>
        <c:axPos val="b"/>
        <c:numFmt formatCode="General" sourceLinked="0"/>
        <c:majorTickMark val="out"/>
        <c:minorTickMark val="none"/>
        <c:tickLblPos val="low"/>
        <c:txPr>
          <a:bodyPr/>
          <a:lstStyle/>
          <a:p>
            <a:pPr>
              <a:defRPr sz="1400" baseline="0"/>
            </a:pPr>
            <a:endParaRPr lang="fr-FR"/>
          </a:p>
        </c:txPr>
        <c:crossAx val="356730752"/>
        <c:crosses val="autoZero"/>
        <c:auto val="1"/>
        <c:lblAlgn val="ctr"/>
        <c:lblOffset val="100"/>
        <c:noMultiLvlLbl val="0"/>
      </c:catAx>
      <c:valAx>
        <c:axId val="356730752"/>
        <c:scaling>
          <c:orientation val="minMax"/>
        </c:scaling>
        <c:delete val="0"/>
        <c:axPos val="l"/>
        <c:majorGridlines/>
        <c:numFmt formatCode="General" sourceLinked="1"/>
        <c:majorTickMark val="out"/>
        <c:minorTickMark val="none"/>
        <c:tickLblPos val="nextTo"/>
        <c:crossAx val="356729216"/>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'comparaison HF'!$E$8</c:f>
              <c:strCache>
                <c:ptCount val="1"/>
                <c:pt idx="0">
                  <c:v>G1</c:v>
                </c:pt>
              </c:strCache>
            </c:strRef>
          </c:tx>
          <c:spPr>
            <a:solidFill>
              <a:schemeClr val="accent1"/>
            </a:solidFill>
            <a:ln>
              <a:noFill/>
            </a:ln>
            <a:effectLst/>
          </c:spPr>
          <c:invertIfNegative val="0"/>
          <c:cat>
            <c:strRef>
              <c:f>'comparaison HF'!$F$7:$P$7</c:f>
              <c:strCache>
                <c:ptCount val="11"/>
                <c:pt idx="0">
                  <c:v>Population majoritaire</c:v>
                </c:pt>
                <c:pt idx="1">
                  <c:v>Dom</c:v>
                </c:pt>
                <c:pt idx="2">
                  <c:v>Espagne et Italie</c:v>
                </c:pt>
                <c:pt idx="3">
                  <c:v>Portugal</c:v>
                </c:pt>
                <c:pt idx="4">
                  <c:v>Autres UE</c:v>
                </c:pt>
                <c:pt idx="5">
                  <c:v>Asie du Sud-Est</c:v>
                </c:pt>
                <c:pt idx="6">
                  <c:v>Turquie </c:v>
                </c:pt>
                <c:pt idx="7">
                  <c:v>Algérie</c:v>
                </c:pt>
                <c:pt idx="8">
                  <c:v>Maroc et Tunisie</c:v>
                </c:pt>
                <c:pt idx="9">
                  <c:v>Afrique Subsaharienne</c:v>
                </c:pt>
                <c:pt idx="10">
                  <c:v>Autres</c:v>
                </c:pt>
              </c:strCache>
            </c:strRef>
          </c:cat>
          <c:val>
            <c:numRef>
              <c:f>'comparaison HF'!$F$8:$P$8</c:f>
              <c:numCache>
                <c:formatCode>General</c:formatCode>
                <c:ptCount val="11"/>
                <c:pt idx="0">
                  <c:v>9</c:v>
                </c:pt>
                <c:pt idx="1">
                  <c:v>7.25</c:v>
                </c:pt>
                <c:pt idx="2">
                  <c:v>3.08</c:v>
                </c:pt>
                <c:pt idx="3">
                  <c:v>4.13</c:v>
                </c:pt>
                <c:pt idx="4">
                  <c:v>10.57</c:v>
                </c:pt>
                <c:pt idx="5">
                  <c:v>10.08</c:v>
                </c:pt>
                <c:pt idx="6">
                  <c:v>12.4</c:v>
                </c:pt>
                <c:pt idx="7">
                  <c:v>17.09</c:v>
                </c:pt>
                <c:pt idx="8">
                  <c:v>13.17</c:v>
                </c:pt>
                <c:pt idx="9">
                  <c:v>17.46</c:v>
                </c:pt>
                <c:pt idx="10">
                  <c:v>11.24</c:v>
                </c:pt>
              </c:numCache>
            </c:numRef>
          </c:val>
          <c:extLst>
            <c:ext xmlns:c16="http://schemas.microsoft.com/office/drawing/2014/chart" uri="{C3380CC4-5D6E-409C-BE32-E72D297353CC}">
              <c16:uniqueId val="{00000000-2800-4887-A661-A9791AF38F3D}"/>
            </c:ext>
          </c:extLst>
        </c:ser>
        <c:ser>
          <c:idx val="1"/>
          <c:order val="1"/>
          <c:tx>
            <c:strRef>
              <c:f>'comparaison HF'!$E$9</c:f>
              <c:strCache>
                <c:ptCount val="1"/>
                <c:pt idx="0">
                  <c:v>G2</c:v>
                </c:pt>
              </c:strCache>
            </c:strRef>
          </c:tx>
          <c:spPr>
            <a:solidFill>
              <a:schemeClr val="accent2"/>
            </a:solidFill>
            <a:ln>
              <a:noFill/>
            </a:ln>
            <a:effectLst/>
          </c:spPr>
          <c:invertIfNegative val="0"/>
          <c:cat>
            <c:strRef>
              <c:f>'comparaison HF'!$F$7:$P$7</c:f>
              <c:strCache>
                <c:ptCount val="11"/>
                <c:pt idx="0">
                  <c:v>Population majoritaire</c:v>
                </c:pt>
                <c:pt idx="1">
                  <c:v>Dom</c:v>
                </c:pt>
                <c:pt idx="2">
                  <c:v>Espagne et Italie</c:v>
                </c:pt>
                <c:pt idx="3">
                  <c:v>Portugal</c:v>
                </c:pt>
                <c:pt idx="4">
                  <c:v>Autres UE</c:v>
                </c:pt>
                <c:pt idx="5">
                  <c:v>Asie du Sud-Est</c:v>
                </c:pt>
                <c:pt idx="6">
                  <c:v>Turquie </c:v>
                </c:pt>
                <c:pt idx="7">
                  <c:v>Algérie</c:v>
                </c:pt>
                <c:pt idx="8">
                  <c:v>Maroc et Tunisie</c:v>
                </c:pt>
                <c:pt idx="9">
                  <c:v>Afrique Subsaharienne</c:v>
                </c:pt>
                <c:pt idx="10">
                  <c:v>Autres</c:v>
                </c:pt>
              </c:strCache>
            </c:strRef>
          </c:cat>
          <c:val>
            <c:numRef>
              <c:f>'comparaison HF'!$F$9:$P$9</c:f>
              <c:numCache>
                <c:formatCode>General</c:formatCode>
                <c:ptCount val="11"/>
                <c:pt idx="0">
                  <c:v>9</c:v>
                </c:pt>
                <c:pt idx="1">
                  <c:v>11.46</c:v>
                </c:pt>
                <c:pt idx="2">
                  <c:v>7.54</c:v>
                </c:pt>
                <c:pt idx="3">
                  <c:v>9.2200000000000006</c:v>
                </c:pt>
                <c:pt idx="4">
                  <c:v>7.21</c:v>
                </c:pt>
                <c:pt idx="5">
                  <c:v>18.3</c:v>
                </c:pt>
                <c:pt idx="6">
                  <c:v>21.95</c:v>
                </c:pt>
                <c:pt idx="7">
                  <c:v>21.98</c:v>
                </c:pt>
                <c:pt idx="8">
                  <c:v>24.58</c:v>
                </c:pt>
                <c:pt idx="9">
                  <c:v>30.76</c:v>
                </c:pt>
                <c:pt idx="10">
                  <c:v>11.41</c:v>
                </c:pt>
              </c:numCache>
            </c:numRef>
          </c:val>
          <c:extLst>
            <c:ext xmlns:c16="http://schemas.microsoft.com/office/drawing/2014/chart" uri="{C3380CC4-5D6E-409C-BE32-E72D297353CC}">
              <c16:uniqueId val="{00000001-2800-4887-A661-A9791AF38F3D}"/>
            </c:ext>
          </c:extLst>
        </c:ser>
        <c:dLbls>
          <c:showLegendKey val="0"/>
          <c:showVal val="0"/>
          <c:showCatName val="0"/>
          <c:showSerName val="0"/>
          <c:showPercent val="0"/>
          <c:showBubbleSize val="0"/>
        </c:dLbls>
        <c:gapWidth val="182"/>
        <c:axId val="370024911"/>
        <c:axId val="370023663"/>
      </c:barChart>
      <c:catAx>
        <c:axId val="3700249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370023663"/>
        <c:crosses val="autoZero"/>
        <c:auto val="1"/>
        <c:lblAlgn val="ctr"/>
        <c:lblOffset val="100"/>
        <c:noMultiLvlLbl val="0"/>
      </c:catAx>
      <c:valAx>
        <c:axId val="37002366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3700249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'comparaison HF'!$E$14</c:f>
              <c:strCache>
                <c:ptCount val="1"/>
                <c:pt idx="0">
                  <c:v>G1</c:v>
                </c:pt>
              </c:strCache>
            </c:strRef>
          </c:tx>
          <c:spPr>
            <a:solidFill>
              <a:schemeClr val="accent1"/>
            </a:solidFill>
            <a:ln>
              <a:noFill/>
            </a:ln>
            <a:effectLst/>
          </c:spPr>
          <c:invertIfNegative val="0"/>
          <c:cat>
            <c:strRef>
              <c:f>'comparaison HF'!$F$13:$P$13</c:f>
              <c:strCache>
                <c:ptCount val="11"/>
                <c:pt idx="0">
                  <c:v>Population majoritaire</c:v>
                </c:pt>
                <c:pt idx="1">
                  <c:v>Dom</c:v>
                </c:pt>
                <c:pt idx="2">
                  <c:v>Espagne et Italie</c:v>
                </c:pt>
                <c:pt idx="3">
                  <c:v>Portugal</c:v>
                </c:pt>
                <c:pt idx="4">
                  <c:v>Autres UE</c:v>
                </c:pt>
                <c:pt idx="5">
                  <c:v>Asie du Sud-Est</c:v>
                </c:pt>
                <c:pt idx="6">
                  <c:v>Turquie </c:v>
                </c:pt>
                <c:pt idx="7">
                  <c:v>Algérie</c:v>
                </c:pt>
                <c:pt idx="8">
                  <c:v>Maroc et Tunisie</c:v>
                </c:pt>
                <c:pt idx="9">
                  <c:v>Afrique Subsaharienne</c:v>
                </c:pt>
                <c:pt idx="10">
                  <c:v>Autres</c:v>
                </c:pt>
              </c:strCache>
            </c:strRef>
          </c:cat>
          <c:val>
            <c:numRef>
              <c:f>'comparaison HF'!$F$14:$P$14</c:f>
              <c:numCache>
                <c:formatCode>General</c:formatCode>
                <c:ptCount val="11"/>
                <c:pt idx="0">
                  <c:v>11.57</c:v>
                </c:pt>
                <c:pt idx="1">
                  <c:v>8.9700000000000006</c:v>
                </c:pt>
                <c:pt idx="2">
                  <c:v>5.73</c:v>
                </c:pt>
                <c:pt idx="3">
                  <c:v>12.2</c:v>
                </c:pt>
                <c:pt idx="4">
                  <c:v>12.36</c:v>
                </c:pt>
                <c:pt idx="5">
                  <c:v>19.649999999999999</c:v>
                </c:pt>
                <c:pt idx="6">
                  <c:v>28.27</c:v>
                </c:pt>
                <c:pt idx="7">
                  <c:v>26.29</c:v>
                </c:pt>
                <c:pt idx="8">
                  <c:v>26.8</c:v>
                </c:pt>
                <c:pt idx="9">
                  <c:v>25.15</c:v>
                </c:pt>
                <c:pt idx="10">
                  <c:v>20</c:v>
                </c:pt>
              </c:numCache>
            </c:numRef>
          </c:val>
          <c:extLst>
            <c:ext xmlns:c16="http://schemas.microsoft.com/office/drawing/2014/chart" uri="{C3380CC4-5D6E-409C-BE32-E72D297353CC}">
              <c16:uniqueId val="{00000000-CB77-4D39-8E66-27805FBD2A96}"/>
            </c:ext>
          </c:extLst>
        </c:ser>
        <c:ser>
          <c:idx val="1"/>
          <c:order val="1"/>
          <c:tx>
            <c:strRef>
              <c:f>'comparaison HF'!$E$15</c:f>
              <c:strCache>
                <c:ptCount val="1"/>
                <c:pt idx="0">
                  <c:v>G2</c:v>
                </c:pt>
              </c:strCache>
            </c:strRef>
          </c:tx>
          <c:spPr>
            <a:solidFill>
              <a:schemeClr val="accent2"/>
            </a:solidFill>
            <a:ln>
              <a:noFill/>
            </a:ln>
            <a:effectLst/>
          </c:spPr>
          <c:invertIfNegative val="0"/>
          <c:cat>
            <c:strRef>
              <c:f>'comparaison HF'!$F$13:$P$13</c:f>
              <c:strCache>
                <c:ptCount val="11"/>
                <c:pt idx="0">
                  <c:v>Population majoritaire</c:v>
                </c:pt>
                <c:pt idx="1">
                  <c:v>Dom</c:v>
                </c:pt>
                <c:pt idx="2">
                  <c:v>Espagne et Italie</c:v>
                </c:pt>
                <c:pt idx="3">
                  <c:v>Portugal</c:v>
                </c:pt>
                <c:pt idx="4">
                  <c:v>Autres UE</c:v>
                </c:pt>
                <c:pt idx="5">
                  <c:v>Asie du Sud-Est</c:v>
                </c:pt>
                <c:pt idx="6">
                  <c:v>Turquie </c:v>
                </c:pt>
                <c:pt idx="7">
                  <c:v>Algérie</c:v>
                </c:pt>
                <c:pt idx="8">
                  <c:v>Maroc et Tunisie</c:v>
                </c:pt>
                <c:pt idx="9">
                  <c:v>Afrique Subsaharienne</c:v>
                </c:pt>
                <c:pt idx="10">
                  <c:v>Autres</c:v>
                </c:pt>
              </c:strCache>
            </c:strRef>
          </c:cat>
          <c:val>
            <c:numRef>
              <c:f>'comparaison HF'!$F$15:$P$15</c:f>
              <c:numCache>
                <c:formatCode>General</c:formatCode>
                <c:ptCount val="11"/>
                <c:pt idx="0">
                  <c:v>11.57</c:v>
                </c:pt>
                <c:pt idx="1">
                  <c:v>13.75</c:v>
                </c:pt>
                <c:pt idx="2">
                  <c:v>9.09</c:v>
                </c:pt>
                <c:pt idx="3">
                  <c:v>6.54</c:v>
                </c:pt>
                <c:pt idx="4">
                  <c:v>10.54</c:v>
                </c:pt>
                <c:pt idx="5">
                  <c:v>11.18</c:v>
                </c:pt>
                <c:pt idx="6">
                  <c:v>37.78</c:v>
                </c:pt>
                <c:pt idx="7">
                  <c:v>24.76</c:v>
                </c:pt>
                <c:pt idx="8">
                  <c:v>22.08</c:v>
                </c:pt>
                <c:pt idx="9">
                  <c:v>21.83</c:v>
                </c:pt>
                <c:pt idx="10">
                  <c:v>10.53</c:v>
                </c:pt>
              </c:numCache>
            </c:numRef>
          </c:val>
          <c:extLst>
            <c:ext xmlns:c16="http://schemas.microsoft.com/office/drawing/2014/chart" uri="{C3380CC4-5D6E-409C-BE32-E72D297353CC}">
              <c16:uniqueId val="{00000001-CB77-4D39-8E66-27805FBD2A96}"/>
            </c:ext>
          </c:extLst>
        </c:ser>
        <c:dLbls>
          <c:showLegendKey val="0"/>
          <c:showVal val="0"/>
          <c:showCatName val="0"/>
          <c:showSerName val="0"/>
          <c:showPercent val="0"/>
          <c:showBubbleSize val="0"/>
        </c:dLbls>
        <c:gapWidth val="182"/>
        <c:axId val="553391247"/>
        <c:axId val="553393743"/>
      </c:barChart>
      <c:catAx>
        <c:axId val="55339124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553393743"/>
        <c:crosses val="autoZero"/>
        <c:auto val="1"/>
        <c:lblAlgn val="ctr"/>
        <c:lblOffset val="100"/>
        <c:noMultiLvlLbl val="0"/>
      </c:catAx>
      <c:valAx>
        <c:axId val="55339374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5533912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4303845388974382E-2"/>
          <c:y val="2.936386068176745E-2"/>
          <c:w val="0.51012713405019083"/>
          <c:h val="0.86949654129900267"/>
        </c:manualLayout>
      </c:layout>
      <c:barChart>
        <c:barDir val="bar"/>
        <c:grouping val="clustered"/>
        <c:varyColors val="0"/>
        <c:ser>
          <c:idx val="0"/>
          <c:order val="0"/>
          <c:tx>
            <c:strRef>
              <c:f>model3_graph!$C$12</c:f>
              <c:strCache>
                <c:ptCount val="1"/>
                <c:pt idx="0">
                  <c:v>Migrants</c:v>
                </c:pt>
              </c:strCache>
            </c:strRef>
          </c:tx>
          <c:spPr>
            <a:solidFill>
              <a:srgbClr val="9999FF"/>
            </a:solidFill>
            <a:ln w="12700">
              <a:solidFill>
                <a:srgbClr val="000000"/>
              </a:solidFill>
              <a:prstDash val="solid"/>
            </a:ln>
          </c:spPr>
          <c:invertIfNegative val="0"/>
          <c:dPt>
            <c:idx val="4"/>
            <c:invertIfNegative val="0"/>
            <c:bubble3D val="0"/>
            <c:spPr>
              <a:solidFill>
                <a:srgbClr val="FFFFFF"/>
              </a:solidFill>
              <a:ln w="12700">
                <a:solidFill>
                  <a:srgbClr val="000000"/>
                </a:solidFill>
                <a:prstDash val="solid"/>
              </a:ln>
            </c:spPr>
            <c:extLst>
              <c:ext xmlns:c16="http://schemas.microsoft.com/office/drawing/2014/chart" uri="{C3380CC4-5D6E-409C-BE32-E72D297353CC}">
                <c16:uniqueId val="{00000001-77AC-4C57-95D1-A888CD1F58E1}"/>
              </c:ext>
            </c:extLst>
          </c:dPt>
          <c:dPt>
            <c:idx val="5"/>
            <c:invertIfNegative val="0"/>
            <c:bubble3D val="0"/>
            <c:spPr>
              <a:solidFill>
                <a:srgbClr val="FFFFFF"/>
              </a:solidFill>
              <a:ln w="12700">
                <a:solidFill>
                  <a:srgbClr val="000000"/>
                </a:solidFill>
                <a:prstDash val="solid"/>
              </a:ln>
            </c:spPr>
            <c:extLst>
              <c:ext xmlns:c16="http://schemas.microsoft.com/office/drawing/2014/chart" uri="{C3380CC4-5D6E-409C-BE32-E72D297353CC}">
                <c16:uniqueId val="{00000003-77AC-4C57-95D1-A888CD1F58E1}"/>
              </c:ext>
            </c:extLst>
          </c:dPt>
          <c:dPt>
            <c:idx val="6"/>
            <c:invertIfNegative val="0"/>
            <c:bubble3D val="0"/>
            <c:spPr>
              <a:solidFill>
                <a:srgbClr val="FFFFFF"/>
              </a:solidFill>
              <a:ln w="12700">
                <a:solidFill>
                  <a:srgbClr val="000000"/>
                </a:solidFill>
                <a:prstDash val="solid"/>
              </a:ln>
            </c:spPr>
            <c:extLst>
              <c:ext xmlns:c16="http://schemas.microsoft.com/office/drawing/2014/chart" uri="{C3380CC4-5D6E-409C-BE32-E72D297353CC}">
                <c16:uniqueId val="{00000005-77AC-4C57-95D1-A888CD1F58E1}"/>
              </c:ext>
            </c:extLst>
          </c:dPt>
          <c:cat>
            <c:strRef>
              <c:f>model3_graph!$D$11:$M$11</c:f>
              <c:strCache>
                <c:ptCount val="10"/>
                <c:pt idx="0">
                  <c:v>Algerie</c:v>
                </c:pt>
                <c:pt idx="1">
                  <c:v>Maroc-Tunisie</c:v>
                </c:pt>
                <c:pt idx="2">
                  <c:v>Afrique Sahel</c:v>
                </c:pt>
                <c:pt idx="3">
                  <c:v>Afrique centrale</c:v>
                </c:pt>
                <c:pt idx="4">
                  <c:v>Asie Sud-Est</c:v>
                </c:pt>
                <c:pt idx="5">
                  <c:v>Turquie</c:v>
                </c:pt>
                <c:pt idx="6">
                  <c:v>Portugal</c:v>
                </c:pt>
                <c:pt idx="7">
                  <c:v>Espagne-Italie</c:v>
                </c:pt>
                <c:pt idx="8">
                  <c:v>UE27</c:v>
                </c:pt>
                <c:pt idx="9">
                  <c:v>DOM</c:v>
                </c:pt>
              </c:strCache>
            </c:strRef>
          </c:cat>
          <c:val>
            <c:numRef>
              <c:f>model3_graph!$D$12:$M$12</c:f>
              <c:numCache>
                <c:formatCode>General</c:formatCode>
                <c:ptCount val="10"/>
                <c:pt idx="0">
                  <c:v>1.653</c:v>
                </c:pt>
                <c:pt idx="1">
                  <c:v>1.3660000000000001</c:v>
                </c:pt>
                <c:pt idx="2">
                  <c:v>1.036</c:v>
                </c:pt>
                <c:pt idx="3">
                  <c:v>1.526</c:v>
                </c:pt>
                <c:pt idx="4">
                  <c:v>1.2829999999999999</c:v>
                </c:pt>
                <c:pt idx="5">
                  <c:v>1.0740000000000001</c:v>
                </c:pt>
                <c:pt idx="6">
                  <c:v>0.66500000000000004</c:v>
                </c:pt>
                <c:pt idx="7">
                  <c:v>0.78700000000000003</c:v>
                </c:pt>
                <c:pt idx="8">
                  <c:v>1.401</c:v>
                </c:pt>
                <c:pt idx="9">
                  <c:v>0.77700000000000002</c:v>
                </c:pt>
              </c:numCache>
            </c:numRef>
          </c:val>
          <c:extLst>
            <c:ext xmlns:c16="http://schemas.microsoft.com/office/drawing/2014/chart" uri="{C3380CC4-5D6E-409C-BE32-E72D297353CC}">
              <c16:uniqueId val="{00000006-77AC-4C57-95D1-A888CD1F58E1}"/>
            </c:ext>
          </c:extLst>
        </c:ser>
        <c:ser>
          <c:idx val="1"/>
          <c:order val="1"/>
          <c:tx>
            <c:strRef>
              <c:f>model3_graph!$C$13</c:f>
              <c:strCache>
                <c:ptCount val="1"/>
                <c:pt idx="0">
                  <c:v>2nd Generation</c:v>
                </c:pt>
              </c:strCache>
            </c:strRef>
          </c:tx>
          <c:spPr>
            <a:solidFill>
              <a:srgbClr val="993366"/>
            </a:solidFill>
            <a:ln w="12700">
              <a:solidFill>
                <a:srgbClr val="000000"/>
              </a:solidFill>
              <a:prstDash val="solid"/>
            </a:ln>
          </c:spPr>
          <c:invertIfNegative val="0"/>
          <c:dPt>
            <c:idx val="4"/>
            <c:invertIfNegative val="0"/>
            <c:bubble3D val="0"/>
            <c:spPr>
              <a:solidFill>
                <a:srgbClr val="FFFFFF"/>
              </a:solidFill>
              <a:ln w="12700">
                <a:solidFill>
                  <a:srgbClr val="000000"/>
                </a:solidFill>
                <a:prstDash val="solid"/>
              </a:ln>
            </c:spPr>
            <c:extLst>
              <c:ext xmlns:c16="http://schemas.microsoft.com/office/drawing/2014/chart" uri="{C3380CC4-5D6E-409C-BE32-E72D297353CC}">
                <c16:uniqueId val="{00000008-77AC-4C57-95D1-A888CD1F58E1}"/>
              </c:ext>
            </c:extLst>
          </c:dPt>
          <c:dPt>
            <c:idx val="5"/>
            <c:invertIfNegative val="0"/>
            <c:bubble3D val="0"/>
            <c:extLst>
              <c:ext xmlns:c16="http://schemas.microsoft.com/office/drawing/2014/chart" uri="{C3380CC4-5D6E-409C-BE32-E72D297353CC}">
                <c16:uniqueId val="{00000009-77AC-4C57-95D1-A888CD1F58E1}"/>
              </c:ext>
            </c:extLst>
          </c:dPt>
          <c:dPt>
            <c:idx val="7"/>
            <c:invertIfNegative val="0"/>
            <c:bubble3D val="0"/>
            <c:spPr>
              <a:solidFill>
                <a:srgbClr val="FFFFFF"/>
              </a:solidFill>
              <a:ln w="12700">
                <a:solidFill>
                  <a:srgbClr val="000000"/>
                </a:solidFill>
                <a:prstDash val="solid"/>
              </a:ln>
            </c:spPr>
            <c:extLst>
              <c:ext xmlns:c16="http://schemas.microsoft.com/office/drawing/2014/chart" uri="{C3380CC4-5D6E-409C-BE32-E72D297353CC}">
                <c16:uniqueId val="{0000000B-77AC-4C57-95D1-A888CD1F58E1}"/>
              </c:ext>
            </c:extLst>
          </c:dPt>
          <c:dPt>
            <c:idx val="8"/>
            <c:invertIfNegative val="0"/>
            <c:bubble3D val="0"/>
            <c:spPr>
              <a:solidFill>
                <a:srgbClr val="FFFFFF"/>
              </a:solidFill>
              <a:ln w="12700">
                <a:solidFill>
                  <a:srgbClr val="000000"/>
                </a:solidFill>
                <a:prstDash val="solid"/>
              </a:ln>
            </c:spPr>
            <c:extLst>
              <c:ext xmlns:c16="http://schemas.microsoft.com/office/drawing/2014/chart" uri="{C3380CC4-5D6E-409C-BE32-E72D297353CC}">
                <c16:uniqueId val="{0000000D-77AC-4C57-95D1-A888CD1F58E1}"/>
              </c:ext>
            </c:extLst>
          </c:dPt>
          <c:dPt>
            <c:idx val="9"/>
            <c:invertIfNegative val="0"/>
            <c:bubble3D val="0"/>
            <c:spPr>
              <a:solidFill>
                <a:srgbClr val="FFFFFF"/>
              </a:solidFill>
              <a:ln w="12700">
                <a:solidFill>
                  <a:srgbClr val="000000"/>
                </a:solidFill>
                <a:prstDash val="solid"/>
              </a:ln>
            </c:spPr>
            <c:extLst>
              <c:ext xmlns:c16="http://schemas.microsoft.com/office/drawing/2014/chart" uri="{C3380CC4-5D6E-409C-BE32-E72D297353CC}">
                <c16:uniqueId val="{0000000F-77AC-4C57-95D1-A888CD1F58E1}"/>
              </c:ext>
            </c:extLst>
          </c:dPt>
          <c:cat>
            <c:strRef>
              <c:f>model3_graph!$D$11:$M$11</c:f>
              <c:strCache>
                <c:ptCount val="10"/>
                <c:pt idx="0">
                  <c:v>Algerie</c:v>
                </c:pt>
                <c:pt idx="1">
                  <c:v>Maroc-Tunisie</c:v>
                </c:pt>
                <c:pt idx="2">
                  <c:v>Afrique Sahel</c:v>
                </c:pt>
                <c:pt idx="3">
                  <c:v>Afrique centrale</c:v>
                </c:pt>
                <c:pt idx="4">
                  <c:v>Asie Sud-Est</c:v>
                </c:pt>
                <c:pt idx="5">
                  <c:v>Turquie</c:v>
                </c:pt>
                <c:pt idx="6">
                  <c:v>Portugal</c:v>
                </c:pt>
                <c:pt idx="7">
                  <c:v>Espagne-Italie</c:v>
                </c:pt>
                <c:pt idx="8">
                  <c:v>UE27</c:v>
                </c:pt>
                <c:pt idx="9">
                  <c:v>DOM</c:v>
                </c:pt>
              </c:strCache>
            </c:strRef>
          </c:cat>
          <c:val>
            <c:numRef>
              <c:f>model3_graph!$D$13:$M$13</c:f>
              <c:numCache>
                <c:formatCode>General</c:formatCode>
                <c:ptCount val="10"/>
                <c:pt idx="0">
                  <c:v>1.506</c:v>
                </c:pt>
                <c:pt idx="1">
                  <c:v>1.577</c:v>
                </c:pt>
                <c:pt idx="2">
                  <c:v>1.649</c:v>
                </c:pt>
                <c:pt idx="3">
                  <c:v>1.214</c:v>
                </c:pt>
                <c:pt idx="4">
                  <c:v>0.97199999999999998</c:v>
                </c:pt>
                <c:pt idx="5">
                  <c:v>1.37</c:v>
                </c:pt>
                <c:pt idx="6">
                  <c:v>0.61399999999999999</c:v>
                </c:pt>
                <c:pt idx="7">
                  <c:v>0.81299999999999994</c:v>
                </c:pt>
                <c:pt idx="8">
                  <c:v>0.91800000000000004</c:v>
                </c:pt>
                <c:pt idx="9">
                  <c:v>1.081</c:v>
                </c:pt>
              </c:numCache>
            </c:numRef>
          </c:val>
          <c:extLst>
            <c:ext xmlns:c16="http://schemas.microsoft.com/office/drawing/2014/chart" uri="{C3380CC4-5D6E-409C-BE32-E72D297353CC}">
              <c16:uniqueId val="{00000010-77AC-4C57-95D1-A888CD1F58E1}"/>
            </c:ext>
          </c:extLst>
        </c:ser>
        <c:dLbls>
          <c:showLegendKey val="0"/>
          <c:showVal val="0"/>
          <c:showCatName val="0"/>
          <c:showSerName val="0"/>
          <c:showPercent val="0"/>
          <c:showBubbleSize val="0"/>
        </c:dLbls>
        <c:gapWidth val="150"/>
        <c:axId val="219749376"/>
        <c:axId val="219751168"/>
      </c:barChart>
      <c:catAx>
        <c:axId val="219749376"/>
        <c:scaling>
          <c:orientation val="minMax"/>
        </c:scaling>
        <c:delete val="0"/>
        <c:axPos val="l"/>
        <c:numFmt formatCode="General" sourceLinked="1"/>
        <c:majorTickMark val="out"/>
        <c:minorTickMark val="none"/>
        <c:tickLblPos val="high"/>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fr-FR"/>
          </a:p>
        </c:txPr>
        <c:crossAx val="219751168"/>
        <c:crossesAt val="1"/>
        <c:auto val="1"/>
        <c:lblAlgn val="ctr"/>
        <c:lblOffset val="100"/>
        <c:tickLblSkip val="1"/>
        <c:tickMarkSkip val="1"/>
        <c:noMultiLvlLbl val="0"/>
      </c:catAx>
      <c:valAx>
        <c:axId val="219751168"/>
        <c:scaling>
          <c:logBase val="10"/>
          <c:orientation val="minMax"/>
          <c:max val="10"/>
        </c:scaling>
        <c:delete val="0"/>
        <c:axPos val="b"/>
        <c:majorGridlines>
          <c:spPr>
            <a:ln w="3175">
              <a:solidFill>
                <a:srgbClr val="000000"/>
              </a:solidFill>
              <a:prstDash val="solid"/>
            </a:ln>
          </c:spPr>
        </c:majorGridlines>
        <c:minorGridlines>
          <c:spPr>
            <a:ln w="3175">
              <a:solidFill>
                <a:srgbClr val="000000"/>
              </a:solidFill>
              <a:prstDash val="solid"/>
            </a:ln>
          </c:spPr>
        </c:minorGridlines>
        <c:numFmt formatCode="General" sourceLinked="1"/>
        <c:majorTickMark val="cross"/>
        <c:minorTickMark val="in"/>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fr-FR"/>
          </a:p>
        </c:txPr>
        <c:crossAx val="219749376"/>
        <c:crosses val="autoZero"/>
        <c:crossBetween val="between"/>
        <c:majorUnit val="10"/>
        <c:minorUnit val="10"/>
      </c:valAx>
      <c:spPr>
        <a:solidFill>
          <a:srgbClr val="C0C0C0"/>
        </a:solidFill>
        <a:ln w="12700">
          <a:solidFill>
            <a:srgbClr val="808080"/>
          </a:solidFill>
          <a:prstDash val="solid"/>
        </a:ln>
      </c:spPr>
    </c:plotArea>
    <c:legend>
      <c:legendPos val="r"/>
      <c:layout>
        <c:manualLayout>
          <c:xMode val="edge"/>
          <c:yMode val="edge"/>
          <c:x val="0.77721603053800781"/>
          <c:y val="0.41761935191847038"/>
          <c:w val="0.21012680955913562"/>
          <c:h val="9.2985558825596906E-2"/>
        </c:manualLayout>
      </c:layout>
      <c:overlay val="0"/>
      <c:spPr>
        <a:solidFill>
          <a:srgbClr val="FFFFFF"/>
        </a:solidFill>
        <a:ln w="3175">
          <a:solidFill>
            <a:srgbClr val="000000"/>
          </a:solidFill>
          <a:prstDash val="solid"/>
        </a:ln>
      </c:spPr>
      <c:txPr>
        <a:bodyPr/>
        <a:lstStyle/>
        <a:p>
          <a:pPr>
            <a:defRPr sz="1100" b="0" i="0" u="none" strike="noStrike" baseline="0">
              <a:solidFill>
                <a:srgbClr val="000000"/>
              </a:solidFill>
              <a:latin typeface="Arial"/>
              <a:ea typeface="Arial"/>
              <a:cs typeface="Arial"/>
            </a:defRPr>
          </a:pPr>
          <a:endParaRPr lang="fr-FR"/>
        </a:p>
      </c:txPr>
    </c:legend>
    <c:plotVisOnly val="1"/>
    <c:dispBlanksAs val="gap"/>
    <c:showDLblsOverMax val="0"/>
  </c:chart>
  <c:spPr>
    <a:solidFill>
      <a:srgbClr val="FFFFFF"/>
    </a:solidFill>
    <a:ln w="3175">
      <a:solidFill>
        <a:srgbClr val="000000"/>
      </a:solidFill>
      <a:prstDash val="solid"/>
    </a:ln>
  </c:spPr>
  <c:txPr>
    <a:bodyPr/>
    <a:lstStyle/>
    <a:p>
      <a:pPr>
        <a:defRPr sz="1200" b="0" i="0" u="none" strike="noStrike" baseline="0">
          <a:solidFill>
            <a:srgbClr val="000000"/>
          </a:solidFill>
          <a:latin typeface="Arial"/>
          <a:ea typeface="Arial"/>
          <a:cs typeface="Arial"/>
        </a:defRPr>
      </a:pPr>
      <a:endParaRPr lang="fr-FR"/>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percentStacked"/>
        <c:varyColors val="0"/>
        <c:ser>
          <c:idx val="0"/>
          <c:order val="0"/>
          <c:tx>
            <c:strRef>
              <c:f>langue!$K$14</c:f>
              <c:strCache>
                <c:ptCount val="1"/>
                <c:pt idx="0">
                  <c:v>Français exclusif</c:v>
                </c:pt>
              </c:strCache>
            </c:strRef>
          </c:tx>
          <c:invertIfNegative val="0"/>
          <c:cat>
            <c:strRef>
              <c:f>langue!$L$13:$P$13</c:f>
              <c:strCache>
                <c:ptCount val="5"/>
                <c:pt idx="0">
                  <c:v>Immigrés venus adultes</c:v>
                </c:pt>
                <c:pt idx="1">
                  <c:v>Immigrés venus enfants</c:v>
                </c:pt>
                <c:pt idx="2">
                  <c:v>Descendants d'immigrés</c:v>
                </c:pt>
                <c:pt idx="3">
                  <c:v>Descendants mixtes</c:v>
                </c:pt>
                <c:pt idx="4">
                  <c:v>Majoritaires</c:v>
                </c:pt>
              </c:strCache>
            </c:strRef>
          </c:cat>
          <c:val>
            <c:numRef>
              <c:f>langue!$L$14:$P$14</c:f>
              <c:numCache>
                <c:formatCode>General</c:formatCode>
                <c:ptCount val="5"/>
                <c:pt idx="0">
                  <c:v>3.28</c:v>
                </c:pt>
                <c:pt idx="1">
                  <c:v>6.86</c:v>
                </c:pt>
                <c:pt idx="2">
                  <c:v>16.38</c:v>
                </c:pt>
                <c:pt idx="3">
                  <c:v>67.63</c:v>
                </c:pt>
                <c:pt idx="4">
                  <c:v>86.62</c:v>
                </c:pt>
              </c:numCache>
            </c:numRef>
          </c:val>
          <c:extLst>
            <c:ext xmlns:c16="http://schemas.microsoft.com/office/drawing/2014/chart" uri="{C3380CC4-5D6E-409C-BE32-E72D297353CC}">
              <c16:uniqueId val="{00000000-ED4D-4C7C-BE41-A15B042FE351}"/>
            </c:ext>
          </c:extLst>
        </c:ser>
        <c:ser>
          <c:idx val="1"/>
          <c:order val="1"/>
          <c:tx>
            <c:strRef>
              <c:f>langue!$K$15</c:f>
              <c:strCache>
                <c:ptCount val="1"/>
                <c:pt idx="0">
                  <c:v>Multilingue Français</c:v>
                </c:pt>
              </c:strCache>
            </c:strRef>
          </c:tx>
          <c:spPr>
            <a:solidFill>
              <a:schemeClr val="tx2">
                <a:lumMod val="20000"/>
                <a:lumOff val="80000"/>
              </a:schemeClr>
            </a:solidFill>
          </c:spPr>
          <c:invertIfNegative val="0"/>
          <c:cat>
            <c:strRef>
              <c:f>langue!$L$13:$P$13</c:f>
              <c:strCache>
                <c:ptCount val="5"/>
                <c:pt idx="0">
                  <c:v>Immigrés venus adultes</c:v>
                </c:pt>
                <c:pt idx="1">
                  <c:v>Immigrés venus enfants</c:v>
                </c:pt>
                <c:pt idx="2">
                  <c:v>Descendants d'immigrés</c:v>
                </c:pt>
                <c:pt idx="3">
                  <c:v>Descendants mixtes</c:v>
                </c:pt>
                <c:pt idx="4">
                  <c:v>Majoritaires</c:v>
                </c:pt>
              </c:strCache>
            </c:strRef>
          </c:cat>
          <c:val>
            <c:numRef>
              <c:f>langue!$L$15:$P$15</c:f>
              <c:numCache>
                <c:formatCode>General</c:formatCode>
                <c:ptCount val="5"/>
                <c:pt idx="0">
                  <c:v>21.42</c:v>
                </c:pt>
                <c:pt idx="1">
                  <c:v>36.11</c:v>
                </c:pt>
                <c:pt idx="2">
                  <c:v>65.430000000000007</c:v>
                </c:pt>
                <c:pt idx="3">
                  <c:v>31.57</c:v>
                </c:pt>
                <c:pt idx="4">
                  <c:v>12.87</c:v>
                </c:pt>
              </c:numCache>
            </c:numRef>
          </c:val>
          <c:extLst>
            <c:ext xmlns:c16="http://schemas.microsoft.com/office/drawing/2014/chart" uri="{C3380CC4-5D6E-409C-BE32-E72D297353CC}">
              <c16:uniqueId val="{00000001-ED4D-4C7C-BE41-A15B042FE351}"/>
            </c:ext>
          </c:extLst>
        </c:ser>
        <c:ser>
          <c:idx val="2"/>
          <c:order val="2"/>
          <c:tx>
            <c:strRef>
              <c:f>langue!$K$16</c:f>
              <c:strCache>
                <c:ptCount val="1"/>
                <c:pt idx="0">
                  <c:v>Langue étrangère exclusive</c:v>
                </c:pt>
              </c:strCache>
            </c:strRef>
          </c:tx>
          <c:invertIfNegative val="0"/>
          <c:cat>
            <c:strRef>
              <c:f>langue!$L$13:$P$13</c:f>
              <c:strCache>
                <c:ptCount val="5"/>
                <c:pt idx="0">
                  <c:v>Immigrés venus adultes</c:v>
                </c:pt>
                <c:pt idx="1">
                  <c:v>Immigrés venus enfants</c:v>
                </c:pt>
                <c:pt idx="2">
                  <c:v>Descendants d'immigrés</c:v>
                </c:pt>
                <c:pt idx="3">
                  <c:v>Descendants mixtes</c:v>
                </c:pt>
                <c:pt idx="4">
                  <c:v>Majoritaires</c:v>
                </c:pt>
              </c:strCache>
            </c:strRef>
          </c:cat>
          <c:val>
            <c:numRef>
              <c:f>langue!$L$16:$P$16</c:f>
              <c:numCache>
                <c:formatCode>General</c:formatCode>
                <c:ptCount val="5"/>
                <c:pt idx="0">
                  <c:v>60.2</c:v>
                </c:pt>
                <c:pt idx="1">
                  <c:v>48.31</c:v>
                </c:pt>
                <c:pt idx="2">
                  <c:v>16.34</c:v>
                </c:pt>
                <c:pt idx="3">
                  <c:v>0.49</c:v>
                </c:pt>
                <c:pt idx="4">
                  <c:v>0.41</c:v>
                </c:pt>
              </c:numCache>
            </c:numRef>
          </c:val>
          <c:extLst>
            <c:ext xmlns:c16="http://schemas.microsoft.com/office/drawing/2014/chart" uri="{C3380CC4-5D6E-409C-BE32-E72D297353CC}">
              <c16:uniqueId val="{00000002-ED4D-4C7C-BE41-A15B042FE351}"/>
            </c:ext>
          </c:extLst>
        </c:ser>
        <c:ser>
          <c:idx val="3"/>
          <c:order val="3"/>
          <c:tx>
            <c:strRef>
              <c:f>langue!$K$17</c:f>
              <c:strCache>
                <c:ptCount val="1"/>
                <c:pt idx="0">
                  <c:v>multilingue étrangère</c:v>
                </c:pt>
              </c:strCache>
            </c:strRef>
          </c:tx>
          <c:spPr>
            <a:solidFill>
              <a:schemeClr val="accent3">
                <a:lumMod val="20000"/>
                <a:lumOff val="80000"/>
              </a:schemeClr>
            </a:solidFill>
          </c:spPr>
          <c:invertIfNegative val="0"/>
          <c:cat>
            <c:strRef>
              <c:f>langue!$L$13:$P$13</c:f>
              <c:strCache>
                <c:ptCount val="5"/>
                <c:pt idx="0">
                  <c:v>Immigrés venus adultes</c:v>
                </c:pt>
                <c:pt idx="1">
                  <c:v>Immigrés venus enfants</c:v>
                </c:pt>
                <c:pt idx="2">
                  <c:v>Descendants d'immigrés</c:v>
                </c:pt>
                <c:pt idx="3">
                  <c:v>Descendants mixtes</c:v>
                </c:pt>
                <c:pt idx="4">
                  <c:v>Majoritaires</c:v>
                </c:pt>
              </c:strCache>
            </c:strRef>
          </c:cat>
          <c:val>
            <c:numRef>
              <c:f>langue!$L$17:$P$17</c:f>
              <c:numCache>
                <c:formatCode>General</c:formatCode>
                <c:ptCount val="5"/>
                <c:pt idx="0">
                  <c:v>15.1</c:v>
                </c:pt>
                <c:pt idx="1">
                  <c:v>8.7200000000000006</c:v>
                </c:pt>
                <c:pt idx="2">
                  <c:v>1.86</c:v>
                </c:pt>
                <c:pt idx="3">
                  <c:v>0.31</c:v>
                </c:pt>
                <c:pt idx="4">
                  <c:v>0.09</c:v>
                </c:pt>
              </c:numCache>
            </c:numRef>
          </c:val>
          <c:extLst>
            <c:ext xmlns:c16="http://schemas.microsoft.com/office/drawing/2014/chart" uri="{C3380CC4-5D6E-409C-BE32-E72D297353CC}">
              <c16:uniqueId val="{00000003-ED4D-4C7C-BE41-A15B042FE351}"/>
            </c:ext>
          </c:extLst>
        </c:ser>
        <c:dLbls>
          <c:showLegendKey val="0"/>
          <c:showVal val="0"/>
          <c:showCatName val="0"/>
          <c:showSerName val="0"/>
          <c:showPercent val="0"/>
          <c:showBubbleSize val="0"/>
        </c:dLbls>
        <c:gapWidth val="150"/>
        <c:overlap val="100"/>
        <c:axId val="321629184"/>
        <c:axId val="321635072"/>
      </c:barChart>
      <c:catAx>
        <c:axId val="321629184"/>
        <c:scaling>
          <c:orientation val="minMax"/>
        </c:scaling>
        <c:delete val="0"/>
        <c:axPos val="b"/>
        <c:numFmt formatCode="General" sourceLinked="0"/>
        <c:majorTickMark val="out"/>
        <c:minorTickMark val="none"/>
        <c:tickLblPos val="nextTo"/>
        <c:txPr>
          <a:bodyPr/>
          <a:lstStyle/>
          <a:p>
            <a:pPr>
              <a:defRPr sz="2000"/>
            </a:pPr>
            <a:endParaRPr lang="fr-FR"/>
          </a:p>
        </c:txPr>
        <c:crossAx val="321635072"/>
        <c:crosses val="autoZero"/>
        <c:auto val="1"/>
        <c:lblAlgn val="ctr"/>
        <c:lblOffset val="100"/>
        <c:noMultiLvlLbl val="0"/>
      </c:catAx>
      <c:valAx>
        <c:axId val="321635072"/>
        <c:scaling>
          <c:orientation val="minMax"/>
        </c:scaling>
        <c:delete val="0"/>
        <c:axPos val="l"/>
        <c:numFmt formatCode="0%" sourceLinked="1"/>
        <c:majorTickMark val="out"/>
        <c:minorTickMark val="none"/>
        <c:tickLblPos val="nextTo"/>
        <c:txPr>
          <a:bodyPr/>
          <a:lstStyle/>
          <a:p>
            <a:pPr>
              <a:defRPr sz="1800"/>
            </a:pPr>
            <a:endParaRPr lang="fr-FR"/>
          </a:p>
        </c:txPr>
        <c:crossAx val="321629184"/>
        <c:crosses val="autoZero"/>
        <c:crossBetween val="between"/>
      </c:valAx>
    </c:plotArea>
    <c:legend>
      <c:legendPos val="b"/>
      <c:overlay val="0"/>
      <c:txPr>
        <a:bodyPr/>
        <a:lstStyle/>
        <a:p>
          <a:pPr>
            <a:defRPr sz="2000"/>
          </a:pPr>
          <a:endParaRPr lang="fr-FR"/>
        </a:p>
      </c:txPr>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amis!$I$18</c:f>
              <c:strCache>
                <c:ptCount val="1"/>
                <c:pt idx="0">
                  <c:v>Migrants</c:v>
                </c:pt>
              </c:strCache>
            </c:strRef>
          </c:tx>
          <c:invertIfNegative val="0"/>
          <c:cat>
            <c:strRef>
              <c:f>amis!$J$17:$S$17</c:f>
              <c:strCache>
                <c:ptCount val="10"/>
                <c:pt idx="0">
                  <c:v>Population majoritaire</c:v>
                </c:pt>
                <c:pt idx="1">
                  <c:v>Dom</c:v>
                </c:pt>
                <c:pt idx="2">
                  <c:v>Algérie</c:v>
                </c:pt>
                <c:pt idx="3">
                  <c:v>Maroc-Tunisie</c:v>
                </c:pt>
                <c:pt idx="4">
                  <c:v>Afrique Subsaharienne</c:v>
                </c:pt>
                <c:pt idx="5">
                  <c:v>Asiedu Sud Est</c:v>
                </c:pt>
                <c:pt idx="6">
                  <c:v>Turquie</c:v>
                </c:pt>
                <c:pt idx="7">
                  <c:v>Portugal</c:v>
                </c:pt>
                <c:pt idx="8">
                  <c:v>Espagne-Italie</c:v>
                </c:pt>
                <c:pt idx="9">
                  <c:v>UE27</c:v>
                </c:pt>
              </c:strCache>
            </c:strRef>
          </c:cat>
          <c:val>
            <c:numRef>
              <c:f>amis!$J$18:$S$18</c:f>
              <c:numCache>
                <c:formatCode>General</c:formatCode>
                <c:ptCount val="10"/>
                <c:pt idx="0">
                  <c:v>27</c:v>
                </c:pt>
                <c:pt idx="1">
                  <c:v>56</c:v>
                </c:pt>
                <c:pt idx="2">
                  <c:v>59</c:v>
                </c:pt>
                <c:pt idx="3">
                  <c:v>59</c:v>
                </c:pt>
                <c:pt idx="4">
                  <c:v>54</c:v>
                </c:pt>
                <c:pt idx="5">
                  <c:v>54</c:v>
                </c:pt>
                <c:pt idx="6">
                  <c:v>42</c:v>
                </c:pt>
                <c:pt idx="7">
                  <c:v>61</c:v>
                </c:pt>
                <c:pt idx="8">
                  <c:v>74</c:v>
                </c:pt>
                <c:pt idx="9">
                  <c:v>72</c:v>
                </c:pt>
              </c:numCache>
            </c:numRef>
          </c:val>
          <c:extLst>
            <c:ext xmlns:c16="http://schemas.microsoft.com/office/drawing/2014/chart" uri="{C3380CC4-5D6E-409C-BE32-E72D297353CC}">
              <c16:uniqueId val="{00000000-A1CE-4065-B889-8470F27960C9}"/>
            </c:ext>
          </c:extLst>
        </c:ser>
        <c:ser>
          <c:idx val="1"/>
          <c:order val="1"/>
          <c:tx>
            <c:strRef>
              <c:f>amis!$I$19</c:f>
              <c:strCache>
                <c:ptCount val="1"/>
                <c:pt idx="0">
                  <c:v>Descendants</c:v>
                </c:pt>
              </c:strCache>
            </c:strRef>
          </c:tx>
          <c:invertIfNegative val="0"/>
          <c:cat>
            <c:strRef>
              <c:f>amis!$J$17:$S$17</c:f>
              <c:strCache>
                <c:ptCount val="10"/>
                <c:pt idx="0">
                  <c:v>Population majoritaire</c:v>
                </c:pt>
                <c:pt idx="1">
                  <c:v>Dom</c:v>
                </c:pt>
                <c:pt idx="2">
                  <c:v>Algérie</c:v>
                </c:pt>
                <c:pt idx="3">
                  <c:v>Maroc-Tunisie</c:v>
                </c:pt>
                <c:pt idx="4">
                  <c:v>Afrique Subsaharienne</c:v>
                </c:pt>
                <c:pt idx="5">
                  <c:v>Asiedu Sud Est</c:v>
                </c:pt>
                <c:pt idx="6">
                  <c:v>Turquie</c:v>
                </c:pt>
                <c:pt idx="7">
                  <c:v>Portugal</c:v>
                </c:pt>
                <c:pt idx="8">
                  <c:v>Espagne-Italie</c:v>
                </c:pt>
                <c:pt idx="9">
                  <c:v>UE27</c:v>
                </c:pt>
              </c:strCache>
            </c:strRef>
          </c:cat>
          <c:val>
            <c:numRef>
              <c:f>amis!$J$19:$S$19</c:f>
              <c:numCache>
                <c:formatCode>General</c:formatCode>
                <c:ptCount val="10"/>
                <c:pt idx="1">
                  <c:v>71</c:v>
                </c:pt>
                <c:pt idx="2">
                  <c:v>67</c:v>
                </c:pt>
                <c:pt idx="3">
                  <c:v>68</c:v>
                </c:pt>
                <c:pt idx="4">
                  <c:v>74</c:v>
                </c:pt>
                <c:pt idx="5">
                  <c:v>86</c:v>
                </c:pt>
                <c:pt idx="6">
                  <c:v>56</c:v>
                </c:pt>
                <c:pt idx="7">
                  <c:v>73</c:v>
                </c:pt>
                <c:pt idx="8">
                  <c:v>65</c:v>
                </c:pt>
                <c:pt idx="9">
                  <c:v>54</c:v>
                </c:pt>
              </c:numCache>
            </c:numRef>
          </c:val>
          <c:extLst>
            <c:ext xmlns:c16="http://schemas.microsoft.com/office/drawing/2014/chart" uri="{C3380CC4-5D6E-409C-BE32-E72D297353CC}">
              <c16:uniqueId val="{00000001-A1CE-4065-B889-8470F27960C9}"/>
            </c:ext>
          </c:extLst>
        </c:ser>
        <c:dLbls>
          <c:showLegendKey val="0"/>
          <c:showVal val="0"/>
          <c:showCatName val="0"/>
          <c:showSerName val="0"/>
          <c:showPercent val="0"/>
          <c:showBubbleSize val="0"/>
        </c:dLbls>
        <c:gapWidth val="150"/>
        <c:axId val="322145664"/>
        <c:axId val="322241664"/>
      </c:barChart>
      <c:catAx>
        <c:axId val="322145664"/>
        <c:scaling>
          <c:orientation val="minMax"/>
        </c:scaling>
        <c:delete val="0"/>
        <c:axPos val="l"/>
        <c:numFmt formatCode="General" sourceLinked="0"/>
        <c:majorTickMark val="none"/>
        <c:minorTickMark val="none"/>
        <c:tickLblPos val="nextTo"/>
        <c:crossAx val="322241664"/>
        <c:crosses val="autoZero"/>
        <c:auto val="1"/>
        <c:lblAlgn val="ctr"/>
        <c:lblOffset val="100"/>
        <c:noMultiLvlLbl val="0"/>
      </c:catAx>
      <c:valAx>
        <c:axId val="322241664"/>
        <c:scaling>
          <c:orientation val="minMax"/>
        </c:scaling>
        <c:delete val="0"/>
        <c:axPos val="b"/>
        <c:numFmt formatCode="General" sourceLinked="1"/>
        <c:majorTickMark val="none"/>
        <c:minorTickMark val="none"/>
        <c:tickLblPos val="nextTo"/>
        <c:crossAx val="322145664"/>
        <c:crosses val="autoZero"/>
        <c:crossBetween val="between"/>
      </c:valAx>
    </c:plotArea>
    <c:legend>
      <c:legendPos val="b"/>
      <c:overlay val="0"/>
    </c:legend>
    <c:plotVisOnly val="1"/>
    <c:dispBlanksAs val="gap"/>
    <c:showDLblsOverMax val="0"/>
  </c:chart>
  <c:txPr>
    <a:bodyPr/>
    <a:lstStyle/>
    <a:p>
      <a:pPr>
        <a:defRPr sz="1800"/>
      </a:pPr>
      <a:endParaRPr lang="fr-FR"/>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9708592404164541"/>
          <c:y val="3.9524092579740634E-2"/>
          <c:w val="0.67542479315835913"/>
          <c:h val="0.91425314247657341"/>
        </c:manualLayout>
      </c:layout>
      <c:barChart>
        <c:barDir val="bar"/>
        <c:grouping val="clustered"/>
        <c:varyColors val="0"/>
        <c:ser>
          <c:idx val="0"/>
          <c:order val="0"/>
          <c:spPr>
            <a:solidFill>
              <a:srgbClr val="0070C0"/>
            </a:solidFill>
            <a:ln>
              <a:solidFill>
                <a:sysClr val="windowText" lastClr="000000"/>
              </a:solidFill>
            </a:ln>
          </c:spPr>
          <c:invertIfNegative val="0"/>
          <c:dPt>
            <c:idx val="6"/>
            <c:invertIfNegative val="0"/>
            <c:bubble3D val="0"/>
            <c:spPr>
              <a:solidFill>
                <a:schemeClr val="bg1"/>
              </a:solidFill>
              <a:ln>
                <a:solidFill>
                  <a:sysClr val="windowText" lastClr="000000"/>
                </a:solidFill>
              </a:ln>
            </c:spPr>
            <c:extLst>
              <c:ext xmlns:c16="http://schemas.microsoft.com/office/drawing/2014/chart" uri="{C3380CC4-5D6E-409C-BE32-E72D297353CC}">
                <c16:uniqueId val="{00000001-713F-4A7B-85C1-07E71CEC775F}"/>
              </c:ext>
            </c:extLst>
          </c:dPt>
          <c:dPt>
            <c:idx val="15"/>
            <c:invertIfNegative val="0"/>
            <c:bubble3D val="0"/>
            <c:spPr>
              <a:solidFill>
                <a:schemeClr val="bg1"/>
              </a:solidFill>
              <a:ln>
                <a:solidFill>
                  <a:sysClr val="windowText" lastClr="000000"/>
                </a:solidFill>
              </a:ln>
            </c:spPr>
            <c:extLst>
              <c:ext xmlns:c16="http://schemas.microsoft.com/office/drawing/2014/chart" uri="{C3380CC4-5D6E-409C-BE32-E72D297353CC}">
                <c16:uniqueId val="{00000003-713F-4A7B-85C1-07E71CEC775F}"/>
              </c:ext>
            </c:extLst>
          </c:dPt>
          <c:cat>
            <c:strRef>
              <c:f>graph_discri_odds!$AH$10:$BA$10</c:f>
              <c:strCache>
                <c:ptCount val="20"/>
                <c:pt idx="0">
                  <c:v>Hommes</c:v>
                </c:pt>
                <c:pt idx="1">
                  <c:v>Femmes</c:v>
                </c:pt>
                <c:pt idx="2">
                  <c:v>17-25</c:v>
                </c:pt>
                <c:pt idx="3">
                  <c:v>26-35</c:v>
                </c:pt>
                <c:pt idx="4">
                  <c:v>36-45</c:v>
                </c:pt>
                <c:pt idx="5">
                  <c:v>46-50</c:v>
                </c:pt>
                <c:pt idx="6">
                  <c:v>Sans Dplome</c:v>
                </c:pt>
                <c:pt idx="7">
                  <c:v>Diplôme Pro</c:v>
                </c:pt>
                <c:pt idx="8">
                  <c:v>Bac</c:v>
                </c:pt>
                <c:pt idx="9">
                  <c:v>Etudes supérieures</c:v>
                </c:pt>
                <c:pt idx="10">
                  <c:v>En emploi</c:v>
                </c:pt>
                <c:pt idx="11">
                  <c:v>Au chômage</c:v>
                </c:pt>
                <c:pt idx="12">
                  <c:v>Etudiants</c:v>
                </c:pt>
                <c:pt idx="13">
                  <c:v>Inactifs</c:v>
                </c:pt>
                <c:pt idx="14">
                  <c:v>Musulmans</c:v>
                </c:pt>
                <c:pt idx="15">
                  <c:v>Juifs</c:v>
                </c:pt>
                <c:pt idx="16">
                  <c:v>Chrétiens</c:v>
                </c:pt>
                <c:pt idx="17">
                  <c:v>Sans religion</c:v>
                </c:pt>
                <c:pt idx="18">
                  <c:v>Concentration immigrés</c:v>
                </c:pt>
                <c:pt idx="19">
                  <c:v>Autre quartier</c:v>
                </c:pt>
              </c:strCache>
            </c:strRef>
          </c:cat>
          <c:val>
            <c:numRef>
              <c:f>graph_discri_odds!$AH$11:$BA$11</c:f>
              <c:numCache>
                <c:formatCode>General</c:formatCode>
                <c:ptCount val="20"/>
                <c:pt idx="0">
                  <c:v>1</c:v>
                </c:pt>
                <c:pt idx="1">
                  <c:v>0.74099999999999999</c:v>
                </c:pt>
                <c:pt idx="2">
                  <c:v>0.9</c:v>
                </c:pt>
                <c:pt idx="3">
                  <c:v>1</c:v>
                </c:pt>
                <c:pt idx="4">
                  <c:v>0.71</c:v>
                </c:pt>
                <c:pt idx="5">
                  <c:v>0.59699999999999998</c:v>
                </c:pt>
                <c:pt idx="6">
                  <c:v>0.94699999999999995</c:v>
                </c:pt>
                <c:pt idx="7">
                  <c:v>1</c:v>
                </c:pt>
                <c:pt idx="8">
                  <c:v>1.1279999999999999</c:v>
                </c:pt>
                <c:pt idx="9">
                  <c:v>1.4059999999999999</c:v>
                </c:pt>
                <c:pt idx="10">
                  <c:v>1</c:v>
                </c:pt>
                <c:pt idx="11">
                  <c:v>1.7589999999999999</c:v>
                </c:pt>
                <c:pt idx="12">
                  <c:v>1.2809999999999999</c:v>
                </c:pt>
                <c:pt idx="13">
                  <c:v>1.419</c:v>
                </c:pt>
                <c:pt idx="14">
                  <c:v>1.621</c:v>
                </c:pt>
                <c:pt idx="15">
                  <c:v>0.82899999999999996</c:v>
                </c:pt>
                <c:pt idx="16">
                  <c:v>0.96599999999999997</c:v>
                </c:pt>
                <c:pt idx="17">
                  <c:v>1</c:v>
                </c:pt>
                <c:pt idx="18">
                  <c:v>1.2450000000000001</c:v>
                </c:pt>
                <c:pt idx="19">
                  <c:v>1</c:v>
                </c:pt>
              </c:numCache>
            </c:numRef>
          </c:val>
          <c:extLst>
            <c:ext xmlns:c16="http://schemas.microsoft.com/office/drawing/2014/chart" uri="{C3380CC4-5D6E-409C-BE32-E72D297353CC}">
              <c16:uniqueId val="{00000004-713F-4A7B-85C1-07E71CEC775F}"/>
            </c:ext>
          </c:extLst>
        </c:ser>
        <c:dLbls>
          <c:showLegendKey val="0"/>
          <c:showVal val="0"/>
          <c:showCatName val="0"/>
          <c:showSerName val="0"/>
          <c:showPercent val="0"/>
          <c:showBubbleSize val="0"/>
        </c:dLbls>
        <c:gapWidth val="150"/>
        <c:axId val="321564672"/>
        <c:axId val="321566208"/>
      </c:barChart>
      <c:catAx>
        <c:axId val="321564672"/>
        <c:scaling>
          <c:orientation val="minMax"/>
        </c:scaling>
        <c:delete val="0"/>
        <c:axPos val="l"/>
        <c:numFmt formatCode="General" sourceLinked="1"/>
        <c:majorTickMark val="out"/>
        <c:minorTickMark val="in"/>
        <c:tickLblPos val="low"/>
        <c:txPr>
          <a:bodyPr/>
          <a:lstStyle/>
          <a:p>
            <a:pPr>
              <a:defRPr sz="1200"/>
            </a:pPr>
            <a:endParaRPr lang="fr-FR"/>
          </a:p>
        </c:txPr>
        <c:crossAx val="321566208"/>
        <c:crosses val="autoZero"/>
        <c:auto val="0"/>
        <c:lblAlgn val="ctr"/>
        <c:lblOffset val="100"/>
        <c:noMultiLvlLbl val="0"/>
      </c:catAx>
      <c:valAx>
        <c:axId val="321566208"/>
        <c:scaling>
          <c:logBase val="10"/>
          <c:orientation val="minMax"/>
        </c:scaling>
        <c:delete val="0"/>
        <c:axPos val="b"/>
        <c:minorGridlines/>
        <c:numFmt formatCode="General" sourceLinked="1"/>
        <c:majorTickMark val="out"/>
        <c:minorTickMark val="none"/>
        <c:tickLblPos val="nextTo"/>
        <c:crossAx val="321564672"/>
        <c:crosses val="autoZero"/>
        <c:crossBetween val="midCat"/>
      </c:valAx>
      <c:spPr>
        <a:solidFill>
          <a:schemeClr val="bg2"/>
        </a:solidFill>
      </c:spPr>
    </c:plotArea>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origine!$D$6</c:f>
              <c:strCache>
                <c:ptCount val="1"/>
                <c:pt idx="0">
                  <c:v>TeO 2008</c:v>
                </c:pt>
              </c:strCache>
            </c:strRef>
          </c:tx>
          <c:spPr>
            <a:solidFill>
              <a:schemeClr val="accent1"/>
            </a:solidFill>
            <a:ln>
              <a:noFill/>
            </a:ln>
            <a:effectLst/>
          </c:spPr>
          <c:invertIfNegative val="0"/>
          <c:cat>
            <c:strRef>
              <c:f>origine!$C$7:$C$12</c:f>
              <c:strCache>
                <c:ptCount val="6"/>
                <c:pt idx="0">
                  <c:v>Population majoritaire</c:v>
                </c:pt>
                <c:pt idx="1">
                  <c:v>Non visible G1</c:v>
                </c:pt>
                <c:pt idx="2">
                  <c:v>Non visible G2</c:v>
                </c:pt>
                <c:pt idx="3">
                  <c:v>Visible G1</c:v>
                </c:pt>
                <c:pt idx="4">
                  <c:v>Visible G2</c:v>
                </c:pt>
                <c:pt idx="5">
                  <c:v>Ensemble</c:v>
                </c:pt>
              </c:strCache>
            </c:strRef>
          </c:cat>
          <c:val>
            <c:numRef>
              <c:f>origine!$D$7:$D$12</c:f>
              <c:numCache>
                <c:formatCode>General</c:formatCode>
                <c:ptCount val="6"/>
                <c:pt idx="0">
                  <c:v>2</c:v>
                </c:pt>
                <c:pt idx="1">
                  <c:v>7</c:v>
                </c:pt>
                <c:pt idx="2">
                  <c:v>3</c:v>
                </c:pt>
                <c:pt idx="3">
                  <c:v>27</c:v>
                </c:pt>
                <c:pt idx="4">
                  <c:v>32</c:v>
                </c:pt>
                <c:pt idx="5">
                  <c:v>6</c:v>
                </c:pt>
              </c:numCache>
            </c:numRef>
          </c:val>
          <c:extLst>
            <c:ext xmlns:c16="http://schemas.microsoft.com/office/drawing/2014/chart" uri="{C3380CC4-5D6E-409C-BE32-E72D297353CC}">
              <c16:uniqueId val="{00000000-6D4C-4E00-8D9B-DEE9AEBE936C}"/>
            </c:ext>
          </c:extLst>
        </c:ser>
        <c:ser>
          <c:idx val="1"/>
          <c:order val="1"/>
          <c:tx>
            <c:strRef>
              <c:f>origine!$E$6</c:f>
              <c:strCache>
                <c:ptCount val="1"/>
                <c:pt idx="0">
                  <c:v>« Accès aux droits » 2016</c:v>
                </c:pt>
              </c:strCache>
            </c:strRef>
          </c:tx>
          <c:spPr>
            <a:solidFill>
              <a:schemeClr val="accent2"/>
            </a:solidFill>
            <a:ln>
              <a:noFill/>
            </a:ln>
            <a:effectLst/>
          </c:spPr>
          <c:invertIfNegative val="0"/>
          <c:cat>
            <c:strRef>
              <c:f>origine!$C$7:$C$12</c:f>
              <c:strCache>
                <c:ptCount val="6"/>
                <c:pt idx="0">
                  <c:v>Population majoritaire</c:v>
                </c:pt>
                <c:pt idx="1">
                  <c:v>Non visible G1</c:v>
                </c:pt>
                <c:pt idx="2">
                  <c:v>Non visible G2</c:v>
                </c:pt>
                <c:pt idx="3">
                  <c:v>Visible G1</c:v>
                </c:pt>
                <c:pt idx="4">
                  <c:v>Visible G2</c:v>
                </c:pt>
                <c:pt idx="5">
                  <c:v>Ensemble</c:v>
                </c:pt>
              </c:strCache>
            </c:strRef>
          </c:cat>
          <c:val>
            <c:numRef>
              <c:f>origine!$E$7:$E$12</c:f>
              <c:numCache>
                <c:formatCode>General</c:formatCode>
                <c:ptCount val="6"/>
                <c:pt idx="0">
                  <c:v>6</c:v>
                </c:pt>
                <c:pt idx="1">
                  <c:v>19</c:v>
                </c:pt>
                <c:pt idx="2">
                  <c:v>6</c:v>
                </c:pt>
                <c:pt idx="3">
                  <c:v>42</c:v>
                </c:pt>
                <c:pt idx="4">
                  <c:v>44</c:v>
                </c:pt>
                <c:pt idx="5">
                  <c:v>11</c:v>
                </c:pt>
              </c:numCache>
            </c:numRef>
          </c:val>
          <c:extLst>
            <c:ext xmlns:c16="http://schemas.microsoft.com/office/drawing/2014/chart" uri="{C3380CC4-5D6E-409C-BE32-E72D297353CC}">
              <c16:uniqueId val="{00000001-6D4C-4E00-8D9B-DEE9AEBE936C}"/>
            </c:ext>
          </c:extLst>
        </c:ser>
        <c:dLbls>
          <c:showLegendKey val="0"/>
          <c:showVal val="0"/>
          <c:showCatName val="0"/>
          <c:showSerName val="0"/>
          <c:showPercent val="0"/>
          <c:showBubbleSize val="0"/>
        </c:dLbls>
        <c:gapWidth val="219"/>
        <c:overlap val="-27"/>
        <c:axId val="811232216"/>
        <c:axId val="811225656"/>
      </c:barChart>
      <c:catAx>
        <c:axId val="811232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811225656"/>
        <c:crosses val="autoZero"/>
        <c:auto val="1"/>
        <c:lblAlgn val="ctr"/>
        <c:lblOffset val="100"/>
        <c:noMultiLvlLbl val="0"/>
      </c:catAx>
      <c:valAx>
        <c:axId val="8112256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811232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religion!$D$7</c:f>
              <c:strCache>
                <c:ptCount val="1"/>
                <c:pt idx="0">
                  <c:v>TeO 2008</c:v>
                </c:pt>
              </c:strCache>
            </c:strRef>
          </c:tx>
          <c:spPr>
            <a:solidFill>
              <a:schemeClr val="accent1"/>
            </a:solidFill>
            <a:ln>
              <a:noFill/>
            </a:ln>
            <a:effectLst/>
          </c:spPr>
          <c:invertIfNegative val="0"/>
          <c:cat>
            <c:strRef>
              <c:f>religion!$C$8:$C$11</c:f>
              <c:strCache>
                <c:ptCount val="4"/>
                <c:pt idx="0">
                  <c:v>Sans religion</c:v>
                </c:pt>
                <c:pt idx="1">
                  <c:v>Chrétiens</c:v>
                </c:pt>
                <c:pt idx="2">
                  <c:v>Musulmans</c:v>
                </c:pt>
                <c:pt idx="3">
                  <c:v>Ensemble</c:v>
                </c:pt>
              </c:strCache>
            </c:strRef>
          </c:cat>
          <c:val>
            <c:numRef>
              <c:f>religion!$D$8:$D$11</c:f>
              <c:numCache>
                <c:formatCode>General</c:formatCode>
                <c:ptCount val="4"/>
                <c:pt idx="0">
                  <c:v>0</c:v>
                </c:pt>
                <c:pt idx="1">
                  <c:v>0</c:v>
                </c:pt>
                <c:pt idx="2">
                  <c:v>5</c:v>
                </c:pt>
                <c:pt idx="3">
                  <c:v>1</c:v>
                </c:pt>
              </c:numCache>
            </c:numRef>
          </c:val>
          <c:extLst>
            <c:ext xmlns:c16="http://schemas.microsoft.com/office/drawing/2014/chart" uri="{C3380CC4-5D6E-409C-BE32-E72D297353CC}">
              <c16:uniqueId val="{00000000-002B-4CA0-83AE-5A5F81470235}"/>
            </c:ext>
          </c:extLst>
        </c:ser>
        <c:ser>
          <c:idx val="1"/>
          <c:order val="1"/>
          <c:tx>
            <c:strRef>
              <c:f>religion!$E$7</c:f>
              <c:strCache>
                <c:ptCount val="1"/>
                <c:pt idx="0">
                  <c:v>Accès aux droits 2016</c:v>
                </c:pt>
              </c:strCache>
            </c:strRef>
          </c:tx>
          <c:spPr>
            <a:solidFill>
              <a:schemeClr val="accent2"/>
            </a:solidFill>
            <a:ln>
              <a:noFill/>
            </a:ln>
            <a:effectLst/>
          </c:spPr>
          <c:invertIfNegative val="0"/>
          <c:cat>
            <c:strRef>
              <c:f>religion!$C$8:$C$11</c:f>
              <c:strCache>
                <c:ptCount val="4"/>
                <c:pt idx="0">
                  <c:v>Sans religion</c:v>
                </c:pt>
                <c:pt idx="1">
                  <c:v>Chrétiens</c:v>
                </c:pt>
                <c:pt idx="2">
                  <c:v>Musulmans</c:v>
                </c:pt>
                <c:pt idx="3">
                  <c:v>Ensemble</c:v>
                </c:pt>
              </c:strCache>
            </c:strRef>
          </c:cat>
          <c:val>
            <c:numRef>
              <c:f>religion!$E$8:$E$11</c:f>
              <c:numCache>
                <c:formatCode>General</c:formatCode>
                <c:ptCount val="4"/>
                <c:pt idx="0">
                  <c:v>2</c:v>
                </c:pt>
                <c:pt idx="1">
                  <c:v>2</c:v>
                </c:pt>
                <c:pt idx="2">
                  <c:v>31</c:v>
                </c:pt>
                <c:pt idx="3">
                  <c:v>5</c:v>
                </c:pt>
              </c:numCache>
            </c:numRef>
          </c:val>
          <c:extLst>
            <c:ext xmlns:c16="http://schemas.microsoft.com/office/drawing/2014/chart" uri="{C3380CC4-5D6E-409C-BE32-E72D297353CC}">
              <c16:uniqueId val="{00000001-002B-4CA0-83AE-5A5F81470235}"/>
            </c:ext>
          </c:extLst>
        </c:ser>
        <c:dLbls>
          <c:showLegendKey val="0"/>
          <c:showVal val="0"/>
          <c:showCatName val="0"/>
          <c:showSerName val="0"/>
          <c:showPercent val="0"/>
          <c:showBubbleSize val="0"/>
        </c:dLbls>
        <c:gapWidth val="219"/>
        <c:overlap val="-27"/>
        <c:axId val="517146720"/>
        <c:axId val="517147048"/>
      </c:barChart>
      <c:catAx>
        <c:axId val="517146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517147048"/>
        <c:crosses val="autoZero"/>
        <c:auto val="1"/>
        <c:lblAlgn val="ctr"/>
        <c:lblOffset val="100"/>
        <c:noMultiLvlLbl val="0"/>
      </c:catAx>
      <c:valAx>
        <c:axId val="5171470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17146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fr-FR" altLang="fr-FR"/>
          </a:p>
        </p:txBody>
      </p:sp>
      <p:sp>
        <p:nvSpPr>
          <p:cNvPr id="921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fr-FR" altLang="fr-FR"/>
          </a:p>
        </p:txBody>
      </p:sp>
      <p:sp>
        <p:nvSpPr>
          <p:cNvPr id="675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noProof="0"/>
              <a:t>Cliquez pour modifier les styles du texte du masque</a:t>
            </a:r>
          </a:p>
          <a:p>
            <a:pPr lvl="1"/>
            <a:r>
              <a:rPr lang="fr-FR" altLang="fr-FR" noProof="0"/>
              <a:t>Deuxième niveau</a:t>
            </a:r>
          </a:p>
          <a:p>
            <a:pPr lvl="2"/>
            <a:r>
              <a:rPr lang="fr-FR" altLang="fr-FR" noProof="0"/>
              <a:t>Troisième niveau</a:t>
            </a:r>
          </a:p>
          <a:p>
            <a:pPr lvl="3"/>
            <a:r>
              <a:rPr lang="fr-FR" altLang="fr-FR" noProof="0"/>
              <a:t>Quatrième niveau</a:t>
            </a:r>
          </a:p>
          <a:p>
            <a:pPr lvl="4"/>
            <a:r>
              <a:rPr lang="fr-FR" altLang="fr-FR" noProof="0"/>
              <a:t>Cinquième niveau</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fr-FR" altLang="fr-FR"/>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3322F21C-25E1-460E-B887-C12D0ADAF8E6}" type="slidenum">
              <a:rPr lang="fr-FR" altLang="fr-FR"/>
              <a:pPr/>
              <a:t>‹N°›</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9C272CE-4EB0-41A4-9876-B0CA3ED910D3}" type="slidenum">
              <a:rPr lang="fr-FR" altLang="fr-FR"/>
              <a:pPr eaLnBrk="1" hangingPunct="1"/>
              <a:t>7</a:t>
            </a:fld>
            <a:endParaRPr lang="fr-FR" altLang="fr-F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endParaRPr lang="fr-FR" altLang="fr-F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9547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ce réservé de l'image des diapositives 1"/>
          <p:cNvSpPr>
            <a:spLocks noGrp="1" noRot="1" noChangeAspect="1" noTextEdit="1"/>
          </p:cNvSpPr>
          <p:nvPr>
            <p:ph type="sldImg"/>
          </p:nvPr>
        </p:nvSpPr>
        <p:spPr>
          <a:ln/>
        </p:spPr>
      </p:sp>
      <p:sp>
        <p:nvSpPr>
          <p:cNvPr id="72707" name="Espace réservé des commentaires 2"/>
          <p:cNvSpPr>
            <a:spLocks noGrp="1"/>
          </p:cNvSpPr>
          <p:nvPr>
            <p:ph type="body" idx="1"/>
          </p:nvPr>
        </p:nvSpPr>
        <p:spPr>
          <a:noFill/>
        </p:spPr>
        <p:txBody>
          <a:bodyPr/>
          <a:lstStyle/>
          <a:p>
            <a:r>
              <a:rPr lang="fr-FR" altLang="fr-FR">
                <a:latin typeface="Arial" panose="020B0604020202020204" pitchFamily="34" charset="0"/>
                <a:cs typeface="Arial" panose="020B0604020202020204" pitchFamily="34" charset="0"/>
              </a:rPr>
              <a:t>L’acquisition du français et sa transmission font partie des facteurs fréquemment avancés comme participant de l’intégration socio-culturelle.</a:t>
            </a:r>
          </a:p>
          <a:p>
            <a:r>
              <a:rPr lang="fr-FR" altLang="fr-FR">
                <a:latin typeface="Arial" panose="020B0604020202020204" pitchFamily="34" charset="0"/>
                <a:cs typeface="Arial" panose="020B0604020202020204" pitchFamily="34" charset="0"/>
              </a:rPr>
              <a:t>La langue est importante en tant que moyen de communication, mais surtout comme ressource pour la scolarité et l’accès au marché du travail.</a:t>
            </a:r>
          </a:p>
          <a:p>
            <a:r>
              <a:rPr lang="fr-FR" altLang="fr-FR">
                <a:latin typeface="Arial" panose="020B0604020202020204" pitchFamily="34" charset="0"/>
                <a:cs typeface="Arial" panose="020B0604020202020204" pitchFamily="34" charset="0"/>
              </a:rPr>
              <a:t>Nous nous intéressons ici aux langues parlées en famille par les immigrés, leurs descendants et la population majoritaire pendant l’enfance et décomposons les réponses selon que la langue utilisée est exclusivement le français, ou exclusivement une langue étrangère (créole et dialectes inclus) ou une combinaison du français et d’autres langues.</a:t>
            </a:r>
          </a:p>
          <a:p>
            <a:r>
              <a:rPr lang="fr-FR" altLang="fr-FR">
                <a:latin typeface="Arial" panose="020B0604020202020204" pitchFamily="34" charset="0"/>
                <a:cs typeface="Arial" panose="020B0604020202020204" pitchFamily="34" charset="0"/>
              </a:rPr>
              <a:t>La structure des langues parlées est présentée selon la « génération » en lien avec les migrations.</a:t>
            </a:r>
          </a:p>
          <a:p>
            <a:r>
              <a:rPr lang="fr-FR" altLang="fr-FR">
                <a:latin typeface="Arial" panose="020B0604020202020204" pitchFamily="34" charset="0"/>
                <a:cs typeface="Arial" panose="020B0604020202020204" pitchFamily="34" charset="0"/>
              </a:rPr>
              <a:t>On voit ainsi que les immigrés venus adultes ont été élevés principalement dans une langue étrangère, mais que près de 25% d’entre eux ont néanmoins reçu le français comme langue de communication pendant leur enfance. Les immigrés venus enfants, et plus encore les descendants de deux parents immigrés utilisent fréquemment le français en combinaison avec une autre langue. Dès que l’un des parents est issu de la population majoritaire, le français s’impose dans près de 70% des cas.</a:t>
            </a:r>
          </a:p>
          <a:p>
            <a:r>
              <a:rPr lang="fr-FR" altLang="fr-FR">
                <a:latin typeface="Arial" panose="020B0604020202020204" pitchFamily="34" charset="0"/>
                <a:cs typeface="Arial" panose="020B0604020202020204" pitchFamily="34" charset="0"/>
              </a:rPr>
              <a:t>Les descendants d’immigrés ont grandi dans un environnement multilingue important. Le multilinguisme familial concerne un peu plus de 10% de la population majoritaire.</a:t>
            </a:r>
          </a:p>
          <a:p>
            <a:r>
              <a:rPr lang="fr-FR" altLang="fr-FR">
                <a:latin typeface="Arial" panose="020B0604020202020204" pitchFamily="34" charset="0"/>
                <a:cs typeface="Arial" panose="020B0604020202020204" pitchFamily="34" charset="0"/>
              </a:rPr>
              <a:t>(Plus de résultats dans le Chapitre 4 de l’ouvrage.)</a:t>
            </a:r>
          </a:p>
        </p:txBody>
      </p:sp>
      <p:sp>
        <p:nvSpPr>
          <p:cNvPr id="72708" name="Espace réservé du numéro de diapositive 3"/>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3D45D10-0F3A-4C54-9948-BAA59ABF4F55}" type="slidenum">
              <a:rPr lang="fr-FR" altLang="fr-FR">
                <a:solidFill>
                  <a:srgbClr val="000000"/>
                </a:solidFill>
              </a:rPr>
              <a:pPr eaLnBrk="1" hangingPunct="1"/>
              <a:t>20</a:t>
            </a:fld>
            <a:endParaRPr lang="fr-FR" altLang="fr-FR">
              <a:solidFill>
                <a:srgbClr val="000000"/>
              </a:solidFill>
            </a:endParaRPr>
          </a:p>
        </p:txBody>
      </p:sp>
    </p:spTree>
    <p:extLst>
      <p:ext uri="{BB962C8B-B14F-4D97-AF65-F5344CB8AC3E}">
        <p14:creationId xmlns:p14="http://schemas.microsoft.com/office/powerpoint/2010/main" val="923973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Espace réservé de l'image des diapositives 1"/>
          <p:cNvSpPr>
            <a:spLocks noGrp="1" noRot="1" noChangeAspect="1" noTextEdit="1"/>
          </p:cNvSpPr>
          <p:nvPr>
            <p:ph type="sldImg"/>
          </p:nvPr>
        </p:nvSpPr>
        <p:spPr>
          <a:ln/>
        </p:spPr>
      </p:sp>
      <p:sp>
        <p:nvSpPr>
          <p:cNvPr id="73731" name="Espace réservé des commentaires 2"/>
          <p:cNvSpPr>
            <a:spLocks noGrp="1"/>
          </p:cNvSpPr>
          <p:nvPr>
            <p:ph type="body" idx="1"/>
          </p:nvPr>
        </p:nvSpPr>
        <p:spPr>
          <a:noFill/>
        </p:spPr>
        <p:txBody>
          <a:bodyPr/>
          <a:lstStyle/>
          <a:p>
            <a:r>
              <a:rPr lang="fr-FR" altLang="fr-FR">
                <a:latin typeface="Arial" panose="020B0604020202020204" pitchFamily="34" charset="0"/>
                <a:cs typeface="Arial" panose="020B0604020202020204" pitchFamily="34" charset="0"/>
              </a:rPr>
              <a:t>Une manière de tester l’hypothèse du « communautarisme » consiste à observer si les relations sociales, et en particulier amicales, se limitent au groupe de pairs de même origine ou s’élargissent à d’autres milieux .</a:t>
            </a:r>
          </a:p>
          <a:p>
            <a:r>
              <a:rPr lang="fr-FR" altLang="fr-FR">
                <a:latin typeface="Arial" panose="020B0604020202020204" pitchFamily="34" charset="0"/>
                <a:cs typeface="Arial" panose="020B0604020202020204" pitchFamily="34" charset="0"/>
              </a:rPr>
              <a:t>L’enquête enregistrait la composition du cercle d’amis rencontrés dans les 15 derniers jours selon différents critères, du niveau d’éducation à la religion en passant pas l’origine et le sexe.</a:t>
            </a:r>
          </a:p>
          <a:p>
            <a:r>
              <a:rPr lang="fr-FR" altLang="fr-FR">
                <a:latin typeface="Arial" panose="020B0604020202020204" pitchFamily="34" charset="0"/>
                <a:cs typeface="Arial" panose="020B0604020202020204" pitchFamily="34" charset="0"/>
              </a:rPr>
              <a:t>Nous représentons ici les proportions de personnes qui ont déclaré que la moitié ou plus de leurs amis sont d’une origine différente de la leur, qu’ils soient immigrés ou descendants d’immigrés. </a:t>
            </a:r>
          </a:p>
          <a:p>
            <a:r>
              <a:rPr lang="fr-FR" altLang="fr-FR">
                <a:latin typeface="Arial" panose="020B0604020202020204" pitchFamily="34" charset="0"/>
                <a:cs typeface="Arial" panose="020B0604020202020204" pitchFamily="34" charset="0"/>
              </a:rPr>
              <a:t>On observe une prédominance de la diversité des cercles amicaux pour toutes les origines puisque plus de la moitié des immigrés et plus de 65% des descendants disent avoir fréquenté des amis de différentes origines. La diversification du cercle relationnel des descendants par rapport aux immigrés de même origine est notable.</a:t>
            </a:r>
          </a:p>
          <a:p>
            <a:r>
              <a:rPr lang="fr-FR" altLang="fr-FR">
                <a:latin typeface="Arial" panose="020B0604020202020204" pitchFamily="34" charset="0"/>
                <a:cs typeface="Arial" panose="020B0604020202020204" pitchFamily="34" charset="0"/>
              </a:rPr>
              <a:t>C’est la population majoritaire qui semble la moins ouverte, mais c’est la conséquence d’un effet de décalage de taille entre les groupes, de nombreuses personnes de la population majoritaire ayant de faibles probabilités de rencontrer des personnes d’origine immigrée (différences de structures d’opportunités).</a:t>
            </a:r>
          </a:p>
        </p:txBody>
      </p:sp>
      <p:sp>
        <p:nvSpPr>
          <p:cNvPr id="73732" name="Espace réservé du numéro de diapositive 3"/>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0D92269-279F-415A-8A4B-1C2848ACB22E}" type="slidenum">
              <a:rPr lang="fr-FR" altLang="fr-FR">
                <a:solidFill>
                  <a:srgbClr val="000000"/>
                </a:solidFill>
              </a:rPr>
              <a:pPr eaLnBrk="1" hangingPunct="1"/>
              <a:t>21</a:t>
            </a:fld>
            <a:endParaRPr lang="fr-FR" altLang="fr-FR">
              <a:solidFill>
                <a:srgbClr val="000000"/>
              </a:solidFill>
            </a:endParaRPr>
          </a:p>
        </p:txBody>
      </p:sp>
    </p:spTree>
    <p:extLst>
      <p:ext uri="{BB962C8B-B14F-4D97-AF65-F5344CB8AC3E}">
        <p14:creationId xmlns:p14="http://schemas.microsoft.com/office/powerpoint/2010/main" val="899362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Espace réservé de l'image des diapositives 1"/>
          <p:cNvSpPr>
            <a:spLocks noGrp="1" noRot="1" noChangeAspect="1" noTextEdit="1"/>
          </p:cNvSpPr>
          <p:nvPr>
            <p:ph type="sldImg"/>
          </p:nvPr>
        </p:nvSpPr>
        <p:spPr>
          <a:ln/>
        </p:spPr>
      </p:sp>
      <p:sp>
        <p:nvSpPr>
          <p:cNvPr id="76803" name="Espace réservé des commentaires 2"/>
          <p:cNvSpPr>
            <a:spLocks noGrp="1"/>
          </p:cNvSpPr>
          <p:nvPr>
            <p:ph type="body" idx="1"/>
          </p:nvPr>
        </p:nvSpPr>
        <p:spPr>
          <a:noFill/>
        </p:spPr>
        <p:txBody>
          <a:bodyPr/>
          <a:lstStyle/>
          <a:p>
            <a:endParaRPr lang="en-US" altLang="fr-FR">
              <a:latin typeface="Arial" panose="020B0604020202020204" pitchFamily="34" charset="0"/>
              <a:cs typeface="Arial" panose="020B0604020202020204" pitchFamily="34" charset="0"/>
            </a:endParaRPr>
          </a:p>
        </p:txBody>
      </p:sp>
      <p:sp>
        <p:nvSpPr>
          <p:cNvPr id="76804" name="Espace réservé du numéro de diapositive 3"/>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D4D3B97-54B0-41E5-96E4-8C80B4B65C01}" type="slidenum">
              <a:rPr lang="fr-FR" altLang="fr-FR">
                <a:solidFill>
                  <a:srgbClr val="000000"/>
                </a:solidFill>
              </a:rPr>
              <a:pPr eaLnBrk="1" hangingPunct="1"/>
              <a:t>22</a:t>
            </a:fld>
            <a:endParaRPr lang="fr-FR" altLang="fr-FR">
              <a:solidFill>
                <a:srgbClr val="000000"/>
              </a:solidFill>
            </a:endParaRPr>
          </a:p>
        </p:txBody>
      </p:sp>
    </p:spTree>
    <p:extLst>
      <p:ext uri="{BB962C8B-B14F-4D97-AF65-F5344CB8AC3E}">
        <p14:creationId xmlns:p14="http://schemas.microsoft.com/office/powerpoint/2010/main" val="1797066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e l'image des diapositives 1"/>
          <p:cNvSpPr>
            <a:spLocks noGrp="1" noRot="1" noChangeAspect="1" noTextEdit="1"/>
          </p:cNvSpPr>
          <p:nvPr>
            <p:ph type="sldImg"/>
          </p:nvPr>
        </p:nvSpPr>
        <p:spPr>
          <a:ln/>
        </p:spPr>
      </p:sp>
      <p:sp>
        <p:nvSpPr>
          <p:cNvPr id="35843" name="Espace réservé des commentaires 2"/>
          <p:cNvSpPr>
            <a:spLocks noGrp="1"/>
          </p:cNvSpPr>
          <p:nvPr>
            <p:ph type="body" idx="1"/>
          </p:nvPr>
        </p:nvSpPr>
        <p:spPr>
          <a:noFill/>
        </p:spPr>
        <p:txBody>
          <a:bodyPr/>
          <a:lstStyle/>
          <a:p>
            <a:endParaRPr lang="en-US" altLang="fr-FR"/>
          </a:p>
        </p:txBody>
      </p:sp>
      <p:sp>
        <p:nvSpPr>
          <p:cNvPr id="35844" name="Espace réservé du numéro de diapositive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FF9F5A10-ADCF-4BA5-8159-24575D932CF9}" type="slidenum">
              <a:rPr lang="fr-FR" altLang="fr-FR" smtClean="0"/>
              <a:pPr eaLnBrk="1" hangingPunct="1">
                <a:spcBef>
                  <a:spcPct val="0"/>
                </a:spcBef>
              </a:pPr>
              <a:t>40</a:t>
            </a:fld>
            <a:endParaRPr lang="fr-FR" altLang="fr-FR"/>
          </a:p>
        </p:txBody>
      </p:sp>
    </p:spTree>
    <p:extLst>
      <p:ext uri="{BB962C8B-B14F-4D97-AF65-F5344CB8AC3E}">
        <p14:creationId xmlns:p14="http://schemas.microsoft.com/office/powerpoint/2010/main" val="2252164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DBEDB9E-7637-4469-AEB5-25F5A03FDAFA}" type="slidenum">
              <a:rPr lang="fr-FR" altLang="fr-FR"/>
              <a:pPr eaLnBrk="1" hangingPunct="1"/>
              <a:t>41</a:t>
            </a:fld>
            <a:endParaRPr lang="fr-FR" altLang="fr-FR"/>
          </a:p>
        </p:txBody>
      </p:sp>
      <p:sp>
        <p:nvSpPr>
          <p:cNvPr id="7987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AA42A834-FAE8-480C-9345-71507962B5FA}" type="slidenum">
              <a:rPr lang="fr-FR" altLang="fr-FR" sz="1200"/>
              <a:pPr algn="r" eaLnBrk="1" hangingPunct="1"/>
              <a:t>41</a:t>
            </a:fld>
            <a:endParaRPr lang="fr-FR" altLang="fr-FR" sz="1200"/>
          </a:p>
        </p:txBody>
      </p:sp>
      <p:sp>
        <p:nvSpPr>
          <p:cNvPr id="79876" name="Rectangle 2"/>
          <p:cNvSpPr>
            <a:spLocks noGrp="1" noRot="1" noChangeAspect="1" noChangeArrowheads="1" noTextEdit="1"/>
          </p:cNvSpPr>
          <p:nvPr>
            <p:ph type="sldImg"/>
          </p:nvPr>
        </p:nvSpPr>
        <p:spPr>
          <a:xfrm>
            <a:off x="1103313" y="657225"/>
            <a:ext cx="4573587" cy="3430588"/>
          </a:xfrm>
          <a:ln/>
        </p:spPr>
      </p:sp>
      <p:sp>
        <p:nvSpPr>
          <p:cNvPr id="79877" name="Rectangle 3"/>
          <p:cNvSpPr>
            <a:spLocks noGrp="1" noChangeArrowheads="1"/>
          </p:cNvSpPr>
          <p:nvPr>
            <p:ph type="body" idx="1"/>
          </p:nvPr>
        </p:nvSpPr>
        <p:spPr>
          <a:xfrm>
            <a:off x="685800" y="4341813"/>
            <a:ext cx="5486400" cy="4116387"/>
          </a:xfrm>
          <a:noFill/>
        </p:spPr>
        <p:txBody>
          <a:bodyPr/>
          <a:lstStyle/>
          <a:p>
            <a:r>
              <a:rPr lang="fr-FR" altLang="fr-FR">
                <a:latin typeface="Arial" panose="020B0604020202020204" pitchFamily="34" charset="0"/>
                <a:cs typeface="Arial" panose="020B0604020202020204" pitchFamily="34" charset="0"/>
              </a:rPr>
              <a:t>Les résultats présentés ici sont extraits de : </a:t>
            </a:r>
          </a:p>
          <a:p>
            <a:r>
              <a:rPr lang="fr-FR" altLang="fr-FR" b="1">
                <a:latin typeface="Arial" panose="020B0604020202020204" pitchFamily="34" charset="0"/>
                <a:cs typeface="Arial" panose="020B0604020202020204" pitchFamily="34" charset="0"/>
              </a:rPr>
              <a:t>Beauchemin C., Hamel C., Simon P. (éd.), 2010, Enquête « Trajectoires et Origines : la diversité des populations en France », Premiers résultats, Document de travail de l’Ined, n°168, 154 p.</a:t>
            </a:r>
            <a:r>
              <a:rPr lang="fr-FR" altLang="fr-FR">
                <a:latin typeface="Arial" panose="020B0604020202020204" pitchFamily="34" charset="0"/>
                <a:cs typeface="Arial" panose="020B0604020202020204" pitchFamily="34" charset="0"/>
              </a:rPr>
              <a:t> </a:t>
            </a:r>
            <a:endParaRPr lang="fr-FR" altLang="fr-FR" b="1">
              <a:latin typeface="Arial" panose="020B0604020202020204" pitchFamily="34" charset="0"/>
              <a:cs typeface="Arial" panose="020B0604020202020204" pitchFamily="34" charset="0"/>
            </a:endParaRPr>
          </a:p>
          <a:p>
            <a:endParaRPr lang="fr-FR" altLang="fr-FR" b="1">
              <a:latin typeface="Arial" panose="020B0604020202020204" pitchFamily="34" charset="0"/>
              <a:cs typeface="Arial" panose="020B0604020202020204" pitchFamily="34" charset="0"/>
            </a:endParaRPr>
          </a:p>
          <a:p>
            <a:endParaRPr lang="fr-FR" altLang="fr-FR" b="1">
              <a:latin typeface="Arial" panose="020B0604020202020204" pitchFamily="34" charset="0"/>
              <a:cs typeface="Arial" panose="020B0604020202020204" pitchFamily="34" charset="0"/>
            </a:endParaRPr>
          </a:p>
          <a:p>
            <a:r>
              <a:rPr lang="fr-FR" altLang="fr-FR">
                <a:latin typeface="Arial" panose="020B0604020202020204" pitchFamily="34" charset="0"/>
                <a:cs typeface="Arial" panose="020B0604020202020204" pitchFamily="34" charset="0"/>
              </a:rPr>
              <a:t>Pour plus d’informations sur l’enquête (méthodologie, questionnaires…), </a:t>
            </a:r>
          </a:p>
          <a:p>
            <a:r>
              <a:rPr lang="fr-FR" altLang="fr-FR">
                <a:latin typeface="Arial" panose="020B0604020202020204" pitchFamily="34" charset="0"/>
                <a:cs typeface="Arial" panose="020B0604020202020204" pitchFamily="34" charset="0"/>
              </a:rPr>
              <a:t>voir le site : </a:t>
            </a:r>
            <a:r>
              <a:rPr lang="fr-FR" altLang="fr-FR" b="1">
                <a:latin typeface="Arial" panose="020B0604020202020204" pitchFamily="34" charset="0"/>
                <a:cs typeface="Arial" panose="020B0604020202020204" pitchFamily="34" charset="0"/>
              </a:rPr>
              <a:t>http://teo.site.ined.fr</a:t>
            </a:r>
          </a:p>
          <a:p>
            <a:endParaRPr lang="fr-FR" altLang="fr-FR" b="1">
              <a:latin typeface="Arial" panose="020B0604020202020204" pitchFamily="34" charset="0"/>
              <a:cs typeface="Arial" panose="020B0604020202020204" pitchFamily="34" charset="0"/>
            </a:endParaRPr>
          </a:p>
          <a:p>
            <a:endParaRPr lang="fr-FR" altLang="fr-F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3508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cxnSp>
        <p:nvCxnSpPr>
          <p:cNvPr id="4" name="Straight Connector 7"/>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fr-FR"/>
              <a:t>Modifiez le style du titre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5" name="Date Placeholder 3"/>
          <p:cNvSpPr>
            <a:spLocks noGrp="1"/>
          </p:cNvSpPr>
          <p:nvPr>
            <p:ph type="dt" sz="half" idx="10"/>
          </p:nvPr>
        </p:nvSpPr>
        <p:spPr/>
        <p:txBody>
          <a:bodyPr/>
          <a:lstStyle>
            <a:lvl1pPr>
              <a:defRPr smtClean="0"/>
            </a:lvl1pPr>
          </a:lstStyle>
          <a:p>
            <a:pPr>
              <a:defRPr/>
            </a:pPr>
            <a:fld id="{DC5C9113-2665-4A7F-86C5-6923A85F7914}" type="datetime2">
              <a:rPr lang="en-US"/>
              <a:pPr>
                <a:defRPr/>
              </a:pPr>
              <a:t>Sunday, March 20, 2022</a:t>
            </a:fld>
            <a:endParaRPr lang="en-US"/>
          </a:p>
        </p:txBody>
      </p:sp>
      <p:sp>
        <p:nvSpPr>
          <p:cNvPr id="6" name="Footer Placeholder 4"/>
          <p:cNvSpPr>
            <a:spLocks noGrp="1"/>
          </p:cNvSpPr>
          <p:nvPr>
            <p:ph type="ftr" sz="quarter" idx="11"/>
          </p:nvPr>
        </p:nvSpPr>
        <p:spPr/>
        <p:txBody>
          <a:bodyPr/>
          <a:lstStyle>
            <a:lvl1pPr>
              <a:defRPr smtClean="0"/>
            </a:lvl1pPr>
          </a:lstStyle>
          <a:p>
            <a:pPr>
              <a:defRPr/>
            </a:pPr>
            <a:r>
              <a:rPr lang="en-US"/>
              <a:t>MIM 30 mai 2008</a:t>
            </a:r>
          </a:p>
        </p:txBody>
      </p:sp>
      <p:sp>
        <p:nvSpPr>
          <p:cNvPr id="7" name="Slide Number Placeholder 5"/>
          <p:cNvSpPr>
            <a:spLocks noGrp="1"/>
          </p:cNvSpPr>
          <p:nvPr>
            <p:ph type="sldNum" sz="quarter" idx="12"/>
          </p:nvPr>
        </p:nvSpPr>
        <p:spPr/>
        <p:txBody>
          <a:bodyPr/>
          <a:lstStyle>
            <a:lvl1pPr>
              <a:defRPr/>
            </a:lvl1pPr>
          </a:lstStyle>
          <a:p>
            <a:fld id="{FC92ECEF-911A-4787-A024-D5F74FAA5562}" type="slidenum">
              <a:rPr lang="fr-FR" altLang="fr-FR"/>
              <a:pPr/>
              <a:t>‹N°›</a:t>
            </a:fld>
            <a:endParaRPr lang="fr-FR" altLang="fr-FR"/>
          </a:p>
        </p:txBody>
      </p:sp>
    </p:spTree>
    <p:extLst>
      <p:ext uri="{BB962C8B-B14F-4D97-AF65-F5344CB8AC3E}">
        <p14:creationId xmlns:p14="http://schemas.microsoft.com/office/powerpoint/2010/main" val="4204563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lvl1pPr>
              <a:defRPr/>
            </a:lvl1pPr>
          </a:lstStyle>
          <a:p>
            <a:pPr>
              <a:defRPr/>
            </a:pPr>
            <a:fld id="{D6E02DDC-3DED-4207-905D-BCB70FEC4328}" type="datetime2">
              <a:rPr lang="en-US"/>
              <a:pPr>
                <a:defRPr/>
              </a:pPr>
              <a:t>Sunday, March 20, 2022</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MIM 30 mai 2008</a:t>
            </a:r>
          </a:p>
        </p:txBody>
      </p:sp>
      <p:sp>
        <p:nvSpPr>
          <p:cNvPr id="6" name="Slide Number Placeholder 5"/>
          <p:cNvSpPr>
            <a:spLocks noGrp="1"/>
          </p:cNvSpPr>
          <p:nvPr>
            <p:ph type="sldNum" sz="quarter" idx="12"/>
          </p:nvPr>
        </p:nvSpPr>
        <p:spPr/>
        <p:txBody>
          <a:bodyPr/>
          <a:lstStyle>
            <a:lvl1pPr>
              <a:defRPr/>
            </a:lvl1pPr>
          </a:lstStyle>
          <a:p>
            <a:fld id="{3454811B-720A-45AB-8852-85D0E2BF158F}" type="slidenum">
              <a:rPr lang="fr-FR" altLang="fr-FR"/>
              <a:pPr/>
              <a:t>‹N°›</a:t>
            </a:fld>
            <a:endParaRPr lang="fr-FR" altLang="fr-FR"/>
          </a:p>
        </p:txBody>
      </p:sp>
    </p:spTree>
    <p:extLst>
      <p:ext uri="{BB962C8B-B14F-4D97-AF65-F5344CB8AC3E}">
        <p14:creationId xmlns:p14="http://schemas.microsoft.com/office/powerpoint/2010/main" val="4062576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fr-FR"/>
              <a:t>Modifiez le style du titre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lvl1pPr>
              <a:defRPr/>
            </a:lvl1pPr>
          </a:lstStyle>
          <a:p>
            <a:pPr>
              <a:defRPr/>
            </a:pPr>
            <a:fld id="{EBA7C6A2-DDAF-4BDF-8FBD-CAAF7A28103B}" type="datetime2">
              <a:rPr lang="en-US"/>
              <a:pPr>
                <a:defRPr/>
              </a:pPr>
              <a:t>Sunday, March 20, 2022</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MIM 30 mai 2008</a:t>
            </a:r>
          </a:p>
        </p:txBody>
      </p:sp>
      <p:sp>
        <p:nvSpPr>
          <p:cNvPr id="6" name="Slide Number Placeholder 5"/>
          <p:cNvSpPr>
            <a:spLocks noGrp="1"/>
          </p:cNvSpPr>
          <p:nvPr>
            <p:ph type="sldNum" sz="quarter" idx="12"/>
          </p:nvPr>
        </p:nvSpPr>
        <p:spPr/>
        <p:txBody>
          <a:bodyPr/>
          <a:lstStyle>
            <a:lvl1pPr>
              <a:defRPr/>
            </a:lvl1pPr>
          </a:lstStyle>
          <a:p>
            <a:fld id="{37EB264E-24E3-4562-BFC4-775CEB7DDAB5}" type="slidenum">
              <a:rPr lang="fr-FR" altLang="fr-FR"/>
              <a:pPr/>
              <a:t>‹N°›</a:t>
            </a:fld>
            <a:endParaRPr lang="fr-FR" altLang="fr-FR"/>
          </a:p>
        </p:txBody>
      </p:sp>
    </p:spTree>
    <p:extLst>
      <p:ext uri="{BB962C8B-B14F-4D97-AF65-F5344CB8AC3E}">
        <p14:creationId xmlns:p14="http://schemas.microsoft.com/office/powerpoint/2010/main" val="17128290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_Diapositive de titre">
    <p:bg>
      <p:bgPr>
        <a:solidFill>
          <a:srgbClr val="37424A"/>
        </a:solidFill>
        <a:effectLst/>
      </p:bgPr>
    </p:bg>
    <p:spTree>
      <p:nvGrpSpPr>
        <p:cNvPr id="1" name=""/>
        <p:cNvGrpSpPr/>
        <p:nvPr/>
      </p:nvGrpSpPr>
      <p:grpSpPr>
        <a:xfrm>
          <a:off x="0" y="0"/>
          <a:ext cx="0" cy="0"/>
          <a:chOff x="0" y="0"/>
          <a:chExt cx="0" cy="0"/>
        </a:xfrm>
      </p:grpSpPr>
      <p:pic>
        <p:nvPicPr>
          <p:cNvPr id="5" name="Image 5" descr="fd_transparent_rouge-0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Connecteur droit 7"/>
          <p:cNvCxnSpPr>
            <a:cxnSpLocks noChangeShapeType="1"/>
          </p:cNvCxnSpPr>
          <p:nvPr userDrawn="1"/>
        </p:nvCxnSpPr>
        <p:spPr bwMode="auto">
          <a:xfrm>
            <a:off x="1476375" y="2349500"/>
            <a:ext cx="503238" cy="0"/>
          </a:xfrm>
          <a:prstGeom prst="line">
            <a:avLst/>
          </a:prstGeom>
          <a:noFill/>
          <a:ln w="6350" algn="ctr">
            <a:solidFill>
              <a:schemeClr val="bg1"/>
            </a:solidFill>
            <a:round/>
            <a:headEnd/>
            <a:tailEnd/>
          </a:ln>
          <a:extLst>
            <a:ext uri="{909E8E84-426E-40DD-AFC4-6F175D3DCCD1}">
              <a14:hiddenFill xmlns:a14="http://schemas.microsoft.com/office/drawing/2010/main">
                <a:noFill/>
              </a14:hiddenFill>
            </a:ext>
          </a:extLst>
        </p:spPr>
      </p:cxnSp>
      <p:cxnSp>
        <p:nvCxnSpPr>
          <p:cNvPr id="7" name="Connecteur droit 9"/>
          <p:cNvCxnSpPr>
            <a:cxnSpLocks noChangeShapeType="1"/>
          </p:cNvCxnSpPr>
          <p:nvPr userDrawn="1"/>
        </p:nvCxnSpPr>
        <p:spPr bwMode="auto">
          <a:xfrm>
            <a:off x="1476375" y="3500438"/>
            <a:ext cx="503238" cy="0"/>
          </a:xfrm>
          <a:prstGeom prst="line">
            <a:avLst/>
          </a:prstGeom>
          <a:noFill/>
          <a:ln w="6350" algn="ctr">
            <a:solidFill>
              <a:schemeClr val="bg1"/>
            </a:solidFill>
            <a:round/>
            <a:headEnd/>
            <a:tailEnd/>
          </a:ln>
          <a:extLst>
            <a:ext uri="{909E8E84-426E-40DD-AFC4-6F175D3DCCD1}">
              <a14:hiddenFill xmlns:a14="http://schemas.microsoft.com/office/drawing/2010/main">
                <a:noFill/>
              </a14:hiddenFill>
            </a:ext>
          </a:extLst>
        </p:spPr>
      </p:cxnSp>
      <p:sp>
        <p:nvSpPr>
          <p:cNvPr id="8" name="Titre 1"/>
          <p:cNvSpPr>
            <a:spLocks noGrp="1"/>
          </p:cNvSpPr>
          <p:nvPr>
            <p:ph type="ctrTitle"/>
          </p:nvPr>
        </p:nvSpPr>
        <p:spPr>
          <a:xfrm>
            <a:off x="1475656" y="2492896"/>
            <a:ext cx="7200800" cy="432048"/>
          </a:xfrm>
          <a:prstGeom prst="rect">
            <a:avLst/>
          </a:prstGeom>
        </p:spPr>
        <p:txBody>
          <a:bodyPr tIns="0" rIns="0" bIns="0"/>
          <a:lstStyle>
            <a:lvl1pPr algn="l">
              <a:defRPr sz="2800" b="1">
                <a:solidFill>
                  <a:srgbClr val="DE3831"/>
                </a:solidFill>
                <a:latin typeface="Calibri" pitchFamily="34" charset="0"/>
              </a:defRPr>
            </a:lvl1pPr>
          </a:lstStyle>
          <a:p>
            <a:r>
              <a:rPr lang="fr-FR"/>
              <a:t>Modifiez le style du titre</a:t>
            </a:r>
            <a:endParaRPr lang="fr-FR" dirty="0"/>
          </a:p>
        </p:txBody>
      </p:sp>
      <p:sp>
        <p:nvSpPr>
          <p:cNvPr id="9" name="Sous-titre 2"/>
          <p:cNvSpPr>
            <a:spLocks noGrp="1"/>
          </p:cNvSpPr>
          <p:nvPr>
            <p:ph type="subTitle" idx="1"/>
          </p:nvPr>
        </p:nvSpPr>
        <p:spPr>
          <a:xfrm>
            <a:off x="1475656" y="2996952"/>
            <a:ext cx="7200800" cy="288032"/>
          </a:xfrm>
          <a:prstGeom prst="rect">
            <a:avLst/>
          </a:prstGeom>
          <a:noFill/>
        </p:spPr>
        <p:txBody>
          <a:bodyPr lIns="0" tIns="0" rIns="0" bIns="0" anchor="ctr"/>
          <a:lstStyle>
            <a:lvl1pPr marL="0" indent="0" algn="l">
              <a:buNone/>
              <a:defRPr sz="2000">
                <a:solidFill>
                  <a:schemeClr val="bg1"/>
                </a:solidFill>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Modifiez le style des sous-titres du masque</a:t>
            </a:r>
            <a:endParaRPr lang="fr-FR" dirty="0"/>
          </a:p>
        </p:txBody>
      </p:sp>
      <p:sp>
        <p:nvSpPr>
          <p:cNvPr id="14" name="Espace réservé du texte 22"/>
          <p:cNvSpPr>
            <a:spLocks noGrp="1"/>
          </p:cNvSpPr>
          <p:nvPr>
            <p:ph type="body" sz="quarter" idx="10"/>
          </p:nvPr>
        </p:nvSpPr>
        <p:spPr>
          <a:xfrm>
            <a:off x="1475656" y="3645024"/>
            <a:ext cx="7200800" cy="1152128"/>
          </a:xfrm>
          <a:prstGeom prst="rect">
            <a:avLst/>
          </a:prstGeom>
        </p:spPr>
        <p:txBody>
          <a:bodyPr lIns="0" tIns="0" rIns="0" bIns="0">
            <a:normAutofit/>
          </a:bodyPr>
          <a:lstStyle>
            <a:lvl1pPr algn="l">
              <a:buFontTx/>
              <a:buNone/>
              <a:defRPr sz="2000" baseline="0">
                <a:solidFill>
                  <a:schemeClr val="bg1"/>
                </a:solidFill>
              </a:defRPr>
            </a:lvl1pPr>
            <a:lvl2pPr algn="l">
              <a:buFontTx/>
              <a:buNone/>
              <a:defRPr sz="1600"/>
            </a:lvl2pPr>
            <a:lvl3pPr algn="l">
              <a:buFontTx/>
              <a:buNone/>
              <a:defRPr sz="1600"/>
            </a:lvl3pPr>
            <a:lvl4pPr algn="l">
              <a:buFontTx/>
              <a:buNone/>
              <a:defRPr sz="1600"/>
            </a:lvl4pPr>
            <a:lvl5pPr algn="l">
              <a:buFontTx/>
              <a:buNone/>
              <a:defRPr sz="1600"/>
            </a:lvl5pPr>
          </a:lstStyle>
          <a:p>
            <a:pPr lvl="0"/>
            <a:r>
              <a:rPr lang="fr-FR"/>
              <a:t>Modifiez les styles du texte du masque</a:t>
            </a:r>
          </a:p>
          <a:p>
            <a:pPr lvl="1"/>
            <a:r>
              <a:rPr lang="fr-FR"/>
              <a:t>Deuxième niveau</a:t>
            </a:r>
          </a:p>
        </p:txBody>
      </p:sp>
    </p:spTree>
    <p:extLst>
      <p:ext uri="{BB962C8B-B14F-4D97-AF65-F5344CB8AC3E}">
        <p14:creationId xmlns:p14="http://schemas.microsoft.com/office/powerpoint/2010/main" val="3284568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3"/>
          <p:cNvSpPr/>
          <p:nvPr userDrawn="1"/>
        </p:nvSpPr>
        <p:spPr>
          <a:xfrm>
            <a:off x="0" y="3644900"/>
            <a:ext cx="9144000" cy="32131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defRPr/>
            </a:pPr>
            <a:endParaRPr lang="fr-FR" sz="1400" b="1">
              <a:solidFill>
                <a:prstClr val="white"/>
              </a:solidFill>
            </a:endParaRPr>
          </a:p>
        </p:txBody>
      </p:sp>
      <p:pic>
        <p:nvPicPr>
          <p:cNvPr id="5" name="Image 7" descr="section_gris.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79850" y="3625850"/>
            <a:ext cx="526415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Connecteur droit 9"/>
          <p:cNvCxnSpPr>
            <a:cxnSpLocks noChangeShapeType="1"/>
          </p:cNvCxnSpPr>
          <p:nvPr userDrawn="1"/>
        </p:nvCxnSpPr>
        <p:spPr bwMode="auto">
          <a:xfrm>
            <a:off x="468313" y="2492375"/>
            <a:ext cx="503237" cy="0"/>
          </a:xfrm>
          <a:prstGeom prst="line">
            <a:avLst/>
          </a:prstGeom>
          <a:noFill/>
          <a:ln w="6350" algn="ctr">
            <a:solidFill>
              <a:srgbClr val="37424A"/>
            </a:solidFill>
            <a:round/>
            <a:headEnd/>
            <a:tailEnd/>
          </a:ln>
          <a:extLst>
            <a:ext uri="{909E8E84-426E-40DD-AFC4-6F175D3DCCD1}">
              <a14:hiddenFill xmlns:a14="http://schemas.microsoft.com/office/drawing/2010/main">
                <a:noFill/>
              </a14:hiddenFill>
            </a:ext>
          </a:extLst>
        </p:spPr>
      </p:cxnSp>
      <p:cxnSp>
        <p:nvCxnSpPr>
          <p:cNvPr id="7" name="Connecteur droit 10"/>
          <p:cNvCxnSpPr>
            <a:cxnSpLocks noChangeShapeType="1"/>
          </p:cNvCxnSpPr>
          <p:nvPr userDrawn="1"/>
        </p:nvCxnSpPr>
        <p:spPr bwMode="auto">
          <a:xfrm>
            <a:off x="468313" y="3644900"/>
            <a:ext cx="503237" cy="0"/>
          </a:xfrm>
          <a:prstGeom prst="line">
            <a:avLst/>
          </a:prstGeom>
          <a:noFill/>
          <a:ln w="6350" algn="ctr">
            <a:solidFill>
              <a:srgbClr val="37424A"/>
            </a:solidFill>
            <a:round/>
            <a:headEnd/>
            <a:tailEnd/>
          </a:ln>
          <a:extLst>
            <a:ext uri="{909E8E84-426E-40DD-AFC4-6F175D3DCCD1}">
              <a14:hiddenFill xmlns:a14="http://schemas.microsoft.com/office/drawing/2010/main">
                <a:noFill/>
              </a14:hiddenFill>
            </a:ext>
          </a:extLst>
        </p:spPr>
      </p:cxnSp>
      <p:pic>
        <p:nvPicPr>
          <p:cNvPr id="8" name="Image 11" descr="logo_petit-02.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88350" y="333375"/>
            <a:ext cx="323850"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467544" y="2636912"/>
            <a:ext cx="8208912" cy="432048"/>
          </a:xfrm>
        </p:spPr>
        <p:txBody>
          <a:bodyPr tIns="0" rIns="0" bIns="0">
            <a:normAutofit/>
          </a:bodyPr>
          <a:lstStyle>
            <a:lvl1pPr>
              <a:defRPr sz="2800" b="1">
                <a:solidFill>
                  <a:srgbClr val="DE3831"/>
                </a:solidFill>
              </a:defRPr>
            </a:lvl1pPr>
          </a:lstStyle>
          <a:p>
            <a:r>
              <a:rPr lang="fr-FR"/>
              <a:t>Modifiez le style du titre</a:t>
            </a:r>
            <a:endParaRPr lang="fr-FR" dirty="0"/>
          </a:p>
        </p:txBody>
      </p:sp>
      <p:sp>
        <p:nvSpPr>
          <p:cNvPr id="3" name="Sous-titre 2"/>
          <p:cNvSpPr>
            <a:spLocks noGrp="1"/>
          </p:cNvSpPr>
          <p:nvPr>
            <p:ph type="subTitle" idx="1"/>
          </p:nvPr>
        </p:nvSpPr>
        <p:spPr>
          <a:xfrm>
            <a:off x="467544" y="3140968"/>
            <a:ext cx="8208912" cy="288032"/>
          </a:xfrm>
        </p:spPr>
        <p:txBody>
          <a:bodyPr lIns="0" anchor="ctr">
            <a:noAutofit/>
          </a:bodyPr>
          <a:lstStyle>
            <a:lvl1pPr marL="0" indent="0" algn="l">
              <a:buNone/>
              <a:defRPr sz="2000">
                <a:solidFill>
                  <a:srgbClr val="37424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FR" dirty="0"/>
          </a:p>
        </p:txBody>
      </p:sp>
    </p:spTree>
    <p:extLst>
      <p:ext uri="{BB962C8B-B14F-4D97-AF65-F5344CB8AC3E}">
        <p14:creationId xmlns:p14="http://schemas.microsoft.com/office/powerpoint/2010/main" val="7807945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908720"/>
            <a:ext cx="8928992" cy="5760640"/>
          </a:xfrm>
        </p:spPr>
        <p:txBody>
          <a:bodyPr/>
          <a:lstStyle>
            <a:lvl1pPr marL="342900" indent="-342900">
              <a:buClr>
                <a:srgbClr val="FF0000"/>
              </a:buClr>
              <a:buFont typeface="Arial" pitchFamily="34" charset="0"/>
              <a:buChar char="•"/>
              <a:defRPr/>
            </a:lvl1pPr>
            <a:lvl2pPr marL="742950" indent="-285750">
              <a:buClrTx/>
              <a:buFont typeface="Calibri" pitchFamily="34" charset="0"/>
              <a:buChar char="−"/>
              <a:defRPr/>
            </a:lvl2pPr>
            <a:lvl3pPr marL="1143000" indent="-228600">
              <a:buClrTx/>
              <a:buFont typeface="Calibri" pitchFamily="34" charset="0"/>
              <a:buChar char="−"/>
              <a:defRPr/>
            </a:lvl3pPr>
            <a:lvl4pPr marL="1600200" indent="-228600">
              <a:buClrTx/>
              <a:buFont typeface="Calibri" pitchFamily="34" charset="0"/>
              <a:buChar char="−"/>
              <a:defRPr/>
            </a:lvl4pPr>
            <a:lvl5pPr marL="2057400" indent="-228600">
              <a:buClrTx/>
              <a:buFont typeface="Calibri" pitchFamily="34" charset="0"/>
              <a:buChar cha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1041047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FR" dirty="0"/>
          </a:p>
        </p:txBody>
      </p:sp>
      <p:sp>
        <p:nvSpPr>
          <p:cNvPr id="3" name="Espace réservé du contenu 2"/>
          <p:cNvSpPr>
            <a:spLocks noGrp="1"/>
          </p:cNvSpPr>
          <p:nvPr>
            <p:ph sz="half" idx="1"/>
          </p:nvPr>
        </p:nvSpPr>
        <p:spPr>
          <a:xfrm>
            <a:off x="107504" y="908720"/>
            <a:ext cx="4398640" cy="568863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contenu 3"/>
          <p:cNvSpPr>
            <a:spLocks noGrp="1"/>
          </p:cNvSpPr>
          <p:nvPr>
            <p:ph sz="half" idx="2"/>
          </p:nvPr>
        </p:nvSpPr>
        <p:spPr>
          <a:xfrm>
            <a:off x="4644008" y="908720"/>
            <a:ext cx="4392488" cy="568863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38019122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fr-FR" dirty="0"/>
          </a:p>
        </p:txBody>
      </p:sp>
      <p:sp>
        <p:nvSpPr>
          <p:cNvPr id="3" name="Espace réservé du texte 2"/>
          <p:cNvSpPr>
            <a:spLocks noGrp="1"/>
          </p:cNvSpPr>
          <p:nvPr>
            <p:ph type="body" idx="1"/>
          </p:nvPr>
        </p:nvSpPr>
        <p:spPr>
          <a:xfrm>
            <a:off x="107504" y="980728"/>
            <a:ext cx="4392488" cy="639762"/>
          </a:xfrm>
        </p:spPr>
        <p:txBody>
          <a:bodyPr anchor="b"/>
          <a:lstStyle>
            <a:lvl1pPr marL="0" indent="0">
              <a:buNone/>
              <a:defRPr sz="2000" b="1">
                <a:solidFill>
                  <a:srgbClr val="DE383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107504" y="1628800"/>
            <a:ext cx="4392488" cy="5112568"/>
          </a:xfrm>
        </p:spPr>
        <p:txBody>
          <a:bodyPr/>
          <a:lstStyle>
            <a:lvl1pPr marL="342900" indent="-342900">
              <a:buClr>
                <a:srgbClr val="FF0000"/>
              </a:buClr>
              <a:buFont typeface="Arial" pitchFamily="34" charset="0"/>
              <a:buChar char="•"/>
              <a:defRPr sz="2400"/>
            </a:lvl1pPr>
            <a:lvl2pPr marL="742950" indent="-285750">
              <a:buClrTx/>
              <a:buFont typeface="Calibri" pitchFamily="34" charset="0"/>
              <a:buChar char="−"/>
              <a:defRPr sz="2000"/>
            </a:lvl2pPr>
            <a:lvl3pPr marL="1143000" indent="-228600">
              <a:buClrTx/>
              <a:buFont typeface="Calibri" pitchFamily="34" charset="0"/>
              <a:buChar char="−"/>
              <a:defRPr sz="1800"/>
            </a:lvl3pPr>
            <a:lvl4pPr marL="1600200" indent="-228600">
              <a:buClrTx/>
              <a:buFont typeface="Calibri" pitchFamily="34" charset="0"/>
              <a:buChar char="−"/>
              <a:defRPr sz="1600"/>
            </a:lvl4pPr>
            <a:lvl5pPr marL="2057400" indent="-228600">
              <a:buClrTx/>
              <a:buFont typeface="Calibri" pitchFamily="34" charset="0"/>
              <a:buChar cha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1" name="Espace réservé du texte 2"/>
          <p:cNvSpPr>
            <a:spLocks noGrp="1"/>
          </p:cNvSpPr>
          <p:nvPr>
            <p:ph type="body" idx="10"/>
          </p:nvPr>
        </p:nvSpPr>
        <p:spPr>
          <a:xfrm>
            <a:off x="4644008" y="980728"/>
            <a:ext cx="4392488" cy="639762"/>
          </a:xfrm>
        </p:spPr>
        <p:txBody>
          <a:bodyPr anchor="b"/>
          <a:lstStyle>
            <a:lvl1pPr marL="0" indent="0">
              <a:buNone/>
              <a:defRPr sz="2000" b="1">
                <a:solidFill>
                  <a:srgbClr val="DE383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2" name="Espace réservé du contenu 3"/>
          <p:cNvSpPr>
            <a:spLocks noGrp="1"/>
          </p:cNvSpPr>
          <p:nvPr>
            <p:ph sz="half" idx="11"/>
          </p:nvPr>
        </p:nvSpPr>
        <p:spPr>
          <a:xfrm>
            <a:off x="4644008" y="1628800"/>
            <a:ext cx="4392488" cy="5112568"/>
          </a:xfrm>
        </p:spPr>
        <p:txBody>
          <a:bodyPr/>
          <a:lstStyle>
            <a:lvl1pPr marL="342900" indent="-342900">
              <a:buClr>
                <a:srgbClr val="FF0000"/>
              </a:buClr>
              <a:buFont typeface="Arial" pitchFamily="34" charset="0"/>
              <a:buChar char="•"/>
              <a:defRPr sz="2400"/>
            </a:lvl1pPr>
            <a:lvl2pPr marL="742950" indent="-285750">
              <a:buClrTx/>
              <a:buFont typeface="Calibri" pitchFamily="34" charset="0"/>
              <a:buChar char="−"/>
              <a:defRPr sz="2000"/>
            </a:lvl2pPr>
            <a:lvl3pPr marL="1143000" indent="-228600">
              <a:buClrTx/>
              <a:buFont typeface="Calibri" pitchFamily="34" charset="0"/>
              <a:buChar char="−"/>
              <a:defRPr sz="1800"/>
            </a:lvl3pPr>
            <a:lvl4pPr marL="1600200" indent="-228600">
              <a:buClrTx/>
              <a:buFont typeface="Calibri" pitchFamily="34" charset="0"/>
              <a:buChar char="−"/>
              <a:defRPr sz="1600"/>
            </a:lvl4pPr>
            <a:lvl5pPr marL="2057400" indent="-228600">
              <a:buClrTx/>
              <a:buFont typeface="Calibri" pitchFamily="34" charset="0"/>
              <a:buChar cha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32955840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512" y="188640"/>
            <a:ext cx="3312368" cy="779686"/>
          </a:xfrm>
        </p:spPr>
        <p:txBody>
          <a:bodyPr tIns="108000" anchor="t"/>
          <a:lstStyle>
            <a:lvl1pPr algn="l">
              <a:defRPr sz="2000" b="1">
                <a:solidFill>
                  <a:srgbClr val="DE3831"/>
                </a:solidFill>
              </a:defRPr>
            </a:lvl1pPr>
          </a:lstStyle>
          <a:p>
            <a:r>
              <a:rPr lang="fr-FR"/>
              <a:t>Modifiez le style du titre</a:t>
            </a:r>
            <a:endParaRPr lang="fr-FR" dirty="0"/>
          </a:p>
        </p:txBody>
      </p:sp>
      <p:sp>
        <p:nvSpPr>
          <p:cNvPr id="3" name="Espace réservé du contenu 2"/>
          <p:cNvSpPr>
            <a:spLocks noGrp="1"/>
          </p:cNvSpPr>
          <p:nvPr>
            <p:ph idx="1"/>
          </p:nvPr>
        </p:nvSpPr>
        <p:spPr>
          <a:xfrm>
            <a:off x="3635896" y="188640"/>
            <a:ext cx="5328592" cy="648072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texte 3"/>
          <p:cNvSpPr>
            <a:spLocks noGrp="1"/>
          </p:cNvSpPr>
          <p:nvPr>
            <p:ph type="body" sz="half" idx="2"/>
          </p:nvPr>
        </p:nvSpPr>
        <p:spPr>
          <a:xfrm>
            <a:off x="179512" y="980728"/>
            <a:ext cx="3312368" cy="568863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Tree>
    <p:extLst>
      <p:ext uri="{BB962C8B-B14F-4D97-AF65-F5344CB8AC3E}">
        <p14:creationId xmlns:p14="http://schemas.microsoft.com/office/powerpoint/2010/main" val="19460644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pic>
        <p:nvPicPr>
          <p:cNvPr id="5" name="Image 5" descr="logo_petit-02.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88350" y="333375"/>
            <a:ext cx="323850"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1619672" y="4800600"/>
            <a:ext cx="5832648" cy="566738"/>
          </a:xfrm>
        </p:spPr>
        <p:txBody>
          <a:bodyPr anchor="b"/>
          <a:lstStyle>
            <a:lvl1pPr algn="l">
              <a:defRPr sz="2000" b="1"/>
            </a:lvl1pPr>
          </a:lstStyle>
          <a:p>
            <a:r>
              <a:rPr lang="fr-FR"/>
              <a:t>Modifiez le style du titre</a:t>
            </a:r>
            <a:endParaRPr lang="fr-FR" dirty="0"/>
          </a:p>
        </p:txBody>
      </p:sp>
      <p:sp>
        <p:nvSpPr>
          <p:cNvPr id="3" name="Espace réservé pour une image  2"/>
          <p:cNvSpPr>
            <a:spLocks noGrp="1"/>
          </p:cNvSpPr>
          <p:nvPr>
            <p:ph type="pic" idx="1"/>
          </p:nvPr>
        </p:nvSpPr>
        <p:spPr>
          <a:xfrm>
            <a:off x="1619672" y="332656"/>
            <a:ext cx="5832648" cy="4394919"/>
          </a:xfrm>
        </p:spPr>
        <p:txBody>
          <a:bodyPr lIns="0" tIns="0" rIns="0" bIns="4680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endParaRPr lang="fr-FR" noProof="0" dirty="0"/>
          </a:p>
        </p:txBody>
      </p:sp>
      <p:sp>
        <p:nvSpPr>
          <p:cNvPr id="4" name="Espace réservé du texte 3"/>
          <p:cNvSpPr>
            <a:spLocks noGrp="1"/>
          </p:cNvSpPr>
          <p:nvPr>
            <p:ph type="body" sz="half" idx="2"/>
          </p:nvPr>
        </p:nvSpPr>
        <p:spPr>
          <a:xfrm>
            <a:off x="1619672" y="5367338"/>
            <a:ext cx="5832648" cy="804862"/>
          </a:xfrm>
        </p:spPr>
        <p:txBody>
          <a:bodyPr lIns="0" tIns="46800" bIns="4680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Tree>
    <p:extLst>
      <p:ext uri="{BB962C8B-B14F-4D97-AF65-F5344CB8AC3E}">
        <p14:creationId xmlns:p14="http://schemas.microsoft.com/office/powerpoint/2010/main" val="28789259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4_Diapositive de titre">
    <p:bg>
      <p:bgPr>
        <a:solidFill>
          <a:srgbClr val="D9D9D9"/>
        </a:solidFill>
        <a:effectLst/>
      </p:bgPr>
    </p:bg>
    <p:spTree>
      <p:nvGrpSpPr>
        <p:cNvPr id="1" name=""/>
        <p:cNvGrpSpPr/>
        <p:nvPr/>
      </p:nvGrpSpPr>
      <p:grpSpPr>
        <a:xfrm>
          <a:off x="0" y="0"/>
          <a:ext cx="0" cy="0"/>
          <a:chOff x="0" y="0"/>
          <a:chExt cx="0" cy="0"/>
        </a:xfrm>
      </p:grpSpPr>
      <p:pic>
        <p:nvPicPr>
          <p:cNvPr id="5" name="Image 5" descr="fd_transparent_rouge-0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Connecteur droit 7"/>
          <p:cNvCxnSpPr>
            <a:cxnSpLocks noChangeShapeType="1"/>
          </p:cNvCxnSpPr>
          <p:nvPr userDrawn="1"/>
        </p:nvCxnSpPr>
        <p:spPr bwMode="auto">
          <a:xfrm>
            <a:off x="1476375" y="2349500"/>
            <a:ext cx="503238" cy="0"/>
          </a:xfrm>
          <a:prstGeom prst="line">
            <a:avLst/>
          </a:prstGeom>
          <a:noFill/>
          <a:ln w="6350" algn="ctr">
            <a:solidFill>
              <a:srgbClr val="37424A"/>
            </a:solidFill>
            <a:round/>
            <a:headEnd/>
            <a:tailEnd/>
          </a:ln>
          <a:extLst>
            <a:ext uri="{909E8E84-426E-40DD-AFC4-6F175D3DCCD1}">
              <a14:hiddenFill xmlns:a14="http://schemas.microsoft.com/office/drawing/2010/main">
                <a:noFill/>
              </a14:hiddenFill>
            </a:ext>
          </a:extLst>
        </p:spPr>
      </p:cxnSp>
      <p:cxnSp>
        <p:nvCxnSpPr>
          <p:cNvPr id="7" name="Connecteur droit 9"/>
          <p:cNvCxnSpPr>
            <a:cxnSpLocks noChangeShapeType="1"/>
          </p:cNvCxnSpPr>
          <p:nvPr userDrawn="1"/>
        </p:nvCxnSpPr>
        <p:spPr bwMode="auto">
          <a:xfrm>
            <a:off x="1476375" y="3500438"/>
            <a:ext cx="503238" cy="0"/>
          </a:xfrm>
          <a:prstGeom prst="line">
            <a:avLst/>
          </a:prstGeom>
          <a:noFill/>
          <a:ln w="6350" algn="ctr">
            <a:solidFill>
              <a:srgbClr val="37424A"/>
            </a:solidFill>
            <a:round/>
            <a:headEnd/>
            <a:tailEnd/>
          </a:ln>
          <a:extLst>
            <a:ext uri="{909E8E84-426E-40DD-AFC4-6F175D3DCCD1}">
              <a14:hiddenFill xmlns:a14="http://schemas.microsoft.com/office/drawing/2010/main">
                <a:noFill/>
              </a14:hiddenFill>
            </a:ext>
          </a:extLst>
        </p:spPr>
      </p:cxnSp>
      <p:sp>
        <p:nvSpPr>
          <p:cNvPr id="8" name="Titre 1"/>
          <p:cNvSpPr>
            <a:spLocks noGrp="1"/>
          </p:cNvSpPr>
          <p:nvPr>
            <p:ph type="ctrTitle"/>
          </p:nvPr>
        </p:nvSpPr>
        <p:spPr>
          <a:xfrm>
            <a:off x="1475656" y="2492896"/>
            <a:ext cx="7200800" cy="432048"/>
          </a:xfrm>
          <a:prstGeom prst="rect">
            <a:avLst/>
          </a:prstGeom>
        </p:spPr>
        <p:txBody>
          <a:bodyPr tIns="0" rIns="0" bIns="0"/>
          <a:lstStyle>
            <a:lvl1pPr algn="l">
              <a:defRPr sz="2800" b="1">
                <a:solidFill>
                  <a:srgbClr val="DE3831"/>
                </a:solidFill>
                <a:latin typeface="Calibri" pitchFamily="34" charset="0"/>
              </a:defRPr>
            </a:lvl1pPr>
          </a:lstStyle>
          <a:p>
            <a:r>
              <a:rPr lang="fr-FR"/>
              <a:t>Modifiez le style du titre</a:t>
            </a:r>
            <a:endParaRPr lang="fr-FR" dirty="0"/>
          </a:p>
        </p:txBody>
      </p:sp>
      <p:sp>
        <p:nvSpPr>
          <p:cNvPr id="9" name="Sous-titre 2"/>
          <p:cNvSpPr>
            <a:spLocks noGrp="1"/>
          </p:cNvSpPr>
          <p:nvPr>
            <p:ph type="subTitle" idx="1"/>
          </p:nvPr>
        </p:nvSpPr>
        <p:spPr>
          <a:xfrm>
            <a:off x="1475656" y="2996952"/>
            <a:ext cx="7200800" cy="288032"/>
          </a:xfrm>
          <a:prstGeom prst="rect">
            <a:avLst/>
          </a:prstGeom>
          <a:noFill/>
        </p:spPr>
        <p:txBody>
          <a:bodyPr lIns="0" tIns="0" rIns="0" bIns="0" anchor="ctr"/>
          <a:lstStyle>
            <a:lvl1pPr marL="0" indent="0" algn="l">
              <a:buNone/>
              <a:defRPr sz="2000">
                <a:solidFill>
                  <a:srgbClr val="37424A"/>
                </a:solidFill>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Modifiez le style des sous-titres du masque</a:t>
            </a:r>
            <a:endParaRPr lang="fr-FR" dirty="0"/>
          </a:p>
        </p:txBody>
      </p:sp>
      <p:sp>
        <p:nvSpPr>
          <p:cNvPr id="14" name="Espace réservé du texte 22"/>
          <p:cNvSpPr>
            <a:spLocks noGrp="1"/>
          </p:cNvSpPr>
          <p:nvPr>
            <p:ph type="body" sz="quarter" idx="10"/>
          </p:nvPr>
        </p:nvSpPr>
        <p:spPr>
          <a:xfrm>
            <a:off x="1475656" y="3645024"/>
            <a:ext cx="7200800" cy="1152128"/>
          </a:xfrm>
          <a:prstGeom prst="rect">
            <a:avLst/>
          </a:prstGeom>
        </p:spPr>
        <p:txBody>
          <a:bodyPr lIns="0" tIns="0" rIns="0" bIns="0"/>
          <a:lstStyle>
            <a:lvl1pPr algn="l">
              <a:buFontTx/>
              <a:buNone/>
              <a:defRPr sz="1600" baseline="0">
                <a:solidFill>
                  <a:srgbClr val="37424A"/>
                </a:solidFill>
              </a:defRPr>
            </a:lvl1pPr>
            <a:lvl2pPr algn="l">
              <a:buFontTx/>
              <a:buNone/>
              <a:defRPr sz="1600"/>
            </a:lvl2pPr>
            <a:lvl3pPr algn="l">
              <a:buFontTx/>
              <a:buNone/>
              <a:defRPr sz="1600"/>
            </a:lvl3pPr>
            <a:lvl4pPr algn="l">
              <a:buFontTx/>
              <a:buNone/>
              <a:defRPr sz="1600"/>
            </a:lvl4pPr>
            <a:lvl5pPr algn="l">
              <a:buFontTx/>
              <a:buNone/>
              <a:defRPr sz="1600"/>
            </a:lvl5pPr>
          </a:lstStyle>
          <a:p>
            <a:pPr lvl="0"/>
            <a:r>
              <a:rPr lang="fr-FR"/>
              <a:t>Modifiez les styles du texte du masque</a:t>
            </a:r>
          </a:p>
        </p:txBody>
      </p:sp>
    </p:spTree>
    <p:extLst>
      <p:ext uri="{BB962C8B-B14F-4D97-AF65-F5344CB8AC3E}">
        <p14:creationId xmlns:p14="http://schemas.microsoft.com/office/powerpoint/2010/main" val="4126498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lvl1pPr>
              <a:defRPr/>
            </a:lvl1pPr>
          </a:lstStyle>
          <a:p>
            <a:pPr>
              <a:defRPr/>
            </a:pPr>
            <a:fld id="{CE4DEA08-8D52-4B38-8B1A-119E4CEBB53A}" type="datetime2">
              <a:rPr lang="en-US"/>
              <a:pPr>
                <a:defRPr/>
              </a:pPr>
              <a:t>Sunday, March 20, 2022</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MIM 30 mai 2008</a:t>
            </a:r>
          </a:p>
        </p:txBody>
      </p:sp>
      <p:sp>
        <p:nvSpPr>
          <p:cNvPr id="6" name="Slide Number Placeholder 5"/>
          <p:cNvSpPr>
            <a:spLocks noGrp="1"/>
          </p:cNvSpPr>
          <p:nvPr>
            <p:ph type="sldNum" sz="quarter" idx="12"/>
          </p:nvPr>
        </p:nvSpPr>
        <p:spPr/>
        <p:txBody>
          <a:bodyPr/>
          <a:lstStyle>
            <a:lvl1pPr>
              <a:defRPr/>
            </a:lvl1pPr>
          </a:lstStyle>
          <a:p>
            <a:fld id="{05BE6379-6932-418D-9788-542C5048AE28}" type="slidenum">
              <a:rPr lang="fr-FR" altLang="fr-FR"/>
              <a:pPr/>
              <a:t>‹N°›</a:t>
            </a:fld>
            <a:endParaRPr lang="fr-FR" altLang="fr-FR"/>
          </a:p>
        </p:txBody>
      </p:sp>
    </p:spTree>
    <p:extLst>
      <p:ext uri="{BB962C8B-B14F-4D97-AF65-F5344CB8AC3E}">
        <p14:creationId xmlns:p14="http://schemas.microsoft.com/office/powerpoint/2010/main" val="13034599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5_Diapositive de titre">
    <p:spTree>
      <p:nvGrpSpPr>
        <p:cNvPr id="1" name=""/>
        <p:cNvGrpSpPr/>
        <p:nvPr/>
      </p:nvGrpSpPr>
      <p:grpSpPr>
        <a:xfrm>
          <a:off x="0" y="0"/>
          <a:ext cx="0" cy="0"/>
          <a:chOff x="0" y="0"/>
          <a:chExt cx="0" cy="0"/>
        </a:xfrm>
      </p:grpSpPr>
      <p:pic>
        <p:nvPicPr>
          <p:cNvPr id="5" name="Image 5" descr="fd_transparent_rouge-0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Connecteur droit 7"/>
          <p:cNvCxnSpPr>
            <a:cxnSpLocks noChangeShapeType="1"/>
          </p:cNvCxnSpPr>
          <p:nvPr userDrawn="1"/>
        </p:nvCxnSpPr>
        <p:spPr bwMode="auto">
          <a:xfrm>
            <a:off x="1476375" y="2349500"/>
            <a:ext cx="503238" cy="0"/>
          </a:xfrm>
          <a:prstGeom prst="line">
            <a:avLst/>
          </a:prstGeom>
          <a:noFill/>
          <a:ln w="6350" algn="ctr">
            <a:solidFill>
              <a:srgbClr val="37424A"/>
            </a:solidFill>
            <a:round/>
            <a:headEnd/>
            <a:tailEnd/>
          </a:ln>
          <a:extLst>
            <a:ext uri="{909E8E84-426E-40DD-AFC4-6F175D3DCCD1}">
              <a14:hiddenFill xmlns:a14="http://schemas.microsoft.com/office/drawing/2010/main">
                <a:noFill/>
              </a14:hiddenFill>
            </a:ext>
          </a:extLst>
        </p:spPr>
      </p:cxnSp>
      <p:cxnSp>
        <p:nvCxnSpPr>
          <p:cNvPr id="7" name="Connecteur droit 9"/>
          <p:cNvCxnSpPr>
            <a:cxnSpLocks noChangeShapeType="1"/>
          </p:cNvCxnSpPr>
          <p:nvPr userDrawn="1"/>
        </p:nvCxnSpPr>
        <p:spPr bwMode="auto">
          <a:xfrm>
            <a:off x="1476375" y="3500438"/>
            <a:ext cx="503238" cy="0"/>
          </a:xfrm>
          <a:prstGeom prst="line">
            <a:avLst/>
          </a:prstGeom>
          <a:noFill/>
          <a:ln w="6350" algn="ctr">
            <a:solidFill>
              <a:srgbClr val="37424A"/>
            </a:solidFill>
            <a:round/>
            <a:headEnd/>
            <a:tailEnd/>
          </a:ln>
          <a:extLst>
            <a:ext uri="{909E8E84-426E-40DD-AFC4-6F175D3DCCD1}">
              <a14:hiddenFill xmlns:a14="http://schemas.microsoft.com/office/drawing/2010/main">
                <a:noFill/>
              </a14:hiddenFill>
            </a:ext>
          </a:extLst>
        </p:spPr>
      </p:cxnSp>
      <p:sp>
        <p:nvSpPr>
          <p:cNvPr id="8" name="Titre 1"/>
          <p:cNvSpPr>
            <a:spLocks noGrp="1"/>
          </p:cNvSpPr>
          <p:nvPr>
            <p:ph type="ctrTitle"/>
          </p:nvPr>
        </p:nvSpPr>
        <p:spPr>
          <a:xfrm>
            <a:off x="1475656" y="2492896"/>
            <a:ext cx="7200800" cy="432048"/>
          </a:xfrm>
          <a:prstGeom prst="rect">
            <a:avLst/>
          </a:prstGeom>
        </p:spPr>
        <p:txBody>
          <a:bodyPr tIns="0" rIns="0" bIns="0"/>
          <a:lstStyle>
            <a:lvl1pPr algn="l">
              <a:defRPr sz="2800" b="1">
                <a:solidFill>
                  <a:srgbClr val="DE3831"/>
                </a:solidFill>
                <a:latin typeface="Calibri" pitchFamily="34" charset="0"/>
              </a:defRPr>
            </a:lvl1pPr>
          </a:lstStyle>
          <a:p>
            <a:r>
              <a:rPr lang="fr-FR"/>
              <a:t>Modifiez le style du titre</a:t>
            </a:r>
            <a:endParaRPr lang="fr-FR" dirty="0"/>
          </a:p>
        </p:txBody>
      </p:sp>
      <p:sp>
        <p:nvSpPr>
          <p:cNvPr id="9" name="Sous-titre 2"/>
          <p:cNvSpPr>
            <a:spLocks noGrp="1"/>
          </p:cNvSpPr>
          <p:nvPr>
            <p:ph type="subTitle" idx="1"/>
          </p:nvPr>
        </p:nvSpPr>
        <p:spPr>
          <a:xfrm>
            <a:off x="1475656" y="2996952"/>
            <a:ext cx="7200800" cy="288032"/>
          </a:xfrm>
          <a:prstGeom prst="rect">
            <a:avLst/>
          </a:prstGeom>
          <a:noFill/>
        </p:spPr>
        <p:txBody>
          <a:bodyPr lIns="0" tIns="0" rIns="0" bIns="0" anchor="ctr"/>
          <a:lstStyle>
            <a:lvl1pPr marL="0" indent="0" algn="l">
              <a:buNone/>
              <a:defRPr sz="2000">
                <a:solidFill>
                  <a:srgbClr val="37424A"/>
                </a:solidFill>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Modifiez le style des sous-titres du masque</a:t>
            </a:r>
            <a:endParaRPr lang="fr-FR" dirty="0"/>
          </a:p>
        </p:txBody>
      </p:sp>
      <p:sp>
        <p:nvSpPr>
          <p:cNvPr id="14" name="Espace réservé du texte 22"/>
          <p:cNvSpPr>
            <a:spLocks noGrp="1"/>
          </p:cNvSpPr>
          <p:nvPr>
            <p:ph type="body" sz="quarter" idx="10"/>
          </p:nvPr>
        </p:nvSpPr>
        <p:spPr>
          <a:xfrm>
            <a:off x="1475656" y="3645024"/>
            <a:ext cx="7200800" cy="1152128"/>
          </a:xfrm>
          <a:prstGeom prst="rect">
            <a:avLst/>
          </a:prstGeom>
        </p:spPr>
        <p:txBody>
          <a:bodyPr lIns="0" tIns="0" rIns="0" bIns="0"/>
          <a:lstStyle>
            <a:lvl1pPr algn="l">
              <a:buFontTx/>
              <a:buNone/>
              <a:defRPr sz="1600" baseline="0">
                <a:solidFill>
                  <a:srgbClr val="37424A"/>
                </a:solidFill>
              </a:defRPr>
            </a:lvl1pPr>
            <a:lvl2pPr algn="l">
              <a:buFontTx/>
              <a:buNone/>
              <a:defRPr sz="1600"/>
            </a:lvl2pPr>
            <a:lvl3pPr algn="l">
              <a:buFontTx/>
              <a:buNone/>
              <a:defRPr sz="1600"/>
            </a:lvl3pPr>
            <a:lvl4pPr algn="l">
              <a:buFontTx/>
              <a:buNone/>
              <a:defRPr sz="1600"/>
            </a:lvl4pPr>
            <a:lvl5pPr algn="l">
              <a:buFontTx/>
              <a:buNone/>
              <a:defRPr sz="1600"/>
            </a:lvl5pPr>
          </a:lstStyle>
          <a:p>
            <a:pPr lvl="0"/>
            <a:r>
              <a:rPr lang="fr-FR"/>
              <a:t>Modifiez les styles du texte du masque</a:t>
            </a:r>
          </a:p>
        </p:txBody>
      </p:sp>
    </p:spTree>
    <p:extLst>
      <p:ext uri="{BB962C8B-B14F-4D97-AF65-F5344CB8AC3E}">
        <p14:creationId xmlns:p14="http://schemas.microsoft.com/office/powerpoint/2010/main" val="12414934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68313" y="274638"/>
            <a:ext cx="7559675" cy="922337"/>
          </a:xfrm>
        </p:spPr>
        <p:txBody>
          <a:bodyPr/>
          <a:lstStyle/>
          <a:p>
            <a:r>
              <a:rPr lang="fr-FR"/>
              <a:t>Modifiez le style du titre</a:t>
            </a:r>
          </a:p>
        </p:txBody>
      </p:sp>
      <p:sp>
        <p:nvSpPr>
          <p:cNvPr id="3" name="Espace réservé du contenu 2"/>
          <p:cNvSpPr>
            <a:spLocks noGrp="1"/>
          </p:cNvSpPr>
          <p:nvPr>
            <p:ph idx="1"/>
          </p:nvPr>
        </p:nvSpPr>
        <p:spPr>
          <a:xfrm>
            <a:off x="468313" y="1557338"/>
            <a:ext cx="8207375" cy="452596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68313" y="6381750"/>
            <a:ext cx="1727200" cy="360363"/>
          </a:xfrm>
          <a:prstGeom prst="rect">
            <a:avLst/>
          </a:prstGeom>
        </p:spPr>
        <p:txBody>
          <a:bodyPr/>
          <a:lstStyle>
            <a:lvl1pPr>
              <a:spcBef>
                <a:spcPct val="20000"/>
              </a:spcBef>
              <a:defRPr sz="1400" b="1" smtClean="0">
                <a:solidFill>
                  <a:srgbClr val="E52E81"/>
                </a:solidFill>
                <a:latin typeface="Arial" charset="0"/>
                <a:cs typeface="+mn-cs"/>
              </a:defRPr>
            </a:lvl1pPr>
          </a:lstStyle>
          <a:p>
            <a:pPr>
              <a:defRPr/>
            </a:pPr>
            <a:fld id="{A0FFE280-3F25-47E8-A116-F319B879C16D}" type="datetime2">
              <a:rPr lang="en-US"/>
              <a:pPr>
                <a:defRPr/>
              </a:pPr>
              <a:t>Sunday, March 20, 2022</a:t>
            </a:fld>
            <a:endParaRPr lang="fr-FR" dirty="0"/>
          </a:p>
        </p:txBody>
      </p:sp>
      <p:sp>
        <p:nvSpPr>
          <p:cNvPr id="5" name="Espace réservé du pied de page 4"/>
          <p:cNvSpPr>
            <a:spLocks noGrp="1"/>
          </p:cNvSpPr>
          <p:nvPr>
            <p:ph type="ftr" sz="quarter" idx="11"/>
          </p:nvPr>
        </p:nvSpPr>
        <p:spPr>
          <a:xfrm>
            <a:off x="2195513" y="6381750"/>
            <a:ext cx="5400675" cy="360363"/>
          </a:xfrm>
          <a:prstGeom prst="rect">
            <a:avLst/>
          </a:prstGeom>
        </p:spPr>
        <p:txBody>
          <a:bodyPr/>
          <a:lstStyle>
            <a:lvl1pPr>
              <a:spcBef>
                <a:spcPct val="20000"/>
              </a:spcBef>
              <a:defRPr sz="1400" b="1" smtClean="0">
                <a:solidFill>
                  <a:srgbClr val="E52E81"/>
                </a:solidFill>
                <a:latin typeface="Arial" charset="0"/>
                <a:cs typeface="+mn-cs"/>
              </a:defRPr>
            </a:lvl1pPr>
          </a:lstStyle>
          <a:p>
            <a:pPr>
              <a:defRPr/>
            </a:pPr>
            <a:r>
              <a:rPr lang="fr-FR"/>
              <a:t>MIM 30 mai 2008</a:t>
            </a:r>
          </a:p>
        </p:txBody>
      </p:sp>
      <p:sp>
        <p:nvSpPr>
          <p:cNvPr id="6" name="Espace réservé du numéro de diapositive 5"/>
          <p:cNvSpPr>
            <a:spLocks noGrp="1"/>
          </p:cNvSpPr>
          <p:nvPr>
            <p:ph type="sldNum" sz="quarter" idx="12"/>
          </p:nvPr>
        </p:nvSpPr>
        <p:spPr>
          <a:xfrm>
            <a:off x="7596188" y="6381750"/>
            <a:ext cx="1079500" cy="360363"/>
          </a:xfrm>
          <a:prstGeom prst="rect">
            <a:avLst/>
          </a:prstGeom>
        </p:spPr>
        <p:txBody>
          <a:bodyPr vert="horz" wrap="square" lIns="91440" tIns="45720" rIns="91440" bIns="45720" numCol="1" anchor="t" anchorCtr="0" compatLnSpc="1">
            <a:prstTxWarp prst="textNoShape">
              <a:avLst/>
            </a:prstTxWarp>
          </a:bodyPr>
          <a:lstStyle>
            <a:lvl1pPr>
              <a:spcBef>
                <a:spcPct val="20000"/>
              </a:spcBef>
              <a:defRPr sz="1400" b="1">
                <a:solidFill>
                  <a:srgbClr val="E52E81"/>
                </a:solidFill>
              </a:defRPr>
            </a:lvl1pPr>
          </a:lstStyle>
          <a:p>
            <a:fld id="{2BCCDF43-E05C-4EE0-9ABD-83EBAE9F1B76}" type="slidenum">
              <a:rPr lang="fr-FR" altLang="fr-FR"/>
              <a:pPr/>
              <a:t>‹N°›</a:t>
            </a:fld>
            <a:endParaRPr lang="fr-FR" altLang="fr-FR"/>
          </a:p>
        </p:txBody>
      </p:sp>
    </p:spTree>
    <p:extLst>
      <p:ext uri="{BB962C8B-B14F-4D97-AF65-F5344CB8AC3E}">
        <p14:creationId xmlns:p14="http://schemas.microsoft.com/office/powerpoint/2010/main" val="28517750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19050"/>
            <a:ext cx="2895600" cy="328613"/>
          </a:xfrm>
          <a:prstGeom prst="rect">
            <a:avLst/>
          </a:prstGeom>
        </p:spPr>
        <p:txBody>
          <a:bodyPr/>
          <a:lstStyle>
            <a:lvl1pPr>
              <a:spcBef>
                <a:spcPct val="20000"/>
              </a:spcBef>
              <a:defRPr sz="1400" b="1" smtClean="0">
                <a:solidFill>
                  <a:srgbClr val="E52E81"/>
                </a:solidFill>
                <a:latin typeface="Arial" charset="0"/>
                <a:cs typeface="+mn-cs"/>
              </a:defRPr>
            </a:lvl1pPr>
          </a:lstStyle>
          <a:p>
            <a:pPr>
              <a:defRPr/>
            </a:pPr>
            <a:fld id="{585E2560-4EC1-47C2-AFE9-B3A3233C4427}" type="datetime2">
              <a:rPr lang="en-US"/>
              <a:pPr>
                <a:defRPr/>
              </a:pPr>
              <a:t>Sunday, March 20, 2022</a:t>
            </a:fld>
            <a:endParaRPr lang="en-US" dirty="0"/>
          </a:p>
        </p:txBody>
      </p:sp>
      <p:sp>
        <p:nvSpPr>
          <p:cNvPr id="3" name="Footer Placeholder 4"/>
          <p:cNvSpPr>
            <a:spLocks noGrp="1"/>
          </p:cNvSpPr>
          <p:nvPr>
            <p:ph type="ftr" sz="quarter" idx="11"/>
          </p:nvPr>
        </p:nvSpPr>
        <p:spPr>
          <a:xfrm>
            <a:off x="3429000" y="19050"/>
            <a:ext cx="4114800" cy="328613"/>
          </a:xfrm>
          <a:prstGeom prst="rect">
            <a:avLst/>
          </a:prstGeom>
        </p:spPr>
        <p:txBody>
          <a:bodyPr/>
          <a:lstStyle>
            <a:lvl1pPr>
              <a:spcBef>
                <a:spcPct val="20000"/>
              </a:spcBef>
              <a:defRPr sz="1400" b="1" smtClean="0">
                <a:solidFill>
                  <a:srgbClr val="E52E81"/>
                </a:solidFill>
                <a:latin typeface="Arial" charset="0"/>
                <a:cs typeface="+mn-cs"/>
              </a:defRPr>
            </a:lvl1pPr>
          </a:lstStyle>
          <a:p>
            <a:pPr>
              <a:defRPr/>
            </a:pPr>
            <a:r>
              <a:rPr lang="en-US"/>
              <a:t>MIM 30 mai 2008</a:t>
            </a:r>
          </a:p>
        </p:txBody>
      </p:sp>
      <p:sp>
        <p:nvSpPr>
          <p:cNvPr id="4" name="Slide Number Placeholder 5"/>
          <p:cNvSpPr>
            <a:spLocks noGrp="1"/>
          </p:cNvSpPr>
          <p:nvPr>
            <p:ph type="sldNum" sz="quarter" idx="12"/>
          </p:nvPr>
        </p:nvSpPr>
        <p:spPr>
          <a:xfrm>
            <a:off x="7620000" y="19050"/>
            <a:ext cx="1066800" cy="328613"/>
          </a:xfrm>
          <a:prstGeom prst="rect">
            <a:avLst/>
          </a:prstGeom>
        </p:spPr>
        <p:txBody>
          <a:bodyPr vert="horz" wrap="square" lIns="91440" tIns="45720" rIns="91440" bIns="45720" numCol="1" anchor="t" anchorCtr="0" compatLnSpc="1">
            <a:prstTxWarp prst="textNoShape">
              <a:avLst/>
            </a:prstTxWarp>
          </a:bodyPr>
          <a:lstStyle>
            <a:lvl1pPr>
              <a:spcBef>
                <a:spcPct val="20000"/>
              </a:spcBef>
              <a:defRPr sz="1400" b="1">
                <a:solidFill>
                  <a:srgbClr val="E52E81"/>
                </a:solidFill>
              </a:defRPr>
            </a:lvl1pPr>
          </a:lstStyle>
          <a:p>
            <a:fld id="{C296B546-CF57-4D2E-B284-99892C5B7F6A}" type="slidenum">
              <a:rPr lang="fr-FR" altLang="fr-FR"/>
              <a:pPr/>
              <a:t>‹N°›</a:t>
            </a:fld>
            <a:endParaRPr lang="fr-FR" altLang="fr-FR"/>
          </a:p>
        </p:txBody>
      </p:sp>
    </p:spTree>
    <p:extLst>
      <p:ext uri="{BB962C8B-B14F-4D97-AF65-F5344CB8AC3E}">
        <p14:creationId xmlns:p14="http://schemas.microsoft.com/office/powerpoint/2010/main" val="3599570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Pr>
        <a:solidFill>
          <a:schemeClr val="bg2"/>
        </a:solidFill>
        <a:effectLst/>
      </p:bgPr>
    </p:bg>
    <p:spTree>
      <p:nvGrpSpPr>
        <p:cNvPr id="1" name=""/>
        <p:cNvGrpSpPr/>
        <p:nvPr/>
      </p:nvGrpSpPr>
      <p:grpSpPr>
        <a:xfrm>
          <a:off x="0" y="0"/>
          <a:ext cx="0" cy="0"/>
          <a:chOff x="0" y="0"/>
          <a:chExt cx="0" cy="0"/>
        </a:xfrm>
      </p:grpSpPr>
      <p:cxnSp>
        <p:nvCxnSpPr>
          <p:cNvPr id="4" name="Straight Connector 6"/>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fr-FR"/>
              <a:t>Modifiez le style du titre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5" name="Date Placeholder 3"/>
          <p:cNvSpPr>
            <a:spLocks noGrp="1"/>
          </p:cNvSpPr>
          <p:nvPr>
            <p:ph type="dt" sz="half" idx="10"/>
          </p:nvPr>
        </p:nvSpPr>
        <p:spPr/>
        <p:txBody>
          <a:bodyPr/>
          <a:lstStyle>
            <a:lvl1pPr>
              <a:defRPr smtClean="0"/>
            </a:lvl1pPr>
          </a:lstStyle>
          <a:p>
            <a:pPr>
              <a:defRPr/>
            </a:pPr>
            <a:fld id="{750884ED-3F53-46FB-B072-31F198A678FC}" type="datetime2">
              <a:rPr lang="en-US"/>
              <a:pPr>
                <a:defRPr/>
              </a:pPr>
              <a:t>Sunday, March 20, 2022</a:t>
            </a:fld>
            <a:endParaRPr lang="en-US"/>
          </a:p>
        </p:txBody>
      </p:sp>
      <p:sp>
        <p:nvSpPr>
          <p:cNvPr id="6" name="Footer Placeholder 4"/>
          <p:cNvSpPr>
            <a:spLocks noGrp="1"/>
          </p:cNvSpPr>
          <p:nvPr>
            <p:ph type="ftr" sz="quarter" idx="11"/>
          </p:nvPr>
        </p:nvSpPr>
        <p:spPr/>
        <p:txBody>
          <a:bodyPr/>
          <a:lstStyle>
            <a:lvl1pPr>
              <a:defRPr smtClean="0"/>
            </a:lvl1pPr>
          </a:lstStyle>
          <a:p>
            <a:pPr>
              <a:defRPr/>
            </a:pPr>
            <a:r>
              <a:rPr lang="en-US"/>
              <a:t>MIM 30 mai 2008</a:t>
            </a:r>
          </a:p>
        </p:txBody>
      </p:sp>
      <p:sp>
        <p:nvSpPr>
          <p:cNvPr id="7" name="Slide Number Placeholder 5"/>
          <p:cNvSpPr>
            <a:spLocks noGrp="1"/>
          </p:cNvSpPr>
          <p:nvPr>
            <p:ph type="sldNum" sz="quarter" idx="12"/>
          </p:nvPr>
        </p:nvSpPr>
        <p:spPr/>
        <p:txBody>
          <a:bodyPr/>
          <a:lstStyle>
            <a:lvl1pPr>
              <a:defRPr/>
            </a:lvl1pPr>
          </a:lstStyle>
          <a:p>
            <a:fld id="{011A30BE-5EF3-4653-B288-AAB72484970E}" type="slidenum">
              <a:rPr lang="fr-FR" altLang="fr-FR"/>
              <a:pPr/>
              <a:t>‹N°›</a:t>
            </a:fld>
            <a:endParaRPr lang="fr-FR" altLang="fr-FR"/>
          </a:p>
        </p:txBody>
      </p:sp>
    </p:spTree>
    <p:extLst>
      <p:ext uri="{BB962C8B-B14F-4D97-AF65-F5344CB8AC3E}">
        <p14:creationId xmlns:p14="http://schemas.microsoft.com/office/powerpoint/2010/main" val="255140323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3"/>
          <p:cNvSpPr>
            <a:spLocks noGrp="1"/>
          </p:cNvSpPr>
          <p:nvPr>
            <p:ph type="dt" sz="half" idx="10"/>
          </p:nvPr>
        </p:nvSpPr>
        <p:spPr/>
        <p:txBody>
          <a:bodyPr/>
          <a:lstStyle>
            <a:lvl1pPr>
              <a:defRPr/>
            </a:lvl1pPr>
          </a:lstStyle>
          <a:p>
            <a:pPr>
              <a:defRPr/>
            </a:pPr>
            <a:fld id="{9AAF7EE3-807A-4C7A-95FB-3A226B18FC1D}" type="datetime2">
              <a:rPr lang="en-US"/>
              <a:pPr>
                <a:defRPr/>
              </a:pPr>
              <a:t>Sunday, March 20, 2022</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MIM 30 mai 2008</a:t>
            </a:r>
          </a:p>
        </p:txBody>
      </p:sp>
      <p:sp>
        <p:nvSpPr>
          <p:cNvPr id="7" name="Slide Number Placeholder 5"/>
          <p:cNvSpPr>
            <a:spLocks noGrp="1"/>
          </p:cNvSpPr>
          <p:nvPr>
            <p:ph type="sldNum" sz="quarter" idx="12"/>
          </p:nvPr>
        </p:nvSpPr>
        <p:spPr/>
        <p:txBody>
          <a:bodyPr/>
          <a:lstStyle>
            <a:lvl1pPr>
              <a:defRPr/>
            </a:lvl1pPr>
          </a:lstStyle>
          <a:p>
            <a:fld id="{EB190869-C3C8-4974-94CC-FF8A41CE9074}" type="slidenum">
              <a:rPr lang="fr-FR" altLang="fr-FR"/>
              <a:pPr/>
              <a:t>‹N°›</a:t>
            </a:fld>
            <a:endParaRPr lang="fr-FR" altLang="fr-FR"/>
          </a:p>
        </p:txBody>
      </p:sp>
    </p:spTree>
    <p:extLst>
      <p:ext uri="{BB962C8B-B14F-4D97-AF65-F5344CB8AC3E}">
        <p14:creationId xmlns:p14="http://schemas.microsoft.com/office/powerpoint/2010/main" val="3271759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cxnSp>
        <p:nvCxnSpPr>
          <p:cNvPr id="7" name="Straight Connector 10"/>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Date Placeholder 6"/>
          <p:cNvSpPr>
            <a:spLocks noGrp="1"/>
          </p:cNvSpPr>
          <p:nvPr>
            <p:ph type="dt" sz="half" idx="10"/>
          </p:nvPr>
        </p:nvSpPr>
        <p:spPr/>
        <p:txBody>
          <a:bodyPr/>
          <a:lstStyle>
            <a:lvl1pPr>
              <a:defRPr smtClean="0"/>
            </a:lvl1pPr>
          </a:lstStyle>
          <a:p>
            <a:pPr>
              <a:defRPr/>
            </a:pPr>
            <a:fld id="{E3EF7EED-A55C-4E00-9288-6857D038AA92}" type="datetime2">
              <a:rPr lang="en-US"/>
              <a:pPr>
                <a:defRPr/>
              </a:pPr>
              <a:t>Sunday, March 20, 2022</a:t>
            </a:fld>
            <a:endParaRPr lang="en-US"/>
          </a:p>
        </p:txBody>
      </p:sp>
      <p:sp>
        <p:nvSpPr>
          <p:cNvPr id="9" name="Footer Placeholder 7"/>
          <p:cNvSpPr>
            <a:spLocks noGrp="1"/>
          </p:cNvSpPr>
          <p:nvPr>
            <p:ph type="ftr" sz="quarter" idx="11"/>
          </p:nvPr>
        </p:nvSpPr>
        <p:spPr/>
        <p:txBody>
          <a:bodyPr/>
          <a:lstStyle>
            <a:lvl1pPr>
              <a:defRPr smtClean="0"/>
            </a:lvl1pPr>
          </a:lstStyle>
          <a:p>
            <a:pPr>
              <a:defRPr/>
            </a:pPr>
            <a:r>
              <a:rPr lang="en-US"/>
              <a:t>MIM 30 mai 2008</a:t>
            </a:r>
          </a:p>
        </p:txBody>
      </p:sp>
      <p:sp>
        <p:nvSpPr>
          <p:cNvPr id="10" name="Slide Number Placeholder 8"/>
          <p:cNvSpPr>
            <a:spLocks noGrp="1"/>
          </p:cNvSpPr>
          <p:nvPr>
            <p:ph type="sldNum" sz="quarter" idx="12"/>
          </p:nvPr>
        </p:nvSpPr>
        <p:spPr/>
        <p:txBody>
          <a:bodyPr/>
          <a:lstStyle>
            <a:lvl1pPr>
              <a:defRPr/>
            </a:lvl1pPr>
          </a:lstStyle>
          <a:p>
            <a:fld id="{D1370308-DDFA-455B-93B5-6162C89894AE}" type="slidenum">
              <a:rPr lang="fr-FR" altLang="fr-FR"/>
              <a:pPr/>
              <a:t>‹N°›</a:t>
            </a:fld>
            <a:endParaRPr lang="fr-FR" altLang="fr-FR"/>
          </a:p>
        </p:txBody>
      </p:sp>
    </p:spTree>
    <p:extLst>
      <p:ext uri="{BB962C8B-B14F-4D97-AF65-F5344CB8AC3E}">
        <p14:creationId xmlns:p14="http://schemas.microsoft.com/office/powerpoint/2010/main" val="4258344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3"/>
          <p:cNvSpPr>
            <a:spLocks noGrp="1"/>
          </p:cNvSpPr>
          <p:nvPr>
            <p:ph type="dt" sz="half" idx="10"/>
          </p:nvPr>
        </p:nvSpPr>
        <p:spPr/>
        <p:txBody>
          <a:bodyPr/>
          <a:lstStyle>
            <a:lvl1pPr>
              <a:defRPr/>
            </a:lvl1pPr>
          </a:lstStyle>
          <a:p>
            <a:pPr>
              <a:defRPr/>
            </a:pPr>
            <a:fld id="{67A846CE-4539-47C0-91EF-AE37A49B4ECD}" type="datetime2">
              <a:rPr lang="en-US"/>
              <a:pPr>
                <a:defRPr/>
              </a:pPr>
              <a:t>Sunday, March 20, 2022</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MIM 30 mai 2008</a:t>
            </a:r>
          </a:p>
        </p:txBody>
      </p:sp>
      <p:sp>
        <p:nvSpPr>
          <p:cNvPr id="5" name="Slide Number Placeholder 5"/>
          <p:cNvSpPr>
            <a:spLocks noGrp="1"/>
          </p:cNvSpPr>
          <p:nvPr>
            <p:ph type="sldNum" sz="quarter" idx="12"/>
          </p:nvPr>
        </p:nvSpPr>
        <p:spPr/>
        <p:txBody>
          <a:bodyPr/>
          <a:lstStyle>
            <a:lvl1pPr>
              <a:defRPr/>
            </a:lvl1pPr>
          </a:lstStyle>
          <a:p>
            <a:fld id="{90B028AF-080B-48FC-9D86-9D809091F4B6}" type="slidenum">
              <a:rPr lang="fr-FR" altLang="fr-FR"/>
              <a:pPr/>
              <a:t>‹N°›</a:t>
            </a:fld>
            <a:endParaRPr lang="fr-FR" altLang="fr-FR"/>
          </a:p>
        </p:txBody>
      </p:sp>
    </p:spTree>
    <p:extLst>
      <p:ext uri="{BB962C8B-B14F-4D97-AF65-F5344CB8AC3E}">
        <p14:creationId xmlns:p14="http://schemas.microsoft.com/office/powerpoint/2010/main" val="14986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24C0361-D432-4D6F-8D42-CAF0F39F3882}" type="datetime2">
              <a:rPr lang="en-US"/>
              <a:pPr>
                <a:defRPr/>
              </a:pPr>
              <a:t>Sunday, March 20, 2022</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MIM 30 mai 2008</a:t>
            </a:r>
          </a:p>
        </p:txBody>
      </p:sp>
      <p:sp>
        <p:nvSpPr>
          <p:cNvPr id="4" name="Slide Number Placeholder 5"/>
          <p:cNvSpPr>
            <a:spLocks noGrp="1"/>
          </p:cNvSpPr>
          <p:nvPr>
            <p:ph type="sldNum" sz="quarter" idx="12"/>
          </p:nvPr>
        </p:nvSpPr>
        <p:spPr/>
        <p:txBody>
          <a:bodyPr/>
          <a:lstStyle>
            <a:lvl1pPr>
              <a:defRPr/>
            </a:lvl1pPr>
          </a:lstStyle>
          <a:p>
            <a:fld id="{8B9F0C12-B89D-4731-A620-800A3B673EA2}" type="slidenum">
              <a:rPr lang="fr-FR" altLang="fr-FR"/>
              <a:pPr/>
              <a:t>‹N°›</a:t>
            </a:fld>
            <a:endParaRPr lang="fr-FR" altLang="fr-FR"/>
          </a:p>
        </p:txBody>
      </p:sp>
    </p:spTree>
    <p:extLst>
      <p:ext uri="{BB962C8B-B14F-4D97-AF65-F5344CB8AC3E}">
        <p14:creationId xmlns:p14="http://schemas.microsoft.com/office/powerpoint/2010/main" val="3962294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cxnSp>
        <p:nvCxnSpPr>
          <p:cNvPr id="5" name="Straight Connector 8"/>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6" name="Date Placeholder 4"/>
          <p:cNvSpPr>
            <a:spLocks noGrp="1"/>
          </p:cNvSpPr>
          <p:nvPr>
            <p:ph type="dt" sz="half" idx="10"/>
          </p:nvPr>
        </p:nvSpPr>
        <p:spPr/>
        <p:txBody>
          <a:bodyPr/>
          <a:lstStyle>
            <a:lvl1pPr>
              <a:defRPr smtClean="0"/>
            </a:lvl1pPr>
          </a:lstStyle>
          <a:p>
            <a:pPr>
              <a:defRPr/>
            </a:pPr>
            <a:fld id="{4468EEC5-A531-4956-9B3E-B26DA34D6AEB}" type="datetime2">
              <a:rPr lang="en-US"/>
              <a:pPr>
                <a:defRPr/>
              </a:pPr>
              <a:t>Sunday, March 20, 2022</a:t>
            </a:fld>
            <a:endParaRPr lang="en-US"/>
          </a:p>
        </p:txBody>
      </p:sp>
      <p:sp>
        <p:nvSpPr>
          <p:cNvPr id="7" name="Footer Placeholder 5"/>
          <p:cNvSpPr>
            <a:spLocks noGrp="1"/>
          </p:cNvSpPr>
          <p:nvPr>
            <p:ph type="ftr" sz="quarter" idx="11"/>
          </p:nvPr>
        </p:nvSpPr>
        <p:spPr/>
        <p:txBody>
          <a:bodyPr/>
          <a:lstStyle>
            <a:lvl1pPr>
              <a:defRPr smtClean="0"/>
            </a:lvl1pPr>
          </a:lstStyle>
          <a:p>
            <a:pPr>
              <a:defRPr/>
            </a:pPr>
            <a:r>
              <a:rPr lang="en-US"/>
              <a:t>MIM 30 mai 2008</a:t>
            </a:r>
          </a:p>
        </p:txBody>
      </p:sp>
      <p:sp>
        <p:nvSpPr>
          <p:cNvPr id="8" name="Slide Number Placeholder 6"/>
          <p:cNvSpPr>
            <a:spLocks noGrp="1"/>
          </p:cNvSpPr>
          <p:nvPr>
            <p:ph type="sldNum" sz="quarter" idx="12"/>
          </p:nvPr>
        </p:nvSpPr>
        <p:spPr/>
        <p:txBody>
          <a:bodyPr/>
          <a:lstStyle>
            <a:lvl1pPr>
              <a:defRPr/>
            </a:lvl1pPr>
          </a:lstStyle>
          <a:p>
            <a:fld id="{6D0D5821-A151-4F64-8887-AB58346E1D5D}" type="slidenum">
              <a:rPr lang="fr-FR" altLang="fr-FR"/>
              <a:pPr/>
              <a:t>‹N°›</a:t>
            </a:fld>
            <a:endParaRPr lang="fr-FR" altLang="fr-FR"/>
          </a:p>
        </p:txBody>
      </p:sp>
    </p:spTree>
    <p:extLst>
      <p:ext uri="{BB962C8B-B14F-4D97-AF65-F5344CB8AC3E}">
        <p14:creationId xmlns:p14="http://schemas.microsoft.com/office/powerpoint/2010/main" val="1882147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fr-FR"/>
              <a:t>Modifiez le style du titre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3"/>
          <p:cNvSpPr>
            <a:spLocks noGrp="1"/>
          </p:cNvSpPr>
          <p:nvPr>
            <p:ph type="dt" sz="half" idx="10"/>
          </p:nvPr>
        </p:nvSpPr>
        <p:spPr/>
        <p:txBody>
          <a:bodyPr/>
          <a:lstStyle>
            <a:lvl1pPr>
              <a:defRPr/>
            </a:lvl1pPr>
          </a:lstStyle>
          <a:p>
            <a:pPr>
              <a:defRPr/>
            </a:pPr>
            <a:fld id="{CF0970A3-A48E-4AA8-9624-FA26165CBABE}" type="datetime2">
              <a:rPr lang="en-US"/>
              <a:pPr>
                <a:defRPr/>
              </a:pPr>
              <a:t>Sunday, March 20, 2022</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MIM 30 mai 2008</a:t>
            </a:r>
          </a:p>
        </p:txBody>
      </p:sp>
      <p:sp>
        <p:nvSpPr>
          <p:cNvPr id="7" name="Slide Number Placeholder 5"/>
          <p:cNvSpPr>
            <a:spLocks noGrp="1"/>
          </p:cNvSpPr>
          <p:nvPr>
            <p:ph type="sldNum" sz="quarter" idx="12"/>
          </p:nvPr>
        </p:nvSpPr>
        <p:spPr/>
        <p:txBody>
          <a:bodyPr/>
          <a:lstStyle>
            <a:lvl1pPr>
              <a:defRPr/>
            </a:lvl1pPr>
          </a:lstStyle>
          <a:p>
            <a:fld id="{4D7ED684-AAEF-4DB7-AFB9-1B978BB60723}" type="slidenum">
              <a:rPr lang="fr-FR" altLang="fr-FR"/>
              <a:pPr/>
              <a:t>‹N°›</a:t>
            </a:fld>
            <a:endParaRPr lang="fr-FR" altLang="fr-FR"/>
          </a:p>
        </p:txBody>
      </p:sp>
    </p:spTree>
    <p:extLst>
      <p:ext uri="{BB962C8B-B14F-4D97-AF65-F5344CB8AC3E}">
        <p14:creationId xmlns:p14="http://schemas.microsoft.com/office/powerpoint/2010/main" val="3979329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1028"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endParaRPr lang="en-US" altLang="fr-F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smtClean="0">
                <a:solidFill>
                  <a:srgbClr val="FFFFFF"/>
                </a:solidFill>
                <a:latin typeface="Arial" charset="0"/>
                <a:cs typeface="Arial" charset="0"/>
              </a:defRPr>
            </a:lvl1pPr>
          </a:lstStyle>
          <a:p>
            <a:pPr>
              <a:defRPr/>
            </a:pPr>
            <a:fld id="{08126F15-43D5-4EA1-87ED-9DAA14F6F087}" type="datetime2">
              <a:rPr lang="en-US"/>
              <a:pPr>
                <a:defRPr/>
              </a:pPr>
              <a:t>Sunday, March 20, 2022</a:t>
            </a:fld>
            <a:endParaRPr lang="en-US" dirty="0"/>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r">
              <a:defRPr sz="1200" smtClean="0">
                <a:solidFill>
                  <a:srgbClr val="FFFFFF"/>
                </a:solidFill>
                <a:latin typeface="Arial" charset="0"/>
                <a:cs typeface="Arial" charset="0"/>
              </a:defRPr>
            </a:lvl1pPr>
          </a:lstStyle>
          <a:p>
            <a:pPr>
              <a:defRPr/>
            </a:pPr>
            <a:r>
              <a:rPr lang="en-US"/>
              <a:t>MIM 30 mai 2008</a:t>
            </a:r>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wrap="square" lIns="91440" tIns="45720" rIns="91440" bIns="45720" numCol="1" anchor="ctr" anchorCtr="0" compatLnSpc="1">
            <a:prstTxWarp prst="textNoShape">
              <a:avLst/>
            </a:prstTxWarp>
          </a:bodyPr>
          <a:lstStyle>
            <a:lvl1pPr>
              <a:defRPr sz="1400" b="1">
                <a:solidFill>
                  <a:srgbClr val="FFFFFF"/>
                </a:solidFill>
              </a:defRPr>
            </a:lvl1pPr>
          </a:lstStyle>
          <a:p>
            <a:fld id="{01E0EBA4-4B4C-4103-BD48-056A361E0DBF}" type="slidenum">
              <a:rPr lang="fr-FR" altLang="fr-FR"/>
              <a:pPr/>
              <a:t>‹N°›</a:t>
            </a:fld>
            <a:endParaRPr lang="fr-FR" altLang="fr-FR"/>
          </a:p>
        </p:txBody>
      </p:sp>
    </p:spTree>
  </p:cSld>
  <p:clrMap bg1="lt1" tx1="dk1" bg2="lt2" tx2="dk2" accent1="accent1" accent2="accent2" accent3="accent3" accent4="accent4" accent5="accent5" accent6="accent6" hlink="hlink" folHlink="folHlink"/>
  <p:sldLayoutIdLst>
    <p:sldLayoutId id="2147483942" r:id="rId1"/>
    <p:sldLayoutId id="2147483932" r:id="rId2"/>
    <p:sldLayoutId id="2147483943" r:id="rId3"/>
    <p:sldLayoutId id="2147483933" r:id="rId4"/>
    <p:sldLayoutId id="2147483944" r:id="rId5"/>
    <p:sldLayoutId id="2147483934" r:id="rId6"/>
    <p:sldLayoutId id="2147483935" r:id="rId7"/>
    <p:sldLayoutId id="2147483945" r:id="rId8"/>
    <p:sldLayoutId id="2147483936" r:id="rId9"/>
    <p:sldLayoutId id="2147483937" r:id="rId10"/>
    <p:sldLayoutId id="2147483938" r:id="rId11"/>
  </p:sldLayoutIdLst>
  <p:hf sldNum="0" hdr="0" ftr="0" dt="0"/>
  <p:txStyles>
    <p:title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panose="020B0604020202020204" pitchFamily="34"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panose="020B0604020202020204" pitchFamily="34"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panose="020B0604020202020204" pitchFamily="34"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panose="020B0604020202020204" pitchFamily="34"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Espace réservé du titre 1"/>
          <p:cNvSpPr>
            <a:spLocks noGrp="1"/>
          </p:cNvSpPr>
          <p:nvPr>
            <p:ph type="title"/>
          </p:nvPr>
        </p:nvSpPr>
        <p:spPr bwMode="auto">
          <a:xfrm>
            <a:off x="107950" y="188913"/>
            <a:ext cx="75596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ctr" anchorCtr="0" compatLnSpc="1">
            <a:prstTxWarp prst="textNoShape">
              <a:avLst/>
            </a:prstTxWarp>
          </a:bodyPr>
          <a:lstStyle/>
          <a:p>
            <a:pPr lvl="0"/>
            <a:r>
              <a:rPr lang="fr-FR" altLang="fr-FR"/>
              <a:t>Cliquez pour modifier le style du titre</a:t>
            </a:r>
          </a:p>
        </p:txBody>
      </p:sp>
      <p:sp>
        <p:nvSpPr>
          <p:cNvPr id="2051" name="Espace réservé du texte 2"/>
          <p:cNvSpPr>
            <a:spLocks noGrp="1"/>
          </p:cNvSpPr>
          <p:nvPr>
            <p:ph type="body" idx="1"/>
          </p:nvPr>
        </p:nvSpPr>
        <p:spPr bwMode="auto">
          <a:xfrm>
            <a:off x="-1588" y="836613"/>
            <a:ext cx="9037638" cy="602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pic>
        <p:nvPicPr>
          <p:cNvPr id="2052" name="Image 6" descr="logo_petit-02.pn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713788" y="115888"/>
            <a:ext cx="322262"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Connecteur droit 8"/>
          <p:cNvCxnSpPr/>
          <p:nvPr/>
        </p:nvCxnSpPr>
        <p:spPr>
          <a:xfrm>
            <a:off x="107950" y="765175"/>
            <a:ext cx="8928100" cy="0"/>
          </a:xfrm>
          <a:prstGeom prst="line">
            <a:avLst/>
          </a:prstGeom>
          <a:ln w="6350">
            <a:solidFill>
              <a:srgbClr val="37424A"/>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946" r:id="rId1"/>
    <p:sldLayoutId id="2147483947" r:id="rId2"/>
    <p:sldLayoutId id="2147483939" r:id="rId3"/>
    <p:sldLayoutId id="2147483940" r:id="rId4"/>
    <p:sldLayoutId id="2147483941" r:id="rId5"/>
    <p:sldLayoutId id="2147483948" r:id="rId6"/>
    <p:sldLayoutId id="2147483949" r:id="rId7"/>
    <p:sldLayoutId id="2147483950" r:id="rId8"/>
    <p:sldLayoutId id="2147483951" r:id="rId9"/>
    <p:sldLayoutId id="2147483952" r:id="rId10"/>
    <p:sldLayoutId id="2147483953" r:id="rId11"/>
  </p:sldLayoutIdLst>
  <p:hf sldNum="0" hdr="0" ftr="0" dt="0"/>
  <p:txStyles>
    <p:titleStyle>
      <a:lvl1pPr algn="l" rtl="0" eaLnBrk="0" fontAlgn="base" hangingPunct="0">
        <a:spcBef>
          <a:spcPct val="0"/>
        </a:spcBef>
        <a:spcAft>
          <a:spcPct val="0"/>
        </a:spcAft>
        <a:defRPr sz="2800" b="1" kern="1200">
          <a:solidFill>
            <a:srgbClr val="37424A"/>
          </a:solidFill>
          <a:latin typeface="+mj-lt"/>
          <a:ea typeface="+mj-ea"/>
          <a:cs typeface="+mj-cs"/>
        </a:defRPr>
      </a:lvl1pPr>
      <a:lvl2pPr algn="l" rtl="0" eaLnBrk="0" fontAlgn="base" hangingPunct="0">
        <a:spcBef>
          <a:spcPct val="0"/>
        </a:spcBef>
        <a:spcAft>
          <a:spcPct val="0"/>
        </a:spcAft>
        <a:defRPr sz="2800" b="1">
          <a:solidFill>
            <a:srgbClr val="37424A"/>
          </a:solidFill>
          <a:latin typeface="Calibri" pitchFamily="34" charset="0"/>
        </a:defRPr>
      </a:lvl2pPr>
      <a:lvl3pPr algn="l" rtl="0" eaLnBrk="0" fontAlgn="base" hangingPunct="0">
        <a:spcBef>
          <a:spcPct val="0"/>
        </a:spcBef>
        <a:spcAft>
          <a:spcPct val="0"/>
        </a:spcAft>
        <a:defRPr sz="2800" b="1">
          <a:solidFill>
            <a:srgbClr val="37424A"/>
          </a:solidFill>
          <a:latin typeface="Calibri" pitchFamily="34" charset="0"/>
        </a:defRPr>
      </a:lvl3pPr>
      <a:lvl4pPr algn="l" rtl="0" eaLnBrk="0" fontAlgn="base" hangingPunct="0">
        <a:spcBef>
          <a:spcPct val="0"/>
        </a:spcBef>
        <a:spcAft>
          <a:spcPct val="0"/>
        </a:spcAft>
        <a:defRPr sz="2800" b="1">
          <a:solidFill>
            <a:srgbClr val="37424A"/>
          </a:solidFill>
          <a:latin typeface="Calibri" pitchFamily="34" charset="0"/>
        </a:defRPr>
      </a:lvl4pPr>
      <a:lvl5pPr algn="l" rtl="0" eaLnBrk="0" fontAlgn="base" hangingPunct="0">
        <a:spcBef>
          <a:spcPct val="0"/>
        </a:spcBef>
        <a:spcAft>
          <a:spcPct val="0"/>
        </a:spcAft>
        <a:defRPr sz="2800" b="1">
          <a:solidFill>
            <a:srgbClr val="37424A"/>
          </a:solidFill>
          <a:latin typeface="Calibri" pitchFamily="34" charset="0"/>
        </a:defRPr>
      </a:lvl5pPr>
      <a:lvl6pPr marL="457200" algn="l" rtl="0" fontAlgn="base">
        <a:spcBef>
          <a:spcPct val="0"/>
        </a:spcBef>
        <a:spcAft>
          <a:spcPct val="0"/>
        </a:spcAft>
        <a:defRPr sz="2800" b="1">
          <a:solidFill>
            <a:srgbClr val="37424A"/>
          </a:solidFill>
          <a:latin typeface="Calibri" pitchFamily="34" charset="0"/>
        </a:defRPr>
      </a:lvl6pPr>
      <a:lvl7pPr marL="914400" algn="l" rtl="0" fontAlgn="base">
        <a:spcBef>
          <a:spcPct val="0"/>
        </a:spcBef>
        <a:spcAft>
          <a:spcPct val="0"/>
        </a:spcAft>
        <a:defRPr sz="2800" b="1">
          <a:solidFill>
            <a:srgbClr val="37424A"/>
          </a:solidFill>
          <a:latin typeface="Calibri" pitchFamily="34" charset="0"/>
        </a:defRPr>
      </a:lvl7pPr>
      <a:lvl8pPr marL="1371600" algn="l" rtl="0" fontAlgn="base">
        <a:spcBef>
          <a:spcPct val="0"/>
        </a:spcBef>
        <a:spcAft>
          <a:spcPct val="0"/>
        </a:spcAft>
        <a:defRPr sz="2800" b="1">
          <a:solidFill>
            <a:srgbClr val="37424A"/>
          </a:solidFill>
          <a:latin typeface="Calibri" pitchFamily="34" charset="0"/>
        </a:defRPr>
      </a:lvl8pPr>
      <a:lvl9pPr marL="1828800" algn="l" rtl="0" fontAlgn="base">
        <a:spcBef>
          <a:spcPct val="0"/>
        </a:spcBef>
        <a:spcAft>
          <a:spcPct val="0"/>
        </a:spcAft>
        <a:defRPr sz="2800" b="1">
          <a:solidFill>
            <a:srgbClr val="37424A"/>
          </a:solidFill>
          <a:latin typeface="Calibri" pitchFamily="34" charset="0"/>
        </a:defRPr>
      </a:lvl9pPr>
    </p:titleStyle>
    <p:bodyStyle>
      <a:lvl1pPr marL="342900" indent="-342900" algn="l" rtl="0" eaLnBrk="0" fontAlgn="base" hangingPunct="0">
        <a:spcBef>
          <a:spcPct val="20000"/>
        </a:spcBef>
        <a:spcAft>
          <a:spcPct val="0"/>
        </a:spcAft>
        <a:buClr>
          <a:srgbClr val="DE3831"/>
        </a:buClr>
        <a:buFont typeface="Arial" panose="020B0604020202020204" pitchFamily="34" charset="0"/>
        <a:buChar char="•"/>
        <a:defRPr sz="2800" kern="1200">
          <a:solidFill>
            <a:srgbClr val="37424A"/>
          </a:solidFill>
          <a:latin typeface="+mn-lt"/>
          <a:ea typeface="+mn-ea"/>
          <a:cs typeface="+mn-cs"/>
        </a:defRPr>
      </a:lvl1pPr>
      <a:lvl2pPr marL="742950" indent="-285750" algn="l" rtl="0" eaLnBrk="0" fontAlgn="base" hangingPunct="0">
        <a:spcBef>
          <a:spcPct val="20000"/>
        </a:spcBef>
        <a:spcAft>
          <a:spcPct val="0"/>
        </a:spcAft>
        <a:buFont typeface="Calibri" panose="020F0502020204030204" pitchFamily="34" charset="0"/>
        <a:buChar char="−"/>
        <a:defRPr sz="2400" kern="1200">
          <a:solidFill>
            <a:srgbClr val="37424A"/>
          </a:solidFill>
          <a:latin typeface="+mn-lt"/>
          <a:ea typeface="+mn-ea"/>
          <a:cs typeface="+mn-cs"/>
        </a:defRPr>
      </a:lvl2pPr>
      <a:lvl3pPr marL="1143000" indent="-228600" algn="l" rtl="0" eaLnBrk="0" fontAlgn="base" hangingPunct="0">
        <a:spcBef>
          <a:spcPct val="20000"/>
        </a:spcBef>
        <a:spcAft>
          <a:spcPct val="0"/>
        </a:spcAft>
        <a:buFont typeface="Calibri" panose="020F0502020204030204" pitchFamily="34" charset="0"/>
        <a:buChar char="−"/>
        <a:defRPr sz="2000" kern="1200">
          <a:solidFill>
            <a:srgbClr val="37424A"/>
          </a:solidFill>
          <a:latin typeface="+mn-lt"/>
          <a:ea typeface="+mn-ea"/>
          <a:cs typeface="+mn-cs"/>
        </a:defRPr>
      </a:lvl3pPr>
      <a:lvl4pPr marL="1600200" indent="-228600" algn="l" rtl="0" eaLnBrk="0" fontAlgn="base" hangingPunct="0">
        <a:spcBef>
          <a:spcPct val="20000"/>
        </a:spcBef>
        <a:spcAft>
          <a:spcPct val="0"/>
        </a:spcAft>
        <a:buFont typeface="Calibri" panose="020F0502020204030204" pitchFamily="34" charset="0"/>
        <a:buChar char="−"/>
        <a:defRPr kern="1200">
          <a:solidFill>
            <a:srgbClr val="37424A"/>
          </a:solidFill>
          <a:latin typeface="+mn-lt"/>
          <a:ea typeface="+mn-ea"/>
          <a:cs typeface="+mn-cs"/>
        </a:defRPr>
      </a:lvl4pPr>
      <a:lvl5pPr marL="2057400" indent="-228600" algn="l" rtl="0" eaLnBrk="0" fontAlgn="base" hangingPunct="0">
        <a:spcBef>
          <a:spcPct val="20000"/>
        </a:spcBef>
        <a:spcAft>
          <a:spcPct val="0"/>
        </a:spcAft>
        <a:buFont typeface="Calibri" panose="020F0502020204030204" pitchFamily="34" charset="0"/>
        <a:buChar char="−"/>
        <a:defRPr kern="1200">
          <a:solidFill>
            <a:srgbClr val="37424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5.emf"/><Relationship Id="rId4" Type="http://schemas.openxmlformats.org/officeDocument/2006/relationships/oleObject" Target="../embeddings/oleObject4.bin"/></Relationships>
</file>

<file path=ppt/slides/_rels/slide2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7.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8.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9.emf"/></Relationships>
</file>

<file path=ppt/slides/_rels/slide2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6.xml"/><Relationship Id="rId4" Type="http://schemas.openxmlformats.org/officeDocument/2006/relationships/image" Target="../media/image30.emf"/></Relationships>
</file>

<file path=ppt/slides/_rels/slide3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1196975"/>
            <a:ext cx="8685212" cy="1690688"/>
          </a:xfrm>
        </p:spPr>
        <p:txBody>
          <a:bodyPr/>
          <a:lstStyle/>
          <a:p>
            <a:pPr eaLnBrk="1" fontAlgn="auto" hangingPunct="1">
              <a:spcAft>
                <a:spcPts val="0"/>
              </a:spcAft>
              <a:defRPr/>
            </a:pPr>
            <a:r>
              <a:rPr lang="fr-FR" sz="2800" dirty="0"/>
              <a:t>France multiculturelle, les enjeux de l'intégration et des discriminations dans une société </a:t>
            </a:r>
            <a:r>
              <a:rPr lang="fr-FR" sz="2800" dirty="0" err="1"/>
              <a:t>colorblind</a:t>
            </a:r>
            <a:endParaRPr lang="fr-FR" altLang="fr-FR" sz="2800" dirty="0"/>
          </a:p>
        </p:txBody>
      </p:sp>
      <p:sp>
        <p:nvSpPr>
          <p:cNvPr id="28675" name="Rectangle 6"/>
          <p:cNvSpPr>
            <a:spLocks noGrp="1" noChangeArrowheads="1"/>
          </p:cNvSpPr>
          <p:nvPr>
            <p:ph type="subTitle" idx="1"/>
          </p:nvPr>
        </p:nvSpPr>
        <p:spPr>
          <a:xfrm>
            <a:off x="179388" y="3213100"/>
            <a:ext cx="8353425" cy="2879725"/>
          </a:xfrm>
        </p:spPr>
        <p:txBody>
          <a:bodyPr/>
          <a:lstStyle/>
          <a:p>
            <a:pPr eaLnBrk="1" hangingPunct="1"/>
            <a:endParaRPr lang="fr-FR" altLang="fr-FR" sz="2800" dirty="0">
              <a:solidFill>
                <a:schemeClr val="tx1"/>
              </a:solidFill>
            </a:endParaRPr>
          </a:p>
          <a:p>
            <a:pPr algn="ctr" eaLnBrk="1" hangingPunct="1"/>
            <a:r>
              <a:rPr lang="fr-FR" altLang="fr-FR" sz="2600" dirty="0">
                <a:solidFill>
                  <a:schemeClr val="tx1"/>
                </a:solidFill>
              </a:rPr>
              <a:t>Patrick Simon INED</a:t>
            </a:r>
          </a:p>
          <a:p>
            <a:pPr algn="ctr" eaLnBrk="1" hangingPunct="1"/>
            <a:endParaRPr lang="fr-FR" altLang="fr-FR" sz="2800"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33400"/>
            <a:ext cx="8363272" cy="990600"/>
          </a:xfrm>
        </p:spPr>
        <p:txBody>
          <a:bodyPr>
            <a:normAutofit fontScale="90000"/>
          </a:bodyPr>
          <a:lstStyle/>
          <a:p>
            <a:r>
              <a:rPr lang="fr-FR" sz="3200" dirty="0"/>
              <a:t>La question du communautarisme ou du séparatisme</a:t>
            </a:r>
          </a:p>
        </p:txBody>
      </p:sp>
      <p:sp>
        <p:nvSpPr>
          <p:cNvPr id="3" name="Espace réservé du contenu 2"/>
          <p:cNvSpPr>
            <a:spLocks noGrp="1"/>
          </p:cNvSpPr>
          <p:nvPr>
            <p:ph idx="1"/>
          </p:nvPr>
        </p:nvSpPr>
        <p:spPr/>
        <p:txBody>
          <a:bodyPr/>
          <a:lstStyle/>
          <a:p>
            <a:r>
              <a:rPr lang="fr-FR" sz="2000" dirty="0"/>
              <a:t>Un débat récurrent depuis la fin des années 1980, d’abord autour de la pédagogie interculturelle, puis la reconnaissance de « communautés » liées à l’immigration</a:t>
            </a:r>
          </a:p>
          <a:p>
            <a:r>
              <a:rPr lang="fr-FR" sz="2000" dirty="0"/>
              <a:t>Une focalisation depuis la fin des années 1990 sur l’Islam et les musulmans</a:t>
            </a:r>
          </a:p>
          <a:p>
            <a:r>
              <a:rPr lang="fr-FR" sz="2000" dirty="0"/>
              <a:t>Pose la question de la dialectique entre diversité </a:t>
            </a:r>
            <a:r>
              <a:rPr lang="fr-FR" sz="2000" dirty="0" err="1"/>
              <a:t>ethno-culturelle</a:t>
            </a:r>
            <a:r>
              <a:rPr lang="fr-FR" sz="2000" dirty="0"/>
              <a:t>, expressions religieuses et cohésion sociale : cadrage coercitif dans le modèle d’intégration, conflits de normes</a:t>
            </a:r>
          </a:p>
          <a:p>
            <a:r>
              <a:rPr lang="fr-FR" sz="2000" dirty="0"/>
              <a:t>Loi du 24 août 2021 confortant le respect des principes de la République : « Elle entend apporter des réponses au repli communautaire et au développement de l'islamisme radical, en renforçant le respect des principes républicains et en modifiant les lois sur les cultes »</a:t>
            </a:r>
          </a:p>
          <a:p>
            <a:endParaRPr lang="fr-FR" dirty="0"/>
          </a:p>
        </p:txBody>
      </p:sp>
    </p:spTree>
    <p:extLst>
      <p:ext uri="{BB962C8B-B14F-4D97-AF65-F5344CB8AC3E}">
        <p14:creationId xmlns:p14="http://schemas.microsoft.com/office/powerpoint/2010/main" val="1612472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5139011" y="4509120"/>
            <a:ext cx="1440160" cy="1296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ZoneTexte 4"/>
          <p:cNvSpPr txBox="1"/>
          <p:nvPr/>
        </p:nvSpPr>
        <p:spPr>
          <a:xfrm>
            <a:off x="755576" y="2070268"/>
            <a:ext cx="1322285" cy="369332"/>
          </a:xfrm>
          <a:prstGeom prst="rect">
            <a:avLst/>
          </a:prstGeom>
          <a:noFill/>
        </p:spPr>
        <p:txBody>
          <a:bodyPr wrap="none" rtlCol="0">
            <a:spAutoFit/>
          </a:bodyPr>
          <a:lstStyle/>
          <a:p>
            <a:r>
              <a:rPr lang="fr-FR" dirty="0"/>
              <a:t>Assimilation</a:t>
            </a:r>
            <a:endParaRPr lang="en-US" dirty="0"/>
          </a:p>
        </p:txBody>
      </p:sp>
      <p:sp>
        <p:nvSpPr>
          <p:cNvPr id="6" name="Ellipse 5"/>
          <p:cNvSpPr/>
          <p:nvPr/>
        </p:nvSpPr>
        <p:spPr>
          <a:xfrm>
            <a:off x="755576" y="2601054"/>
            <a:ext cx="1440160" cy="1296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llipse 6"/>
          <p:cNvSpPr/>
          <p:nvPr/>
        </p:nvSpPr>
        <p:spPr>
          <a:xfrm>
            <a:off x="6588224" y="2439600"/>
            <a:ext cx="1440160" cy="1296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Ellipse 7"/>
          <p:cNvSpPr/>
          <p:nvPr/>
        </p:nvSpPr>
        <p:spPr>
          <a:xfrm>
            <a:off x="2339752" y="4725144"/>
            <a:ext cx="1440160" cy="1296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Ellipse 8"/>
          <p:cNvSpPr/>
          <p:nvPr/>
        </p:nvSpPr>
        <p:spPr>
          <a:xfrm>
            <a:off x="3572272" y="1277144"/>
            <a:ext cx="1440160" cy="1296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ZoneTexte 9"/>
          <p:cNvSpPr txBox="1"/>
          <p:nvPr/>
        </p:nvSpPr>
        <p:spPr>
          <a:xfrm>
            <a:off x="3683178" y="764704"/>
            <a:ext cx="1218347" cy="369332"/>
          </a:xfrm>
          <a:prstGeom prst="rect">
            <a:avLst/>
          </a:prstGeom>
          <a:noFill/>
        </p:spPr>
        <p:txBody>
          <a:bodyPr wrap="none" rtlCol="0">
            <a:spAutoFit/>
          </a:bodyPr>
          <a:lstStyle/>
          <a:p>
            <a:r>
              <a:rPr lang="fr-FR" dirty="0"/>
              <a:t>Intégration</a:t>
            </a:r>
            <a:endParaRPr lang="en-US" dirty="0"/>
          </a:p>
        </p:txBody>
      </p:sp>
      <p:sp>
        <p:nvSpPr>
          <p:cNvPr id="11" name="ZoneTexte 10"/>
          <p:cNvSpPr txBox="1"/>
          <p:nvPr/>
        </p:nvSpPr>
        <p:spPr>
          <a:xfrm>
            <a:off x="2077861" y="6165304"/>
            <a:ext cx="872355" cy="369332"/>
          </a:xfrm>
          <a:prstGeom prst="rect">
            <a:avLst/>
          </a:prstGeom>
          <a:noFill/>
        </p:spPr>
        <p:txBody>
          <a:bodyPr wrap="none" rtlCol="0">
            <a:spAutoFit/>
          </a:bodyPr>
          <a:lstStyle/>
          <a:p>
            <a:r>
              <a:rPr lang="fr-FR" dirty="0"/>
              <a:t>Laïcité</a:t>
            </a:r>
            <a:endParaRPr lang="en-US" dirty="0"/>
          </a:p>
        </p:txBody>
      </p:sp>
      <p:sp>
        <p:nvSpPr>
          <p:cNvPr id="12" name="ZoneTexte 11"/>
          <p:cNvSpPr txBox="1"/>
          <p:nvPr/>
        </p:nvSpPr>
        <p:spPr>
          <a:xfrm>
            <a:off x="5292080" y="6050803"/>
            <a:ext cx="1903085" cy="369332"/>
          </a:xfrm>
          <a:prstGeom prst="rect">
            <a:avLst/>
          </a:prstGeom>
          <a:noFill/>
        </p:spPr>
        <p:txBody>
          <a:bodyPr wrap="none" rtlCol="0">
            <a:spAutoFit/>
          </a:bodyPr>
          <a:lstStyle/>
          <a:p>
            <a:r>
              <a:rPr lang="fr-FR" dirty="0"/>
              <a:t>Multiculturalisme</a:t>
            </a:r>
            <a:endParaRPr lang="en-US" dirty="0"/>
          </a:p>
        </p:txBody>
      </p:sp>
      <p:sp>
        <p:nvSpPr>
          <p:cNvPr id="13" name="ZoneTexte 12"/>
          <p:cNvSpPr txBox="1"/>
          <p:nvPr/>
        </p:nvSpPr>
        <p:spPr>
          <a:xfrm>
            <a:off x="6876256" y="2070268"/>
            <a:ext cx="1974195" cy="369332"/>
          </a:xfrm>
          <a:prstGeom prst="rect">
            <a:avLst/>
          </a:prstGeom>
          <a:noFill/>
        </p:spPr>
        <p:txBody>
          <a:bodyPr wrap="none" rtlCol="0">
            <a:spAutoFit/>
          </a:bodyPr>
          <a:lstStyle/>
          <a:p>
            <a:r>
              <a:rPr lang="fr-FR" dirty="0"/>
              <a:t>Anti-discrimination</a:t>
            </a:r>
            <a:endParaRPr lang="en-US" dirty="0"/>
          </a:p>
        </p:txBody>
      </p:sp>
      <p:sp>
        <p:nvSpPr>
          <p:cNvPr id="14" name="ZoneTexte 13"/>
          <p:cNvSpPr txBox="1"/>
          <p:nvPr/>
        </p:nvSpPr>
        <p:spPr>
          <a:xfrm>
            <a:off x="5805843" y="949370"/>
            <a:ext cx="1305165" cy="523220"/>
          </a:xfrm>
          <a:prstGeom prst="rect">
            <a:avLst/>
          </a:prstGeom>
          <a:noFill/>
        </p:spPr>
        <p:txBody>
          <a:bodyPr wrap="none" rtlCol="0">
            <a:spAutoFit/>
          </a:bodyPr>
          <a:lstStyle/>
          <a:p>
            <a:r>
              <a:rPr lang="fr-FR" sz="2800" dirty="0">
                <a:solidFill>
                  <a:srgbClr val="FF0000"/>
                </a:solidFill>
              </a:rPr>
              <a:t>France</a:t>
            </a:r>
            <a:endParaRPr lang="en-US" sz="2800" dirty="0">
              <a:solidFill>
                <a:srgbClr val="FF0000"/>
              </a:solidFill>
            </a:endParaRPr>
          </a:p>
        </p:txBody>
      </p:sp>
      <p:cxnSp>
        <p:nvCxnSpPr>
          <p:cNvPr id="16" name="Connecteur en arc 15"/>
          <p:cNvCxnSpPr/>
          <p:nvPr/>
        </p:nvCxnSpPr>
        <p:spPr>
          <a:xfrm flipV="1">
            <a:off x="2339752" y="2070268"/>
            <a:ext cx="1152128" cy="782668"/>
          </a:xfrm>
          <a:prstGeom prst="curvedConnector3">
            <a:avLst/>
          </a:prstGeom>
          <a:ln>
            <a:tailEnd type="arrow"/>
          </a:ln>
        </p:spPr>
        <p:style>
          <a:lnRef idx="2">
            <a:schemeClr val="accent2"/>
          </a:lnRef>
          <a:fillRef idx="0">
            <a:schemeClr val="accent2"/>
          </a:fillRef>
          <a:effectRef idx="1">
            <a:schemeClr val="accent2"/>
          </a:effectRef>
          <a:fontRef idx="minor">
            <a:schemeClr val="tx1"/>
          </a:fontRef>
        </p:style>
      </p:cxnSp>
      <p:sp>
        <p:nvSpPr>
          <p:cNvPr id="18" name="ZoneTexte 17"/>
          <p:cNvSpPr txBox="1"/>
          <p:nvPr/>
        </p:nvSpPr>
        <p:spPr>
          <a:xfrm>
            <a:off x="2339752" y="1925216"/>
            <a:ext cx="652743" cy="369332"/>
          </a:xfrm>
          <a:prstGeom prst="rect">
            <a:avLst/>
          </a:prstGeom>
          <a:noFill/>
        </p:spPr>
        <p:txBody>
          <a:bodyPr wrap="none" rtlCol="0">
            <a:spAutoFit/>
          </a:bodyPr>
          <a:lstStyle/>
          <a:p>
            <a:r>
              <a:rPr lang="fr-FR" dirty="0">
                <a:solidFill>
                  <a:srgbClr val="FF0000"/>
                </a:solidFill>
              </a:rPr>
              <a:t>1990</a:t>
            </a:r>
            <a:endParaRPr lang="en-US" dirty="0">
              <a:solidFill>
                <a:srgbClr val="FF0000"/>
              </a:solidFill>
            </a:endParaRPr>
          </a:p>
        </p:txBody>
      </p:sp>
      <p:sp>
        <p:nvSpPr>
          <p:cNvPr id="19" name="ZoneTexte 18"/>
          <p:cNvSpPr txBox="1"/>
          <p:nvPr/>
        </p:nvSpPr>
        <p:spPr>
          <a:xfrm>
            <a:off x="4871007" y="4320092"/>
            <a:ext cx="652743" cy="369332"/>
          </a:xfrm>
          <a:prstGeom prst="rect">
            <a:avLst/>
          </a:prstGeom>
          <a:noFill/>
        </p:spPr>
        <p:txBody>
          <a:bodyPr wrap="none" rtlCol="0">
            <a:spAutoFit/>
          </a:bodyPr>
          <a:lstStyle/>
          <a:p>
            <a:r>
              <a:rPr lang="fr-FR" dirty="0">
                <a:solidFill>
                  <a:srgbClr val="FF0000"/>
                </a:solidFill>
              </a:rPr>
              <a:t>1984</a:t>
            </a:r>
            <a:endParaRPr lang="en-US" dirty="0">
              <a:solidFill>
                <a:srgbClr val="FF0000"/>
              </a:solidFill>
            </a:endParaRPr>
          </a:p>
        </p:txBody>
      </p:sp>
      <p:cxnSp>
        <p:nvCxnSpPr>
          <p:cNvPr id="22" name="Connecteur en arc 21"/>
          <p:cNvCxnSpPr/>
          <p:nvPr/>
        </p:nvCxnSpPr>
        <p:spPr>
          <a:xfrm>
            <a:off x="5197378" y="1772816"/>
            <a:ext cx="1246830" cy="1080120"/>
          </a:xfrm>
          <a:prstGeom prst="curvedConnector3">
            <a:avLst/>
          </a:prstGeom>
          <a:ln>
            <a:tailEnd type="arrow"/>
          </a:ln>
        </p:spPr>
        <p:style>
          <a:lnRef idx="2">
            <a:schemeClr val="accent2"/>
          </a:lnRef>
          <a:fillRef idx="0">
            <a:schemeClr val="accent2"/>
          </a:fillRef>
          <a:effectRef idx="1">
            <a:schemeClr val="accent2"/>
          </a:effectRef>
          <a:fontRef idx="minor">
            <a:schemeClr val="tx1"/>
          </a:fontRef>
        </p:style>
      </p:cxnSp>
      <p:sp>
        <p:nvSpPr>
          <p:cNvPr id="26" name="ZoneTexte 25"/>
          <p:cNvSpPr txBox="1"/>
          <p:nvPr/>
        </p:nvSpPr>
        <p:spPr>
          <a:xfrm>
            <a:off x="5859091" y="1925216"/>
            <a:ext cx="652743" cy="369332"/>
          </a:xfrm>
          <a:prstGeom prst="rect">
            <a:avLst/>
          </a:prstGeom>
          <a:noFill/>
        </p:spPr>
        <p:txBody>
          <a:bodyPr wrap="none" rtlCol="0">
            <a:spAutoFit/>
          </a:bodyPr>
          <a:lstStyle/>
          <a:p>
            <a:r>
              <a:rPr lang="fr-FR" dirty="0">
                <a:solidFill>
                  <a:srgbClr val="FF0000"/>
                </a:solidFill>
              </a:rPr>
              <a:t>2000</a:t>
            </a:r>
            <a:endParaRPr lang="en-US" dirty="0">
              <a:solidFill>
                <a:srgbClr val="FF0000"/>
              </a:solidFill>
            </a:endParaRPr>
          </a:p>
        </p:txBody>
      </p:sp>
      <p:cxnSp>
        <p:nvCxnSpPr>
          <p:cNvPr id="27" name="Connecteur en arc 26"/>
          <p:cNvCxnSpPr/>
          <p:nvPr/>
        </p:nvCxnSpPr>
        <p:spPr>
          <a:xfrm rot="10800000" flipV="1">
            <a:off x="2411760" y="3325640"/>
            <a:ext cx="3929028" cy="1"/>
          </a:xfrm>
          <a:prstGeom prst="curvedConnector3">
            <a:avLst>
              <a:gd name="adj1" fmla="val 50000"/>
            </a:avLst>
          </a:prstGeom>
          <a:ln>
            <a:tailEnd type="arrow"/>
          </a:ln>
        </p:spPr>
        <p:style>
          <a:lnRef idx="2">
            <a:schemeClr val="accent2"/>
          </a:lnRef>
          <a:fillRef idx="0">
            <a:schemeClr val="accent2"/>
          </a:fillRef>
          <a:effectRef idx="1">
            <a:schemeClr val="accent2"/>
          </a:effectRef>
          <a:fontRef idx="minor">
            <a:schemeClr val="tx1"/>
          </a:fontRef>
        </p:style>
      </p:cxnSp>
      <p:sp>
        <p:nvSpPr>
          <p:cNvPr id="31" name="ZoneTexte 30"/>
          <p:cNvSpPr txBox="1"/>
          <p:nvPr/>
        </p:nvSpPr>
        <p:spPr>
          <a:xfrm>
            <a:off x="4292352" y="3501008"/>
            <a:ext cx="652743" cy="369332"/>
          </a:xfrm>
          <a:prstGeom prst="rect">
            <a:avLst/>
          </a:prstGeom>
          <a:noFill/>
        </p:spPr>
        <p:txBody>
          <a:bodyPr wrap="none" rtlCol="0">
            <a:spAutoFit/>
          </a:bodyPr>
          <a:lstStyle/>
          <a:p>
            <a:r>
              <a:rPr lang="fr-FR" dirty="0">
                <a:solidFill>
                  <a:srgbClr val="FF0000"/>
                </a:solidFill>
              </a:rPr>
              <a:t>2005</a:t>
            </a:r>
            <a:endParaRPr lang="en-US" dirty="0">
              <a:solidFill>
                <a:srgbClr val="FF0000"/>
              </a:solidFill>
            </a:endParaRPr>
          </a:p>
        </p:txBody>
      </p:sp>
      <p:cxnSp>
        <p:nvCxnSpPr>
          <p:cNvPr id="39" name="Connecteur en arc 38"/>
          <p:cNvCxnSpPr/>
          <p:nvPr/>
        </p:nvCxnSpPr>
        <p:spPr>
          <a:xfrm rot="16200000" flipV="1">
            <a:off x="3278336" y="2606812"/>
            <a:ext cx="1012764" cy="424892"/>
          </a:xfrm>
          <a:prstGeom prst="curvedConnector3">
            <a:avLst/>
          </a:prstGeom>
          <a:ln>
            <a:tailEnd type="arrow"/>
          </a:ln>
        </p:spPr>
        <p:style>
          <a:lnRef idx="2">
            <a:schemeClr val="accent2"/>
          </a:lnRef>
          <a:fillRef idx="0">
            <a:schemeClr val="accent2"/>
          </a:fillRef>
          <a:effectRef idx="1">
            <a:schemeClr val="accent2"/>
          </a:effectRef>
          <a:fontRef idx="minor">
            <a:schemeClr val="tx1"/>
          </a:fontRef>
        </p:style>
      </p:cxnSp>
      <p:sp>
        <p:nvSpPr>
          <p:cNvPr id="2" name="ZoneTexte 1"/>
          <p:cNvSpPr txBox="1"/>
          <p:nvPr/>
        </p:nvSpPr>
        <p:spPr>
          <a:xfrm>
            <a:off x="683568" y="949370"/>
            <a:ext cx="2810385" cy="369332"/>
          </a:xfrm>
          <a:prstGeom prst="rect">
            <a:avLst/>
          </a:prstGeom>
          <a:noFill/>
        </p:spPr>
        <p:txBody>
          <a:bodyPr wrap="none" rtlCol="0">
            <a:spAutoFit/>
          </a:bodyPr>
          <a:lstStyle/>
          <a:p>
            <a:r>
              <a:rPr lang="fr-FR" dirty="0">
                <a:solidFill>
                  <a:srgbClr val="FF0000"/>
                </a:solidFill>
              </a:rPr>
              <a:t>2015 : Fin de l’intégration</a:t>
            </a:r>
          </a:p>
        </p:txBody>
      </p:sp>
      <p:cxnSp>
        <p:nvCxnSpPr>
          <p:cNvPr id="23" name="Connecteur en arc 22"/>
          <p:cNvCxnSpPr/>
          <p:nvPr/>
        </p:nvCxnSpPr>
        <p:spPr>
          <a:xfrm rot="16200000" flipV="1">
            <a:off x="-100660" y="3029804"/>
            <a:ext cx="2902410" cy="1766006"/>
          </a:xfrm>
          <a:prstGeom prst="curvedConnector3">
            <a:avLst>
              <a:gd name="adj1" fmla="val 39082"/>
            </a:avLst>
          </a:prstGeom>
          <a:ln>
            <a:tailEnd type="arrow"/>
          </a:ln>
        </p:spPr>
        <p:style>
          <a:lnRef idx="2">
            <a:schemeClr val="accent2"/>
          </a:lnRef>
          <a:fillRef idx="0">
            <a:schemeClr val="accent2"/>
          </a:fillRef>
          <a:effectRef idx="1">
            <a:schemeClr val="accent2"/>
          </a:effectRef>
          <a:fontRef idx="minor">
            <a:schemeClr val="tx1"/>
          </a:fontRef>
        </p:style>
      </p:cxnSp>
      <p:sp>
        <p:nvSpPr>
          <p:cNvPr id="38" name="ZoneTexte 37"/>
          <p:cNvSpPr txBox="1"/>
          <p:nvPr/>
        </p:nvSpPr>
        <p:spPr>
          <a:xfrm>
            <a:off x="2195736" y="4320092"/>
            <a:ext cx="724878" cy="369332"/>
          </a:xfrm>
          <a:prstGeom prst="rect">
            <a:avLst/>
          </a:prstGeom>
          <a:noFill/>
        </p:spPr>
        <p:txBody>
          <a:bodyPr wrap="none" rtlCol="0">
            <a:spAutoFit/>
          </a:bodyPr>
          <a:lstStyle/>
          <a:p>
            <a:r>
              <a:rPr lang="fr-FR" dirty="0">
                <a:solidFill>
                  <a:srgbClr val="FF0000"/>
                </a:solidFill>
              </a:rPr>
              <a:t>2004</a:t>
            </a:r>
          </a:p>
        </p:txBody>
      </p:sp>
      <p:sp>
        <p:nvSpPr>
          <p:cNvPr id="3" name="ZoneTexte 2"/>
          <p:cNvSpPr txBox="1"/>
          <p:nvPr/>
        </p:nvSpPr>
        <p:spPr>
          <a:xfrm>
            <a:off x="381357" y="5496805"/>
            <a:ext cx="1620957" cy="923330"/>
          </a:xfrm>
          <a:prstGeom prst="rect">
            <a:avLst/>
          </a:prstGeom>
          <a:noFill/>
        </p:spPr>
        <p:txBody>
          <a:bodyPr wrap="none" rtlCol="0">
            <a:spAutoFit/>
          </a:bodyPr>
          <a:lstStyle/>
          <a:p>
            <a:r>
              <a:rPr lang="fr-FR" dirty="0">
                <a:solidFill>
                  <a:srgbClr val="FF0000"/>
                </a:solidFill>
              </a:rPr>
              <a:t>2015-2021 :</a:t>
            </a:r>
          </a:p>
          <a:p>
            <a:r>
              <a:rPr lang="fr-FR" dirty="0">
                <a:solidFill>
                  <a:srgbClr val="FF0000"/>
                </a:solidFill>
              </a:rPr>
              <a:t>Radicalisation</a:t>
            </a:r>
          </a:p>
          <a:p>
            <a:r>
              <a:rPr lang="fr-FR" dirty="0">
                <a:solidFill>
                  <a:srgbClr val="FF0000"/>
                </a:solidFill>
              </a:rPr>
              <a:t>Séparatisme</a:t>
            </a:r>
          </a:p>
        </p:txBody>
      </p:sp>
    </p:spTree>
    <p:extLst>
      <p:ext uri="{BB962C8B-B14F-4D97-AF65-F5344CB8AC3E}">
        <p14:creationId xmlns:p14="http://schemas.microsoft.com/office/powerpoint/2010/main" val="3438004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additive="base">
                                        <p:cTn id="45" dur="500" fill="hold"/>
                                        <p:tgtEl>
                                          <p:spTgt spid="3"/>
                                        </p:tgtEl>
                                        <p:attrNameLst>
                                          <p:attrName>ppt_x</p:attrName>
                                        </p:attrNameLst>
                                      </p:cBhvr>
                                      <p:tavLst>
                                        <p:tav tm="0">
                                          <p:val>
                                            <p:strVal val="#ppt_x"/>
                                          </p:val>
                                        </p:tav>
                                        <p:tav tm="100000">
                                          <p:val>
                                            <p:strVal val="#ppt_x"/>
                                          </p:val>
                                        </p:tav>
                                      </p:tavLst>
                                    </p:anim>
                                    <p:anim calcmode="lin" valueType="num">
                                      <p:cBhvr additive="base">
                                        <p:cTn id="4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26" grpId="0"/>
      <p:bldP spid="31" grpId="0"/>
      <p:bldP spid="2" grpId="0"/>
      <p:bldP spid="38"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6525" y="617538"/>
            <a:ext cx="3781425" cy="583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617538"/>
            <a:ext cx="3968750" cy="597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3946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en-US" altLang="fr-FR" dirty="0" err="1"/>
              <a:t>Diversité</a:t>
            </a:r>
            <a:r>
              <a:rPr lang="en-US" altLang="fr-FR" dirty="0"/>
              <a:t> des </a:t>
            </a:r>
            <a:r>
              <a:rPr lang="en-US" altLang="fr-FR" dirty="0" err="1"/>
              <a:t>origines</a:t>
            </a:r>
            <a:r>
              <a:rPr lang="en-US" altLang="fr-FR" dirty="0"/>
              <a:t> </a:t>
            </a:r>
            <a:r>
              <a:rPr lang="en-US" altLang="fr-FR" sz="3200" dirty="0"/>
              <a:t>(</a:t>
            </a:r>
            <a:r>
              <a:rPr lang="en-US" altLang="fr-FR" sz="3200" dirty="0" err="1"/>
              <a:t>TeO</a:t>
            </a:r>
            <a:r>
              <a:rPr lang="en-US" altLang="fr-FR" sz="3200" dirty="0"/>
              <a:t> 2008)</a:t>
            </a:r>
          </a:p>
        </p:txBody>
      </p:sp>
      <p:graphicFrame>
        <p:nvGraphicFramePr>
          <p:cNvPr id="3" name="Espace réservé du contenu 2"/>
          <p:cNvGraphicFramePr>
            <a:graphicFrameLocks noGrp="1"/>
          </p:cNvGraphicFramePr>
          <p:nvPr>
            <p:ph idx="1"/>
          </p:nvPr>
        </p:nvGraphicFramePr>
        <p:xfrm>
          <a:off x="1475657" y="1844824"/>
          <a:ext cx="5976664" cy="4427052"/>
        </p:xfrm>
        <a:graphic>
          <a:graphicData uri="http://schemas.openxmlformats.org/drawingml/2006/table">
            <a:tbl>
              <a:tblPr>
                <a:effectLst>
                  <a:innerShdw blurRad="114300">
                    <a:prstClr val="black"/>
                  </a:innerShdw>
                </a:effectLst>
                <a:tableStyleId>{EB344D84-9AFB-497E-A393-DC336BA19D2E}</a:tableStyleId>
              </a:tblPr>
              <a:tblGrid>
                <a:gridCol w="2214152">
                  <a:extLst>
                    <a:ext uri="{9D8B030D-6E8A-4147-A177-3AD203B41FA5}">
                      <a16:colId xmlns:a16="http://schemas.microsoft.com/office/drawing/2014/main" val="20000"/>
                    </a:ext>
                  </a:extLst>
                </a:gridCol>
                <a:gridCol w="1589648">
                  <a:extLst>
                    <a:ext uri="{9D8B030D-6E8A-4147-A177-3AD203B41FA5}">
                      <a16:colId xmlns:a16="http://schemas.microsoft.com/office/drawing/2014/main" val="20001"/>
                    </a:ext>
                  </a:extLst>
                </a:gridCol>
                <a:gridCol w="975467">
                  <a:extLst>
                    <a:ext uri="{9D8B030D-6E8A-4147-A177-3AD203B41FA5}">
                      <a16:colId xmlns:a16="http://schemas.microsoft.com/office/drawing/2014/main" val="20002"/>
                    </a:ext>
                  </a:extLst>
                </a:gridCol>
                <a:gridCol w="1197397">
                  <a:extLst>
                    <a:ext uri="{9D8B030D-6E8A-4147-A177-3AD203B41FA5}">
                      <a16:colId xmlns:a16="http://schemas.microsoft.com/office/drawing/2014/main" val="20003"/>
                    </a:ext>
                  </a:extLst>
                </a:gridCol>
              </a:tblGrid>
              <a:tr h="648792">
                <a:tc>
                  <a:txBody>
                    <a:bodyPr/>
                    <a:lstStyle/>
                    <a:p>
                      <a:pPr algn="ctr" fontAlgn="b"/>
                      <a:endParaRPr lang="fr-FR" sz="1600" b="0" i="0" u="none" strike="noStrike" dirty="0">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600" u="none" strike="noStrike" dirty="0">
                          <a:effectLst/>
                          <a:latin typeface="+mj-lt"/>
                        </a:rPr>
                        <a:t>France métropolitaine</a:t>
                      </a:r>
                      <a:endParaRPr lang="fr-FR" sz="1600" b="0" i="0" u="none" strike="noStrike" dirty="0">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fr-FR" sz="1600" u="none" strike="noStrike" dirty="0">
                          <a:effectLst/>
                          <a:latin typeface="+mj-lt"/>
                        </a:rPr>
                        <a:t>Ile-de-France</a:t>
                      </a:r>
                      <a:endParaRPr lang="fr-FR" sz="1600" b="0" i="0" u="none" strike="noStrike" dirty="0">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fr-FR" sz="1600" u="none" strike="noStrike" dirty="0">
                          <a:effectLst/>
                          <a:latin typeface="+mj-lt"/>
                        </a:rPr>
                        <a:t>Seine Saint Denis</a:t>
                      </a:r>
                      <a:endParaRPr lang="fr-FR" sz="1600" b="0" i="0" u="none" strike="noStrike" dirty="0">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324396">
                <a:tc>
                  <a:txBody>
                    <a:bodyPr/>
                    <a:lstStyle/>
                    <a:p>
                      <a:pPr algn="ctr" fontAlgn="b"/>
                      <a:r>
                        <a:rPr lang="fr-FR" sz="1600" u="none" strike="noStrike" dirty="0">
                          <a:effectLst/>
                          <a:latin typeface="+mj-lt"/>
                        </a:rPr>
                        <a:t>Maghreb</a:t>
                      </a:r>
                      <a:endParaRPr lang="fr-FR" sz="1600" b="0" i="0" u="none" strike="noStrike" dirty="0">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fr-FR" sz="1600" u="none" strike="noStrike">
                          <a:effectLst/>
                          <a:latin typeface="+mj-lt"/>
                        </a:rPr>
                        <a:t>4</a:t>
                      </a:r>
                      <a:endParaRPr lang="fr-FR" sz="1600" b="0" i="0" u="none" strike="noStrike">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600" u="none" strike="noStrike">
                          <a:effectLst/>
                          <a:latin typeface="+mj-lt"/>
                        </a:rPr>
                        <a:t>14</a:t>
                      </a:r>
                      <a:endParaRPr lang="fr-FR" sz="1600" b="0" i="0" u="none" strike="noStrike">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600" u="none" strike="noStrike" dirty="0">
                          <a:effectLst/>
                          <a:latin typeface="+mj-lt"/>
                        </a:rPr>
                        <a:t>28</a:t>
                      </a:r>
                      <a:endParaRPr lang="fr-FR" sz="1600" b="0" i="0" u="none" strike="noStrike" dirty="0">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10628">
                <a:tc>
                  <a:txBody>
                    <a:bodyPr/>
                    <a:lstStyle/>
                    <a:p>
                      <a:pPr algn="ctr" fontAlgn="b"/>
                      <a:r>
                        <a:rPr lang="fr-FR" sz="1600" u="none" strike="noStrike" dirty="0">
                          <a:effectLst/>
                          <a:latin typeface="+mj-lt"/>
                        </a:rPr>
                        <a:t>Afrique Subsaharienne</a:t>
                      </a:r>
                      <a:endParaRPr lang="fr-FR" sz="1600" b="0" i="0" u="none" strike="noStrike" dirty="0">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fr-FR" sz="1600" u="none" strike="noStrike">
                          <a:effectLst/>
                          <a:latin typeface="+mj-lt"/>
                        </a:rPr>
                        <a:t>2</a:t>
                      </a:r>
                      <a:endParaRPr lang="fr-FR" sz="1600" b="0" i="0" u="none" strike="noStrike">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600" u="none" strike="noStrike">
                          <a:effectLst/>
                          <a:latin typeface="+mj-lt"/>
                        </a:rPr>
                        <a:t>7</a:t>
                      </a:r>
                      <a:endParaRPr lang="fr-FR" sz="1600" b="0" i="0" u="none" strike="noStrike">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600" u="none" strike="noStrike">
                          <a:effectLst/>
                          <a:latin typeface="+mj-lt"/>
                        </a:rPr>
                        <a:t>12</a:t>
                      </a:r>
                      <a:endParaRPr lang="fr-FR" sz="1600" b="0" i="0" u="none" strike="noStrike">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24396">
                <a:tc>
                  <a:txBody>
                    <a:bodyPr/>
                    <a:lstStyle/>
                    <a:p>
                      <a:pPr algn="ctr" fontAlgn="b"/>
                      <a:r>
                        <a:rPr lang="fr-FR" sz="1600" u="none" strike="noStrike" dirty="0">
                          <a:effectLst/>
                          <a:latin typeface="+mj-lt"/>
                        </a:rPr>
                        <a:t>Europe</a:t>
                      </a:r>
                      <a:endParaRPr lang="fr-FR" sz="1600" b="0" i="0" u="none" strike="noStrike" dirty="0">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fr-FR" sz="1600" u="none" strike="noStrike">
                          <a:effectLst/>
                          <a:latin typeface="+mj-lt"/>
                        </a:rPr>
                        <a:t>9</a:t>
                      </a:r>
                      <a:endParaRPr lang="fr-FR" sz="1600" b="0" i="0" u="none" strike="noStrike">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600" u="none" strike="noStrike">
                          <a:effectLst/>
                          <a:latin typeface="+mj-lt"/>
                        </a:rPr>
                        <a:t>11</a:t>
                      </a:r>
                      <a:endParaRPr lang="fr-FR" sz="1600" b="0" i="0" u="none" strike="noStrike">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600" u="none" strike="noStrike">
                          <a:effectLst/>
                          <a:latin typeface="+mj-lt"/>
                        </a:rPr>
                        <a:t>12</a:t>
                      </a:r>
                      <a:endParaRPr lang="fr-FR" sz="1600" b="0" i="0" u="none" strike="noStrike">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24396">
                <a:tc>
                  <a:txBody>
                    <a:bodyPr/>
                    <a:lstStyle/>
                    <a:p>
                      <a:pPr algn="ctr" fontAlgn="b"/>
                      <a:r>
                        <a:rPr lang="fr-FR" sz="1600" u="none" strike="noStrike" dirty="0">
                          <a:effectLst/>
                          <a:latin typeface="+mj-lt"/>
                        </a:rPr>
                        <a:t>Asie</a:t>
                      </a:r>
                      <a:endParaRPr lang="fr-FR" sz="1600" b="0" i="0" u="none" strike="noStrike" dirty="0">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fr-FR" sz="1600" u="none" strike="noStrike">
                          <a:effectLst/>
                          <a:latin typeface="+mj-lt"/>
                        </a:rPr>
                        <a:t>1</a:t>
                      </a:r>
                      <a:endParaRPr lang="fr-FR" sz="1600" b="0" i="0" u="none" strike="noStrike">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600" u="none" strike="noStrike">
                          <a:effectLst/>
                          <a:latin typeface="+mj-lt"/>
                        </a:rPr>
                        <a:t>3</a:t>
                      </a:r>
                      <a:endParaRPr lang="fr-FR" sz="1600" b="0" i="0" u="none" strike="noStrike">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600" u="none" strike="noStrike">
                          <a:effectLst/>
                          <a:latin typeface="+mj-lt"/>
                        </a:rPr>
                        <a:t>6</a:t>
                      </a:r>
                      <a:endParaRPr lang="fr-FR" sz="1600" b="0" i="0" u="none" strike="noStrike">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24396">
                <a:tc>
                  <a:txBody>
                    <a:bodyPr/>
                    <a:lstStyle/>
                    <a:p>
                      <a:pPr algn="ctr" fontAlgn="b"/>
                      <a:r>
                        <a:rPr lang="fr-FR" sz="1600" u="none" strike="noStrike" dirty="0">
                          <a:effectLst/>
                          <a:latin typeface="+mj-lt"/>
                        </a:rPr>
                        <a:t>Turquie</a:t>
                      </a:r>
                      <a:endParaRPr lang="fr-FR" sz="1600" b="0" i="0" u="none" strike="noStrike" dirty="0">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fr-FR" sz="1600" u="none" strike="noStrike" dirty="0">
                          <a:effectLst/>
                          <a:latin typeface="+mj-lt"/>
                        </a:rPr>
                        <a:t>1</a:t>
                      </a:r>
                      <a:endParaRPr lang="fr-FR" sz="1600" b="0" i="0" u="none" strike="noStrike" dirty="0">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600" u="none" strike="noStrike">
                          <a:effectLst/>
                          <a:latin typeface="+mj-lt"/>
                        </a:rPr>
                        <a:t>1</a:t>
                      </a:r>
                      <a:endParaRPr lang="fr-FR" sz="1600" b="0" i="0" u="none" strike="noStrike">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600" u="none" strike="noStrike">
                          <a:effectLst/>
                          <a:latin typeface="+mj-lt"/>
                        </a:rPr>
                        <a:t>3</a:t>
                      </a:r>
                      <a:endParaRPr lang="fr-FR" sz="1600" b="0" i="0" u="none" strike="noStrike">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24396">
                <a:tc>
                  <a:txBody>
                    <a:bodyPr/>
                    <a:lstStyle/>
                    <a:p>
                      <a:pPr algn="ctr" fontAlgn="b"/>
                      <a:r>
                        <a:rPr lang="fr-FR" sz="1600" u="none" strike="noStrike" dirty="0">
                          <a:effectLst/>
                          <a:latin typeface="+mj-lt"/>
                        </a:rPr>
                        <a:t>Autres</a:t>
                      </a:r>
                      <a:endParaRPr lang="fr-FR" sz="1600" b="0" i="0" u="none" strike="noStrike" dirty="0">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fr-FR" sz="1600" u="none" strike="noStrike" dirty="0">
                          <a:effectLst/>
                          <a:latin typeface="+mj-lt"/>
                        </a:rPr>
                        <a:t>1</a:t>
                      </a:r>
                      <a:endParaRPr lang="fr-FR" sz="1600" b="0" i="0" u="none" strike="noStrike" dirty="0">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600" u="none" strike="noStrike">
                          <a:effectLst/>
                          <a:latin typeface="+mj-lt"/>
                        </a:rPr>
                        <a:t>3</a:t>
                      </a:r>
                      <a:endParaRPr lang="fr-FR" sz="1600" b="0" i="0" u="none" strike="noStrike">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600" u="none" strike="noStrike">
                          <a:effectLst/>
                          <a:latin typeface="+mj-lt"/>
                        </a:rPr>
                        <a:t>6</a:t>
                      </a:r>
                      <a:endParaRPr lang="fr-FR" sz="1600" b="0" i="0" u="none" strike="noStrike">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24396">
                <a:tc>
                  <a:txBody>
                    <a:bodyPr/>
                    <a:lstStyle/>
                    <a:p>
                      <a:pPr algn="ctr" fontAlgn="b"/>
                      <a:r>
                        <a:rPr lang="fr-FR" sz="1600" u="none" strike="noStrike" dirty="0">
                          <a:effectLst/>
                          <a:latin typeface="+mj-lt"/>
                        </a:rPr>
                        <a:t>DOM</a:t>
                      </a:r>
                      <a:endParaRPr lang="fr-FR" sz="1600" b="0" i="0" u="none" strike="noStrike" dirty="0">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fr-FR" sz="1600" u="none" strike="noStrike" dirty="0">
                          <a:effectLst/>
                          <a:latin typeface="+mj-lt"/>
                        </a:rPr>
                        <a:t>2</a:t>
                      </a:r>
                      <a:endParaRPr lang="fr-FR" sz="1600" b="0" i="0" u="none" strike="noStrike" dirty="0">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600" u="none" strike="noStrike">
                          <a:effectLst/>
                          <a:latin typeface="+mj-lt"/>
                        </a:rPr>
                        <a:t>4</a:t>
                      </a:r>
                      <a:endParaRPr lang="fr-FR" sz="1600" b="0" i="0" u="none" strike="noStrike">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600" u="none" strike="noStrike">
                          <a:effectLst/>
                          <a:latin typeface="+mj-lt"/>
                        </a:rPr>
                        <a:t>8</a:t>
                      </a:r>
                      <a:endParaRPr lang="fr-FR" sz="1600" b="0" i="0" u="none" strike="noStrike">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10628">
                <a:tc>
                  <a:txBody>
                    <a:bodyPr/>
                    <a:lstStyle/>
                    <a:p>
                      <a:pPr algn="ctr" fontAlgn="b"/>
                      <a:r>
                        <a:rPr lang="fr-FR" sz="1600" u="none" strike="noStrike" dirty="0">
                          <a:effectLst/>
                          <a:latin typeface="+mj-lt"/>
                        </a:rPr>
                        <a:t>Population majoritaire</a:t>
                      </a:r>
                      <a:endParaRPr lang="fr-FR" sz="1600" b="0" i="0" u="none" strike="noStrike" dirty="0">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fr-FR" sz="1600" u="none" strike="noStrike" dirty="0">
                          <a:effectLst/>
                          <a:latin typeface="+mj-lt"/>
                        </a:rPr>
                        <a:t>76</a:t>
                      </a:r>
                      <a:endParaRPr lang="fr-FR" sz="1600" b="0" i="0" u="none" strike="noStrike" dirty="0">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600" u="none" strike="noStrike" dirty="0">
                          <a:effectLst/>
                          <a:latin typeface="+mj-lt"/>
                        </a:rPr>
                        <a:t>57</a:t>
                      </a:r>
                      <a:endParaRPr lang="fr-FR" sz="1600" b="0" i="0" u="none" strike="noStrike" dirty="0">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600" u="none" strike="noStrike" dirty="0">
                          <a:effectLst/>
                          <a:latin typeface="+mj-lt"/>
                        </a:rPr>
                        <a:t>25</a:t>
                      </a:r>
                      <a:endParaRPr lang="fr-FR" sz="1600" b="0" i="0" u="none" strike="noStrike" dirty="0">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610628">
                <a:tc>
                  <a:txBody>
                    <a:bodyPr/>
                    <a:lstStyle/>
                    <a:p>
                      <a:pPr algn="ctr" fontAlgn="b"/>
                      <a:r>
                        <a:rPr lang="fr-FR" sz="1600" b="0" i="0" u="none" strike="noStrike" dirty="0">
                          <a:effectLst/>
                          <a:latin typeface="+mj-lt"/>
                        </a:rPr>
                        <a:t>Total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fr-FR" sz="1600" b="0" i="0" u="none" strike="noStrike" dirty="0">
                          <a:effectLst/>
                          <a:latin typeface="+mj-lt"/>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600" b="0" i="0" u="none" strike="noStrike" dirty="0">
                          <a:effectLst/>
                          <a:latin typeface="+mj-lt"/>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600" b="0" i="0" u="none" strike="noStrike" dirty="0">
                          <a:effectLst/>
                          <a:latin typeface="+mj-lt"/>
                        </a:rPr>
                        <a:t>1000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9717732"/>
                  </a:ext>
                </a:extLst>
              </a:tr>
            </a:tbl>
          </a:graphicData>
        </a:graphic>
      </p:graphicFrame>
    </p:spTree>
    <p:extLst>
      <p:ext uri="{BB962C8B-B14F-4D97-AF65-F5344CB8AC3E}">
        <p14:creationId xmlns:p14="http://schemas.microsoft.com/office/powerpoint/2010/main" val="4174529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3404162" y="3324628"/>
            <a:ext cx="5739838" cy="3190443"/>
          </a:xfrm>
          <a:prstGeom prst="rect">
            <a:avLst/>
          </a:prstGeom>
        </p:spPr>
      </p:pic>
      <p:pic>
        <p:nvPicPr>
          <p:cNvPr id="5" name="Image 4"/>
          <p:cNvPicPr>
            <a:picLocks noChangeAspect="1"/>
          </p:cNvPicPr>
          <p:nvPr/>
        </p:nvPicPr>
        <p:blipFill>
          <a:blip r:embed="rId3"/>
          <a:stretch>
            <a:fillRect/>
          </a:stretch>
        </p:blipFill>
        <p:spPr>
          <a:xfrm>
            <a:off x="251520" y="411485"/>
            <a:ext cx="5240957" cy="2913143"/>
          </a:xfrm>
          <a:prstGeom prst="rect">
            <a:avLst/>
          </a:prstGeom>
        </p:spPr>
      </p:pic>
      <p:sp>
        <p:nvSpPr>
          <p:cNvPr id="6" name="ZoneTexte 5"/>
          <p:cNvSpPr txBox="1"/>
          <p:nvPr/>
        </p:nvSpPr>
        <p:spPr>
          <a:xfrm>
            <a:off x="74014" y="3717032"/>
            <a:ext cx="3447181" cy="2031325"/>
          </a:xfrm>
          <a:prstGeom prst="rect">
            <a:avLst/>
          </a:prstGeom>
          <a:noFill/>
        </p:spPr>
        <p:txBody>
          <a:bodyPr wrap="square" rtlCol="0">
            <a:spAutoFit/>
          </a:bodyPr>
          <a:lstStyle/>
          <a:p>
            <a:r>
              <a:rPr lang="fr-FR" dirty="0"/>
              <a:t>2</a:t>
            </a:r>
            <a:r>
              <a:rPr lang="fr-FR" baseline="30000" dirty="0"/>
              <a:t>nde</a:t>
            </a:r>
            <a:r>
              <a:rPr lang="fr-FR" dirty="0"/>
              <a:t> génération non européenne</a:t>
            </a:r>
          </a:p>
          <a:p>
            <a:r>
              <a:rPr lang="fr-FR" dirty="0"/>
              <a:t>augmente de 16% en 1990 à 26.5% en 2015</a:t>
            </a:r>
          </a:p>
          <a:p>
            <a:r>
              <a:rPr lang="fr-FR" dirty="0"/>
              <a:t>L’essentiel de l’augmentation concerne des familles mixtes</a:t>
            </a:r>
          </a:p>
          <a:p>
            <a:r>
              <a:rPr lang="fr-FR" dirty="0"/>
              <a:t> (2/3 de la croissance de 10%)</a:t>
            </a:r>
          </a:p>
          <a:p>
            <a:endParaRPr lang="fr-FR" dirty="0"/>
          </a:p>
        </p:txBody>
      </p:sp>
    </p:spTree>
    <p:extLst>
      <p:ext uri="{BB962C8B-B14F-4D97-AF65-F5344CB8AC3E}">
        <p14:creationId xmlns:p14="http://schemas.microsoft.com/office/powerpoint/2010/main" val="3656841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idx="4294967295"/>
          </p:nvPr>
        </p:nvSpPr>
        <p:spPr>
          <a:xfrm>
            <a:off x="107950" y="188913"/>
            <a:ext cx="8712200" cy="1143000"/>
          </a:xfrm>
        </p:spPr>
        <p:txBody>
          <a:bodyPr/>
          <a:lstStyle/>
          <a:p>
            <a:pPr eaLnBrk="1" fontAlgn="auto" hangingPunct="1">
              <a:spcAft>
                <a:spcPts val="0"/>
              </a:spcAft>
              <a:defRPr/>
            </a:pPr>
            <a:r>
              <a:rPr lang="en-US" altLang="fr-FR" sz="3200" b="1" dirty="0" err="1">
                <a:solidFill>
                  <a:srgbClr val="C00000"/>
                </a:solidFill>
                <a:cs typeface="Arial" pitchFamily="34" charset="0"/>
              </a:rPr>
              <a:t>Ségrégation</a:t>
            </a:r>
            <a:r>
              <a:rPr lang="en-US" altLang="fr-FR" sz="3200" b="1" dirty="0">
                <a:solidFill>
                  <a:srgbClr val="C00000"/>
                </a:solidFill>
                <a:cs typeface="Arial" pitchFamily="34" charset="0"/>
              </a:rPr>
              <a:t> : concentration </a:t>
            </a:r>
            <a:r>
              <a:rPr lang="en-US" altLang="fr-FR" sz="3200" b="1" dirty="0" err="1">
                <a:solidFill>
                  <a:srgbClr val="C00000"/>
                </a:solidFill>
                <a:cs typeface="Arial" pitchFamily="34" charset="0"/>
              </a:rPr>
              <a:t>dans</a:t>
            </a:r>
            <a:r>
              <a:rPr lang="en-US" altLang="fr-FR" sz="3200" b="1" dirty="0">
                <a:solidFill>
                  <a:srgbClr val="C00000"/>
                </a:solidFill>
                <a:cs typeface="Arial" pitchFamily="34" charset="0"/>
              </a:rPr>
              <a:t> les quartiers </a:t>
            </a:r>
            <a:r>
              <a:rPr lang="en-US" altLang="fr-FR" sz="3200" b="1" dirty="0" err="1">
                <a:solidFill>
                  <a:srgbClr val="C00000"/>
                </a:solidFill>
                <a:cs typeface="Arial" pitchFamily="34" charset="0"/>
              </a:rPr>
              <a:t>défavorisés</a:t>
            </a:r>
            <a:endParaRPr lang="en-US" altLang="fr-FR" sz="3200" b="1" dirty="0">
              <a:solidFill>
                <a:srgbClr val="C00000"/>
              </a:solidFill>
              <a:cs typeface="Arial" pitchFamily="34" charset="0"/>
            </a:endParaRPr>
          </a:p>
        </p:txBody>
      </p:sp>
      <p:graphicFrame>
        <p:nvGraphicFramePr>
          <p:cNvPr id="4" name="Graphique 3"/>
          <p:cNvGraphicFramePr>
            <a:graphicFrameLocks/>
          </p:cNvGraphicFramePr>
          <p:nvPr/>
        </p:nvGraphicFramePr>
        <p:xfrm>
          <a:off x="971601" y="1124744"/>
          <a:ext cx="7344816" cy="54726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39616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title" idx="4294967295"/>
          </p:nvPr>
        </p:nvSpPr>
        <p:spPr>
          <a:xfrm>
            <a:off x="0" y="188913"/>
            <a:ext cx="8229600" cy="1143000"/>
          </a:xfrm>
        </p:spPr>
        <p:txBody>
          <a:bodyPr/>
          <a:lstStyle/>
          <a:p>
            <a:pPr eaLnBrk="1" fontAlgn="auto" hangingPunct="1">
              <a:spcAft>
                <a:spcPts val="0"/>
              </a:spcAft>
              <a:defRPr/>
            </a:pPr>
            <a:r>
              <a:rPr lang="en-US" altLang="fr-FR" sz="2400" b="1" dirty="0" err="1">
                <a:solidFill>
                  <a:srgbClr val="C00000"/>
                </a:solidFill>
              </a:rPr>
              <a:t>Risques</a:t>
            </a:r>
            <a:r>
              <a:rPr lang="en-US" altLang="fr-FR" sz="2400" b="1" dirty="0">
                <a:solidFill>
                  <a:srgbClr val="C00000"/>
                </a:solidFill>
              </a:rPr>
              <a:t> </a:t>
            </a:r>
            <a:r>
              <a:rPr lang="en-US" altLang="fr-FR" sz="2400" b="1" dirty="0" err="1">
                <a:solidFill>
                  <a:srgbClr val="C00000"/>
                </a:solidFill>
              </a:rPr>
              <a:t>relatifs</a:t>
            </a:r>
            <a:r>
              <a:rPr lang="en-US" altLang="fr-FR" sz="2400" b="1" dirty="0">
                <a:solidFill>
                  <a:srgbClr val="C00000"/>
                </a:solidFill>
              </a:rPr>
              <a:t> de vivre </a:t>
            </a:r>
            <a:r>
              <a:rPr lang="en-US" altLang="fr-FR" sz="2400" b="1" dirty="0" err="1">
                <a:solidFill>
                  <a:srgbClr val="C00000"/>
                </a:solidFill>
              </a:rPr>
              <a:t>dans</a:t>
            </a:r>
            <a:r>
              <a:rPr lang="en-US" altLang="fr-FR" sz="2400" b="1" dirty="0">
                <a:solidFill>
                  <a:srgbClr val="C00000"/>
                </a:solidFill>
              </a:rPr>
              <a:t> un quartier  </a:t>
            </a:r>
            <a:r>
              <a:rPr lang="en-US" altLang="fr-FR" sz="2400" b="1" dirty="0" err="1">
                <a:solidFill>
                  <a:srgbClr val="C00000"/>
                </a:solidFill>
              </a:rPr>
              <a:t>défavorisé</a:t>
            </a:r>
            <a:br>
              <a:rPr lang="en-US" altLang="fr-FR" sz="2000" b="1" dirty="0">
                <a:solidFill>
                  <a:srgbClr val="C00000"/>
                </a:solidFill>
              </a:rPr>
            </a:br>
            <a:r>
              <a:rPr lang="en-US" altLang="fr-FR" sz="2000" b="1" dirty="0">
                <a:solidFill>
                  <a:srgbClr val="C00000"/>
                </a:solidFill>
                <a:latin typeface="+mn-lt"/>
              </a:rPr>
              <a:t>Odds Ratio, </a:t>
            </a:r>
            <a:r>
              <a:rPr lang="en-US" altLang="fr-FR" sz="2000" b="1" dirty="0" err="1">
                <a:solidFill>
                  <a:srgbClr val="C00000"/>
                </a:solidFill>
                <a:latin typeface="+mn-lt"/>
              </a:rPr>
              <a:t>controle</a:t>
            </a:r>
            <a:r>
              <a:rPr lang="en-US" altLang="fr-FR" sz="2000" b="1" dirty="0">
                <a:solidFill>
                  <a:srgbClr val="C00000"/>
                </a:solidFill>
                <a:latin typeface="+mn-lt"/>
              </a:rPr>
              <a:t> par </a:t>
            </a:r>
            <a:r>
              <a:rPr lang="en-US" altLang="fr-FR" sz="2000" b="1" dirty="0" err="1">
                <a:solidFill>
                  <a:srgbClr val="C00000"/>
                </a:solidFill>
                <a:latin typeface="+mn-lt"/>
              </a:rPr>
              <a:t>sexe</a:t>
            </a:r>
            <a:r>
              <a:rPr lang="en-US" altLang="fr-FR" sz="2000" b="1" dirty="0">
                <a:solidFill>
                  <a:srgbClr val="C00000"/>
                </a:solidFill>
                <a:latin typeface="+mn-lt"/>
              </a:rPr>
              <a:t>, age, education, pcs, </a:t>
            </a:r>
            <a:r>
              <a:rPr lang="en-US" altLang="fr-FR" sz="2000" b="1" dirty="0" err="1">
                <a:solidFill>
                  <a:srgbClr val="C00000"/>
                </a:solidFill>
                <a:latin typeface="+mn-lt"/>
              </a:rPr>
              <a:t>taille</a:t>
            </a:r>
            <a:r>
              <a:rPr lang="en-US" altLang="fr-FR" sz="2000" b="1" dirty="0">
                <a:solidFill>
                  <a:srgbClr val="C00000"/>
                </a:solidFill>
                <a:latin typeface="+mn-lt"/>
              </a:rPr>
              <a:t> </a:t>
            </a:r>
            <a:r>
              <a:rPr lang="en-US" altLang="fr-FR" sz="2000" b="1" dirty="0" err="1">
                <a:solidFill>
                  <a:srgbClr val="C00000"/>
                </a:solidFill>
                <a:latin typeface="+mn-lt"/>
              </a:rPr>
              <a:t>unité</a:t>
            </a:r>
            <a:r>
              <a:rPr lang="en-US" altLang="fr-FR" sz="2000" b="1" dirty="0">
                <a:solidFill>
                  <a:srgbClr val="C00000"/>
                </a:solidFill>
                <a:latin typeface="+mn-lt"/>
              </a:rPr>
              <a:t> </a:t>
            </a:r>
            <a:r>
              <a:rPr lang="en-US" altLang="fr-FR" sz="2000" b="1" dirty="0" err="1">
                <a:solidFill>
                  <a:srgbClr val="C00000"/>
                </a:solidFill>
                <a:latin typeface="+mn-lt"/>
              </a:rPr>
              <a:t>urbaine</a:t>
            </a:r>
            <a:r>
              <a:rPr lang="en-US" altLang="fr-FR" sz="2000" b="1" dirty="0">
                <a:solidFill>
                  <a:srgbClr val="C00000"/>
                </a:solidFill>
                <a:latin typeface="+mn-lt"/>
              </a:rPr>
              <a:t> et </a:t>
            </a:r>
            <a:r>
              <a:rPr lang="en-US" altLang="fr-FR" sz="2000" b="1" dirty="0" err="1">
                <a:solidFill>
                  <a:srgbClr val="C00000"/>
                </a:solidFill>
                <a:latin typeface="+mn-lt"/>
              </a:rPr>
              <a:t>origines</a:t>
            </a:r>
            <a:r>
              <a:rPr lang="en-US" altLang="fr-FR" sz="2000" b="1" dirty="0">
                <a:solidFill>
                  <a:srgbClr val="C00000"/>
                </a:solidFill>
                <a:latin typeface="+mn-lt"/>
              </a:rPr>
              <a:t> </a:t>
            </a:r>
            <a:r>
              <a:rPr lang="en-US" altLang="fr-FR" sz="2000" b="1" dirty="0" err="1">
                <a:solidFill>
                  <a:srgbClr val="C00000"/>
                </a:solidFill>
                <a:latin typeface="+mn-lt"/>
              </a:rPr>
              <a:t>sociales</a:t>
            </a:r>
            <a:endParaRPr lang="en-US" altLang="fr-FR" sz="2000" b="1" dirty="0">
              <a:solidFill>
                <a:srgbClr val="C00000"/>
              </a:solidFill>
              <a:latin typeface="+mn-lt"/>
            </a:endParaRPr>
          </a:p>
        </p:txBody>
      </p:sp>
      <p:graphicFrame>
        <p:nvGraphicFramePr>
          <p:cNvPr id="40963" name="Objet 1"/>
          <p:cNvGraphicFramePr>
            <a:graphicFrameLocks noChangeAspect="1"/>
          </p:cNvGraphicFramePr>
          <p:nvPr/>
        </p:nvGraphicFramePr>
        <p:xfrm>
          <a:off x="1692275" y="1412875"/>
          <a:ext cx="6927850" cy="5218113"/>
        </p:xfrm>
        <a:graphic>
          <a:graphicData uri="http://schemas.openxmlformats.org/presentationml/2006/ole">
            <mc:AlternateContent xmlns:mc="http://schemas.openxmlformats.org/markup-compatibility/2006">
              <mc:Choice xmlns:v="urn:schemas-microsoft-com:vml" Requires="v">
                <p:oleObj spid="_x0000_s115734" name="Graphique" r:id="rId3" imgW="5791200" imgH="4362450" progId="Excel.Chart.8">
                  <p:embed/>
                </p:oleObj>
              </mc:Choice>
              <mc:Fallback>
                <p:oleObj name="Graphique" r:id="rId3" imgW="5791200" imgH="4362450" progId="Excel.Chart.8">
                  <p:embed/>
                  <p:pic>
                    <p:nvPicPr>
                      <p:cNvPr id="40963" name="Obje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2275" y="1412875"/>
                        <a:ext cx="6927850" cy="521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229157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644302"/>
            <a:ext cx="7643192" cy="519336"/>
          </a:xfrm>
        </p:spPr>
        <p:txBody>
          <a:bodyPr>
            <a:normAutofit fontScale="90000"/>
          </a:bodyPr>
          <a:lstStyle/>
          <a:p>
            <a:r>
              <a:rPr lang="fr-FR" sz="3600" dirty="0"/>
              <a:t>Taux de chômage par générations </a:t>
            </a:r>
            <a:r>
              <a:rPr lang="fr-FR" sz="3100" dirty="0"/>
              <a:t>(hommes)</a:t>
            </a:r>
          </a:p>
        </p:txBody>
      </p:sp>
      <p:graphicFrame>
        <p:nvGraphicFramePr>
          <p:cNvPr id="4" name="Graphique 3"/>
          <p:cNvGraphicFramePr>
            <a:graphicFrameLocks/>
          </p:cNvGraphicFramePr>
          <p:nvPr>
            <p:extLst>
              <p:ext uri="{D42A27DB-BD31-4B8C-83A1-F6EECF244321}">
                <p14:modId xmlns:p14="http://schemas.microsoft.com/office/powerpoint/2010/main" val="3620205166"/>
              </p:ext>
            </p:extLst>
          </p:nvPr>
        </p:nvGraphicFramePr>
        <p:xfrm>
          <a:off x="755576" y="1196752"/>
          <a:ext cx="6768752" cy="51845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84753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600" dirty="0"/>
              <a:t>Taux de chômage par générations (femmes)</a:t>
            </a:r>
            <a:endParaRPr lang="fr-FR" dirty="0"/>
          </a:p>
        </p:txBody>
      </p:sp>
      <p:graphicFrame>
        <p:nvGraphicFramePr>
          <p:cNvPr id="4" name="Graphique 3"/>
          <p:cNvGraphicFramePr>
            <a:graphicFrameLocks/>
          </p:cNvGraphicFramePr>
          <p:nvPr>
            <p:extLst>
              <p:ext uri="{D42A27DB-BD31-4B8C-83A1-F6EECF244321}">
                <p14:modId xmlns:p14="http://schemas.microsoft.com/office/powerpoint/2010/main" val="2587171687"/>
              </p:ext>
            </p:extLst>
          </p:nvPr>
        </p:nvGraphicFramePr>
        <p:xfrm>
          <a:off x="827584" y="1628800"/>
          <a:ext cx="6912768" cy="48245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55269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8" name="Rectangle 4"/>
          <p:cNvSpPr>
            <a:spLocks noGrp="1" noChangeArrowheads="1"/>
          </p:cNvSpPr>
          <p:nvPr>
            <p:ph type="title" idx="4294967295"/>
          </p:nvPr>
        </p:nvSpPr>
        <p:spPr>
          <a:xfrm>
            <a:off x="914400" y="333375"/>
            <a:ext cx="8229600" cy="1143000"/>
          </a:xfrm>
        </p:spPr>
        <p:txBody>
          <a:bodyPr>
            <a:normAutofit fontScale="90000"/>
          </a:bodyPr>
          <a:lstStyle/>
          <a:p>
            <a:pPr>
              <a:defRPr/>
            </a:pPr>
            <a:r>
              <a:rPr lang="en-US" altLang="fr-FR" sz="3600" dirty="0" err="1"/>
              <a:t>Risques</a:t>
            </a:r>
            <a:r>
              <a:rPr lang="en-US" altLang="fr-FR" sz="3600" dirty="0"/>
              <a:t> </a:t>
            </a:r>
            <a:r>
              <a:rPr lang="en-US" altLang="fr-FR" sz="3600" dirty="0" err="1"/>
              <a:t>relatifs</a:t>
            </a:r>
            <a:r>
              <a:rPr lang="en-US" altLang="fr-FR" sz="3600" dirty="0"/>
              <a:t> d’être au </a:t>
            </a:r>
            <a:r>
              <a:rPr lang="en-US" altLang="fr-FR" sz="3600" dirty="0" err="1"/>
              <a:t>chômage</a:t>
            </a:r>
            <a:br>
              <a:rPr lang="en-US" altLang="fr-FR" sz="2600" dirty="0"/>
            </a:br>
            <a:r>
              <a:rPr lang="en-US" altLang="fr-FR" sz="2600" dirty="0"/>
              <a:t> </a:t>
            </a:r>
            <a:r>
              <a:rPr lang="en-US" altLang="fr-FR" sz="2000" dirty="0"/>
              <a:t>Odds Ratio, </a:t>
            </a:r>
            <a:r>
              <a:rPr lang="en-US" altLang="fr-FR" sz="2000" dirty="0" err="1"/>
              <a:t>controle</a:t>
            </a:r>
            <a:r>
              <a:rPr lang="en-US" altLang="fr-FR" sz="2000" dirty="0"/>
              <a:t> par </a:t>
            </a:r>
            <a:r>
              <a:rPr lang="en-US" altLang="fr-FR" sz="2000" dirty="0" err="1"/>
              <a:t>sexe</a:t>
            </a:r>
            <a:r>
              <a:rPr lang="en-US" altLang="fr-FR" sz="2000" dirty="0"/>
              <a:t>, age, education, pcs, </a:t>
            </a:r>
            <a:r>
              <a:rPr lang="en-US" altLang="fr-FR" sz="2000" dirty="0" err="1"/>
              <a:t>taille</a:t>
            </a:r>
            <a:r>
              <a:rPr lang="en-US" altLang="fr-FR" sz="2000" dirty="0"/>
              <a:t> </a:t>
            </a:r>
            <a:r>
              <a:rPr lang="en-US" altLang="fr-FR" sz="2000" dirty="0" err="1"/>
              <a:t>unité</a:t>
            </a:r>
            <a:r>
              <a:rPr lang="en-US" altLang="fr-FR" sz="2000" dirty="0"/>
              <a:t> </a:t>
            </a:r>
            <a:r>
              <a:rPr lang="en-US" altLang="fr-FR" sz="2000" dirty="0" err="1"/>
              <a:t>urbaine</a:t>
            </a:r>
            <a:r>
              <a:rPr lang="en-US" altLang="fr-FR" sz="2000" dirty="0"/>
              <a:t>, religion, quartiers and </a:t>
            </a:r>
            <a:r>
              <a:rPr lang="en-US" altLang="fr-FR" sz="2000" dirty="0" err="1"/>
              <a:t>origines</a:t>
            </a:r>
            <a:r>
              <a:rPr lang="en-US" altLang="fr-FR" sz="2000" dirty="0"/>
              <a:t> </a:t>
            </a:r>
            <a:r>
              <a:rPr lang="en-US" altLang="fr-FR" sz="2000" dirty="0" err="1"/>
              <a:t>sociales</a:t>
            </a:r>
            <a:endParaRPr lang="en-US" altLang="fr-FR" sz="2000" dirty="0"/>
          </a:p>
        </p:txBody>
      </p:sp>
      <p:graphicFrame>
        <p:nvGraphicFramePr>
          <p:cNvPr id="4" name="Graphique 3"/>
          <p:cNvGraphicFramePr>
            <a:graphicFrameLocks/>
          </p:cNvGraphicFramePr>
          <p:nvPr/>
        </p:nvGraphicFramePr>
        <p:xfrm>
          <a:off x="1547664" y="1484784"/>
          <a:ext cx="6480720" cy="51031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70980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defRPr/>
            </a:pPr>
            <a:r>
              <a:rPr lang="fr-FR" dirty="0"/>
              <a:t>Un vieux pays d’immigration et une philosophie de l’intégration récente</a:t>
            </a:r>
          </a:p>
        </p:txBody>
      </p:sp>
      <p:sp>
        <p:nvSpPr>
          <p:cNvPr id="29699" name="Espace réservé du contenu 2"/>
          <p:cNvSpPr>
            <a:spLocks noGrp="1"/>
          </p:cNvSpPr>
          <p:nvPr>
            <p:ph idx="1"/>
          </p:nvPr>
        </p:nvSpPr>
        <p:spPr/>
        <p:txBody>
          <a:bodyPr/>
          <a:lstStyle/>
          <a:p>
            <a:r>
              <a:rPr lang="fr-FR" altLang="fr-FR" dirty="0"/>
              <a:t>L’immigration de masse débute à la seconde moitié du 19</a:t>
            </a:r>
            <a:r>
              <a:rPr lang="fr-FR" altLang="fr-FR" baseline="30000" dirty="0"/>
              <a:t>e</a:t>
            </a:r>
            <a:r>
              <a:rPr lang="fr-FR" altLang="fr-FR" dirty="0"/>
              <a:t> siècle</a:t>
            </a:r>
          </a:p>
          <a:p>
            <a:r>
              <a:rPr lang="fr-FR" altLang="fr-FR" dirty="0"/>
              <a:t>Une « question des étrangers » contemporaine de la fondation de la 3e République et de la citoyenneté moderne</a:t>
            </a:r>
          </a:p>
          <a:p>
            <a:r>
              <a:rPr lang="fr-FR" altLang="fr-FR" dirty="0"/>
              <a:t>L’assimilation comme perspective évidente, mais des réalités sociales différentes du mythe de l’intégration : fortes ségrégations tout au long du 20</a:t>
            </a:r>
            <a:r>
              <a:rPr lang="fr-FR" altLang="fr-FR" baseline="30000" dirty="0"/>
              <a:t>e</a:t>
            </a:r>
            <a:r>
              <a:rPr lang="fr-FR" altLang="fr-FR" dirty="0"/>
              <a:t> siècle et réseaux communautaires denses des immigrés européens (Belges, Italiens, Polonais, …)</a:t>
            </a:r>
          </a:p>
          <a:p>
            <a:r>
              <a:rPr lang="fr-FR" altLang="fr-FR" dirty="0"/>
              <a:t>Un retour de la question de l’intégration dans les années 1980 après une éclipse dans les trente glorieuses (1945-1975)</a:t>
            </a:r>
          </a:p>
          <a:p>
            <a:endParaRPr lang="fr-FR" altLang="fr-F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pPr>
              <a:defRPr/>
            </a:pPr>
            <a:r>
              <a:rPr lang="fr-FR" dirty="0"/>
              <a:t>Langue(s) parlée(s) pendant l’enfance</a:t>
            </a:r>
          </a:p>
        </p:txBody>
      </p:sp>
      <p:graphicFrame>
        <p:nvGraphicFramePr>
          <p:cNvPr id="6" name="Espace réservé du contenu 6"/>
          <p:cNvGraphicFramePr>
            <a:graphicFrameLocks noGrp="1"/>
          </p:cNvGraphicFramePr>
          <p:nvPr>
            <p:ph idx="1"/>
          </p:nvPr>
        </p:nvGraphicFramePr>
        <p:xfrm>
          <a:off x="457200" y="1600200"/>
          <a:ext cx="8229600"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26031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68313" y="404813"/>
            <a:ext cx="8229600" cy="431800"/>
          </a:xfrm>
        </p:spPr>
        <p:txBody>
          <a:bodyPr>
            <a:noAutofit/>
          </a:bodyPr>
          <a:lstStyle/>
          <a:p>
            <a:pPr>
              <a:defRPr/>
            </a:pPr>
            <a:r>
              <a:rPr lang="fr-FR" sz="3600" dirty="0"/>
              <a:t>Ouverture des relations sociales</a:t>
            </a:r>
          </a:p>
        </p:txBody>
      </p:sp>
      <p:sp>
        <p:nvSpPr>
          <p:cNvPr id="52227" name="Espace réservé du texte 5"/>
          <p:cNvSpPr>
            <a:spLocks noGrp="1"/>
          </p:cNvSpPr>
          <p:nvPr>
            <p:ph type="body" sz="half" idx="4294967295"/>
          </p:nvPr>
        </p:nvSpPr>
        <p:spPr>
          <a:xfrm>
            <a:off x="539750" y="981075"/>
            <a:ext cx="8135938" cy="804863"/>
          </a:xfrm>
        </p:spPr>
        <p:txBody>
          <a:bodyPr/>
          <a:lstStyle/>
          <a:p>
            <a:pPr marL="0" indent="0" algn="ctr">
              <a:buFont typeface="Arial" panose="020B0604020202020204" pitchFamily="34" charset="0"/>
              <a:buNone/>
            </a:pPr>
            <a:r>
              <a:rPr lang="fr-FR" altLang="fr-FR" sz="2000"/>
              <a:t>Proportion de personnes déclarant que la moitié ou plus de leurs amis sont d’une autre origine qu’elles, par origine</a:t>
            </a:r>
          </a:p>
          <a:p>
            <a:pPr marL="0" indent="0" algn="ctr">
              <a:buFont typeface="Arial" panose="020B0604020202020204" pitchFamily="34" charset="0"/>
              <a:buNone/>
            </a:pPr>
            <a:endParaRPr lang="fr-FR" altLang="fr-FR" sz="2000"/>
          </a:p>
        </p:txBody>
      </p:sp>
      <p:graphicFrame>
        <p:nvGraphicFramePr>
          <p:cNvPr id="11" name="Espace réservé du contenu 6"/>
          <p:cNvGraphicFramePr>
            <a:graphicFrameLocks noGrp="1"/>
          </p:cNvGraphicFramePr>
          <p:nvPr>
            <p:ph idx="1"/>
          </p:nvPr>
        </p:nvGraphicFramePr>
        <p:xfrm>
          <a:off x="457200" y="1600200"/>
          <a:ext cx="8229600"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885471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539750" y="260350"/>
            <a:ext cx="8229600" cy="1066800"/>
          </a:xfrm>
        </p:spPr>
        <p:txBody>
          <a:bodyPr/>
          <a:lstStyle/>
          <a:p>
            <a:pPr eaLnBrk="1" hangingPunct="1">
              <a:defRPr/>
            </a:pPr>
            <a:r>
              <a:rPr lang="en-US" altLang="fr-FR" dirty="0"/>
              <a:t>Unions et </a:t>
            </a:r>
            <a:r>
              <a:rPr lang="en-US" altLang="fr-FR" dirty="0" err="1"/>
              <a:t>frontières</a:t>
            </a:r>
            <a:r>
              <a:rPr lang="en-US" altLang="fr-FR" dirty="0"/>
              <a:t> entre </a:t>
            </a:r>
            <a:r>
              <a:rPr lang="en-US" altLang="fr-FR" dirty="0" err="1"/>
              <a:t>groupes</a:t>
            </a:r>
            <a:endParaRPr lang="en-US" altLang="fr-FR" dirty="0"/>
          </a:p>
        </p:txBody>
      </p:sp>
      <p:graphicFrame>
        <p:nvGraphicFramePr>
          <p:cNvPr id="55299" name="Object 3"/>
          <p:cNvGraphicFramePr>
            <a:graphicFrameLocks noGrp="1" noChangeAspect="1"/>
          </p:cNvGraphicFramePr>
          <p:nvPr>
            <p:ph idx="1"/>
          </p:nvPr>
        </p:nvGraphicFramePr>
        <p:xfrm>
          <a:off x="685800" y="1773238"/>
          <a:ext cx="8304213" cy="3614737"/>
        </p:xfrm>
        <a:graphic>
          <a:graphicData uri="http://schemas.openxmlformats.org/presentationml/2006/ole">
            <mc:AlternateContent xmlns:mc="http://schemas.openxmlformats.org/markup-compatibility/2006">
              <mc:Choice xmlns:v="urn:schemas-microsoft-com:vml" Requires="v">
                <p:oleObj spid="_x0000_s116754" name="Graphique" r:id="rId4" imgW="5886450" imgH="2562225" progId="Excel.Chart.8">
                  <p:embed/>
                </p:oleObj>
              </mc:Choice>
              <mc:Fallback>
                <p:oleObj name="Graphique" r:id="rId4" imgW="5886450" imgH="2562225" progId="Excel.Chart.8">
                  <p:embed/>
                  <p:pic>
                    <p:nvPicPr>
                      <p:cNvPr id="55299"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773238"/>
                        <a:ext cx="8304213" cy="3614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972106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68313" y="333375"/>
            <a:ext cx="8229600" cy="1143000"/>
          </a:xfrm>
          <a:effectLst>
            <a:outerShdw blurRad="63500" dist="17961" dir="2700000" algn="ctr" rotWithShape="0">
              <a:schemeClr val="tx1">
                <a:alpha val="74997"/>
              </a:schemeClr>
            </a:outerShdw>
          </a:effectLst>
        </p:spPr>
        <p:txBody>
          <a:bodyPr/>
          <a:lstStyle/>
          <a:p>
            <a:pPr>
              <a:defRPr/>
            </a:pPr>
            <a:r>
              <a:rPr lang="en-US" dirty="0">
                <a:ea typeface="ＭＳ Ｐゴシック" pitchFamily="34" charset="-128"/>
              </a:rPr>
              <a:t>Les </a:t>
            </a:r>
            <a:r>
              <a:rPr lang="en-US" dirty="0" err="1">
                <a:ea typeface="ＭＳ Ｐゴシック" pitchFamily="34" charset="-128"/>
              </a:rPr>
              <a:t>appartenances</a:t>
            </a:r>
            <a:r>
              <a:rPr lang="en-US" dirty="0">
                <a:ea typeface="ＭＳ Ｐゴシック" pitchFamily="34" charset="-128"/>
              </a:rPr>
              <a:t> </a:t>
            </a:r>
            <a:r>
              <a:rPr lang="en-US" dirty="0" err="1">
                <a:ea typeface="ＭＳ Ｐゴシック" pitchFamily="34" charset="-128"/>
              </a:rPr>
              <a:t>plurielles</a:t>
            </a:r>
            <a:endParaRPr lang="en-US" dirty="0">
              <a:ea typeface="ＭＳ Ｐゴシック" pitchFamily="34" charset="-128"/>
            </a:endParaRPr>
          </a:p>
        </p:txBody>
      </p:sp>
      <p:pic>
        <p:nvPicPr>
          <p:cNvPr id="57347" name="Picture 3"/>
          <p:cNvPicPr>
            <a:picLocks noGrp="1" noChangeAspect="1" noChangeArrowheads="1"/>
          </p:cNvPicPr>
          <p:nvPr>
            <p:ph idx="1"/>
          </p:nvPr>
        </p:nvPicPr>
        <p:blipFill>
          <a:blip r:embed="rId2"/>
          <a:srcRect/>
          <a:stretch>
            <a:fillRect/>
          </a:stretch>
        </p:blipFill>
        <p:spPr>
          <a:xfrm>
            <a:off x="395288" y="1989138"/>
            <a:ext cx="8353425" cy="4168775"/>
          </a:xfrm>
          <a:extLs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spTree>
    <p:extLst>
      <p:ext uri="{BB962C8B-B14F-4D97-AF65-F5344CB8AC3E}">
        <p14:creationId xmlns:p14="http://schemas.microsoft.com/office/powerpoint/2010/main" val="11788633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a:xfrm>
            <a:off x="228600" y="549275"/>
            <a:ext cx="8915400" cy="609600"/>
          </a:xfrm>
          <a:effectLst>
            <a:outerShdw dist="17961" dir="2700000" algn="ctr" rotWithShape="0">
              <a:schemeClr val="tx1">
                <a:alpha val="74997"/>
              </a:schemeClr>
            </a:outerShdw>
          </a:effectLst>
        </p:spPr>
        <p:txBody>
          <a:bodyPr/>
          <a:lstStyle/>
          <a:p>
            <a:pPr>
              <a:defRPr/>
            </a:pPr>
            <a:r>
              <a:rPr lang="en-US" sz="3200" dirty="0" err="1">
                <a:ea typeface="ＭＳ Ｐゴシック" pitchFamily="34" charset="-128"/>
              </a:rPr>
              <a:t>Altérisation</a:t>
            </a:r>
            <a:r>
              <a:rPr lang="en-US" sz="3200" dirty="0">
                <a:ea typeface="ＭＳ Ｐゴシック" pitchFamily="34" charset="-128"/>
              </a:rPr>
              <a:t> : le </a:t>
            </a:r>
            <a:r>
              <a:rPr lang="en-US" sz="3200" dirty="0" err="1">
                <a:ea typeface="ＭＳ Ｐゴシック" pitchFamily="34" charset="-128"/>
              </a:rPr>
              <a:t>renvoi</a:t>
            </a:r>
            <a:r>
              <a:rPr lang="en-US" sz="3200" dirty="0">
                <a:ea typeface="ＭＳ Ｐゴシック" pitchFamily="34" charset="-128"/>
              </a:rPr>
              <a:t> aux </a:t>
            </a:r>
            <a:r>
              <a:rPr lang="en-US" sz="3200" dirty="0" err="1">
                <a:ea typeface="ＭＳ Ｐゴシック" pitchFamily="34" charset="-128"/>
              </a:rPr>
              <a:t>origines</a:t>
            </a:r>
            <a:endParaRPr lang="en-US" sz="3200" dirty="0">
              <a:ea typeface="ＭＳ Ｐゴシック" pitchFamily="34" charset="-128"/>
            </a:endParaRPr>
          </a:p>
        </p:txBody>
      </p:sp>
      <p:graphicFrame>
        <p:nvGraphicFramePr>
          <p:cNvPr id="59395" name="Object 3"/>
          <p:cNvGraphicFramePr>
            <a:graphicFrameLocks noChangeAspect="1"/>
          </p:cNvGraphicFramePr>
          <p:nvPr/>
        </p:nvGraphicFramePr>
        <p:xfrm>
          <a:off x="323850" y="1916113"/>
          <a:ext cx="8101013" cy="4143375"/>
        </p:xfrm>
        <a:graphic>
          <a:graphicData uri="http://schemas.openxmlformats.org/presentationml/2006/ole">
            <mc:AlternateContent xmlns:mc="http://schemas.openxmlformats.org/markup-compatibility/2006">
              <mc:Choice xmlns:v="urn:schemas-microsoft-com:vml" Requires="v">
                <p:oleObj spid="_x0000_s117778" name="Graphique" r:id="rId3" imgW="5886450" imgH="3009900" progId="Excel.Chart.8">
                  <p:embed/>
                </p:oleObj>
              </mc:Choice>
              <mc:Fallback>
                <p:oleObj name="Graphique" r:id="rId3" imgW="5886450" imgH="3009900" progId="Excel.Chart.8">
                  <p:embed/>
                  <p:pic>
                    <p:nvPicPr>
                      <p:cNvPr id="59395"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1916113"/>
                        <a:ext cx="8101013" cy="414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2680258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4"/>
          <p:cNvSpPr>
            <a:spLocks noGrp="1" noChangeArrowheads="1"/>
          </p:cNvSpPr>
          <p:nvPr>
            <p:ph type="title"/>
          </p:nvPr>
        </p:nvSpPr>
        <p:spPr>
          <a:xfrm>
            <a:off x="457200" y="704850"/>
            <a:ext cx="8229600" cy="636588"/>
          </a:xfrm>
          <a:effectLst>
            <a:outerShdw blurRad="63500" dist="17961" dir="2700000" algn="ctr" rotWithShape="0">
              <a:schemeClr val="tx1">
                <a:alpha val="74997"/>
              </a:schemeClr>
            </a:outerShdw>
          </a:effectLst>
        </p:spPr>
        <p:txBody>
          <a:bodyPr>
            <a:normAutofit fontScale="90000"/>
          </a:bodyPr>
          <a:lstStyle/>
          <a:p>
            <a:pPr>
              <a:defRPr/>
            </a:pPr>
            <a:r>
              <a:rPr lang="en-US" dirty="0" err="1">
                <a:ea typeface="ＭＳ Ｐゴシック" pitchFamily="34" charset="-128"/>
              </a:rPr>
              <a:t>Déni</a:t>
            </a:r>
            <a:r>
              <a:rPr lang="en-US" dirty="0">
                <a:ea typeface="ＭＳ Ｐゴシック" pitchFamily="34" charset="-128"/>
              </a:rPr>
              <a:t> de </a:t>
            </a:r>
            <a:r>
              <a:rPr lang="en-US" dirty="0" err="1">
                <a:ea typeface="ＭＳ Ｐゴシック" pitchFamily="34" charset="-128"/>
              </a:rPr>
              <a:t>francité</a:t>
            </a:r>
            <a:endParaRPr lang="en-US" dirty="0">
              <a:ea typeface="ＭＳ Ｐゴシック" pitchFamily="34" charset="-128"/>
            </a:endParaRPr>
          </a:p>
        </p:txBody>
      </p:sp>
      <p:graphicFrame>
        <p:nvGraphicFramePr>
          <p:cNvPr id="60419" name="Object 5"/>
          <p:cNvGraphicFramePr>
            <a:graphicFrameLocks noGrp="1" noChangeAspect="1"/>
          </p:cNvGraphicFramePr>
          <p:nvPr>
            <p:ph idx="1"/>
          </p:nvPr>
        </p:nvGraphicFramePr>
        <p:xfrm>
          <a:off x="395288" y="2205038"/>
          <a:ext cx="8305800" cy="4402137"/>
        </p:xfrm>
        <a:graphic>
          <a:graphicData uri="http://schemas.openxmlformats.org/presentationml/2006/ole">
            <mc:AlternateContent xmlns:mc="http://schemas.openxmlformats.org/markup-compatibility/2006">
              <mc:Choice xmlns:v="urn:schemas-microsoft-com:vml" Requires="v">
                <p:oleObj spid="_x0000_s118802" name="Graphique" r:id="rId3" imgW="6038850" imgH="3200400" progId="Excel.Chart.8">
                  <p:embed/>
                </p:oleObj>
              </mc:Choice>
              <mc:Fallback>
                <p:oleObj name="Graphique" r:id="rId3" imgW="6038850" imgH="3200400" progId="Excel.Chart.8">
                  <p:embed/>
                  <p:pic>
                    <p:nvPicPr>
                      <p:cNvPr id="60419" name="Object 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2205038"/>
                        <a:ext cx="8305800" cy="440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9666486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normAutofit fontScale="90000"/>
          </a:bodyPr>
          <a:lstStyle/>
          <a:p>
            <a:pPr eaLnBrk="1" fontAlgn="auto" hangingPunct="1">
              <a:spcAft>
                <a:spcPts val="0"/>
              </a:spcAft>
              <a:defRPr/>
            </a:pPr>
            <a:r>
              <a:rPr lang="fr-FR" altLang="fr-FR"/>
              <a:t>Discriminations: incidence selon l’origine</a:t>
            </a:r>
          </a:p>
        </p:txBody>
      </p:sp>
      <p:graphicFrame>
        <p:nvGraphicFramePr>
          <p:cNvPr id="47107" name="Object 3"/>
          <p:cNvGraphicFramePr>
            <a:graphicFrameLocks noGrp="1" noChangeAspect="1"/>
          </p:cNvGraphicFramePr>
          <p:nvPr>
            <p:ph idx="1"/>
          </p:nvPr>
        </p:nvGraphicFramePr>
        <p:xfrm>
          <a:off x="755650" y="1598613"/>
          <a:ext cx="7707313" cy="4926012"/>
        </p:xfrm>
        <a:graphic>
          <a:graphicData uri="http://schemas.openxmlformats.org/presentationml/2006/ole">
            <mc:AlternateContent xmlns:mc="http://schemas.openxmlformats.org/markup-compatibility/2006">
              <mc:Choice xmlns:v="urn:schemas-microsoft-com:vml" Requires="v">
                <p:oleObj spid="_x0000_s119818" name="Graphique" r:id="rId3" imgW="5886450" imgH="3762375" progId="Excel.Chart.8">
                  <p:embed/>
                </p:oleObj>
              </mc:Choice>
              <mc:Fallback>
                <p:oleObj name="Graphique" r:id="rId3" imgW="5886450" imgH="3762375" progId="Excel.Chart.8">
                  <p:embed/>
                  <p:pic>
                    <p:nvPicPr>
                      <p:cNvPr id="47107"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1598613"/>
                        <a:ext cx="7707313" cy="492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681375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2" name="Rectangle 4"/>
          <p:cNvSpPr>
            <a:spLocks noGrp="1" noChangeArrowheads="1"/>
          </p:cNvSpPr>
          <p:nvPr>
            <p:ph type="title"/>
          </p:nvPr>
        </p:nvSpPr>
        <p:spPr>
          <a:xfrm>
            <a:off x="179388" y="333375"/>
            <a:ext cx="8964612" cy="990600"/>
          </a:xfrm>
        </p:spPr>
        <p:txBody>
          <a:bodyPr>
            <a:noAutofit/>
          </a:bodyPr>
          <a:lstStyle/>
          <a:p>
            <a:pPr eaLnBrk="1" fontAlgn="auto" hangingPunct="1">
              <a:spcAft>
                <a:spcPts val="0"/>
              </a:spcAft>
              <a:defRPr/>
            </a:pPr>
            <a:r>
              <a:rPr lang="en-US" sz="3200" dirty="0" err="1"/>
              <a:t>Déterminants</a:t>
            </a:r>
            <a:r>
              <a:rPr lang="en-US" sz="3200" dirty="0"/>
              <a:t> de </a:t>
            </a:r>
            <a:r>
              <a:rPr lang="en-US" sz="3200" dirty="0" err="1"/>
              <a:t>l’expérience</a:t>
            </a:r>
            <a:r>
              <a:rPr lang="en-US" sz="3200" dirty="0"/>
              <a:t> des discriminations  </a:t>
            </a:r>
            <a:r>
              <a:rPr lang="en-US" sz="2400" dirty="0"/>
              <a:t>(Odds ratio)</a:t>
            </a:r>
            <a:r>
              <a:rPr lang="en-US" sz="3200" dirty="0"/>
              <a:t> </a:t>
            </a:r>
          </a:p>
        </p:txBody>
      </p:sp>
      <p:graphicFrame>
        <p:nvGraphicFramePr>
          <p:cNvPr id="10" name="Espace réservé du contenu 9"/>
          <p:cNvGraphicFramePr>
            <a:graphicFrameLocks noGrp="1"/>
          </p:cNvGraphicFramePr>
          <p:nvPr>
            <p:ph idx="1"/>
          </p:nvPr>
        </p:nvGraphicFramePr>
        <p:xfrm>
          <a:off x="2123728" y="1600200"/>
          <a:ext cx="6264696" cy="5141168"/>
        </p:xfrm>
        <a:graphic>
          <a:graphicData uri="http://schemas.openxmlformats.org/drawingml/2006/chart">
            <c:chart xmlns:c="http://schemas.openxmlformats.org/drawingml/2006/chart" xmlns:r="http://schemas.openxmlformats.org/officeDocument/2006/relationships" r:id="rId2"/>
          </a:graphicData>
        </a:graphic>
      </p:graphicFrame>
      <p:sp>
        <p:nvSpPr>
          <p:cNvPr id="5" name="Ellipse 4"/>
          <p:cNvSpPr/>
          <p:nvPr/>
        </p:nvSpPr>
        <p:spPr>
          <a:xfrm>
            <a:off x="5965825" y="3590925"/>
            <a:ext cx="720725"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Ellipse 5"/>
          <p:cNvSpPr/>
          <p:nvPr/>
        </p:nvSpPr>
        <p:spPr>
          <a:xfrm>
            <a:off x="5724525" y="5949950"/>
            <a:ext cx="6985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2" name="Ellipse 11"/>
          <p:cNvSpPr/>
          <p:nvPr/>
        </p:nvSpPr>
        <p:spPr>
          <a:xfrm>
            <a:off x="5867400" y="4076700"/>
            <a:ext cx="714375"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3" name="Ellipse 12"/>
          <p:cNvSpPr/>
          <p:nvPr/>
        </p:nvSpPr>
        <p:spPr>
          <a:xfrm>
            <a:off x="5724525" y="2736850"/>
            <a:ext cx="9144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extLst>
      <p:ext uri="{BB962C8B-B14F-4D97-AF65-F5344CB8AC3E}">
        <p14:creationId xmlns:p14="http://schemas.microsoft.com/office/powerpoint/2010/main" val="23447741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2"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0825" y="182563"/>
            <a:ext cx="8435975" cy="1111250"/>
          </a:xfrm>
        </p:spPr>
        <p:txBody>
          <a:bodyPr>
            <a:normAutofit fontScale="90000"/>
          </a:bodyPr>
          <a:lstStyle/>
          <a:p>
            <a:pPr fontAlgn="auto">
              <a:spcAft>
                <a:spcPts val="0"/>
              </a:spcAft>
              <a:defRPr/>
            </a:pPr>
            <a:r>
              <a:rPr lang="fr-FR" sz="3600" dirty="0"/>
              <a:t>Une expérience qui varie peu selon les territoires</a:t>
            </a:r>
          </a:p>
        </p:txBody>
      </p:sp>
      <p:graphicFrame>
        <p:nvGraphicFramePr>
          <p:cNvPr id="48131" name="Espace réservé du contenu 4"/>
          <p:cNvGraphicFramePr>
            <a:graphicFrameLocks noGrp="1"/>
          </p:cNvGraphicFramePr>
          <p:nvPr>
            <p:ph idx="1"/>
          </p:nvPr>
        </p:nvGraphicFramePr>
        <p:xfrm>
          <a:off x="406400" y="1549400"/>
          <a:ext cx="8331200" cy="4627563"/>
        </p:xfrm>
        <a:graphic>
          <a:graphicData uri="http://schemas.openxmlformats.org/presentationml/2006/ole">
            <mc:AlternateContent xmlns:mc="http://schemas.openxmlformats.org/markup-compatibility/2006">
              <mc:Choice xmlns:v="urn:schemas-microsoft-com:vml" Requires="v">
                <p:oleObj spid="_x0000_s120840" r:id="rId3" imgW="8327858" imgH="4627265" progId="Excel.Chart.8">
                  <p:embed/>
                </p:oleObj>
              </mc:Choice>
              <mc:Fallback>
                <p:oleObj r:id="rId3" imgW="8327858" imgH="4627265" progId="Excel.Chart.8">
                  <p:embed/>
                  <p:pic>
                    <p:nvPicPr>
                      <p:cNvPr id="48131" name="Espace réservé du contenu 4"/>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400" y="1549400"/>
                        <a:ext cx="8331200" cy="462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283857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35182" y="499060"/>
            <a:ext cx="7886700" cy="764177"/>
          </a:xfrm>
        </p:spPr>
        <p:txBody>
          <a:bodyPr>
            <a:normAutofit fontScale="90000"/>
          </a:bodyPr>
          <a:lstStyle/>
          <a:p>
            <a:r>
              <a:rPr lang="fr-FR" dirty="0"/>
              <a:t>Evolution des discriminations origine et religion </a:t>
            </a:r>
          </a:p>
        </p:txBody>
      </p:sp>
      <p:graphicFrame>
        <p:nvGraphicFramePr>
          <p:cNvPr id="4" name="Espace réservé du contenu 3"/>
          <p:cNvGraphicFramePr>
            <a:graphicFrameLocks noGrp="1"/>
          </p:cNvGraphicFramePr>
          <p:nvPr>
            <p:ph idx="1"/>
          </p:nvPr>
        </p:nvGraphicFramePr>
        <p:xfrm>
          <a:off x="107505" y="2163536"/>
          <a:ext cx="4555936" cy="39297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aphique 5"/>
          <p:cNvGraphicFramePr>
            <a:graphicFrameLocks/>
          </p:cNvGraphicFramePr>
          <p:nvPr/>
        </p:nvGraphicFramePr>
        <p:xfrm>
          <a:off x="4663441" y="2162197"/>
          <a:ext cx="4157032" cy="3469719"/>
        </p:xfrm>
        <a:graphic>
          <a:graphicData uri="http://schemas.openxmlformats.org/drawingml/2006/chart">
            <c:chart xmlns:c="http://schemas.openxmlformats.org/drawingml/2006/chart" xmlns:r="http://schemas.openxmlformats.org/officeDocument/2006/relationships" r:id="rId3"/>
          </a:graphicData>
        </a:graphic>
      </p:graphicFrame>
      <p:sp>
        <p:nvSpPr>
          <p:cNvPr id="7" name="ZoneTexte 6"/>
          <p:cNvSpPr txBox="1"/>
          <p:nvPr/>
        </p:nvSpPr>
        <p:spPr>
          <a:xfrm>
            <a:off x="1319348" y="1724590"/>
            <a:ext cx="2580386" cy="400110"/>
          </a:xfrm>
          <a:prstGeom prst="rect">
            <a:avLst/>
          </a:prstGeom>
          <a:noFill/>
        </p:spPr>
        <p:txBody>
          <a:bodyPr wrap="none" rtlCol="0">
            <a:spAutoFit/>
          </a:bodyPr>
          <a:lstStyle/>
          <a:p>
            <a:pPr defTabSz="685800" fontAlgn="auto">
              <a:spcBef>
                <a:spcPts val="0"/>
              </a:spcBef>
              <a:spcAft>
                <a:spcPts val="0"/>
              </a:spcAft>
            </a:pPr>
            <a:r>
              <a:rPr lang="fr-FR" sz="2000" dirty="0">
                <a:solidFill>
                  <a:prstClr val="black"/>
                </a:solidFill>
                <a:latin typeface="Calibri" panose="020F0502020204030204"/>
                <a:cs typeface="+mn-cs"/>
              </a:rPr>
              <a:t>Discriminations origine</a:t>
            </a:r>
          </a:p>
        </p:txBody>
      </p:sp>
      <p:sp>
        <p:nvSpPr>
          <p:cNvPr id="8" name="ZoneTexte 7"/>
          <p:cNvSpPr txBox="1"/>
          <p:nvPr/>
        </p:nvSpPr>
        <p:spPr>
          <a:xfrm>
            <a:off x="5551715" y="1723251"/>
            <a:ext cx="2535309" cy="400110"/>
          </a:xfrm>
          <a:prstGeom prst="rect">
            <a:avLst/>
          </a:prstGeom>
          <a:noFill/>
        </p:spPr>
        <p:txBody>
          <a:bodyPr wrap="none" rtlCol="0">
            <a:spAutoFit/>
          </a:bodyPr>
          <a:lstStyle/>
          <a:p>
            <a:pPr defTabSz="685800" fontAlgn="auto">
              <a:spcBef>
                <a:spcPts val="0"/>
              </a:spcBef>
              <a:spcAft>
                <a:spcPts val="0"/>
              </a:spcAft>
            </a:pPr>
            <a:r>
              <a:rPr lang="fr-FR" sz="2000" dirty="0">
                <a:solidFill>
                  <a:prstClr val="black"/>
                </a:solidFill>
                <a:latin typeface="Calibri" panose="020F0502020204030204"/>
                <a:cs typeface="+mn-cs"/>
              </a:rPr>
              <a:t>Discrimination religion</a:t>
            </a:r>
          </a:p>
        </p:txBody>
      </p:sp>
    </p:spTree>
    <p:extLst>
      <p:ext uri="{BB962C8B-B14F-4D97-AF65-F5344CB8AC3E}">
        <p14:creationId xmlns:p14="http://schemas.microsoft.com/office/powerpoint/2010/main" val="3385654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332656"/>
            <a:ext cx="8229600" cy="990600"/>
          </a:xfrm>
        </p:spPr>
        <p:txBody>
          <a:bodyPr/>
          <a:lstStyle/>
          <a:p>
            <a:r>
              <a:rPr lang="fr-FR" dirty="0"/>
              <a:t>Un siècle d’immigration</a:t>
            </a:r>
          </a:p>
        </p:txBody>
      </p:sp>
      <p:pic>
        <p:nvPicPr>
          <p:cNvPr id="5" name="Espace réservé du contenu 4"/>
          <p:cNvPicPr>
            <a:picLocks noGrp="1" noChangeAspect="1"/>
          </p:cNvPicPr>
          <p:nvPr>
            <p:ph idx="1"/>
          </p:nvPr>
        </p:nvPicPr>
        <p:blipFill>
          <a:blip r:embed="rId2"/>
          <a:stretch>
            <a:fillRect/>
          </a:stretch>
        </p:blipFill>
        <p:spPr>
          <a:xfrm>
            <a:off x="1691680" y="1196752"/>
            <a:ext cx="5848874" cy="5599228"/>
          </a:xfrm>
          <a:prstGeom prst="rect">
            <a:avLst/>
          </a:prstGeom>
        </p:spPr>
      </p:pic>
    </p:spTree>
    <p:extLst>
      <p:ext uri="{BB962C8B-B14F-4D97-AF65-F5344CB8AC3E}">
        <p14:creationId xmlns:p14="http://schemas.microsoft.com/office/powerpoint/2010/main" val="23494831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p:cNvSpPr>
            <a:spLocks noGrp="1"/>
          </p:cNvSpPr>
          <p:nvPr>
            <p:ph type="title"/>
          </p:nvPr>
        </p:nvSpPr>
        <p:spPr/>
        <p:txBody>
          <a:bodyPr/>
          <a:lstStyle/>
          <a:p>
            <a:r>
              <a:rPr lang="en-US" altLang="fr-FR" sz="3600"/>
              <a:t>Qui sont les Musulmans en France?</a:t>
            </a:r>
          </a:p>
        </p:txBody>
      </p:sp>
      <p:sp>
        <p:nvSpPr>
          <p:cNvPr id="17411" name="Espace réservé du contenu 2"/>
          <p:cNvSpPr>
            <a:spLocks noGrp="1"/>
          </p:cNvSpPr>
          <p:nvPr>
            <p:ph idx="1"/>
          </p:nvPr>
        </p:nvSpPr>
        <p:spPr/>
        <p:txBody>
          <a:bodyPr>
            <a:normAutofit/>
          </a:bodyPr>
          <a:lstStyle/>
          <a:p>
            <a:r>
              <a:rPr lang="fr-FR" altLang="fr-FR" sz="2400"/>
              <a:t>4,1 millions de Musulmans</a:t>
            </a:r>
            <a:endParaRPr lang="en-US" altLang="fr-FR" sz="2400"/>
          </a:p>
          <a:p>
            <a:r>
              <a:rPr lang="en-US" altLang="fr-FR" sz="2400"/>
              <a:t>Immigrés = 54%; 2</a:t>
            </a:r>
            <a:r>
              <a:rPr lang="en-US" altLang="fr-FR" sz="2400" baseline="30000"/>
              <a:t>nd</a:t>
            </a:r>
            <a:r>
              <a:rPr lang="en-US" altLang="fr-FR" sz="2400"/>
              <a:t> Generation=39% (dont G2,5=5%); Population majoritaire=7%</a:t>
            </a:r>
          </a:p>
          <a:p>
            <a:r>
              <a:rPr lang="en-US" altLang="fr-FR" sz="2400"/>
              <a:t>Principalement Maghrébins=70%; Turcs=9% et Sub-Sahariens=10%</a:t>
            </a:r>
          </a:p>
          <a:p>
            <a:r>
              <a:rPr lang="en-US" altLang="fr-FR" sz="2400"/>
              <a:t>Une population jeune (65% moins de 35 ans)</a:t>
            </a:r>
          </a:p>
          <a:p>
            <a:r>
              <a:rPr lang="en-US" altLang="fr-FR" sz="2400"/>
              <a:t> De milieu populaire : Ouvriers et employés (50%) et inactifs (28%, principalement femmes)</a:t>
            </a:r>
          </a:p>
          <a:p>
            <a:r>
              <a:rPr lang="en-US" altLang="fr-FR" sz="2400"/>
              <a:t>Bas niveaux d’éducation : 47% avec au mieux un brévet des collèges (vs 18%); Etudes supérieures=23% (vs 34%)</a:t>
            </a:r>
          </a:p>
        </p:txBody>
      </p:sp>
    </p:spTree>
    <p:extLst>
      <p:ext uri="{BB962C8B-B14F-4D97-AF65-F5344CB8AC3E}">
        <p14:creationId xmlns:p14="http://schemas.microsoft.com/office/powerpoint/2010/main" val="21600972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87998" y="954440"/>
            <a:ext cx="9319996" cy="4949120"/>
          </a:xfrm>
          <a:prstGeom prst="rect">
            <a:avLst/>
          </a:prstGeom>
        </p:spPr>
      </p:pic>
    </p:spTree>
    <p:extLst>
      <p:ext uri="{BB962C8B-B14F-4D97-AF65-F5344CB8AC3E}">
        <p14:creationId xmlns:p14="http://schemas.microsoft.com/office/powerpoint/2010/main" val="10304699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99856" y="815320"/>
            <a:ext cx="9343711" cy="5227361"/>
          </a:xfrm>
          <a:prstGeom prst="rect">
            <a:avLst/>
          </a:prstGeom>
        </p:spPr>
      </p:pic>
    </p:spTree>
    <p:extLst>
      <p:ext uri="{BB962C8B-B14F-4D97-AF65-F5344CB8AC3E}">
        <p14:creationId xmlns:p14="http://schemas.microsoft.com/office/powerpoint/2010/main" val="434631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A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 y="620713"/>
            <a:ext cx="9324975" cy="532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17916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188640"/>
            <a:ext cx="2725028" cy="3816424"/>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6828" y="20670"/>
            <a:ext cx="2711755" cy="3801525"/>
          </a:xfrm>
          <a:prstGeom prst="rect">
            <a:avLst/>
          </a:prstGeom>
        </p:spPr>
      </p:pic>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6568" y="2780928"/>
            <a:ext cx="2232248" cy="3128406"/>
          </a:xfrm>
          <a:prstGeom prst="rect">
            <a:avLst/>
          </a:prstGeom>
        </p:spPr>
      </p:pic>
    </p:spTree>
    <p:extLst>
      <p:ext uri="{BB962C8B-B14F-4D97-AF65-F5344CB8AC3E}">
        <p14:creationId xmlns:p14="http://schemas.microsoft.com/office/powerpoint/2010/main" val="41228655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548680"/>
            <a:ext cx="8712968" cy="418058"/>
          </a:xfrm>
        </p:spPr>
        <p:txBody>
          <a:bodyPr>
            <a:noAutofit/>
          </a:bodyPr>
          <a:lstStyle/>
          <a:p>
            <a:r>
              <a:rPr lang="fr-FR" sz="2800" dirty="0"/>
              <a:t>Ouverture à l’immigration selon différentes caractéristiques</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989" y="1116747"/>
            <a:ext cx="8134350" cy="572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60930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4804" y="764704"/>
            <a:ext cx="7886700" cy="556406"/>
          </a:xfrm>
        </p:spPr>
        <p:txBody>
          <a:bodyPr>
            <a:noAutofit/>
          </a:bodyPr>
          <a:lstStyle/>
          <a:p>
            <a:r>
              <a:rPr lang="fr-FR" sz="2800" dirty="0"/>
              <a:t>Indice de tolérance des groupes exposés au racisme (sondage de la CNCDH, 2019)</a:t>
            </a:r>
          </a:p>
        </p:txBody>
      </p:sp>
      <p:pic>
        <p:nvPicPr>
          <p:cNvPr id="3" name="Image 2"/>
          <p:cNvPicPr>
            <a:picLocks noChangeAspect="1"/>
          </p:cNvPicPr>
          <p:nvPr/>
        </p:nvPicPr>
        <p:blipFill>
          <a:blip r:embed="rId2"/>
          <a:stretch>
            <a:fillRect/>
          </a:stretch>
        </p:blipFill>
        <p:spPr>
          <a:xfrm>
            <a:off x="179512" y="1700808"/>
            <a:ext cx="3707565" cy="2738815"/>
          </a:xfrm>
          <a:prstGeom prst="rect">
            <a:avLst/>
          </a:prstGeom>
        </p:spPr>
      </p:pic>
      <p:pic>
        <p:nvPicPr>
          <p:cNvPr id="4" name="Image 3"/>
          <p:cNvPicPr>
            <a:picLocks noChangeAspect="1"/>
          </p:cNvPicPr>
          <p:nvPr/>
        </p:nvPicPr>
        <p:blipFill>
          <a:blip r:embed="rId3"/>
          <a:stretch>
            <a:fillRect/>
          </a:stretch>
        </p:blipFill>
        <p:spPr>
          <a:xfrm>
            <a:off x="4427984" y="1633715"/>
            <a:ext cx="3888432" cy="2927043"/>
          </a:xfrm>
          <a:prstGeom prst="rect">
            <a:avLst/>
          </a:prstGeom>
        </p:spPr>
      </p:pic>
      <p:pic>
        <p:nvPicPr>
          <p:cNvPr id="5" name="Image 4"/>
          <p:cNvPicPr>
            <a:picLocks noChangeAspect="1"/>
          </p:cNvPicPr>
          <p:nvPr/>
        </p:nvPicPr>
        <p:blipFill>
          <a:blip r:embed="rId4"/>
          <a:stretch>
            <a:fillRect/>
          </a:stretch>
        </p:blipFill>
        <p:spPr>
          <a:xfrm>
            <a:off x="2330250" y="4869160"/>
            <a:ext cx="3269862" cy="1847058"/>
          </a:xfrm>
          <a:prstGeom prst="rect">
            <a:avLst/>
          </a:prstGeom>
        </p:spPr>
      </p:pic>
    </p:spTree>
    <p:extLst>
      <p:ext uri="{BB962C8B-B14F-4D97-AF65-F5344CB8AC3E}">
        <p14:creationId xmlns:p14="http://schemas.microsoft.com/office/powerpoint/2010/main" val="28941013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a:xfrm>
            <a:off x="822960" y="286605"/>
            <a:ext cx="7543800" cy="982156"/>
          </a:xfrm>
        </p:spPr>
        <p:txBody>
          <a:bodyPr>
            <a:normAutofit fontScale="90000"/>
          </a:bodyPr>
          <a:lstStyle/>
          <a:p>
            <a:pPr eaLnBrk="1" hangingPunct="1"/>
            <a:r>
              <a:rPr lang="en-US" altLang="fr-FR" sz="3600" dirty="0"/>
              <a:t>La religion </a:t>
            </a:r>
            <a:r>
              <a:rPr lang="en-US" altLang="fr-FR" sz="3600" dirty="0" err="1"/>
              <a:t>comme</a:t>
            </a:r>
            <a:r>
              <a:rPr lang="en-US" altLang="fr-FR" sz="3600" dirty="0"/>
              <a:t> </a:t>
            </a:r>
            <a:r>
              <a:rPr lang="en-US" altLang="fr-FR" sz="3600" dirty="0" err="1"/>
              <a:t>marqueur</a:t>
            </a:r>
            <a:r>
              <a:rPr lang="en-US" altLang="fr-FR" sz="3600" dirty="0"/>
              <a:t> </a:t>
            </a:r>
            <a:r>
              <a:rPr lang="en-US" altLang="fr-FR" sz="3600" dirty="0" err="1"/>
              <a:t>identitaire</a:t>
            </a:r>
            <a:endParaRPr lang="en-US" altLang="fr-FR" sz="3600" dirty="0"/>
          </a:p>
        </p:txBody>
      </p:sp>
      <p:graphicFrame>
        <p:nvGraphicFramePr>
          <p:cNvPr id="5" name="Espace réservé du contenu 4"/>
          <p:cNvGraphicFramePr>
            <a:graphicFrameLocks noGrp="1"/>
          </p:cNvGraphicFramePr>
          <p:nvPr>
            <p:ph sz="half" idx="1"/>
          </p:nvPr>
        </p:nvGraphicFramePr>
        <p:xfrm>
          <a:off x="323528" y="1484784"/>
          <a:ext cx="4394448" cy="5224288"/>
        </p:xfrm>
        <a:graphic>
          <a:graphicData uri="http://schemas.openxmlformats.org/drawingml/2006/chart">
            <c:chart xmlns:c="http://schemas.openxmlformats.org/drawingml/2006/chart" xmlns:r="http://schemas.openxmlformats.org/officeDocument/2006/relationships" r:id="rId2"/>
          </a:graphicData>
        </a:graphic>
      </p:graphicFrame>
      <p:sp>
        <p:nvSpPr>
          <p:cNvPr id="25604" name="Espace réservé du contenu 2"/>
          <p:cNvSpPr>
            <a:spLocks noGrp="1"/>
          </p:cNvSpPr>
          <p:nvPr>
            <p:ph sz="half" idx="2"/>
          </p:nvPr>
        </p:nvSpPr>
        <p:spPr>
          <a:xfrm>
            <a:off x="4860032" y="1484784"/>
            <a:ext cx="4191000" cy="4572000"/>
          </a:xfrm>
        </p:spPr>
        <p:txBody>
          <a:bodyPr/>
          <a:lstStyle/>
          <a:p>
            <a:r>
              <a:rPr lang="en-US" altLang="en-US" sz="2000"/>
              <a:t>Une identité plus saillante chez les jeunes </a:t>
            </a:r>
            <a:r>
              <a:rPr lang="en-US" altLang="en-US" sz="1600"/>
              <a:t>(40% - de 25 ans et 27% + de 35 ans)</a:t>
            </a:r>
          </a:p>
          <a:p>
            <a:r>
              <a:rPr lang="en-US" altLang="en-US" sz="2000"/>
              <a:t>31% G1 et 36% G2</a:t>
            </a:r>
          </a:p>
          <a:p>
            <a:r>
              <a:rPr lang="en-US" altLang="en-US" sz="2000"/>
              <a:t>Peu d’effet de la position sociale </a:t>
            </a:r>
            <a:r>
              <a:rPr lang="en-US" altLang="en-US" sz="1600"/>
              <a:t>(cadres=31 ouvriers/employés=30%) </a:t>
            </a:r>
            <a:r>
              <a:rPr lang="en-US" altLang="en-US" sz="2000"/>
              <a:t>ou du diplôme </a:t>
            </a:r>
            <a:r>
              <a:rPr lang="en-US" altLang="en-US" sz="1600"/>
              <a:t>(34% sans diplôme et 34% dip supérieur au bac)</a:t>
            </a:r>
          </a:p>
          <a:p>
            <a:r>
              <a:rPr lang="en-US" altLang="en-US" sz="2000"/>
              <a:t>Des contrastes selon l’origine </a:t>
            </a:r>
            <a:r>
              <a:rPr lang="en-US" altLang="en-US" sz="1600"/>
              <a:t>(G2 Maroc et Tunisie=41% Algérie=31%)</a:t>
            </a:r>
          </a:p>
          <a:p>
            <a:r>
              <a:rPr lang="en-US" altLang="en-US" sz="2000"/>
              <a:t>Femmes=37% Hommes=29%</a:t>
            </a:r>
          </a:p>
          <a:p>
            <a:r>
              <a:rPr lang="en-US" altLang="en-US" sz="2000"/>
              <a:t>Religiosité très corrélée </a:t>
            </a:r>
            <a:r>
              <a:rPr lang="en-US" altLang="en-US" sz="1600"/>
              <a:t>(forte=39% faible=11%)</a:t>
            </a:r>
          </a:p>
          <a:p>
            <a:endParaRPr lang="en-US" altLang="en-US" sz="2000"/>
          </a:p>
        </p:txBody>
      </p:sp>
    </p:spTree>
    <p:extLst>
      <p:ext uri="{BB962C8B-B14F-4D97-AF65-F5344CB8AC3E}">
        <p14:creationId xmlns:p14="http://schemas.microsoft.com/office/powerpoint/2010/main" val="33709518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txBody>
          <a:bodyPr>
            <a:normAutofit fontScale="90000"/>
          </a:bodyPr>
          <a:lstStyle/>
          <a:p>
            <a:r>
              <a:rPr lang="fr-FR" sz="3200" dirty="0"/>
              <a:t>Communautarisme ? des relations sociales diversifiées </a:t>
            </a:r>
          </a:p>
        </p:txBody>
      </p:sp>
      <p:graphicFrame>
        <p:nvGraphicFramePr>
          <p:cNvPr id="4" name="Espace réservé du contenu 3"/>
          <p:cNvGraphicFramePr>
            <a:graphicFrameLocks noGrp="1"/>
          </p:cNvGraphicFramePr>
          <p:nvPr>
            <p:ph idx="1"/>
          </p:nvPr>
        </p:nvGraphicFramePr>
        <p:xfrm>
          <a:off x="457200" y="2132856"/>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ZoneTexte 4"/>
          <p:cNvSpPr txBox="1"/>
          <p:nvPr/>
        </p:nvSpPr>
        <p:spPr>
          <a:xfrm>
            <a:off x="1331640" y="1412776"/>
            <a:ext cx="5507726" cy="646331"/>
          </a:xfrm>
          <a:prstGeom prst="rect">
            <a:avLst/>
          </a:prstGeom>
          <a:noFill/>
        </p:spPr>
        <p:txBody>
          <a:bodyPr wrap="none" rtlCol="0">
            <a:spAutoFit/>
          </a:bodyPr>
          <a:lstStyle/>
          <a:p>
            <a:r>
              <a:rPr lang="fr-FR" dirty="0"/>
              <a:t>Qui sont les amis que vous avez rencontrés récemment ?</a:t>
            </a:r>
          </a:p>
          <a:p>
            <a:r>
              <a:rPr lang="fr-FR" dirty="0"/>
              <a:t>% ayant les mêmes caractéristiques que vous</a:t>
            </a:r>
          </a:p>
        </p:txBody>
      </p:sp>
    </p:spTree>
    <p:extLst>
      <p:ext uri="{BB962C8B-B14F-4D97-AF65-F5344CB8AC3E}">
        <p14:creationId xmlns:p14="http://schemas.microsoft.com/office/powerpoint/2010/main" val="4279953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1"/>
          <p:cNvSpPr>
            <a:spLocks noGrp="1"/>
          </p:cNvSpPr>
          <p:nvPr>
            <p:ph type="title"/>
          </p:nvPr>
        </p:nvSpPr>
        <p:spPr/>
        <p:txBody>
          <a:bodyPr>
            <a:normAutofit fontScale="90000"/>
          </a:bodyPr>
          <a:lstStyle/>
          <a:p>
            <a:r>
              <a:rPr lang="fr-FR" altLang="en-US" sz="3200"/>
              <a:t>Port du voile (femmes musulmanes) selon l’origine et la génération</a:t>
            </a:r>
            <a:endParaRPr lang="en-US" altLang="en-US" sz="3200"/>
          </a:p>
        </p:txBody>
      </p:sp>
      <p:pic>
        <p:nvPicPr>
          <p:cNvPr id="2457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23850" y="1916113"/>
            <a:ext cx="5548313" cy="333533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0" name="ZoneTexte 4"/>
          <p:cNvSpPr txBox="1">
            <a:spLocks noChangeArrowheads="1"/>
          </p:cNvSpPr>
          <p:nvPr/>
        </p:nvSpPr>
        <p:spPr bwMode="auto">
          <a:xfrm>
            <a:off x="559435" y="5426046"/>
            <a:ext cx="80708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700"/>
              </a:spcBef>
              <a:buClr>
                <a:schemeClr val="accent2"/>
              </a:buClr>
              <a:buSzPct val="60000"/>
              <a:buFont typeface="Wingdings" panose="05000000000000000000" pitchFamily="2" charset="2"/>
              <a:buChar char=""/>
              <a:defRPr sz="2900">
                <a:solidFill>
                  <a:schemeClr val="tx1"/>
                </a:solidFill>
                <a:latin typeface="Tw Cen MT"/>
              </a:defRPr>
            </a:lvl1pPr>
            <a:lvl2pPr marL="742950" indent="-285750" eaLnBrk="0" hangingPunct="0">
              <a:spcBef>
                <a:spcPts val="550"/>
              </a:spcBef>
              <a:buClr>
                <a:schemeClr val="accent1"/>
              </a:buClr>
              <a:buSzPct val="70000"/>
              <a:buFont typeface="Wingdings 2" panose="05020102010507070707" pitchFamily="18" charset="2"/>
              <a:buChar char=""/>
              <a:defRPr sz="2600">
                <a:solidFill>
                  <a:schemeClr val="tx1"/>
                </a:solidFill>
                <a:latin typeface="Tw Cen MT"/>
              </a:defRPr>
            </a:lvl2pPr>
            <a:lvl3pPr marL="1143000" indent="-228600" eaLnBrk="0" hangingPunct="0">
              <a:spcBef>
                <a:spcPts val="500"/>
              </a:spcBef>
              <a:buClr>
                <a:schemeClr val="accent2"/>
              </a:buClr>
              <a:buSzPct val="75000"/>
              <a:buFont typeface="Wingdings" panose="05000000000000000000" pitchFamily="2" charset="2"/>
              <a:buChar char=""/>
              <a:defRPr sz="2300">
                <a:solidFill>
                  <a:schemeClr val="tx1"/>
                </a:solidFill>
                <a:latin typeface="Tw Cen MT"/>
              </a:defRPr>
            </a:lvl3pPr>
            <a:lvl4pPr marL="1600200" indent="-228600" eaLnBrk="0" hangingPunct="0">
              <a:spcBef>
                <a:spcPts val="400"/>
              </a:spcBef>
              <a:buClr>
                <a:srgbClr val="A5AB81"/>
              </a:buClr>
              <a:buSzPct val="75000"/>
              <a:buFont typeface="Wingdings" panose="05000000000000000000" pitchFamily="2" charset="2"/>
              <a:buChar char=""/>
              <a:defRPr sz="2000">
                <a:solidFill>
                  <a:schemeClr val="tx1"/>
                </a:solidFill>
                <a:latin typeface="Tw Cen MT"/>
              </a:defRPr>
            </a:lvl4pPr>
            <a:lvl5pPr marL="2057400" indent="-228600" eaLnBrk="0" hangingPunct="0">
              <a:spcBef>
                <a:spcPts val="400"/>
              </a:spcBef>
              <a:buClr>
                <a:srgbClr val="D8B25C"/>
              </a:buClr>
              <a:buSzPct val="65000"/>
              <a:buFont typeface="Wingdings" panose="05000000000000000000" pitchFamily="2" charset="2"/>
              <a:buChar char=""/>
              <a:defRPr sz="2000">
                <a:solidFill>
                  <a:schemeClr val="tx1"/>
                </a:solidFill>
                <a:latin typeface="Tw Cen MT"/>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a:defRPr>
            </a:lvl9pPr>
          </a:lstStyle>
          <a:p>
            <a:pPr eaLnBrk="1" hangingPunct="1">
              <a:spcBef>
                <a:spcPct val="0"/>
              </a:spcBef>
              <a:buClrTx/>
              <a:buSzTx/>
              <a:buFontTx/>
              <a:buNone/>
            </a:pPr>
            <a:r>
              <a:rPr lang="fr-FR" altLang="en-US" sz="1800" dirty="0">
                <a:latin typeface="Arial" panose="020B0604020202020204" pitchFamily="34" charset="0"/>
              </a:rPr>
              <a:t>Le voile est un peu plus porté par les jeunes filles de la seconde génération : </a:t>
            </a:r>
          </a:p>
          <a:p>
            <a:pPr eaLnBrk="1" hangingPunct="1">
              <a:spcBef>
                <a:spcPct val="0"/>
              </a:spcBef>
              <a:buClrTx/>
              <a:buSzTx/>
              <a:buFontTx/>
              <a:buNone/>
            </a:pPr>
            <a:r>
              <a:rPr lang="fr-FR" altLang="en-US" sz="1800" dirty="0">
                <a:latin typeface="Arial" panose="020B0604020202020204" pitchFamily="34" charset="0"/>
              </a:rPr>
              <a:t>14% moins de 25 ans et 8% plus de 35 ans</a:t>
            </a:r>
          </a:p>
          <a:p>
            <a:pPr eaLnBrk="1" hangingPunct="1">
              <a:spcBef>
                <a:spcPct val="0"/>
              </a:spcBef>
              <a:buClrTx/>
              <a:buSzTx/>
              <a:buFontTx/>
              <a:buNone/>
            </a:pPr>
            <a:r>
              <a:rPr lang="fr-FR" altLang="en-US" sz="1800" dirty="0">
                <a:latin typeface="Arial" panose="020B0604020202020204" pitchFamily="34" charset="0"/>
              </a:rPr>
              <a:t>Pas d’écarts selon l’âge chez les immigrées</a:t>
            </a:r>
            <a:endParaRPr lang="en-US" altLang="en-US" sz="1800" dirty="0">
              <a:latin typeface="Arial" panose="020B0604020202020204" pitchFamily="34" charset="0"/>
            </a:endParaRPr>
          </a:p>
        </p:txBody>
      </p:sp>
    </p:spTree>
    <p:extLst>
      <p:ext uri="{BB962C8B-B14F-4D97-AF65-F5344CB8AC3E}">
        <p14:creationId xmlns:p14="http://schemas.microsoft.com/office/powerpoint/2010/main" val="2581428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103" y="332656"/>
            <a:ext cx="8964488" cy="720080"/>
          </a:xfrm>
        </p:spPr>
        <p:txBody>
          <a:bodyPr>
            <a:noAutofit/>
          </a:bodyPr>
          <a:lstStyle/>
          <a:p>
            <a:r>
              <a:rPr lang="fr-FR" sz="3200" dirty="0"/>
              <a:t>Etrangers, immigrés, descendants d’immigrés</a:t>
            </a:r>
          </a:p>
        </p:txBody>
      </p:sp>
      <p:sp>
        <p:nvSpPr>
          <p:cNvPr id="5" name="Espace réservé du contenu 4"/>
          <p:cNvSpPr>
            <a:spLocks noGrp="1"/>
          </p:cNvSpPr>
          <p:nvPr>
            <p:ph idx="1"/>
          </p:nvPr>
        </p:nvSpPr>
        <p:spPr/>
        <p:txBody>
          <a:bodyPr/>
          <a:lstStyle/>
          <a:p>
            <a:r>
              <a:rPr lang="fr-FR" sz="2000" dirty="0"/>
              <a:t>Etrangers = de nationalité étrangère (mais certains sont nés en France) = 5,1 M</a:t>
            </a:r>
          </a:p>
          <a:p>
            <a:r>
              <a:rPr lang="fr-FR" sz="2000" dirty="0"/>
              <a:t>Immigrés = nés étrangers hors de France (Etrangers et Français)= 6,8 M (10%), dont 40% sont devenus Français</a:t>
            </a:r>
          </a:p>
          <a:p>
            <a:r>
              <a:rPr lang="fr-FR" sz="2000" dirty="0"/>
              <a:t>Descendants d’immigrés = nés en France d’au moins un parent immigré= 7,6 M (11,5%)</a:t>
            </a:r>
          </a:p>
          <a:p>
            <a:r>
              <a:rPr lang="fr-FR" sz="2000" dirty="0"/>
              <a:t>Français nés à l’étranger = 1,7 M</a:t>
            </a:r>
          </a:p>
          <a:p>
            <a:r>
              <a:rPr lang="fr-FR" sz="2000" dirty="0"/>
              <a:t>Population totale : 67 M</a:t>
            </a:r>
          </a:p>
          <a:p>
            <a:endParaRPr lang="fr-FR" sz="2000"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607" y="1182527"/>
            <a:ext cx="8412193" cy="5046307"/>
          </a:xfrm>
          <a:prstGeom prst="rect">
            <a:avLst/>
          </a:prstGeom>
        </p:spPr>
      </p:pic>
      <p:sp>
        <p:nvSpPr>
          <p:cNvPr id="4" name="ZoneTexte 3"/>
          <p:cNvSpPr txBox="1"/>
          <p:nvPr/>
        </p:nvSpPr>
        <p:spPr>
          <a:xfrm>
            <a:off x="0" y="6228834"/>
            <a:ext cx="9182835" cy="646331"/>
          </a:xfrm>
          <a:prstGeom prst="rect">
            <a:avLst/>
          </a:prstGeom>
          <a:noFill/>
        </p:spPr>
        <p:txBody>
          <a:bodyPr wrap="none" rtlCol="0">
            <a:spAutoFit/>
          </a:bodyPr>
          <a:lstStyle/>
          <a:p>
            <a:r>
              <a:rPr lang="fr-FR" dirty="0"/>
              <a:t>Descendants d’immigrés = nés en France d’au moins un parent immigré= 7,6 M (11,5%)</a:t>
            </a:r>
          </a:p>
          <a:p>
            <a:endParaRPr lang="fr-FR" dirty="0"/>
          </a:p>
        </p:txBody>
      </p:sp>
      <p:sp>
        <p:nvSpPr>
          <p:cNvPr id="6" name="ZoneTexte 5"/>
          <p:cNvSpPr txBox="1"/>
          <p:nvPr/>
        </p:nvSpPr>
        <p:spPr>
          <a:xfrm>
            <a:off x="611560" y="1379464"/>
            <a:ext cx="3544560" cy="369332"/>
          </a:xfrm>
          <a:prstGeom prst="rect">
            <a:avLst/>
          </a:prstGeom>
          <a:noFill/>
        </p:spPr>
        <p:txBody>
          <a:bodyPr wrap="none" rtlCol="0">
            <a:spAutoFit/>
          </a:bodyPr>
          <a:lstStyle/>
          <a:p>
            <a:r>
              <a:rPr lang="fr-FR" dirty="0"/>
              <a:t>Source : Insee, estimations 2021</a:t>
            </a:r>
          </a:p>
        </p:txBody>
      </p:sp>
      <p:sp>
        <p:nvSpPr>
          <p:cNvPr id="7" name="ZoneTexte 6"/>
          <p:cNvSpPr txBox="1"/>
          <p:nvPr/>
        </p:nvSpPr>
        <p:spPr>
          <a:xfrm>
            <a:off x="8001942" y="1600200"/>
            <a:ext cx="838691" cy="369332"/>
          </a:xfrm>
          <a:prstGeom prst="rect">
            <a:avLst/>
          </a:prstGeom>
          <a:noFill/>
        </p:spPr>
        <p:txBody>
          <a:bodyPr wrap="none" rtlCol="0">
            <a:spAutoFit/>
          </a:bodyPr>
          <a:lstStyle/>
          <a:p>
            <a:r>
              <a:rPr lang="fr-FR" dirty="0"/>
              <a:t>10,3%</a:t>
            </a:r>
          </a:p>
        </p:txBody>
      </p:sp>
      <p:sp>
        <p:nvSpPr>
          <p:cNvPr id="8" name="ZoneTexte 7"/>
          <p:cNvSpPr txBox="1"/>
          <p:nvPr/>
        </p:nvSpPr>
        <p:spPr>
          <a:xfrm>
            <a:off x="8053265" y="5496704"/>
            <a:ext cx="710451" cy="369332"/>
          </a:xfrm>
          <a:prstGeom prst="rect">
            <a:avLst/>
          </a:prstGeom>
          <a:noFill/>
        </p:spPr>
        <p:txBody>
          <a:bodyPr wrap="none" rtlCol="0">
            <a:spAutoFit/>
          </a:bodyPr>
          <a:lstStyle/>
          <a:p>
            <a:r>
              <a:rPr lang="fr-FR" dirty="0"/>
              <a:t>7,7%</a:t>
            </a:r>
          </a:p>
        </p:txBody>
      </p:sp>
    </p:spTree>
    <p:extLst>
      <p:ext uri="{BB962C8B-B14F-4D97-AF65-F5344CB8AC3E}">
        <p14:creationId xmlns:p14="http://schemas.microsoft.com/office/powerpoint/2010/main" val="2444006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5"/>
          <p:cNvSpPr>
            <a:spLocks noGrp="1"/>
          </p:cNvSpPr>
          <p:nvPr>
            <p:ph type="title"/>
          </p:nvPr>
        </p:nvSpPr>
        <p:spPr/>
        <p:txBody>
          <a:bodyPr>
            <a:normAutofit fontScale="90000"/>
          </a:bodyPr>
          <a:lstStyle/>
          <a:p>
            <a:r>
              <a:rPr lang="en-US" altLang="fr-FR" sz="3600"/>
              <a:t>Expériences d’altérisation et de discrimination</a:t>
            </a:r>
          </a:p>
        </p:txBody>
      </p:sp>
      <p:sp>
        <p:nvSpPr>
          <p:cNvPr id="24579" name="Espace réservé du texte 6"/>
          <p:cNvSpPr>
            <a:spLocks noGrp="1"/>
          </p:cNvSpPr>
          <p:nvPr>
            <p:ph type="body" idx="1"/>
          </p:nvPr>
        </p:nvSpPr>
        <p:spPr/>
        <p:txBody>
          <a:bodyPr/>
          <a:lstStyle/>
          <a:p>
            <a:pPr algn="ctr"/>
            <a:r>
              <a:rPr lang="en-US" altLang="fr-FR" b="0"/>
              <a:t>Population générale</a:t>
            </a:r>
          </a:p>
        </p:txBody>
      </p:sp>
      <p:graphicFrame>
        <p:nvGraphicFramePr>
          <p:cNvPr id="12" name="Espace réservé du contenu 11"/>
          <p:cNvGraphicFramePr>
            <a:graphicFrameLocks noGrp="1"/>
          </p:cNvGraphicFramePr>
          <p:nvPr>
            <p:ph sz="half" idx="2"/>
          </p:nvPr>
        </p:nvGraphicFramePr>
        <p:xfrm>
          <a:off x="609600" y="2438400"/>
          <a:ext cx="4034408" cy="4086944"/>
        </p:xfrm>
        <a:graphic>
          <a:graphicData uri="http://schemas.openxmlformats.org/drawingml/2006/chart">
            <c:chart xmlns:c="http://schemas.openxmlformats.org/drawingml/2006/chart" xmlns:r="http://schemas.openxmlformats.org/officeDocument/2006/relationships" r:id="rId3"/>
          </a:graphicData>
        </a:graphic>
      </p:graphicFrame>
      <p:sp>
        <p:nvSpPr>
          <p:cNvPr id="8" name="Espace réservé du texte 7"/>
          <p:cNvSpPr>
            <a:spLocks noGrp="1"/>
          </p:cNvSpPr>
          <p:nvPr>
            <p:ph type="body" sz="quarter" idx="3"/>
          </p:nvPr>
        </p:nvSpPr>
        <p:spPr/>
        <p:txBody>
          <a:bodyPr/>
          <a:lstStyle/>
          <a:p>
            <a:pPr algn="ctr">
              <a:defRPr/>
            </a:pPr>
            <a:r>
              <a:rPr lang="en-US" b="0" dirty="0" err="1"/>
              <a:t>Immigrés</a:t>
            </a:r>
            <a:r>
              <a:rPr lang="en-US" b="0" dirty="0"/>
              <a:t> et 2e </a:t>
            </a:r>
            <a:r>
              <a:rPr lang="en-US" b="0" dirty="0" err="1"/>
              <a:t>génération</a:t>
            </a:r>
            <a:endParaRPr lang="en-US" b="0" dirty="0"/>
          </a:p>
        </p:txBody>
      </p:sp>
      <p:graphicFrame>
        <p:nvGraphicFramePr>
          <p:cNvPr id="10" name="Espace réservé du contenu 9"/>
          <p:cNvGraphicFramePr>
            <a:graphicFrameLocks noGrp="1"/>
          </p:cNvGraphicFramePr>
          <p:nvPr>
            <p:ph sz="quarter" idx="4"/>
          </p:nvPr>
        </p:nvGraphicFramePr>
        <p:xfrm>
          <a:off x="4800600" y="2438400"/>
          <a:ext cx="4091880" cy="408694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905963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ChangeArrowheads="1"/>
          </p:cNvSpPr>
          <p:nvPr>
            <p:ph type="title" idx="4294967295"/>
          </p:nvPr>
        </p:nvSpPr>
        <p:spPr>
          <a:xfrm>
            <a:off x="0" y="260648"/>
            <a:ext cx="8229600" cy="990600"/>
          </a:xfrm>
        </p:spPr>
        <p:txBody>
          <a:bodyPr/>
          <a:lstStyle/>
          <a:p>
            <a:pPr>
              <a:defRPr/>
            </a:pPr>
            <a:r>
              <a:rPr lang="fr-FR" altLang="fr-FR" dirty="0"/>
              <a:t>Conclusions </a:t>
            </a:r>
          </a:p>
        </p:txBody>
      </p:sp>
      <p:sp>
        <p:nvSpPr>
          <p:cNvPr id="66563" name="Rectangle 3"/>
          <p:cNvSpPr>
            <a:spLocks noGrp="1" noChangeArrowheads="1"/>
          </p:cNvSpPr>
          <p:nvPr>
            <p:ph type="body" idx="4294967295"/>
          </p:nvPr>
        </p:nvSpPr>
        <p:spPr>
          <a:xfrm>
            <a:off x="323528" y="1251248"/>
            <a:ext cx="8305800" cy="5029200"/>
          </a:xfrm>
        </p:spPr>
        <p:txBody>
          <a:bodyPr/>
          <a:lstStyle/>
          <a:p>
            <a:pPr>
              <a:lnSpc>
                <a:spcPct val="80000"/>
              </a:lnSpc>
            </a:pPr>
            <a:r>
              <a:rPr lang="en-US" altLang="fr-FR" sz="2000" dirty="0"/>
              <a:t>La France </a:t>
            </a:r>
            <a:r>
              <a:rPr lang="en-US" altLang="fr-FR" sz="2000" dirty="0" err="1"/>
              <a:t>est</a:t>
            </a:r>
            <a:r>
              <a:rPr lang="en-US" altLang="fr-FR" sz="2000" dirty="0"/>
              <a:t> </a:t>
            </a:r>
            <a:r>
              <a:rPr lang="en-US" altLang="fr-FR" sz="2000" dirty="0" err="1"/>
              <a:t>devenue</a:t>
            </a:r>
            <a:r>
              <a:rPr lang="en-US" altLang="fr-FR" sz="2000" dirty="0"/>
              <a:t> </a:t>
            </a:r>
            <a:r>
              <a:rPr lang="en-US" altLang="fr-FR" sz="2000" dirty="0" err="1"/>
              <a:t>une</a:t>
            </a:r>
            <a:r>
              <a:rPr lang="en-US" altLang="fr-FR" sz="2000" dirty="0"/>
              <a:t> </a:t>
            </a:r>
            <a:r>
              <a:rPr lang="en-US" altLang="fr-FR" sz="2000" dirty="0" err="1"/>
              <a:t>société</a:t>
            </a:r>
            <a:r>
              <a:rPr lang="en-US" altLang="fr-FR" sz="2000" dirty="0"/>
              <a:t> </a:t>
            </a:r>
            <a:r>
              <a:rPr lang="en-US" altLang="fr-FR" sz="2000" dirty="0" err="1"/>
              <a:t>multiculturelle</a:t>
            </a:r>
            <a:r>
              <a:rPr lang="en-US" altLang="fr-FR" sz="2000" dirty="0"/>
              <a:t> de facto 7où la </a:t>
            </a:r>
            <a:r>
              <a:rPr lang="en-US" altLang="fr-FR" sz="2000" dirty="0" err="1"/>
              <a:t>diversité</a:t>
            </a:r>
            <a:r>
              <a:rPr lang="en-US" altLang="fr-FR" sz="2000" dirty="0"/>
              <a:t> ethno-</a:t>
            </a:r>
            <a:r>
              <a:rPr lang="en-US" altLang="fr-FR" sz="2000" dirty="0" err="1"/>
              <a:t>raciale</a:t>
            </a:r>
            <a:r>
              <a:rPr lang="en-US" altLang="fr-FR" sz="2000" dirty="0"/>
              <a:t> de la population </a:t>
            </a:r>
            <a:r>
              <a:rPr lang="en-US" altLang="fr-FR" sz="2000" dirty="0" err="1"/>
              <a:t>particulièrement</a:t>
            </a:r>
            <a:r>
              <a:rPr lang="en-US" altLang="fr-FR" sz="2000" dirty="0"/>
              <a:t> marquee </a:t>
            </a:r>
            <a:r>
              <a:rPr lang="en-US" altLang="fr-FR" sz="2000" dirty="0" err="1"/>
              <a:t>dans</a:t>
            </a:r>
            <a:r>
              <a:rPr lang="en-US" altLang="fr-FR" sz="2000" dirty="0"/>
              <a:t> les grands </a:t>
            </a:r>
            <a:r>
              <a:rPr lang="en-US" altLang="fr-FR" sz="2000" dirty="0" err="1"/>
              <a:t>centres</a:t>
            </a:r>
            <a:r>
              <a:rPr lang="en-US" altLang="fr-FR" sz="2000" dirty="0"/>
              <a:t> </a:t>
            </a:r>
            <a:r>
              <a:rPr lang="en-US" altLang="fr-FR" sz="2000" dirty="0" err="1"/>
              <a:t>urbains</a:t>
            </a:r>
            <a:r>
              <a:rPr lang="en-US" altLang="fr-FR" sz="2000" dirty="0"/>
              <a:t> ne se </a:t>
            </a:r>
            <a:r>
              <a:rPr lang="en-US" altLang="fr-FR" sz="2000" dirty="0" err="1"/>
              <a:t>traduit</a:t>
            </a:r>
            <a:r>
              <a:rPr lang="en-US" altLang="fr-FR" sz="2000" dirty="0"/>
              <a:t> pas par </a:t>
            </a:r>
            <a:r>
              <a:rPr lang="en-US" altLang="fr-FR" sz="2000" dirty="0" err="1"/>
              <a:t>une</a:t>
            </a:r>
            <a:r>
              <a:rPr lang="en-US" altLang="fr-FR" sz="2000" dirty="0"/>
              <a:t> actualization du grand </a:t>
            </a:r>
            <a:r>
              <a:rPr lang="en-US" altLang="fr-FR" sz="2000" dirty="0" err="1"/>
              <a:t>récit</a:t>
            </a:r>
            <a:r>
              <a:rPr lang="en-US" altLang="fr-FR" sz="2000" dirty="0"/>
              <a:t> national </a:t>
            </a:r>
          </a:p>
          <a:p>
            <a:pPr>
              <a:lnSpc>
                <a:spcPct val="80000"/>
              </a:lnSpc>
            </a:pPr>
            <a:endParaRPr lang="en-US" altLang="fr-FR" sz="2000" dirty="0"/>
          </a:p>
          <a:p>
            <a:pPr>
              <a:lnSpc>
                <a:spcPct val="80000"/>
              </a:lnSpc>
            </a:pPr>
            <a:r>
              <a:rPr lang="en-US" altLang="fr-FR" sz="2000" dirty="0"/>
              <a:t>Des </a:t>
            </a:r>
            <a:r>
              <a:rPr lang="en-US" altLang="fr-FR" sz="2000" dirty="0" err="1"/>
              <a:t>frontières</a:t>
            </a:r>
            <a:r>
              <a:rPr lang="en-US" altLang="fr-FR" sz="2000" dirty="0"/>
              <a:t> invisibles </a:t>
            </a:r>
            <a:r>
              <a:rPr lang="en-US" altLang="fr-FR" sz="2000" dirty="0" err="1"/>
              <a:t>liées</a:t>
            </a:r>
            <a:r>
              <a:rPr lang="en-US" altLang="fr-FR" sz="2000" dirty="0"/>
              <a:t> à </a:t>
            </a:r>
            <a:r>
              <a:rPr lang="en-US" altLang="fr-FR" sz="2000" dirty="0" err="1"/>
              <a:t>l’origine</a:t>
            </a:r>
            <a:r>
              <a:rPr lang="en-US" altLang="fr-FR" sz="2000" dirty="0"/>
              <a:t> </a:t>
            </a:r>
            <a:r>
              <a:rPr lang="en-US" altLang="fr-FR" sz="2000" dirty="0" err="1"/>
              <a:t>ethnique</a:t>
            </a:r>
            <a:r>
              <a:rPr lang="en-US" altLang="fr-FR" sz="2000" dirty="0"/>
              <a:t> </a:t>
            </a:r>
            <a:r>
              <a:rPr lang="en-US" altLang="fr-FR" sz="2000" dirty="0" err="1"/>
              <a:t>ou</a:t>
            </a:r>
            <a:r>
              <a:rPr lang="en-US" altLang="fr-FR" sz="2000" dirty="0"/>
              <a:t> </a:t>
            </a:r>
            <a:r>
              <a:rPr lang="en-US" altLang="fr-FR" sz="2000" dirty="0" err="1"/>
              <a:t>raciale</a:t>
            </a:r>
            <a:r>
              <a:rPr lang="en-US" altLang="fr-FR" sz="2000" dirty="0"/>
              <a:t> se </a:t>
            </a:r>
            <a:r>
              <a:rPr lang="en-US" altLang="fr-FR" sz="2000" dirty="0" err="1"/>
              <a:t>forment</a:t>
            </a:r>
            <a:r>
              <a:rPr lang="en-US" altLang="fr-FR" sz="2000" dirty="0"/>
              <a:t> </a:t>
            </a:r>
            <a:r>
              <a:rPr lang="en-US" altLang="fr-FR" sz="2000" dirty="0" err="1"/>
              <a:t>dans</a:t>
            </a:r>
            <a:r>
              <a:rPr lang="en-US" altLang="fr-FR" sz="2000" dirty="0"/>
              <a:t> le monde social et </a:t>
            </a:r>
            <a:r>
              <a:rPr lang="en-US" altLang="fr-FR" sz="2000" dirty="0" err="1"/>
              <a:t>contraignent</a:t>
            </a:r>
            <a:r>
              <a:rPr lang="en-US" altLang="fr-FR" sz="2000" dirty="0"/>
              <a:t> les </a:t>
            </a:r>
            <a:r>
              <a:rPr lang="en-US" altLang="fr-FR" sz="2000" dirty="0" err="1"/>
              <a:t>trajectoires</a:t>
            </a:r>
            <a:r>
              <a:rPr lang="en-US" altLang="fr-FR" sz="2000" dirty="0"/>
              <a:t> et </a:t>
            </a:r>
            <a:r>
              <a:rPr lang="en-US" altLang="fr-FR" sz="2000" dirty="0" err="1"/>
              <a:t>l’espace</a:t>
            </a:r>
            <a:r>
              <a:rPr lang="en-US" altLang="fr-FR" sz="2000" dirty="0"/>
              <a:t> des </a:t>
            </a:r>
            <a:r>
              <a:rPr lang="en-US" altLang="fr-FR" sz="2000" dirty="0" err="1"/>
              <a:t>mobilités</a:t>
            </a:r>
            <a:r>
              <a:rPr lang="en-US" altLang="fr-FR" sz="2000" dirty="0"/>
              <a:t>. </a:t>
            </a:r>
          </a:p>
          <a:p>
            <a:pPr>
              <a:lnSpc>
                <a:spcPct val="80000"/>
              </a:lnSpc>
            </a:pPr>
            <a:endParaRPr lang="en-US" altLang="fr-FR" sz="2000" dirty="0"/>
          </a:p>
          <a:p>
            <a:pPr>
              <a:lnSpc>
                <a:spcPct val="80000"/>
              </a:lnSpc>
            </a:pPr>
            <a:r>
              <a:rPr lang="en-US" altLang="fr-FR" sz="2000" dirty="0"/>
              <a:t>Les divisions ethno-</a:t>
            </a:r>
            <a:r>
              <a:rPr lang="en-US" altLang="fr-FR" sz="2000" dirty="0" err="1"/>
              <a:t>raciales</a:t>
            </a:r>
            <a:r>
              <a:rPr lang="en-US" altLang="fr-FR" sz="2000" dirty="0"/>
              <a:t> </a:t>
            </a:r>
            <a:r>
              <a:rPr lang="en-US" altLang="fr-FR" sz="2000" dirty="0" err="1"/>
              <a:t>sont</a:t>
            </a:r>
            <a:r>
              <a:rPr lang="en-US" altLang="fr-FR" sz="2000" dirty="0"/>
              <a:t> </a:t>
            </a:r>
            <a:r>
              <a:rPr lang="en-US" altLang="fr-FR" sz="2000" dirty="0" err="1"/>
              <a:t>moins</a:t>
            </a:r>
            <a:r>
              <a:rPr lang="en-US" altLang="fr-FR" sz="2000" dirty="0"/>
              <a:t> </a:t>
            </a:r>
            <a:r>
              <a:rPr lang="en-US" altLang="fr-FR" sz="2000" dirty="0" err="1"/>
              <a:t>construites</a:t>
            </a:r>
            <a:r>
              <a:rPr lang="en-US" altLang="fr-FR" sz="2000" dirty="0"/>
              <a:t> par des </a:t>
            </a:r>
            <a:r>
              <a:rPr lang="en-US" altLang="fr-FR" sz="2000" dirty="0" err="1"/>
              <a:t>pratiques</a:t>
            </a:r>
            <a:r>
              <a:rPr lang="en-US" altLang="fr-FR" sz="2000" dirty="0"/>
              <a:t> </a:t>
            </a:r>
            <a:r>
              <a:rPr lang="en-US" altLang="fr-FR" sz="2000" dirty="0" err="1"/>
              <a:t>ou</a:t>
            </a:r>
            <a:r>
              <a:rPr lang="en-US" altLang="fr-FR" sz="2000" dirty="0"/>
              <a:t> </a:t>
            </a:r>
            <a:r>
              <a:rPr lang="en-US" altLang="fr-FR" sz="2000" dirty="0" err="1"/>
              <a:t>représentations</a:t>
            </a:r>
            <a:r>
              <a:rPr lang="en-US" altLang="fr-FR" sz="2000" dirty="0"/>
              <a:t> du monde </a:t>
            </a:r>
            <a:r>
              <a:rPr lang="en-US" altLang="fr-FR" sz="2000" dirty="0" err="1"/>
              <a:t>individuelles</a:t>
            </a:r>
            <a:r>
              <a:rPr lang="en-US" altLang="fr-FR" sz="2000" dirty="0"/>
              <a:t> </a:t>
            </a:r>
            <a:r>
              <a:rPr lang="en-US" altLang="fr-FR" sz="2000" dirty="0" err="1"/>
              <a:t>ou</a:t>
            </a:r>
            <a:r>
              <a:rPr lang="en-US" altLang="fr-FR" sz="2000" dirty="0"/>
              <a:t> collectives </a:t>
            </a:r>
            <a:r>
              <a:rPr lang="en-US" altLang="fr-FR" sz="2000" dirty="0" err="1"/>
              <a:t>distinctes</a:t>
            </a:r>
            <a:r>
              <a:rPr lang="en-US" altLang="fr-FR" sz="2000" dirty="0"/>
              <a:t> que par la circulation de </a:t>
            </a:r>
            <a:r>
              <a:rPr lang="en-US" altLang="fr-FR" sz="2000" dirty="0" err="1"/>
              <a:t>préjugés</a:t>
            </a:r>
            <a:r>
              <a:rPr lang="en-US" altLang="fr-FR" sz="2000" dirty="0"/>
              <a:t> et de </a:t>
            </a:r>
            <a:r>
              <a:rPr lang="en-US" altLang="fr-FR" sz="2000" dirty="0" err="1"/>
              <a:t>stéréotypes</a:t>
            </a:r>
            <a:r>
              <a:rPr lang="en-US" altLang="fr-FR" sz="2000" dirty="0"/>
              <a:t>, et par </a:t>
            </a:r>
            <a:r>
              <a:rPr lang="en-US" altLang="fr-FR" sz="2000" dirty="0" err="1"/>
              <a:t>l’expérience</a:t>
            </a:r>
            <a:r>
              <a:rPr lang="en-US" altLang="fr-FR" sz="2000" dirty="0"/>
              <a:t> des discriminations et du </a:t>
            </a:r>
            <a:r>
              <a:rPr lang="en-US" altLang="fr-FR" sz="2000" dirty="0" err="1"/>
              <a:t>discrédit</a:t>
            </a:r>
            <a:r>
              <a:rPr lang="en-US" altLang="fr-FR" sz="2000" dirty="0"/>
              <a:t>. </a:t>
            </a:r>
          </a:p>
          <a:p>
            <a:pPr>
              <a:lnSpc>
                <a:spcPct val="80000"/>
              </a:lnSpc>
            </a:pPr>
            <a:endParaRPr lang="en-US" altLang="fr-FR" sz="2000" dirty="0"/>
          </a:p>
          <a:p>
            <a:pPr>
              <a:lnSpc>
                <a:spcPct val="80000"/>
              </a:lnSpc>
            </a:pPr>
            <a:r>
              <a:rPr lang="en-US" altLang="fr-FR" sz="2000" dirty="0"/>
              <a:t>Relative </a:t>
            </a:r>
            <a:r>
              <a:rPr lang="en-US" altLang="fr-FR" sz="2000" dirty="0" err="1"/>
              <a:t>fluidité</a:t>
            </a:r>
            <a:r>
              <a:rPr lang="en-US" altLang="fr-FR" sz="2000" dirty="0"/>
              <a:t> des relations </a:t>
            </a:r>
            <a:r>
              <a:rPr lang="en-US" altLang="fr-FR" sz="2000" dirty="0" err="1"/>
              <a:t>sociales</a:t>
            </a:r>
            <a:r>
              <a:rPr lang="en-US" altLang="fr-FR" sz="2000" dirty="0"/>
              <a:t>, </a:t>
            </a:r>
            <a:r>
              <a:rPr lang="en-US" altLang="fr-FR" sz="2000" dirty="0" err="1"/>
              <a:t>mais</a:t>
            </a:r>
            <a:r>
              <a:rPr lang="en-US" altLang="fr-FR" sz="2000" dirty="0"/>
              <a:t> forte segmentation et </a:t>
            </a:r>
            <a:r>
              <a:rPr lang="en-US" altLang="fr-FR" sz="2000" dirty="0" err="1"/>
              <a:t>hiérarchisation</a:t>
            </a:r>
            <a:r>
              <a:rPr lang="en-US" altLang="fr-FR" sz="2000" dirty="0"/>
              <a:t> </a:t>
            </a:r>
            <a:r>
              <a:rPr lang="en-US" altLang="fr-FR" sz="2000" dirty="0" err="1"/>
              <a:t>dans</a:t>
            </a:r>
            <a:r>
              <a:rPr lang="en-US" altLang="fr-FR" sz="2000" dirty="0"/>
              <a:t> </a:t>
            </a:r>
            <a:r>
              <a:rPr lang="en-US" altLang="fr-FR" sz="2000" dirty="0" err="1"/>
              <a:t>l’accès</a:t>
            </a:r>
            <a:r>
              <a:rPr lang="en-US" altLang="fr-FR" sz="2000" dirty="0"/>
              <a:t> aux </a:t>
            </a:r>
            <a:r>
              <a:rPr lang="en-US" altLang="fr-FR" sz="2000" dirty="0" err="1"/>
              <a:t>privilèges</a:t>
            </a:r>
            <a:r>
              <a:rPr lang="en-US" altLang="fr-FR" sz="2000" dirty="0"/>
              <a:t> et positions </a:t>
            </a:r>
            <a:r>
              <a:rPr lang="en-US" altLang="fr-FR" sz="2000" dirty="0" err="1"/>
              <a:t>superieures</a:t>
            </a:r>
            <a:endParaRPr lang="en-US" altLang="fr-FR" sz="2000" dirty="0"/>
          </a:p>
          <a:p>
            <a:pPr>
              <a:lnSpc>
                <a:spcPct val="80000"/>
              </a:lnSpc>
            </a:pPr>
            <a:endParaRPr lang="en-US" altLang="fr-FR" sz="2000" dirty="0"/>
          </a:p>
          <a:p>
            <a:pPr>
              <a:lnSpc>
                <a:spcPct val="80000"/>
              </a:lnSpc>
            </a:pPr>
            <a:r>
              <a:rPr lang="en-US" altLang="fr-FR" sz="2000" dirty="0"/>
              <a:t>Emergence de la </a:t>
            </a:r>
            <a:r>
              <a:rPr lang="en-US" altLang="fr-FR" sz="2000" dirty="0" err="1"/>
              <a:t>catégorie</a:t>
            </a:r>
            <a:r>
              <a:rPr lang="en-US" altLang="fr-FR" sz="2000" dirty="0"/>
              <a:t> des “</a:t>
            </a:r>
            <a:r>
              <a:rPr lang="en-US" altLang="fr-FR" sz="2000" dirty="0" err="1"/>
              <a:t>Musulmans</a:t>
            </a:r>
            <a:r>
              <a:rPr lang="en-US" altLang="fr-FR" sz="2000" dirty="0"/>
              <a:t>”, </a:t>
            </a:r>
            <a:r>
              <a:rPr lang="en-US" altLang="fr-FR" sz="2000" dirty="0" err="1"/>
              <a:t>processus</a:t>
            </a:r>
            <a:r>
              <a:rPr lang="en-US" altLang="fr-FR" sz="2000" dirty="0"/>
              <a:t> de </a:t>
            </a:r>
            <a:r>
              <a:rPr lang="en-US" altLang="fr-FR" sz="2000" dirty="0" err="1"/>
              <a:t>racialisation</a:t>
            </a:r>
            <a:r>
              <a:rPr lang="en-US" altLang="fr-FR" sz="2000" dirty="0"/>
              <a:t> qui </a:t>
            </a:r>
            <a:r>
              <a:rPr lang="en-US" altLang="fr-FR" sz="2000" dirty="0" err="1"/>
              <a:t>déborde</a:t>
            </a:r>
            <a:r>
              <a:rPr lang="en-US" altLang="fr-FR" sz="2000" dirty="0"/>
              <a:t> la dimension </a:t>
            </a:r>
            <a:r>
              <a:rPr lang="en-US" altLang="fr-FR" sz="2000" dirty="0" err="1"/>
              <a:t>religieuse</a:t>
            </a:r>
            <a:r>
              <a:rPr lang="en-US" altLang="fr-FR" sz="2000" dirty="0"/>
              <a:t> et qui </a:t>
            </a:r>
            <a:r>
              <a:rPr lang="en-US" altLang="fr-FR" sz="2000" dirty="0" err="1"/>
              <a:t>est</a:t>
            </a:r>
            <a:r>
              <a:rPr lang="en-US" altLang="fr-FR" sz="2000" dirty="0"/>
              <a:t> </a:t>
            </a:r>
            <a:r>
              <a:rPr lang="en-US" altLang="fr-FR" sz="2000" dirty="0" err="1"/>
              <a:t>renforcée</a:t>
            </a:r>
            <a:r>
              <a:rPr lang="en-US" altLang="fr-FR" sz="2000" dirty="0"/>
              <a:t> par le </a:t>
            </a:r>
            <a:r>
              <a:rPr lang="en-US" altLang="fr-FR" sz="2000" dirty="0" err="1"/>
              <a:t>raidissement</a:t>
            </a:r>
            <a:r>
              <a:rPr lang="en-US" altLang="fr-FR" sz="2000" dirty="0"/>
              <a:t> de la question de la </a:t>
            </a:r>
            <a:r>
              <a:rPr lang="en-US" altLang="fr-FR" sz="2000" dirty="0" err="1"/>
              <a:t>laïcité</a:t>
            </a:r>
            <a:endParaRPr lang="en-US" altLang="fr-FR" sz="2000" dirty="0"/>
          </a:p>
          <a:p>
            <a:pPr>
              <a:lnSpc>
                <a:spcPct val="80000"/>
              </a:lnSpc>
              <a:buFont typeface="Wingdings" panose="05000000000000000000" pitchFamily="2" charset="2"/>
              <a:buNone/>
            </a:pPr>
            <a:endParaRPr lang="en-US" altLang="fr-FR" sz="1800" dirty="0"/>
          </a:p>
          <a:p>
            <a:pPr>
              <a:lnSpc>
                <a:spcPct val="80000"/>
              </a:lnSpc>
            </a:pPr>
            <a:endParaRPr lang="fr-FR" altLang="fr-FR" sz="1800" dirty="0"/>
          </a:p>
        </p:txBody>
      </p:sp>
    </p:spTree>
    <p:extLst>
      <p:ext uri="{BB962C8B-B14F-4D97-AF65-F5344CB8AC3E}">
        <p14:creationId xmlns:p14="http://schemas.microsoft.com/office/powerpoint/2010/main" val="28802191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Conclusions 2</a:t>
            </a:r>
          </a:p>
        </p:txBody>
      </p:sp>
      <p:sp>
        <p:nvSpPr>
          <p:cNvPr id="3" name="Espace réservé du contenu 2"/>
          <p:cNvSpPr>
            <a:spLocks noGrp="1"/>
          </p:cNvSpPr>
          <p:nvPr>
            <p:ph idx="1"/>
          </p:nvPr>
        </p:nvSpPr>
        <p:spPr/>
        <p:txBody>
          <a:bodyPr/>
          <a:lstStyle/>
          <a:p>
            <a:r>
              <a:rPr lang="fr-FR" dirty="0"/>
              <a:t>Le modèle d’égalité </a:t>
            </a:r>
            <a:r>
              <a:rPr lang="fr-FR" i="1" dirty="0" err="1"/>
              <a:t>colorblind</a:t>
            </a:r>
            <a:r>
              <a:rPr lang="fr-FR" i="1" dirty="0"/>
              <a:t> </a:t>
            </a:r>
            <a:r>
              <a:rPr lang="fr-FR" dirty="0"/>
              <a:t>n’a pas permis de contenir le développement des </a:t>
            </a:r>
            <a:r>
              <a:rPr lang="fr-FR" dirty="0" err="1"/>
              <a:t>disciriminations</a:t>
            </a:r>
            <a:r>
              <a:rPr lang="fr-FR" dirty="0"/>
              <a:t> </a:t>
            </a:r>
            <a:r>
              <a:rPr lang="fr-FR" dirty="0" err="1"/>
              <a:t>ethnoraciales</a:t>
            </a:r>
            <a:r>
              <a:rPr lang="fr-FR" dirty="0"/>
              <a:t> qui ne sont pas moins fortes qu’aux Etats-Unis ou ailleurs en Europe</a:t>
            </a:r>
          </a:p>
          <a:p>
            <a:r>
              <a:rPr lang="fr-FR" i="1" dirty="0"/>
              <a:t>Par contre, </a:t>
            </a:r>
            <a:r>
              <a:rPr lang="fr-FR" dirty="0"/>
              <a:t>l’</a:t>
            </a:r>
            <a:r>
              <a:rPr lang="fr-FR" dirty="0" err="1"/>
              <a:t>invisibilisation</a:t>
            </a:r>
            <a:r>
              <a:rPr lang="fr-FR" dirty="0"/>
              <a:t> des minorités complique la mise en place d’actions de lutte contre les discriminations volontaristes pour changer les structures des </a:t>
            </a:r>
            <a:r>
              <a:rPr lang="fr-FR" dirty="0" err="1"/>
              <a:t>déavantages</a:t>
            </a:r>
            <a:endParaRPr lang="fr-FR" dirty="0"/>
          </a:p>
          <a:p>
            <a:r>
              <a:rPr lang="fr-FR" dirty="0"/>
              <a:t>Une forte opposition politique contre les notions de racisme ou discrimination </a:t>
            </a:r>
            <a:r>
              <a:rPr lang="fr-FR" dirty="0" err="1"/>
              <a:t>systèmique</a:t>
            </a:r>
            <a:r>
              <a:rPr lang="fr-FR" dirty="0"/>
              <a:t> qui empêche toute avancée dans ce domaine</a:t>
            </a:r>
          </a:p>
        </p:txBody>
      </p:sp>
    </p:spTree>
    <p:extLst>
      <p:ext uri="{BB962C8B-B14F-4D97-AF65-F5344CB8AC3E}">
        <p14:creationId xmlns:p14="http://schemas.microsoft.com/office/powerpoint/2010/main" val="2760514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L’approche </a:t>
            </a:r>
            <a:r>
              <a:rPr lang="fr-FR" i="1" dirty="0" err="1"/>
              <a:t>colorblind</a:t>
            </a:r>
            <a:endParaRPr lang="fr-FR" i="1" dirty="0"/>
          </a:p>
        </p:txBody>
      </p:sp>
      <p:sp>
        <p:nvSpPr>
          <p:cNvPr id="3" name="Espace réservé du contenu 2"/>
          <p:cNvSpPr>
            <a:spLocks noGrp="1"/>
          </p:cNvSpPr>
          <p:nvPr>
            <p:ph idx="1"/>
          </p:nvPr>
        </p:nvSpPr>
        <p:spPr/>
        <p:txBody>
          <a:bodyPr/>
          <a:lstStyle/>
          <a:p>
            <a:pPr eaLnBrk="1" hangingPunct="1"/>
            <a:r>
              <a:rPr lang="en-US" altLang="fr-FR" dirty="0" err="1">
                <a:solidFill>
                  <a:srgbClr val="000000"/>
                </a:solidFill>
              </a:rPr>
              <a:t>Stratégie</a:t>
            </a:r>
            <a:r>
              <a:rPr lang="en-US" altLang="fr-FR" dirty="0">
                <a:solidFill>
                  <a:srgbClr val="000000"/>
                </a:solidFill>
              </a:rPr>
              <a:t> post 1945 de disqualifier la race </a:t>
            </a:r>
            <a:r>
              <a:rPr lang="en-US" altLang="fr-FR" dirty="0" err="1">
                <a:solidFill>
                  <a:srgbClr val="000000"/>
                </a:solidFill>
              </a:rPr>
              <a:t>en</a:t>
            </a:r>
            <a:r>
              <a:rPr lang="en-US" altLang="fr-FR" dirty="0">
                <a:solidFill>
                  <a:srgbClr val="000000"/>
                </a:solidFill>
              </a:rPr>
              <a:t> </a:t>
            </a:r>
            <a:r>
              <a:rPr lang="en-US" altLang="fr-FR" dirty="0" err="1">
                <a:solidFill>
                  <a:srgbClr val="000000"/>
                </a:solidFill>
              </a:rPr>
              <a:t>tant</a:t>
            </a:r>
            <a:r>
              <a:rPr lang="en-US" altLang="fr-FR" dirty="0">
                <a:solidFill>
                  <a:srgbClr val="000000"/>
                </a:solidFill>
              </a:rPr>
              <a:t> que </a:t>
            </a:r>
            <a:r>
              <a:rPr lang="en-US" altLang="fr-FR" dirty="0" err="1">
                <a:solidFill>
                  <a:srgbClr val="000000"/>
                </a:solidFill>
              </a:rPr>
              <a:t>supercherie</a:t>
            </a:r>
            <a:r>
              <a:rPr lang="en-US" altLang="fr-FR" dirty="0">
                <a:solidFill>
                  <a:srgbClr val="000000"/>
                </a:solidFill>
              </a:rPr>
              <a:t> </a:t>
            </a:r>
            <a:r>
              <a:rPr lang="en-US" altLang="fr-FR" dirty="0" err="1">
                <a:solidFill>
                  <a:srgbClr val="000000"/>
                </a:solidFill>
              </a:rPr>
              <a:t>scientifique</a:t>
            </a:r>
            <a:r>
              <a:rPr lang="en-US" altLang="fr-FR" dirty="0">
                <a:solidFill>
                  <a:srgbClr val="000000"/>
                </a:solidFill>
              </a:rPr>
              <a:t> et </a:t>
            </a:r>
            <a:r>
              <a:rPr lang="en-US" altLang="fr-FR" dirty="0" err="1">
                <a:solidFill>
                  <a:srgbClr val="000000"/>
                </a:solidFill>
              </a:rPr>
              <a:t>responsable</a:t>
            </a:r>
            <a:r>
              <a:rPr lang="en-US" altLang="fr-FR" dirty="0">
                <a:solidFill>
                  <a:srgbClr val="000000"/>
                </a:solidFill>
              </a:rPr>
              <a:t> du </a:t>
            </a:r>
            <a:r>
              <a:rPr lang="en-US" altLang="fr-FR" dirty="0" err="1">
                <a:solidFill>
                  <a:srgbClr val="000000"/>
                </a:solidFill>
              </a:rPr>
              <a:t>racisme</a:t>
            </a:r>
            <a:r>
              <a:rPr lang="en-US" altLang="fr-FR" i="1" dirty="0">
                <a:solidFill>
                  <a:srgbClr val="000000"/>
                </a:solidFill>
              </a:rPr>
              <a:t> </a:t>
            </a:r>
            <a:r>
              <a:rPr lang="en-US" altLang="fr-FR" dirty="0">
                <a:solidFill>
                  <a:srgbClr val="000000"/>
                </a:solidFill>
              </a:rPr>
              <a:t>(</a:t>
            </a:r>
            <a:r>
              <a:rPr lang="en-US" altLang="fr-FR" dirty="0" err="1">
                <a:solidFill>
                  <a:srgbClr val="000000"/>
                </a:solidFill>
              </a:rPr>
              <a:t>Déclarations</a:t>
            </a:r>
            <a:r>
              <a:rPr lang="en-US" altLang="fr-FR" dirty="0">
                <a:solidFill>
                  <a:srgbClr val="000000"/>
                </a:solidFill>
              </a:rPr>
              <a:t> sur la race, UNESCO,1950)</a:t>
            </a:r>
          </a:p>
          <a:p>
            <a:pPr eaLnBrk="1" hangingPunct="1"/>
            <a:r>
              <a:rPr lang="en-US" altLang="fr-FR" dirty="0">
                <a:solidFill>
                  <a:srgbClr val="000000"/>
                </a:solidFill>
              </a:rPr>
              <a:t>De-</a:t>
            </a:r>
            <a:r>
              <a:rPr lang="en-US" altLang="fr-FR" dirty="0" err="1">
                <a:solidFill>
                  <a:srgbClr val="000000"/>
                </a:solidFill>
              </a:rPr>
              <a:t>racialisation</a:t>
            </a:r>
            <a:r>
              <a:rPr lang="en-US" altLang="fr-FR" dirty="0">
                <a:solidFill>
                  <a:srgbClr val="000000"/>
                </a:solidFill>
              </a:rPr>
              <a:t> des </a:t>
            </a:r>
            <a:r>
              <a:rPr lang="en-US" altLang="fr-FR" dirty="0" err="1">
                <a:solidFill>
                  <a:srgbClr val="000000"/>
                </a:solidFill>
              </a:rPr>
              <a:t>lois</a:t>
            </a:r>
            <a:r>
              <a:rPr lang="en-US" altLang="fr-FR" dirty="0">
                <a:solidFill>
                  <a:srgbClr val="000000"/>
                </a:solidFill>
              </a:rPr>
              <a:t> et des </a:t>
            </a:r>
            <a:r>
              <a:rPr lang="en-US" altLang="fr-FR" dirty="0" err="1">
                <a:solidFill>
                  <a:srgbClr val="000000"/>
                </a:solidFill>
              </a:rPr>
              <a:t>références</a:t>
            </a:r>
            <a:r>
              <a:rPr lang="en-US" altLang="fr-FR" dirty="0">
                <a:solidFill>
                  <a:srgbClr val="000000"/>
                </a:solidFill>
              </a:rPr>
              <a:t> </a:t>
            </a:r>
            <a:r>
              <a:rPr lang="en-US" altLang="fr-FR" dirty="0" err="1">
                <a:solidFill>
                  <a:srgbClr val="000000"/>
                </a:solidFill>
              </a:rPr>
              <a:t>publiques</a:t>
            </a:r>
            <a:r>
              <a:rPr lang="en-US" altLang="fr-FR" dirty="0">
                <a:solidFill>
                  <a:srgbClr val="000000"/>
                </a:solidFill>
              </a:rPr>
              <a:t> à la </a:t>
            </a:r>
            <a:r>
              <a:rPr lang="en-US" altLang="fr-FR" dirty="0" err="1">
                <a:solidFill>
                  <a:srgbClr val="000000"/>
                </a:solidFill>
              </a:rPr>
              <a:t>terminologie</a:t>
            </a:r>
            <a:r>
              <a:rPr lang="en-US" altLang="fr-FR" dirty="0">
                <a:solidFill>
                  <a:srgbClr val="000000"/>
                </a:solidFill>
              </a:rPr>
              <a:t> </a:t>
            </a:r>
            <a:r>
              <a:rPr lang="en-US" altLang="fr-FR" dirty="0" err="1">
                <a:solidFill>
                  <a:srgbClr val="000000"/>
                </a:solidFill>
              </a:rPr>
              <a:t>raciale</a:t>
            </a:r>
            <a:r>
              <a:rPr lang="en-US" altLang="fr-FR" dirty="0">
                <a:solidFill>
                  <a:srgbClr val="000000"/>
                </a:solidFill>
              </a:rPr>
              <a:t>; </a:t>
            </a:r>
            <a:r>
              <a:rPr lang="en-US" altLang="fr-FR" dirty="0" err="1">
                <a:solidFill>
                  <a:srgbClr val="000000"/>
                </a:solidFill>
              </a:rPr>
              <a:t>statistiques</a:t>
            </a:r>
            <a:r>
              <a:rPr lang="en-US" altLang="fr-FR" dirty="0">
                <a:solidFill>
                  <a:srgbClr val="000000"/>
                </a:solidFill>
              </a:rPr>
              <a:t> </a:t>
            </a:r>
            <a:r>
              <a:rPr lang="en-US" altLang="fr-FR" i="1" dirty="0">
                <a:solidFill>
                  <a:srgbClr val="000000"/>
                </a:solidFill>
              </a:rPr>
              <a:t>colorblind</a:t>
            </a:r>
          </a:p>
          <a:p>
            <a:pPr eaLnBrk="1" hangingPunct="1"/>
            <a:r>
              <a:rPr lang="en-US" altLang="fr-FR" dirty="0"/>
              <a:t>La race a </a:t>
            </a:r>
            <a:r>
              <a:rPr lang="en-US" altLang="fr-FR" dirty="0" err="1"/>
              <a:t>été</a:t>
            </a:r>
            <a:r>
              <a:rPr lang="en-US" altLang="fr-FR" dirty="0"/>
              <a:t> </a:t>
            </a:r>
            <a:r>
              <a:rPr lang="en-US" altLang="fr-FR" dirty="0" err="1"/>
              <a:t>construite</a:t>
            </a:r>
            <a:r>
              <a:rPr lang="en-US" altLang="fr-FR" dirty="0"/>
              <a:t> </a:t>
            </a:r>
            <a:r>
              <a:rPr lang="en-US" altLang="fr-FR" dirty="0" err="1"/>
              <a:t>comme</a:t>
            </a:r>
            <a:r>
              <a:rPr lang="en-US" altLang="fr-FR" dirty="0"/>
              <a:t> </a:t>
            </a:r>
            <a:r>
              <a:rPr lang="en-US" altLang="fr-FR" dirty="0" err="1"/>
              <a:t>une</a:t>
            </a:r>
            <a:r>
              <a:rPr lang="en-US" altLang="fr-FR" dirty="0"/>
              <a:t> </a:t>
            </a:r>
            <a:r>
              <a:rPr lang="en-US" altLang="fr-FR" dirty="0" err="1"/>
              <a:t>réalité</a:t>
            </a:r>
            <a:r>
              <a:rPr lang="en-US" altLang="fr-FR" dirty="0"/>
              <a:t> </a:t>
            </a:r>
            <a:r>
              <a:rPr lang="en-US" altLang="fr-FR" i="1" dirty="0" err="1"/>
              <a:t>externe</a:t>
            </a:r>
            <a:r>
              <a:rPr lang="en-US" altLang="fr-FR" dirty="0"/>
              <a:t> </a:t>
            </a:r>
            <a:r>
              <a:rPr lang="en-US" altLang="fr-FR" dirty="0" err="1"/>
              <a:t>dans</a:t>
            </a:r>
            <a:r>
              <a:rPr lang="en-US" altLang="fr-FR" dirty="0"/>
              <a:t> </a:t>
            </a:r>
            <a:r>
              <a:rPr lang="en-US" altLang="fr-FR" dirty="0" err="1"/>
              <a:t>l’empire</a:t>
            </a:r>
            <a:r>
              <a:rPr lang="en-US" altLang="fr-FR" dirty="0"/>
              <a:t> colonial </a:t>
            </a:r>
            <a:r>
              <a:rPr lang="en-US" altLang="fr-FR" dirty="0" err="1"/>
              <a:t>tandis</a:t>
            </a:r>
            <a:r>
              <a:rPr lang="en-US" altLang="fr-FR" dirty="0"/>
              <a:t> que la </a:t>
            </a:r>
            <a:r>
              <a:rPr lang="en-US" altLang="fr-FR" dirty="0" err="1"/>
              <a:t>métropole</a:t>
            </a:r>
            <a:r>
              <a:rPr lang="en-US" altLang="fr-FR" dirty="0"/>
              <a:t> </a:t>
            </a:r>
            <a:r>
              <a:rPr lang="en-US" altLang="fr-FR" dirty="0" err="1"/>
              <a:t>restait</a:t>
            </a:r>
            <a:r>
              <a:rPr lang="en-US" altLang="fr-FR" dirty="0"/>
              <a:t> </a:t>
            </a:r>
            <a:r>
              <a:rPr lang="en-US" altLang="fr-FR" i="1" dirty="0"/>
              <a:t>colorblind</a:t>
            </a:r>
            <a:endParaRPr lang="en-US" altLang="fr-FR" i="1" dirty="0">
              <a:solidFill>
                <a:srgbClr val="000000"/>
              </a:solidFill>
            </a:endParaRPr>
          </a:p>
          <a:p>
            <a:pPr eaLnBrk="1" hangingPunct="1"/>
            <a:r>
              <a:rPr lang="en-US" altLang="fr-FR" dirty="0" err="1">
                <a:solidFill>
                  <a:srgbClr val="000000"/>
                </a:solidFill>
              </a:rPr>
              <a:t>Cependant</a:t>
            </a:r>
            <a:r>
              <a:rPr lang="en-US" altLang="fr-FR" dirty="0">
                <a:solidFill>
                  <a:srgbClr val="000000"/>
                </a:solidFill>
              </a:rPr>
              <a:t>, </a:t>
            </a:r>
            <a:r>
              <a:rPr lang="en-US" altLang="fr-FR" dirty="0" err="1">
                <a:solidFill>
                  <a:srgbClr val="000000"/>
                </a:solidFill>
              </a:rPr>
              <a:t>l’“Empire</a:t>
            </a:r>
            <a:r>
              <a:rPr lang="en-US" altLang="fr-FR" dirty="0">
                <a:solidFill>
                  <a:srgbClr val="000000"/>
                </a:solidFill>
              </a:rPr>
              <a:t> strikes back”: migration des populations </a:t>
            </a:r>
            <a:r>
              <a:rPr lang="en-US" altLang="fr-FR" dirty="0" err="1">
                <a:solidFill>
                  <a:srgbClr val="000000"/>
                </a:solidFill>
              </a:rPr>
              <a:t>racialisées</a:t>
            </a:r>
            <a:r>
              <a:rPr lang="en-US" altLang="fr-FR" dirty="0">
                <a:solidFill>
                  <a:srgbClr val="000000"/>
                </a:solidFill>
              </a:rPr>
              <a:t> après la </a:t>
            </a:r>
            <a:r>
              <a:rPr lang="en-US" altLang="fr-FR" dirty="0" err="1">
                <a:solidFill>
                  <a:srgbClr val="000000"/>
                </a:solidFill>
              </a:rPr>
              <a:t>décolonisation</a:t>
            </a:r>
            <a:r>
              <a:rPr lang="en-US" altLang="fr-FR" dirty="0">
                <a:solidFill>
                  <a:srgbClr val="000000"/>
                </a:solidFill>
              </a:rPr>
              <a:t> </a:t>
            </a:r>
            <a:r>
              <a:rPr lang="en-US" altLang="fr-FR" dirty="0" err="1">
                <a:solidFill>
                  <a:srgbClr val="000000"/>
                </a:solidFill>
              </a:rPr>
              <a:t>vers</a:t>
            </a:r>
            <a:r>
              <a:rPr lang="en-US" altLang="fr-FR" dirty="0">
                <a:solidFill>
                  <a:srgbClr val="000000"/>
                </a:solidFill>
              </a:rPr>
              <a:t> la </a:t>
            </a:r>
            <a:r>
              <a:rPr lang="en-US" altLang="fr-FR" dirty="0" err="1">
                <a:solidFill>
                  <a:srgbClr val="000000"/>
                </a:solidFill>
              </a:rPr>
              <a:t>métropole</a:t>
            </a:r>
            <a:endParaRPr lang="en-US" altLang="fr-FR" dirty="0">
              <a:solidFill>
                <a:srgbClr val="000000"/>
              </a:solidFill>
            </a:endParaRPr>
          </a:p>
          <a:p>
            <a:r>
              <a:rPr lang="fr-FR" dirty="0"/>
              <a:t>Confrontation inédite du modèle d’intégration à la diversité et aux inégalités raciales</a:t>
            </a:r>
          </a:p>
        </p:txBody>
      </p:sp>
    </p:spTree>
    <p:extLst>
      <p:ext uri="{BB962C8B-B14F-4D97-AF65-F5344CB8AC3E}">
        <p14:creationId xmlns:p14="http://schemas.microsoft.com/office/powerpoint/2010/main" val="42831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fr-FR" altLang="fr-FR" dirty="0"/>
              <a:t>Conception française de l’égalité</a:t>
            </a:r>
          </a:p>
        </p:txBody>
      </p:sp>
      <p:sp>
        <p:nvSpPr>
          <p:cNvPr id="56323" name="Rectangle 3"/>
          <p:cNvSpPr>
            <a:spLocks noGrp="1" noChangeArrowheads="1"/>
          </p:cNvSpPr>
          <p:nvPr>
            <p:ph type="body" idx="1"/>
          </p:nvPr>
        </p:nvSpPr>
        <p:spPr/>
        <p:txBody>
          <a:bodyPr/>
          <a:lstStyle/>
          <a:p>
            <a:r>
              <a:rPr lang="fr-FR" altLang="fr-FR" sz="2400" dirty="0"/>
              <a:t>L’égalité s’obtient par l’invisibilité des minorités et la réduction de l’expression des différences dans l’espace public</a:t>
            </a:r>
          </a:p>
          <a:p>
            <a:r>
              <a:rPr lang="fr-FR" altLang="fr-FR" dirty="0"/>
              <a:t>L’approche </a:t>
            </a:r>
            <a:r>
              <a:rPr lang="fr-FR" altLang="fr-FR" i="1" dirty="0" err="1"/>
              <a:t>colorblind</a:t>
            </a:r>
            <a:r>
              <a:rPr lang="fr-FR" altLang="fr-FR" dirty="0"/>
              <a:t> est inscrite dans l’interprétation de l’article 1 de la Constitution de 1958</a:t>
            </a:r>
            <a:endParaRPr lang="fr-FR" altLang="fr-FR" sz="2400" dirty="0"/>
          </a:p>
          <a:p>
            <a:r>
              <a:rPr lang="fr-FR" altLang="fr-FR" sz="2000" dirty="0"/>
              <a:t>Art. 1. - La France est une République indivisible, laïque, démocratique et sociale. Elle assure l'égalité devant la loi de tous les citoyens sans distinction d'origine, de race ou de religion. Elle respecte toutes les croyances. Son organisation est décentralisée.</a:t>
            </a:r>
          </a:p>
          <a:p>
            <a:pPr>
              <a:buFont typeface="Wingdings" panose="05000000000000000000" pitchFamily="2" charset="2"/>
              <a:buNone/>
            </a:pPr>
            <a:r>
              <a:rPr lang="fr-FR" altLang="fr-FR" sz="2000" dirty="0"/>
              <a:t>La loi favorise l'égal accès des femmes et des hommes aux mandats électoraux et fonctions électives, ainsi qu'aux responsabilités professionnelles et sociales</a:t>
            </a:r>
            <a:r>
              <a:rPr lang="fr-FR" altLang="fr-FR" sz="2400" dirty="0"/>
              <a:t>.</a:t>
            </a:r>
          </a:p>
        </p:txBody>
      </p:sp>
    </p:spTree>
    <p:extLst>
      <p:ext uri="{BB962C8B-B14F-4D97-AF65-F5344CB8AC3E}">
        <p14:creationId xmlns:p14="http://schemas.microsoft.com/office/powerpoint/2010/main" val="1266856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468313" y="1844675"/>
            <a:ext cx="8229600" cy="4525963"/>
          </a:xfrm>
        </p:spPr>
        <p:txBody>
          <a:bodyPr/>
          <a:lstStyle/>
          <a:p>
            <a:pPr>
              <a:lnSpc>
                <a:spcPct val="90000"/>
              </a:lnSpc>
            </a:pPr>
            <a:r>
              <a:rPr lang="fr-FR" altLang="fr-FR" sz="2000">
                <a:solidFill>
                  <a:srgbClr val="000000"/>
                </a:solidFill>
                <a:cs typeface="Times New Roman" panose="02020603050405020304" pitchFamily="18" charset="0"/>
              </a:rPr>
              <a:t>"il faut concevoir l'intégration non comme une sorte de voie moyenne entre l'assimilation et l'insertion, mais comme un processus spécifique : par ce processus il s'agit de susciter la participation active à la société nationale d'éléments variés et différents, tout en acceptant la subsistance de spécificités culturelles, sociales et morales et en tenant pour vrai que l'ensemble s'enrichit de cette variété, de cette complexité. Sans nier les différences, en sachant les prendre en compte sans les exalter, c'est sur </a:t>
            </a:r>
            <a:r>
              <a:rPr lang="fr-FR" altLang="fr-FR" sz="2000" i="1">
                <a:solidFill>
                  <a:srgbClr val="000000"/>
                </a:solidFill>
                <a:cs typeface="Times New Roman" panose="02020603050405020304" pitchFamily="18" charset="0"/>
              </a:rPr>
              <a:t>les ressemblances et les convergences</a:t>
            </a:r>
            <a:r>
              <a:rPr lang="fr-FR" altLang="fr-FR" sz="2000">
                <a:solidFill>
                  <a:srgbClr val="000000"/>
                </a:solidFill>
                <a:cs typeface="Times New Roman" panose="02020603050405020304" pitchFamily="18" charset="0"/>
              </a:rPr>
              <a:t> qu'une politique d'intégration met l'accent afin, dans l'égalité des droits et des obligations, de </a:t>
            </a:r>
            <a:r>
              <a:rPr lang="fr-FR" altLang="fr-FR" sz="2000" i="1">
                <a:solidFill>
                  <a:srgbClr val="000000"/>
                </a:solidFill>
                <a:cs typeface="Times New Roman" panose="02020603050405020304" pitchFamily="18" charset="0"/>
              </a:rPr>
              <a:t>rendre solidaires les différentes composantes ethniques et culturelles </a:t>
            </a:r>
            <a:r>
              <a:rPr lang="fr-FR" altLang="fr-FR" sz="2000">
                <a:solidFill>
                  <a:srgbClr val="000000"/>
                </a:solidFill>
                <a:cs typeface="Times New Roman" panose="02020603050405020304" pitchFamily="18" charset="0"/>
              </a:rPr>
              <a:t>de notre société et de donner à chacun, quelle que soit son origine, la possibilité de vivre dans cette société dont il a accepté les règles et dont il devient un </a:t>
            </a:r>
            <a:r>
              <a:rPr lang="fr-FR" altLang="fr-FR" sz="2000" i="1">
                <a:solidFill>
                  <a:srgbClr val="000000"/>
                </a:solidFill>
                <a:cs typeface="Times New Roman" panose="02020603050405020304" pitchFamily="18" charset="0"/>
              </a:rPr>
              <a:t>élément constituant</a:t>
            </a:r>
            <a:r>
              <a:rPr lang="fr-FR" altLang="fr-FR" sz="2000">
                <a:solidFill>
                  <a:srgbClr val="000000"/>
                </a:solidFill>
                <a:cs typeface="Times New Roman" panose="02020603050405020304" pitchFamily="18" charset="0"/>
              </a:rPr>
              <a:t>." (HCI, 1991 : 18)</a:t>
            </a:r>
            <a:r>
              <a:rPr lang="fr-FR" altLang="fr-FR">
                <a:solidFill>
                  <a:srgbClr val="000000"/>
                </a:solidFill>
              </a:rPr>
              <a:t> </a:t>
            </a:r>
            <a:endParaRPr lang="en-US" altLang="fr-FR">
              <a:solidFill>
                <a:srgbClr val="000000"/>
              </a:solidFill>
            </a:endParaRPr>
          </a:p>
          <a:p>
            <a:pPr>
              <a:lnSpc>
                <a:spcPct val="90000"/>
              </a:lnSpc>
              <a:buFontTx/>
              <a:buNone/>
            </a:pPr>
            <a:endParaRPr lang="en-US" altLang="fr-FR" sz="2800">
              <a:solidFill>
                <a:srgbClr val="000000"/>
              </a:solidFill>
            </a:endParaRPr>
          </a:p>
        </p:txBody>
      </p:sp>
      <p:sp>
        <p:nvSpPr>
          <p:cNvPr id="26626" name="Rectangle 2"/>
          <p:cNvSpPr>
            <a:spLocks noGrp="1" noChangeArrowheads="1"/>
          </p:cNvSpPr>
          <p:nvPr>
            <p:ph type="title"/>
          </p:nvPr>
        </p:nvSpPr>
        <p:spPr>
          <a:xfrm>
            <a:off x="250825" y="188913"/>
            <a:ext cx="8435975" cy="1600200"/>
          </a:xfrm>
        </p:spPr>
        <p:txBody>
          <a:bodyPr/>
          <a:lstStyle/>
          <a:p>
            <a:pPr fontAlgn="auto">
              <a:spcAft>
                <a:spcPts val="0"/>
              </a:spcAft>
              <a:defRPr/>
            </a:pPr>
            <a:r>
              <a:rPr lang="en-US" sz="3600" dirty="0" err="1">
                <a:solidFill>
                  <a:srgbClr val="C00000"/>
                </a:solidFill>
              </a:rPr>
              <a:t>Définition</a:t>
            </a:r>
            <a:r>
              <a:rPr lang="en-US" sz="3600" dirty="0">
                <a:solidFill>
                  <a:srgbClr val="C00000"/>
                </a:solidFill>
              </a:rPr>
              <a:t> normative du </a:t>
            </a:r>
            <a:r>
              <a:rPr lang="en-US" sz="3600" dirty="0" err="1">
                <a:solidFill>
                  <a:srgbClr val="C00000"/>
                </a:solidFill>
              </a:rPr>
              <a:t>modèle</a:t>
            </a:r>
            <a:r>
              <a:rPr lang="en-US" sz="3600" dirty="0">
                <a:solidFill>
                  <a:srgbClr val="C00000"/>
                </a:solidFill>
              </a:rPr>
              <a:t> </a:t>
            </a:r>
            <a:r>
              <a:rPr lang="en-US" sz="3600" dirty="0" err="1">
                <a:solidFill>
                  <a:srgbClr val="C00000"/>
                </a:solidFill>
              </a:rPr>
              <a:t>français</a:t>
            </a:r>
            <a:r>
              <a:rPr lang="en-US" sz="3600" dirty="0">
                <a:solidFill>
                  <a:srgbClr val="C00000"/>
                </a:solidFill>
              </a:rPr>
              <a:t> </a:t>
            </a:r>
            <a:r>
              <a:rPr lang="en-US" sz="3600" dirty="0" err="1">
                <a:solidFill>
                  <a:srgbClr val="C00000"/>
                </a:solidFill>
              </a:rPr>
              <a:t>d’intégration</a:t>
            </a:r>
            <a:endParaRPr lang="en-US" sz="3600" dirty="0">
              <a:solidFill>
                <a:srgbClr val="C00000"/>
              </a:solidFill>
            </a:endParaRPr>
          </a:p>
        </p:txBody>
      </p:sp>
    </p:spTree>
    <p:extLst>
      <p:ext uri="{BB962C8B-B14F-4D97-AF65-F5344CB8AC3E}">
        <p14:creationId xmlns:p14="http://schemas.microsoft.com/office/powerpoint/2010/main" val="2681817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468313" y="476250"/>
            <a:ext cx="8578850" cy="777875"/>
          </a:xfrm>
        </p:spPr>
        <p:txBody>
          <a:bodyPr>
            <a:normAutofit fontScale="90000"/>
          </a:bodyPr>
          <a:lstStyle/>
          <a:p>
            <a:pPr eaLnBrk="1" hangingPunct="1">
              <a:defRPr/>
            </a:pPr>
            <a:r>
              <a:rPr lang="fr-FR" altLang="fr-FR" dirty="0"/>
              <a:t>Le problème avec le modèle français d’intégration</a:t>
            </a:r>
          </a:p>
        </p:txBody>
      </p:sp>
      <p:sp>
        <p:nvSpPr>
          <p:cNvPr id="189443" name="Rectangle 3"/>
          <p:cNvSpPr>
            <a:spLocks noGrp="1" noChangeArrowheads="1"/>
          </p:cNvSpPr>
          <p:nvPr>
            <p:ph idx="1"/>
          </p:nvPr>
        </p:nvSpPr>
        <p:spPr>
          <a:xfrm>
            <a:off x="604838" y="1412776"/>
            <a:ext cx="8305800" cy="5257800"/>
          </a:xfrm>
        </p:spPr>
        <p:txBody>
          <a:bodyPr/>
          <a:lstStyle/>
          <a:p>
            <a:pPr eaLnBrk="1" hangingPunct="1">
              <a:lnSpc>
                <a:spcPct val="90000"/>
              </a:lnSpc>
              <a:defRPr/>
            </a:pPr>
            <a:r>
              <a:rPr lang="fr-FR" altLang="fr-FR" dirty="0"/>
              <a:t>Le modèle d’intégration français mis en question : </a:t>
            </a:r>
          </a:p>
          <a:p>
            <a:pPr lvl="1" eaLnBrk="1" hangingPunct="1">
              <a:lnSpc>
                <a:spcPct val="90000"/>
              </a:lnSpc>
              <a:defRPr/>
            </a:pPr>
            <a:r>
              <a:rPr lang="fr-FR" altLang="fr-FR" sz="2400" dirty="0"/>
              <a:t>Emergence de la seconde génération (marche pour l’égalité 1983 et 1984)</a:t>
            </a:r>
          </a:p>
          <a:p>
            <a:pPr lvl="1" eaLnBrk="1" hangingPunct="1">
              <a:lnSpc>
                <a:spcPct val="90000"/>
              </a:lnSpc>
              <a:defRPr/>
            </a:pPr>
            <a:r>
              <a:rPr lang="fr-FR" altLang="fr-FR" sz="2400" dirty="0"/>
              <a:t>Emeutes urbaines dès le début des années 80, novembre 2005 en point culminant</a:t>
            </a:r>
          </a:p>
          <a:p>
            <a:pPr lvl="1" eaLnBrk="1" hangingPunct="1">
              <a:lnSpc>
                <a:spcPct val="90000"/>
              </a:lnSpc>
              <a:defRPr/>
            </a:pPr>
            <a:r>
              <a:rPr lang="fr-FR" altLang="fr-FR" sz="2400" dirty="0"/>
              <a:t>Les discriminations inscrites sur l’agenda politique </a:t>
            </a:r>
          </a:p>
          <a:p>
            <a:pPr marL="274637" lvl="1" indent="0" eaLnBrk="1" hangingPunct="1">
              <a:lnSpc>
                <a:spcPct val="90000"/>
              </a:lnSpc>
              <a:buFont typeface="Arial" panose="020B0604020202020204" pitchFamily="34" charset="0"/>
              <a:buNone/>
              <a:defRPr/>
            </a:pPr>
            <a:endParaRPr lang="fr-FR" altLang="fr-FR" dirty="0"/>
          </a:p>
          <a:p>
            <a:pPr eaLnBrk="1" hangingPunct="1">
              <a:lnSpc>
                <a:spcPct val="90000"/>
              </a:lnSpc>
              <a:defRPr/>
            </a:pPr>
            <a:r>
              <a:rPr lang="fr-FR" altLang="fr-FR" dirty="0"/>
              <a:t>La question de la transmission (culture, religion, pratiques, valeurs) dans les familles immigrées au cœur des débats</a:t>
            </a:r>
          </a:p>
          <a:p>
            <a:pPr eaLnBrk="1" hangingPunct="1">
              <a:lnSpc>
                <a:spcPct val="90000"/>
              </a:lnSpc>
              <a:defRPr/>
            </a:pPr>
            <a:r>
              <a:rPr lang="fr-FR" altLang="fr-FR" dirty="0"/>
              <a:t>Les formes d’expression et d’inscription sociale et politique de la diversité : ségrégation, communautarisme et reconnaissance du pluralisme</a:t>
            </a:r>
          </a:p>
          <a:p>
            <a:pPr eaLnBrk="1" hangingPunct="1">
              <a:lnSpc>
                <a:spcPct val="90000"/>
              </a:lnSpc>
              <a:defRPr/>
            </a:pPr>
            <a:r>
              <a:rPr lang="fr-FR" altLang="fr-FR" dirty="0"/>
              <a:t>Une réaffirmation de l’assimilation : débat sur l’identité nationale, laïcité et valeurs républicaines, théorie du grand remplacement</a:t>
            </a:r>
          </a:p>
        </p:txBody>
      </p:sp>
    </p:spTree>
    <p:extLst>
      <p:ext uri="{BB962C8B-B14F-4D97-AF65-F5344CB8AC3E}">
        <p14:creationId xmlns:p14="http://schemas.microsoft.com/office/powerpoint/2010/main" val="1814868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89442">
                                            <p:txEl>
                                              <p:pRg st="0" end="0"/>
                                            </p:txEl>
                                          </p:spTgt>
                                        </p:tgtEl>
                                        <p:attrNameLst>
                                          <p:attrName>style.visibility</p:attrName>
                                        </p:attrNameLst>
                                      </p:cBhvr>
                                      <p:to>
                                        <p:strVal val="visible"/>
                                      </p:to>
                                    </p:set>
                                    <p:animEffect transition="in" filter="box(out)">
                                      <p:cBhvr>
                                        <p:cTn id="7" dur="500"/>
                                        <p:tgtEl>
                                          <p:spTgt spid="189442">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189443">
                                            <p:txEl>
                                              <p:pRg st="0" end="0"/>
                                            </p:txEl>
                                          </p:spTgt>
                                        </p:tgtEl>
                                        <p:attrNameLst>
                                          <p:attrName>style.visibility</p:attrName>
                                        </p:attrNameLst>
                                      </p:cBhvr>
                                      <p:to>
                                        <p:strVal val="visible"/>
                                      </p:to>
                                    </p:set>
                                    <p:anim calcmode="lin" valueType="num">
                                      <p:cBhvr additive="base">
                                        <p:cTn id="12" dur="500" fill="hold"/>
                                        <p:tgtEl>
                                          <p:spTgt spid="18944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89443">
                                            <p:txEl>
                                              <p:pRg st="0" end="0"/>
                                            </p:txEl>
                                          </p:spTgt>
                                        </p:tgtEl>
                                        <p:attrNameLst>
                                          <p:attrName>ppt_y</p:attrName>
                                        </p:attrNameLst>
                                      </p:cBhvr>
                                      <p:tavLst>
                                        <p:tav tm="0">
                                          <p:val>
                                            <p:strVal val="0-#ppt_h/2"/>
                                          </p:val>
                                        </p:tav>
                                        <p:tav tm="100000">
                                          <p:val>
                                            <p:strVal val="#ppt_y"/>
                                          </p:val>
                                        </p:tav>
                                      </p:tavLst>
                                    </p:anim>
                                  </p:childTnLst>
                                </p:cTn>
                              </p:par>
                              <p:par>
                                <p:cTn id="14" presetID="2" presetClass="entr" presetSubtype="1" fill="hold" grpId="0" nodeType="withEffect">
                                  <p:stCondLst>
                                    <p:cond delay="0"/>
                                  </p:stCondLst>
                                  <p:childTnLst>
                                    <p:set>
                                      <p:cBhvr>
                                        <p:cTn id="15" dur="1" fill="hold">
                                          <p:stCondLst>
                                            <p:cond delay="0"/>
                                          </p:stCondLst>
                                        </p:cTn>
                                        <p:tgtEl>
                                          <p:spTgt spid="189443">
                                            <p:txEl>
                                              <p:pRg st="1" end="1"/>
                                            </p:txEl>
                                          </p:spTgt>
                                        </p:tgtEl>
                                        <p:attrNameLst>
                                          <p:attrName>style.visibility</p:attrName>
                                        </p:attrNameLst>
                                      </p:cBhvr>
                                      <p:to>
                                        <p:strVal val="visible"/>
                                      </p:to>
                                    </p:set>
                                    <p:anim calcmode="lin" valueType="num">
                                      <p:cBhvr additive="base">
                                        <p:cTn id="16" dur="500" fill="hold"/>
                                        <p:tgtEl>
                                          <p:spTgt spid="18944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89443">
                                            <p:txEl>
                                              <p:pRg st="1" end="1"/>
                                            </p:txEl>
                                          </p:spTgt>
                                        </p:tgtEl>
                                        <p:attrNameLst>
                                          <p:attrName>ppt_y</p:attrName>
                                        </p:attrNameLst>
                                      </p:cBhvr>
                                      <p:tavLst>
                                        <p:tav tm="0">
                                          <p:val>
                                            <p:strVal val="0-#ppt_h/2"/>
                                          </p:val>
                                        </p:tav>
                                        <p:tav tm="100000">
                                          <p:val>
                                            <p:strVal val="#ppt_y"/>
                                          </p:val>
                                        </p:tav>
                                      </p:tavLst>
                                    </p:anim>
                                  </p:childTnLst>
                                </p:cTn>
                              </p:par>
                              <p:par>
                                <p:cTn id="18" presetID="2" presetClass="entr" presetSubtype="1" fill="hold" grpId="0" nodeType="withEffect">
                                  <p:stCondLst>
                                    <p:cond delay="0"/>
                                  </p:stCondLst>
                                  <p:childTnLst>
                                    <p:set>
                                      <p:cBhvr>
                                        <p:cTn id="19" dur="1" fill="hold">
                                          <p:stCondLst>
                                            <p:cond delay="0"/>
                                          </p:stCondLst>
                                        </p:cTn>
                                        <p:tgtEl>
                                          <p:spTgt spid="189443">
                                            <p:txEl>
                                              <p:pRg st="2" end="2"/>
                                            </p:txEl>
                                          </p:spTgt>
                                        </p:tgtEl>
                                        <p:attrNameLst>
                                          <p:attrName>style.visibility</p:attrName>
                                        </p:attrNameLst>
                                      </p:cBhvr>
                                      <p:to>
                                        <p:strVal val="visible"/>
                                      </p:to>
                                    </p:set>
                                    <p:anim calcmode="lin" valueType="num">
                                      <p:cBhvr additive="base">
                                        <p:cTn id="20" dur="500" fill="hold"/>
                                        <p:tgtEl>
                                          <p:spTgt spid="18944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89443">
                                            <p:txEl>
                                              <p:pRg st="2" end="2"/>
                                            </p:txEl>
                                          </p:spTgt>
                                        </p:tgtEl>
                                        <p:attrNameLst>
                                          <p:attrName>ppt_y</p:attrName>
                                        </p:attrNameLst>
                                      </p:cBhvr>
                                      <p:tavLst>
                                        <p:tav tm="0">
                                          <p:val>
                                            <p:strVal val="0-#ppt_h/2"/>
                                          </p:val>
                                        </p:tav>
                                        <p:tav tm="100000">
                                          <p:val>
                                            <p:strVal val="#ppt_y"/>
                                          </p:val>
                                        </p:tav>
                                      </p:tavLst>
                                    </p:anim>
                                  </p:childTnLst>
                                </p:cTn>
                              </p:par>
                              <p:par>
                                <p:cTn id="22" presetID="2" presetClass="entr" presetSubtype="1" fill="hold" grpId="0" nodeType="withEffect">
                                  <p:stCondLst>
                                    <p:cond delay="0"/>
                                  </p:stCondLst>
                                  <p:childTnLst>
                                    <p:set>
                                      <p:cBhvr>
                                        <p:cTn id="23" dur="1" fill="hold">
                                          <p:stCondLst>
                                            <p:cond delay="0"/>
                                          </p:stCondLst>
                                        </p:cTn>
                                        <p:tgtEl>
                                          <p:spTgt spid="189443">
                                            <p:txEl>
                                              <p:pRg st="3" end="3"/>
                                            </p:txEl>
                                          </p:spTgt>
                                        </p:tgtEl>
                                        <p:attrNameLst>
                                          <p:attrName>style.visibility</p:attrName>
                                        </p:attrNameLst>
                                      </p:cBhvr>
                                      <p:to>
                                        <p:strVal val="visible"/>
                                      </p:to>
                                    </p:set>
                                    <p:anim calcmode="lin" valueType="num">
                                      <p:cBhvr additive="base">
                                        <p:cTn id="24" dur="500" fill="hold"/>
                                        <p:tgtEl>
                                          <p:spTgt spid="18944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8944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1" fill="hold" grpId="0" nodeType="clickEffect">
                                  <p:stCondLst>
                                    <p:cond delay="0"/>
                                  </p:stCondLst>
                                  <p:childTnLst>
                                    <p:set>
                                      <p:cBhvr>
                                        <p:cTn id="29" dur="1" fill="hold">
                                          <p:stCondLst>
                                            <p:cond delay="0"/>
                                          </p:stCondLst>
                                        </p:cTn>
                                        <p:tgtEl>
                                          <p:spTgt spid="189443">
                                            <p:txEl>
                                              <p:pRg st="5" end="5"/>
                                            </p:txEl>
                                          </p:spTgt>
                                        </p:tgtEl>
                                        <p:attrNameLst>
                                          <p:attrName>style.visibility</p:attrName>
                                        </p:attrNameLst>
                                      </p:cBhvr>
                                      <p:to>
                                        <p:strVal val="visible"/>
                                      </p:to>
                                    </p:set>
                                    <p:anim calcmode="lin" valueType="num">
                                      <p:cBhvr additive="base">
                                        <p:cTn id="30" dur="500" fill="hold"/>
                                        <p:tgtEl>
                                          <p:spTgt spid="189443">
                                            <p:txEl>
                                              <p:pRg st="5" end="5"/>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89443">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1" fill="hold" grpId="0" nodeType="clickEffect">
                                  <p:stCondLst>
                                    <p:cond delay="0"/>
                                  </p:stCondLst>
                                  <p:childTnLst>
                                    <p:set>
                                      <p:cBhvr>
                                        <p:cTn id="35" dur="1" fill="hold">
                                          <p:stCondLst>
                                            <p:cond delay="0"/>
                                          </p:stCondLst>
                                        </p:cTn>
                                        <p:tgtEl>
                                          <p:spTgt spid="189443">
                                            <p:txEl>
                                              <p:pRg st="6" end="6"/>
                                            </p:txEl>
                                          </p:spTgt>
                                        </p:tgtEl>
                                        <p:attrNameLst>
                                          <p:attrName>style.visibility</p:attrName>
                                        </p:attrNameLst>
                                      </p:cBhvr>
                                      <p:to>
                                        <p:strVal val="visible"/>
                                      </p:to>
                                    </p:set>
                                    <p:anim calcmode="lin" valueType="num">
                                      <p:cBhvr additive="base">
                                        <p:cTn id="36" dur="500" fill="hold"/>
                                        <p:tgtEl>
                                          <p:spTgt spid="189443">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89443">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1" fill="hold" grpId="0" nodeType="clickEffect">
                                  <p:stCondLst>
                                    <p:cond delay="0"/>
                                  </p:stCondLst>
                                  <p:childTnLst>
                                    <p:set>
                                      <p:cBhvr>
                                        <p:cTn id="41" dur="1" fill="hold">
                                          <p:stCondLst>
                                            <p:cond delay="0"/>
                                          </p:stCondLst>
                                        </p:cTn>
                                        <p:tgtEl>
                                          <p:spTgt spid="189443">
                                            <p:txEl>
                                              <p:pRg st="7" end="7"/>
                                            </p:txEl>
                                          </p:spTgt>
                                        </p:tgtEl>
                                        <p:attrNameLst>
                                          <p:attrName>style.visibility</p:attrName>
                                        </p:attrNameLst>
                                      </p:cBhvr>
                                      <p:to>
                                        <p:strVal val="visible"/>
                                      </p:to>
                                    </p:set>
                                    <p:anim calcmode="lin" valueType="num">
                                      <p:cBhvr additive="base">
                                        <p:cTn id="42" dur="500" fill="hold"/>
                                        <p:tgtEl>
                                          <p:spTgt spid="189443">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89443">
                                            <p:txEl>
                                              <p:pRg st="7" end="7"/>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2" grpId="0" build="p" autoUpdateAnimBg="0"/>
      <p:bldP spid="189443"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250825" y="549275"/>
            <a:ext cx="8534400" cy="758825"/>
          </a:xfrm>
        </p:spPr>
        <p:txBody>
          <a:bodyPr>
            <a:noAutofit/>
          </a:bodyPr>
          <a:lstStyle/>
          <a:p>
            <a:pPr eaLnBrk="1" fontAlgn="auto" hangingPunct="1">
              <a:spcAft>
                <a:spcPts val="0"/>
              </a:spcAft>
              <a:defRPr/>
            </a:pPr>
            <a:r>
              <a:rPr lang="fr-FR" altLang="fr-FR" sz="3200" dirty="0"/>
              <a:t>Les discriminations : phénomènes anciens, problématique nouvelle</a:t>
            </a:r>
          </a:p>
        </p:txBody>
      </p:sp>
      <p:sp>
        <p:nvSpPr>
          <p:cNvPr id="18435" name="Rectangle 3"/>
          <p:cNvSpPr>
            <a:spLocks noGrp="1" noChangeArrowheads="1"/>
          </p:cNvSpPr>
          <p:nvPr>
            <p:ph idx="1"/>
          </p:nvPr>
        </p:nvSpPr>
        <p:spPr>
          <a:xfrm>
            <a:off x="250825" y="1557338"/>
            <a:ext cx="8666163" cy="4884737"/>
          </a:xfrm>
        </p:spPr>
        <p:txBody>
          <a:bodyPr/>
          <a:lstStyle/>
          <a:p>
            <a:pPr eaLnBrk="1" hangingPunct="1">
              <a:lnSpc>
                <a:spcPct val="80000"/>
              </a:lnSpc>
            </a:pPr>
            <a:r>
              <a:rPr lang="fr-FR" altLang="fr-FR"/>
              <a:t>Émergence d’une nouvelle problématique : de l’intégration à la lutte contre les discriminations</a:t>
            </a:r>
          </a:p>
          <a:p>
            <a:pPr eaLnBrk="1" hangingPunct="1">
              <a:lnSpc>
                <a:spcPct val="80000"/>
              </a:lnSpc>
              <a:buFont typeface="Wingdings" panose="05000000000000000000" pitchFamily="2" charset="2"/>
              <a:buNone/>
            </a:pPr>
            <a:endParaRPr lang="fr-FR" altLang="fr-FR"/>
          </a:p>
          <a:p>
            <a:pPr eaLnBrk="1" hangingPunct="1">
              <a:lnSpc>
                <a:spcPct val="80000"/>
              </a:lnSpc>
            </a:pPr>
            <a:r>
              <a:rPr lang="fr-FR" altLang="fr-FR"/>
              <a:t>Des constats statistiques et des observations empiriques qui confirment l’ampleur des discriminations et précisent les mécanismes à l’œuvre</a:t>
            </a:r>
          </a:p>
          <a:p>
            <a:pPr eaLnBrk="1" hangingPunct="1">
              <a:lnSpc>
                <a:spcPct val="80000"/>
              </a:lnSpc>
              <a:buFont typeface="Wingdings" panose="05000000000000000000" pitchFamily="2" charset="2"/>
              <a:buNone/>
            </a:pPr>
            <a:endParaRPr lang="fr-FR" altLang="fr-FR"/>
          </a:p>
          <a:p>
            <a:pPr eaLnBrk="1" hangingPunct="1">
              <a:lnSpc>
                <a:spcPct val="80000"/>
              </a:lnSpc>
            </a:pPr>
            <a:r>
              <a:rPr lang="fr-FR" altLang="fr-FR"/>
              <a:t>Évolution rapide du cadre législatif, en France et en Europe, et la mise en place d’outils dans différents domaines (accords cadres, projets Equal, chartes, programmes de formation) </a:t>
            </a:r>
          </a:p>
          <a:p>
            <a:pPr eaLnBrk="1" hangingPunct="1">
              <a:lnSpc>
                <a:spcPct val="80000"/>
              </a:lnSpc>
              <a:buFont typeface="Wingdings" panose="05000000000000000000" pitchFamily="2" charset="2"/>
              <a:buNone/>
            </a:pPr>
            <a:endParaRPr lang="fr-FR" altLang="fr-FR"/>
          </a:p>
          <a:p>
            <a:pPr eaLnBrk="1" hangingPunct="1">
              <a:lnSpc>
                <a:spcPct val="80000"/>
              </a:lnSpc>
            </a:pPr>
            <a:r>
              <a:rPr lang="fr-FR" altLang="fr-FR"/>
              <a:t>Des limites qui rendent le dispositif de lutte contre les discriminations peu efficace : rôle du droit et de sa mobilisation, lacunes du système statistique, mobilisation des acteurs</a:t>
            </a:r>
          </a:p>
          <a:p>
            <a:pPr eaLnBrk="1" hangingPunct="1">
              <a:lnSpc>
                <a:spcPct val="80000"/>
              </a:lnSpc>
              <a:buFont typeface="Wingdings" panose="05000000000000000000" pitchFamily="2" charset="2"/>
              <a:buNone/>
            </a:pPr>
            <a:endParaRPr lang="fr-FR" altLang="fr-FR"/>
          </a:p>
          <a:p>
            <a:pPr eaLnBrk="1" hangingPunct="1">
              <a:lnSpc>
                <a:spcPct val="80000"/>
              </a:lnSpc>
            </a:pPr>
            <a:r>
              <a:rPr lang="fr-FR" altLang="fr-FR"/>
              <a:t>Un nouveau paradigme qui tend à s’imposer : la promotion de la diversité</a:t>
            </a:r>
          </a:p>
          <a:p>
            <a:pPr eaLnBrk="1" hangingPunct="1">
              <a:lnSpc>
                <a:spcPct val="80000"/>
              </a:lnSpc>
            </a:pPr>
            <a:endParaRPr lang="fr-FR" altLang="fr-FR"/>
          </a:p>
        </p:txBody>
      </p:sp>
    </p:spTree>
    <p:extLst>
      <p:ext uri="{BB962C8B-B14F-4D97-AF65-F5344CB8AC3E}">
        <p14:creationId xmlns:p14="http://schemas.microsoft.com/office/powerpoint/2010/main" val="37626291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image" Target="../media/image31.jpeg"/></Relationships>
</file>

<file path=ppt/theme/_rels/themeOverride1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image" Target="../media/image31.jpeg"/></Relationships>
</file>

<file path=ppt/theme/_rels/themeOverride1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image" Target="../media/image31.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5.xml.rels><?xml version="1.0" encoding="UTF-8" standalone="yes"?>
<Relationships xmlns="http://schemas.openxmlformats.org/package/2006/relationships"><Relationship Id="rId1" Type="http://schemas.openxmlformats.org/officeDocument/2006/relationships/image" Target="../media/image13.jpeg"/></Relationships>
</file>

<file path=ppt/theme/_rels/themeOverride7.xml.rels><?xml version="1.0" encoding="UTF-8" standalone="yes"?>
<Relationships xmlns="http://schemas.openxmlformats.org/package/2006/relationships"><Relationship Id="rId1" Type="http://schemas.openxmlformats.org/officeDocument/2006/relationships/image" Target="../media/image14.jpeg"/></Relationships>
</file>

<file path=ppt/theme/_rels/themeOverride8.xml.rels><?xml version="1.0" encoding="UTF-8" standalone="yes"?>
<Relationships xmlns="http://schemas.openxmlformats.org/package/2006/relationships"><Relationship Id="rId1" Type="http://schemas.openxmlformats.org/officeDocument/2006/relationships/image" Target="../media/image13.jpeg"/></Relationships>
</file>

<file path=ppt/theme/_rels/themeOverride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image" Target="../media/image31.jpeg"/></Relationships>
</file>

<file path=ppt/theme/theme1.xml><?xml version="1.0" encoding="utf-8"?>
<a:theme xmlns:a="http://schemas.openxmlformats.org/drawingml/2006/main" name="Clarté">
  <a:themeElements>
    <a:clrScheme name="Clarté">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qu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té">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modèle ppt ined_CLE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arté">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ppt/theme/themeOverride10.xml><?xml version="1.0" encoding="utf-8"?>
<a:themeOverride xmlns:a="http://schemas.openxmlformats.org/drawingml/2006/main">
  <a:clrScheme name="Mé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é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é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Override>
</file>

<file path=ppt/theme/themeOverride11.xml><?xml version="1.0" encoding="utf-8"?>
<a:themeOverride xmlns:a="http://schemas.openxmlformats.org/drawingml/2006/main">
  <a:clrScheme name="Mé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é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é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Override>
</file>

<file path=ppt/theme/themeOverride12.xml><?xml version="1.0" encoding="utf-8"?>
<a:themeOverride xmlns:a="http://schemas.openxmlformats.org/drawingml/2006/main">
  <a:clrScheme name="Mé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é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é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Override>
</file>

<file path=ppt/theme/themeOverride2.xml><?xml version="1.0" encoding="utf-8"?>
<a:themeOverride xmlns:a="http://schemas.openxmlformats.org/drawingml/2006/main">
  <a:clrScheme name="Clarté">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qu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té">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Decatur">
    <a:dk1>
      <a:sysClr val="windowText" lastClr="000000"/>
    </a:dk1>
    <a:lt1>
      <a:sysClr val="window" lastClr="FFFFFF"/>
    </a:lt1>
    <a:dk2>
      <a:srgbClr val="55554A"/>
    </a:dk2>
    <a:lt2>
      <a:srgbClr val="D7DAE1"/>
    </a:lt2>
    <a:accent1>
      <a:srgbClr val="F4680B"/>
    </a:accent1>
    <a:accent2>
      <a:srgbClr val="ABB19F"/>
    </a:accent2>
    <a:accent3>
      <a:srgbClr val="948774"/>
    </a:accent3>
    <a:accent4>
      <a:srgbClr val="7EB8E7"/>
    </a:accent4>
    <a:accent5>
      <a:srgbClr val="E3B651"/>
    </a:accent5>
    <a:accent6>
      <a:srgbClr val="96756C"/>
    </a:accent6>
    <a:hlink>
      <a:srgbClr val="66AACD"/>
    </a:hlink>
    <a:folHlink>
      <a:srgbClr val="809DB3"/>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ppt/theme/themeOverride8.xml><?xml version="1.0" encoding="utf-8"?>
<a:themeOverride xmlns:a="http://schemas.openxmlformats.org/drawingml/2006/main">
  <a:clrScheme name="Decatur">
    <a:dk1>
      <a:sysClr val="windowText" lastClr="000000"/>
    </a:dk1>
    <a:lt1>
      <a:sysClr val="window" lastClr="FFFFFF"/>
    </a:lt1>
    <a:dk2>
      <a:srgbClr val="55554A"/>
    </a:dk2>
    <a:lt2>
      <a:srgbClr val="D7DAE1"/>
    </a:lt2>
    <a:accent1>
      <a:srgbClr val="F4680B"/>
    </a:accent1>
    <a:accent2>
      <a:srgbClr val="ABB19F"/>
    </a:accent2>
    <a:accent3>
      <a:srgbClr val="948774"/>
    </a:accent3>
    <a:accent4>
      <a:srgbClr val="7EB8E7"/>
    </a:accent4>
    <a:accent5>
      <a:srgbClr val="E3B651"/>
    </a:accent5>
    <a:accent6>
      <a:srgbClr val="96756C"/>
    </a:accent6>
    <a:hlink>
      <a:srgbClr val="66AACD"/>
    </a:hlink>
    <a:folHlink>
      <a:srgbClr val="809DB3"/>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Override>
</file>

<file path=ppt/theme/themeOverride9.xml><?xml version="1.0" encoding="utf-8"?>
<a:themeOverride xmlns:a="http://schemas.openxmlformats.org/drawingml/2006/main">
  <a:clrScheme name="Mé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é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é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9A5812EC654640AAF0FBDB42E081DB" ma:contentTypeVersion="11" ma:contentTypeDescription="Crée un document." ma:contentTypeScope="" ma:versionID="77bf79552c046a8c39a9d63979776b19">
  <xsd:schema xmlns:xsd="http://www.w3.org/2001/XMLSchema" xmlns:xs="http://www.w3.org/2001/XMLSchema" xmlns:p="http://schemas.microsoft.com/office/2006/metadata/properties" xmlns:ns2="ca8b9c18-5e1d-46e5-9d1a-4e2a3224a5d3" targetNamespace="http://schemas.microsoft.com/office/2006/metadata/properties" ma:root="true" ma:fieldsID="52b5bb7baae942fb3ea69abf4553be44" ns2:_="">
    <xsd:import namespace="ca8b9c18-5e1d-46e5-9d1a-4e2a3224a5d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8b9c18-5e1d-46e5-9d1a-4e2a3224a5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F9C7C46-62E4-4488-901E-AAFAB1106888}"/>
</file>

<file path=customXml/itemProps2.xml><?xml version="1.0" encoding="utf-8"?>
<ds:datastoreItem xmlns:ds="http://schemas.openxmlformats.org/officeDocument/2006/customXml" ds:itemID="{6871EE91-6C7B-4D57-AEB2-36DDE6EDE0C6}"/>
</file>

<file path=customXml/itemProps3.xml><?xml version="1.0" encoding="utf-8"?>
<ds:datastoreItem xmlns:ds="http://schemas.openxmlformats.org/officeDocument/2006/customXml" ds:itemID="{85AE0E5F-BF8E-418D-A8A0-5AE5E825ADF0}"/>
</file>

<file path=docProps/app.xml><?xml version="1.0" encoding="utf-8"?>
<Properties xmlns="http://schemas.openxmlformats.org/officeDocument/2006/extended-properties" xmlns:vt="http://schemas.openxmlformats.org/officeDocument/2006/docPropsVTypes">
  <Template>Clarity</Template>
  <TotalTime>7936</TotalTime>
  <Words>2231</Words>
  <Application>Microsoft Macintosh PowerPoint</Application>
  <PresentationFormat>Affichage à l'écran (4:3)</PresentationFormat>
  <Paragraphs>198</Paragraphs>
  <Slides>42</Slides>
  <Notes>6</Notes>
  <HiddenSlides>0</HiddenSlides>
  <MMClips>0</MMClips>
  <ScaleCrop>false</ScaleCrop>
  <HeadingPairs>
    <vt:vector size="8" baseType="variant">
      <vt:variant>
        <vt:lpstr>Polices utilisées</vt:lpstr>
      </vt:variant>
      <vt:variant>
        <vt:i4>3</vt:i4>
      </vt:variant>
      <vt:variant>
        <vt:lpstr>Thème</vt:lpstr>
      </vt:variant>
      <vt:variant>
        <vt:i4>2</vt:i4>
      </vt:variant>
      <vt:variant>
        <vt:lpstr>Serveurs OLE incorporés</vt:lpstr>
      </vt:variant>
      <vt:variant>
        <vt:i4>2</vt:i4>
      </vt:variant>
      <vt:variant>
        <vt:lpstr>Titres des diapositives</vt:lpstr>
      </vt:variant>
      <vt:variant>
        <vt:i4>42</vt:i4>
      </vt:variant>
    </vt:vector>
  </HeadingPairs>
  <TitlesOfParts>
    <vt:vector size="49" baseType="lpstr">
      <vt:lpstr>Arial</vt:lpstr>
      <vt:lpstr>Calibri</vt:lpstr>
      <vt:lpstr>Wingdings</vt:lpstr>
      <vt:lpstr>Clarté</vt:lpstr>
      <vt:lpstr>modèle ppt ined_CLEAN</vt:lpstr>
      <vt:lpstr>Graphique</vt:lpstr>
      <vt:lpstr>Excel.Chart.8</vt:lpstr>
      <vt:lpstr>France multiculturelle, les enjeux de l'intégration et des discriminations dans une société colorblind</vt:lpstr>
      <vt:lpstr>Un vieux pays d’immigration et une philosophie de l’intégration récente</vt:lpstr>
      <vt:lpstr>Un siècle d’immigration</vt:lpstr>
      <vt:lpstr>Etrangers, immigrés, descendants d’immigrés</vt:lpstr>
      <vt:lpstr>L’approche colorblind</vt:lpstr>
      <vt:lpstr>Conception française de l’égalité</vt:lpstr>
      <vt:lpstr>Définition normative du modèle français d’intégration</vt:lpstr>
      <vt:lpstr>Le problème avec le modèle français d’intégration</vt:lpstr>
      <vt:lpstr>Les discriminations : phénomènes anciens, problématique nouvelle</vt:lpstr>
      <vt:lpstr>La question du communautarisme ou du séparatisme</vt:lpstr>
      <vt:lpstr>Présentation PowerPoint</vt:lpstr>
      <vt:lpstr>Présentation PowerPoint</vt:lpstr>
      <vt:lpstr>Diversité des origines (TeO 2008)</vt:lpstr>
      <vt:lpstr>Présentation PowerPoint</vt:lpstr>
      <vt:lpstr>Ségrégation : concentration dans les quartiers défavorisés</vt:lpstr>
      <vt:lpstr>Risques relatifs de vivre dans un quartier  défavorisé Odds Ratio, controle par sexe, age, education, pcs, taille unité urbaine et origines sociales</vt:lpstr>
      <vt:lpstr>Taux de chômage par générations (hommes)</vt:lpstr>
      <vt:lpstr>Taux de chômage par générations (femmes)</vt:lpstr>
      <vt:lpstr>Risques relatifs d’être au chômage  Odds Ratio, controle par sexe, age, education, pcs, taille unité urbaine, religion, quartiers and origines sociales</vt:lpstr>
      <vt:lpstr>Langue(s) parlée(s) pendant l’enfance</vt:lpstr>
      <vt:lpstr>Ouverture des relations sociales</vt:lpstr>
      <vt:lpstr>Unions et frontières entre groupes</vt:lpstr>
      <vt:lpstr>Les appartenances plurielles</vt:lpstr>
      <vt:lpstr>Altérisation : le renvoi aux origines</vt:lpstr>
      <vt:lpstr>Déni de francité</vt:lpstr>
      <vt:lpstr>Discriminations: incidence selon l’origine</vt:lpstr>
      <vt:lpstr>Déterminants de l’expérience des discriminations  (Odds ratio) </vt:lpstr>
      <vt:lpstr>Une expérience qui varie peu selon les territoires</vt:lpstr>
      <vt:lpstr>Evolution des discriminations origine et religion </vt:lpstr>
      <vt:lpstr>Qui sont les Musulmans en France?</vt:lpstr>
      <vt:lpstr>Présentation PowerPoint</vt:lpstr>
      <vt:lpstr>Présentation PowerPoint</vt:lpstr>
      <vt:lpstr>Présentation PowerPoint</vt:lpstr>
      <vt:lpstr>Présentation PowerPoint</vt:lpstr>
      <vt:lpstr>Ouverture à l’immigration selon différentes caractéristiques</vt:lpstr>
      <vt:lpstr>Indice de tolérance des groupes exposés au racisme (sondage de la CNCDH, 2019)</vt:lpstr>
      <vt:lpstr>La religion comme marqueur identitaire</vt:lpstr>
      <vt:lpstr>Communautarisme ? des relations sociales diversifiées </vt:lpstr>
      <vt:lpstr>Port du voile (femmes musulmanes) selon l’origine et la génération</vt:lpstr>
      <vt:lpstr>Expériences d’altérisation et de discrimination</vt:lpstr>
      <vt:lpstr>Conclusions </vt:lpstr>
      <vt:lpstr>Conclusions 2</vt:lpstr>
    </vt:vector>
  </TitlesOfParts>
  <Company>INED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Enquête Trajectoires et Origines  La diversité des populations en France</dc:title>
  <dc:creator>Christelle Hamel</dc:creator>
  <cp:lastModifiedBy>Anne MATTIOLI</cp:lastModifiedBy>
  <cp:revision>171</cp:revision>
  <dcterms:created xsi:type="dcterms:W3CDTF">2008-06-19T08:16:55Z</dcterms:created>
  <dcterms:modified xsi:type="dcterms:W3CDTF">2022-03-20T15:03:44Z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0x010100C99A5812EC654640AAF0FBDB42E081DB</vt:lpwstr>
  </property>
</Properties>
</file>