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64" r:id="rId5"/>
    <p:sldId id="258" r:id="rId6"/>
    <p:sldId id="263" r:id="rId7"/>
    <p:sldId id="270" r:id="rId8"/>
    <p:sldId id="265" r:id="rId9"/>
    <p:sldId id="271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1C3F56-D8CB-4B9B-8027-388688E8F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C6F3554E-F216-48A5-B453-AFD23A7BD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D3479C5-3753-40AD-9300-9E5BAF93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80A0431-3BBF-4785-91DF-1D4F81C5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C9D7695-2944-4400-A4C2-F27ED16A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69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3C8A9DA-4D1C-4C06-A92E-60ED10432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08E9E93-342A-42BC-AABA-1BD6EE361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3A6D58B-6BDF-4EE3-B69B-EF36EB7E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6E5A03B-F1C1-4725-AE17-F3AA8DD22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49A7243-7DE9-482C-A2CE-7A99541C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52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59FFDD9A-3F88-41DB-A339-CA1E23E90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947F4CAD-329C-4227-B5B8-7546E7152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84B82AD-6689-463F-965E-59078B52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C536A0E-796A-40CE-8D5E-D05C4C723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A06B7B1-C175-454B-B38F-C9239A398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89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2DB56FD-70EE-4F3C-9321-8A53E11A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D0CD694-0F9C-46FA-8DF2-1C3EBE8F6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3E7501C-AD87-4B2C-BE47-EB466C96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D9FBF7E-E002-4665-BF64-7E531536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35E9441-1B8A-499A-9AAA-480FFB07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32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AD53F0C-6B81-438D-AA6F-E40DF890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0D77A3B-A870-47A7-AEF9-A1D0D4208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F73909E-7992-4E51-BCAF-B17AC5C5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CC712A3-F935-442D-B4B1-8E1A74E8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3879168-ED9F-4B68-B555-40876FAF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75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FFC20DB-5218-40CF-AB64-EDBCC211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3E69751-C3C5-499B-8F15-6EE3BB5C5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D2853B7-C562-4B3F-A178-ED156E22A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E51FDDD-D115-4E5E-A77D-DA01706B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F603BC2-02B4-4B0B-A255-D4D1C40E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80E6CD9D-8507-435B-B223-5EDEE63A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709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3C602E-3CB1-4D2C-A340-D5FF5386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C88F3B3-8EA5-446E-9D71-51CBB21D4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EAF59445-6519-417A-9D05-4168DD942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8C3E5A10-8E04-43A1-BA90-75C126EEA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33CB0EE9-DA85-4728-8BC7-B4DD10B50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D5193D0-4DEA-45AF-B3D3-448C3DB39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C78BC6E7-27E5-49AB-AD6D-C2902515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705A7BEA-E236-4595-9479-DBDEBE9E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88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947F0A3-B7DE-4187-8339-DDF519A0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965C457-DB07-472D-9CFE-D1130E94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1E90F05-0B5F-4B0B-BF9A-3C809643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509B5B8-EAE9-4CC2-A76C-5C713A4E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2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AED4E41-9FAC-4981-B6D8-305B95B5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2000436A-E3EF-4048-B2D6-96BD2272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F792B2C-CF32-4442-A001-F002A60A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7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CA0B8C-447E-450D-9ADA-10218DBA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8C6A31A-A25F-47C6-892D-7988E73B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F5C11D5-DD16-4A32-AA1D-A905EFCBF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A4601CF-03EB-41A6-A9F8-876F05B4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9D29074A-BD10-482D-97EE-09B6FC4E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2BDC66CC-A673-400F-BF15-D584B216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56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3DE324A-004C-4E93-B3FB-B6056B27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8296AA7C-1456-4C03-9795-F80606E0C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99D5CB0-DDEE-4662-B514-4A174072B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C3C46F5-E75D-4725-94B0-98939E8D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C819645-2205-41B3-B85B-DA6E904E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89C5DD6-93EB-4037-A208-3DB73B1D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66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E6826103-65C0-4FD9-808C-AD65ACB5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BF6AE27-0DC6-44A6-A29B-36B5DF6F8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FDECAF9-1B0D-4EC6-9398-AED124AD1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D69-9FF0-4075-8046-57E2D53D896C}" type="datetimeFigureOut">
              <a:rPr lang="fr-FR" smtClean="0"/>
              <a:t>02/02/2023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103A75D-BDF4-498D-B753-19857C805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96D852-46CF-4373-B4F5-C2AF2EEF9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FE18-2E9C-4A3F-8B1C-4D5D9BC2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12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54B7FAD-9FDA-4362-80DB-BA60B93E8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417" y="633621"/>
            <a:ext cx="10913165" cy="2873167"/>
          </a:xfrm>
        </p:spPr>
        <p:txBody>
          <a:bodyPr>
            <a:normAutofit/>
          </a:bodyPr>
          <a:lstStyle/>
          <a:p>
            <a:r>
              <a:rPr lang="fr-FR" dirty="0"/>
              <a:t> La planification a-t-elle un sens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238D773E-5329-4AAC-B359-F5E5871A0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2588"/>
            <a:ext cx="9144000" cy="1655762"/>
          </a:xfrm>
        </p:spPr>
        <p:txBody>
          <a:bodyPr/>
          <a:lstStyle/>
          <a:p>
            <a:r>
              <a:rPr lang="fr-FR" dirty="0"/>
              <a:t>Xavier Desjardins </a:t>
            </a:r>
          </a:p>
          <a:p>
            <a:r>
              <a:rPr lang="fr-FR" dirty="0"/>
              <a:t>Professeur Sorbonne Université / Coopérative ACADIE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8F6A417-8D10-49CD-872C-EC883DA34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91150"/>
            <a:ext cx="279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77ACEB8-B929-4E80-8152-B44D9BBC8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5" y="5740718"/>
            <a:ext cx="14287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1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502BCF5-7ECC-4F26-8F44-FE3D1F723D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6573"/>
            <a:ext cx="11645900" cy="1325563"/>
          </a:xfrm>
        </p:spPr>
        <p:txBody>
          <a:bodyPr/>
          <a:lstStyle/>
          <a:p>
            <a:r>
              <a:rPr lang="fr-FR" dirty="0"/>
              <a:t>Age 3 : vers les raretés volontaires ?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F6305F8-EF1C-453A-852B-DA0D4A600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1" t="22222" r="18125" b="69629"/>
          <a:stretch/>
        </p:blipFill>
        <p:spPr>
          <a:xfrm>
            <a:off x="120650" y="1719656"/>
            <a:ext cx="7480300" cy="5588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51B8E27-C740-477C-B9EE-DB9D034E5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5" t="58333" r="15103" b="30371"/>
          <a:stretch/>
        </p:blipFill>
        <p:spPr>
          <a:xfrm>
            <a:off x="120650" y="2651720"/>
            <a:ext cx="8267700" cy="7747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033AD5F-CD42-4A28-9E0A-68A1A7097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17" t="29444" r="16771" b="62408"/>
          <a:stretch/>
        </p:blipFill>
        <p:spPr>
          <a:xfrm>
            <a:off x="120650" y="3637166"/>
            <a:ext cx="8267700" cy="558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7C90474-046E-46E2-AB61-7B8FDF1BF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00" t="39074" r="17500" b="48947"/>
          <a:stretch/>
        </p:blipFill>
        <p:spPr>
          <a:xfrm>
            <a:off x="50800" y="4267301"/>
            <a:ext cx="7620000" cy="8215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EA074E5-C948-40D3-93D1-A0DC8EC4305A}"/>
              </a:ext>
            </a:extLst>
          </p:cNvPr>
          <p:cNvSpPr txBox="1"/>
          <p:nvPr/>
        </p:nvSpPr>
        <p:spPr>
          <a:xfrm>
            <a:off x="1066800" y="5571892"/>
            <a:ext cx="487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Délibération de révision du SDRIF, novembre 2021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8CC1BDF-6174-4933-84B5-816EE3309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83" y="1014202"/>
            <a:ext cx="2393950" cy="2393950"/>
          </a:xfrm>
          <a:prstGeom prst="rect">
            <a:avLst/>
          </a:prstGeom>
        </p:spPr>
      </p:pic>
      <p:pic>
        <p:nvPicPr>
          <p:cNvPr id="3074" name="Picture 2" descr="Objectif ZAN ? Apprendre du périurbain et des campagnes urbaines - PUCA">
            <a:extLst>
              <a:ext uri="{FF2B5EF4-FFF2-40B4-BE49-F238E27FC236}">
                <a16:creationId xmlns:a16="http://schemas.microsoft.com/office/drawing/2014/main" xmlns="" id="{37CAE418-1578-4C45-A43E-5ABB5F03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4005356"/>
            <a:ext cx="1532417" cy="218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FCC4E72D-B97F-4225-9A73-098ABB570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735" y="1062717"/>
            <a:ext cx="1493931" cy="2296919"/>
          </a:xfrm>
          <a:prstGeom prst="rect">
            <a:avLst/>
          </a:prstGeom>
        </p:spPr>
      </p:pic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B11E9838-0DEB-4C49-8F38-B18292693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547" y="4007744"/>
            <a:ext cx="14668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1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xmlns="" id="{F914BAD8-77FB-46F7-BAAC-B9C3576F1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54100"/>
              </p:ext>
            </p:extLst>
          </p:nvPr>
        </p:nvGraphicFramePr>
        <p:xfrm>
          <a:off x="769990" y="-50800"/>
          <a:ext cx="10652020" cy="7033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005">
                  <a:extLst>
                    <a:ext uri="{9D8B030D-6E8A-4147-A177-3AD203B41FA5}">
                      <a16:colId xmlns:a16="http://schemas.microsoft.com/office/drawing/2014/main" xmlns="" val="3122861879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436354279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3915391360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803782326"/>
                    </a:ext>
                  </a:extLst>
                </a:gridCol>
              </a:tblGrid>
              <a:tr h="70164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831978"/>
                  </a:ext>
                </a:extLst>
              </a:tr>
              <a:tr h="1495517">
                <a:tc>
                  <a:txBody>
                    <a:bodyPr/>
                    <a:lstStyle/>
                    <a:p>
                      <a:r>
                        <a:rPr lang="fr-FR" dirty="0"/>
                        <a:t>Intérêt de l’exercice de planification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Placer sur la file d’attente pour les équipements et infrastructures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Favoriser les initiatives, rendre attractif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Définir les trajectoires locales pour atteindre les objectifs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002630"/>
                  </a:ext>
                </a:extLst>
              </a:tr>
              <a:tr h="1673873">
                <a:tc>
                  <a:txBody>
                    <a:bodyPr/>
                    <a:lstStyle/>
                    <a:p>
                      <a:r>
                        <a:rPr lang="fr-FR" dirty="0"/>
                        <a:t>Statut du futur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Aujourd’hui en mieux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Ex : dans les transports urbains « </a:t>
                      </a:r>
                      <a:r>
                        <a:rPr lang="fr-FR" i="1" dirty="0"/>
                        <a:t>predict and provide </a:t>
                      </a:r>
                      <a:r>
                        <a:rPr lang="fr-FR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Indéterminé et ouvert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Trajectoire écologique déjà fixé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Ex : atteindre les « ZAN » et « </a:t>
                      </a:r>
                      <a:r>
                        <a:rPr lang="fr-FR" i="1" dirty="0"/>
                        <a:t>ZEN</a:t>
                      </a:r>
                      <a:r>
                        <a:rPr lang="fr-FR" dirty="0"/>
                        <a:t> 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9823205"/>
                  </a:ext>
                </a:extLst>
              </a:tr>
              <a:tr h="1938168">
                <a:tc>
                  <a:txBody>
                    <a:bodyPr/>
                    <a:lstStyle/>
                    <a:p>
                      <a:r>
                        <a:rPr lang="fr-FR" dirty="0"/>
                        <a:t>Coalitions et conflits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L’horizon de la moyennisation/société salariale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Anciens et modernes</a:t>
                      </a:r>
                    </a:p>
                    <a:p>
                      <a:r>
                        <a:rPr lang="fr-FR" dirty="0"/>
                        <a:t>Ex : Poujade/Mai 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Conjurer « la nouvelle pauvreté »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Inclus et exclus</a:t>
                      </a:r>
                    </a:p>
                    <a:p>
                      <a:r>
                        <a:rPr lang="fr-FR" dirty="0"/>
                        <a:t>Ex : Révolte des banlieues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Gagnants et perdants, la bataille du rythme et de la répartition sociale et territoriale des effets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Ex : gilets jaunes/génération climat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223316"/>
                  </a:ext>
                </a:extLst>
              </a:tr>
              <a:tr h="1150398">
                <a:tc>
                  <a:txBody>
                    <a:bodyPr/>
                    <a:lstStyle/>
                    <a:p>
                      <a:r>
                        <a:rPr lang="fr-FR" dirty="0"/>
                        <a:t>Lien avec le projet national et européen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Spécialisation économique du territoire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Conserver son rang dans l’ouverture économique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Déclinaison en cascades des objectifs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26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19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C23935-04F6-4295-A62E-5FE3262A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réflexions pour un débat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57ED3CE4-945E-4E00-91F8-8D860CBE4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fr-FR" dirty="0"/>
              <a:t>Un futur déjà-là qui laisse beaucoup de choses ouvertes … notamment sur les chemins (et la contribution des différents groupes d’acteurs) ; </a:t>
            </a:r>
          </a:p>
          <a:p>
            <a:r>
              <a:rPr lang="fr-FR" dirty="0"/>
              <a:t>L’enjeu de la scénarisation des lieux, groupes sociaux, groupes professionnels, communautés d’expériences, etc. qui seront conduits à bifurquer selon des temporalités, des étapes et des intensités différentes. </a:t>
            </a:r>
          </a:p>
          <a:p>
            <a:r>
              <a:rPr lang="fr-FR" dirty="0"/>
              <a:t>La transformation des rapports sociaux n’est (</a:t>
            </a:r>
            <a:r>
              <a:rPr lang="fr-FR" i="1" dirty="0"/>
              <a:t>presque</a:t>
            </a:r>
            <a:r>
              <a:rPr lang="fr-FR" dirty="0"/>
              <a:t>) plus pensée dans le rapport au travail (et donc au capital) : la lutte contre les discriminations prend le pas sur la revendication des égalités de « position » (cf. Dubet).  </a:t>
            </a:r>
          </a:p>
          <a:p>
            <a:r>
              <a:rPr lang="fr-FR" dirty="0"/>
              <a:t>La décentralisation est-elle encore adaptée au troisième âge ?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63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82A441E-DC69-4148-BAE9-18B1761D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extérieur, signe&#10;&#10;Description générée automatiquement">
            <a:extLst>
              <a:ext uri="{FF2B5EF4-FFF2-40B4-BE49-F238E27FC236}">
                <a16:creationId xmlns:a16="http://schemas.microsoft.com/office/drawing/2014/main" xmlns="" id="{8BF15089-B599-4993-A922-DCA6AF053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7398"/>
            <a:ext cx="2086608" cy="3136866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0BE478C-D2EB-4B67-A95F-72EC320BB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39" y="365125"/>
            <a:ext cx="2853751" cy="39881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5741B4A-2A8F-4E91-99F7-F73EE354E7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083" t="52444" r="27976" b="24149"/>
          <a:stretch/>
        </p:blipFill>
        <p:spPr>
          <a:xfrm>
            <a:off x="6096000" y="5130800"/>
            <a:ext cx="5601075" cy="1605280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68C3110-692C-4E24-93E3-EDE84B01D4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4" b="79185"/>
          <a:stretch/>
        </p:blipFill>
        <p:spPr>
          <a:xfrm>
            <a:off x="3172620" y="5227072"/>
            <a:ext cx="3552434" cy="1260000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D659F327-9121-43CD-B45B-8B59643AE5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2" t="-82"/>
          <a:stretch/>
        </p:blipFill>
        <p:spPr>
          <a:xfrm>
            <a:off x="6389284" y="1088518"/>
            <a:ext cx="2736041" cy="2952000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467EC9E2-F655-9DB3-2B83-18CB3DBFCC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88" y="1202518"/>
            <a:ext cx="1845301" cy="28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1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6039CCA-CB67-BDDA-8B48-1C5E17D3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CD1E22C-E882-295A-216A-20DE38201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Une tentative de lecture combinée de l’histoire des planifications d’échelle nationale (économique puis écologique) et d’échelle locale (pour le droit des sols et l’équipement du territoire).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Proposition de détection de trois âges en fonction : </a:t>
            </a:r>
          </a:p>
          <a:p>
            <a:pPr>
              <a:buFontTx/>
              <a:buChar char="-"/>
            </a:pPr>
            <a:r>
              <a:rPr lang="fr-FR" dirty="0"/>
              <a:t>du statut du futur ; </a:t>
            </a:r>
          </a:p>
          <a:p>
            <a:pPr>
              <a:buFontTx/>
              <a:buChar char="-"/>
            </a:pPr>
            <a:r>
              <a:rPr lang="fr-FR" dirty="0"/>
              <a:t>de l’intérêt politique majeur de la planification locale ; </a:t>
            </a:r>
          </a:p>
          <a:p>
            <a:pPr>
              <a:buFontTx/>
              <a:buChar char="-"/>
            </a:pPr>
            <a:r>
              <a:rPr lang="fr-FR" dirty="0"/>
              <a:t>du lien entre local et national ; </a:t>
            </a:r>
          </a:p>
          <a:p>
            <a:pPr>
              <a:buFontTx/>
              <a:buChar char="-"/>
            </a:pPr>
            <a:r>
              <a:rPr lang="fr-FR" dirty="0"/>
              <a:t>des conflits sociaux. 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741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7EB89A-5909-483C-854E-B7C9AD86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âge 1 : Planifier l’équipement du territoire</a:t>
            </a:r>
          </a:p>
        </p:txBody>
      </p:sp>
      <p:pic>
        <p:nvPicPr>
          <p:cNvPr id="6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D63E6ACA-9FCF-48C3-A54E-E15711A5D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3" y="2066925"/>
            <a:ext cx="4724579" cy="4351338"/>
          </a:xfr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84A057B-34FE-4DCC-A632-D618D4510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25" y="2827675"/>
            <a:ext cx="1715275" cy="2838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50430CC-3AF9-0362-0906-7E75E73FEB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17" t="30815" r="51833" b="14074"/>
          <a:stretch/>
        </p:blipFill>
        <p:spPr>
          <a:xfrm>
            <a:off x="5108232" y="2491394"/>
            <a:ext cx="4515399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3431704" y="332657"/>
            <a:ext cx="5400600" cy="6265143"/>
            <a:chOff x="1907704" y="332656"/>
            <a:chExt cx="5400600" cy="626514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9324" y="836712"/>
              <a:ext cx="5137360" cy="576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1907704" y="332656"/>
              <a:ext cx="540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Opérations de décentralisation industrielle de 1950 à 1959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52875" y="1"/>
            <a:ext cx="4286250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791744" y="76470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dispersion des établissements de La Radiotechnique à l’Ouest de Paris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67608" y="5877273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Claude Parry, Annales de géographie, 1963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xmlns="" id="{F914BAD8-77FB-46F7-BAAC-B9C3576F1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49516"/>
              </p:ext>
            </p:extLst>
          </p:nvPr>
        </p:nvGraphicFramePr>
        <p:xfrm>
          <a:off x="769990" y="-50800"/>
          <a:ext cx="10652020" cy="655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005">
                  <a:extLst>
                    <a:ext uri="{9D8B030D-6E8A-4147-A177-3AD203B41FA5}">
                      <a16:colId xmlns:a16="http://schemas.microsoft.com/office/drawing/2014/main" xmlns="" val="3122861879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436354279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3915391360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803782326"/>
                    </a:ext>
                  </a:extLst>
                </a:gridCol>
              </a:tblGrid>
              <a:tr h="70164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831978"/>
                  </a:ext>
                </a:extLst>
              </a:tr>
              <a:tr h="1495517">
                <a:tc>
                  <a:txBody>
                    <a:bodyPr/>
                    <a:lstStyle/>
                    <a:p>
                      <a:r>
                        <a:rPr lang="fr-FR" dirty="0"/>
                        <a:t>Intérêt de l’exercice de planification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Placer sur la file d’attente pour les équipements et infrastructures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002630"/>
                  </a:ext>
                </a:extLst>
              </a:tr>
              <a:tr h="1673873">
                <a:tc>
                  <a:txBody>
                    <a:bodyPr/>
                    <a:lstStyle/>
                    <a:p>
                      <a:r>
                        <a:rPr lang="fr-FR" dirty="0"/>
                        <a:t>Statut du futur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Aujourd’hui en mieux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Ex : dans les transports urbains « </a:t>
                      </a:r>
                      <a:r>
                        <a:rPr lang="fr-FR" i="1" dirty="0"/>
                        <a:t>predict and provide </a:t>
                      </a:r>
                      <a:r>
                        <a:rPr lang="fr-FR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9823205"/>
                  </a:ext>
                </a:extLst>
              </a:tr>
              <a:tr h="1938168">
                <a:tc>
                  <a:txBody>
                    <a:bodyPr/>
                    <a:lstStyle/>
                    <a:p>
                      <a:r>
                        <a:rPr lang="fr-FR" dirty="0"/>
                        <a:t>Coalitions et conflits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L’horizon de la moyennisation d’une société salariale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Anciens et modernes</a:t>
                      </a:r>
                    </a:p>
                    <a:p>
                      <a:r>
                        <a:rPr lang="fr-FR" dirty="0"/>
                        <a:t>Ex : Poujade/Mai 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223316"/>
                  </a:ext>
                </a:extLst>
              </a:tr>
              <a:tr h="746317">
                <a:tc>
                  <a:txBody>
                    <a:bodyPr/>
                    <a:lstStyle/>
                    <a:p>
                      <a:r>
                        <a:rPr lang="fr-FR" dirty="0"/>
                        <a:t>Lien avec le projet national et européen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Spécialisation économique du territoire/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26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38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42DF5C5-84FC-46C8-A64A-627D7ACE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 2 :  vers l’attractivité </a:t>
            </a:r>
          </a:p>
        </p:txBody>
      </p:sp>
      <p:pic>
        <p:nvPicPr>
          <p:cNvPr id="6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D5326EE7-C935-4A0C-B883-DC311D67D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8" y="2240140"/>
            <a:ext cx="5346700" cy="3659149"/>
          </a:xfrm>
        </p:spPr>
      </p:pic>
      <p:pic>
        <p:nvPicPr>
          <p:cNvPr id="8" name="Image 7" descr="Une image contenant texte, bâtiment, extérieur, signe&#10;&#10;Description générée automatiquement">
            <a:extLst>
              <a:ext uri="{FF2B5EF4-FFF2-40B4-BE49-F238E27FC236}">
                <a16:creationId xmlns:a16="http://schemas.microsoft.com/office/drawing/2014/main" xmlns="" id="{171D8A4B-874B-4E7D-9762-64B62EF42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14" y="240362"/>
            <a:ext cx="1484257" cy="2257425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98DB61CF-9A1B-4DEA-A0CD-7BF60C4FD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620" y="4069715"/>
            <a:ext cx="1667180" cy="2724150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86FBC41D-C153-41A8-94CA-4F97B4884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06" y="967337"/>
            <a:ext cx="1505717" cy="246166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DDA1812-A6FE-4174-EB20-D41BDB0F83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33" t="14963" r="39917" b="7556"/>
          <a:stretch/>
        </p:blipFill>
        <p:spPr>
          <a:xfrm>
            <a:off x="5279813" y="2198168"/>
            <a:ext cx="3192081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31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xmlns="" id="{F914BAD8-77FB-46F7-BAAC-B9C3576F1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98432"/>
              </p:ext>
            </p:extLst>
          </p:nvPr>
        </p:nvGraphicFramePr>
        <p:xfrm>
          <a:off x="769990" y="-50800"/>
          <a:ext cx="10652020" cy="695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005">
                  <a:extLst>
                    <a:ext uri="{9D8B030D-6E8A-4147-A177-3AD203B41FA5}">
                      <a16:colId xmlns:a16="http://schemas.microsoft.com/office/drawing/2014/main" xmlns="" val="3122861879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436354279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3915391360"/>
                    </a:ext>
                  </a:extLst>
                </a:gridCol>
                <a:gridCol w="2663005">
                  <a:extLst>
                    <a:ext uri="{9D8B030D-6E8A-4147-A177-3AD203B41FA5}">
                      <a16:colId xmlns:a16="http://schemas.microsoft.com/office/drawing/2014/main" xmlns="" val="803782326"/>
                    </a:ext>
                  </a:extLst>
                </a:gridCol>
              </a:tblGrid>
              <a:tr h="701643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Age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1831978"/>
                  </a:ext>
                </a:extLst>
              </a:tr>
              <a:tr h="1495517">
                <a:tc>
                  <a:txBody>
                    <a:bodyPr/>
                    <a:lstStyle/>
                    <a:p>
                      <a:r>
                        <a:rPr lang="fr-FR" dirty="0"/>
                        <a:t>Intérêt de l’exercice de planification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Placer sur la file d’attente pour les équipements et infrastructures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Favoriser les initiatives, rendre attractif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2002630"/>
                  </a:ext>
                </a:extLst>
              </a:tr>
              <a:tr h="1673873">
                <a:tc>
                  <a:txBody>
                    <a:bodyPr/>
                    <a:lstStyle/>
                    <a:p>
                      <a:r>
                        <a:rPr lang="fr-FR" dirty="0"/>
                        <a:t>Statut du futur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Aujourd’hui en mieux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Ex : dans les transports urbains « </a:t>
                      </a:r>
                      <a:r>
                        <a:rPr lang="fr-FR" i="1" dirty="0"/>
                        <a:t>predict and provide </a:t>
                      </a:r>
                      <a:r>
                        <a:rPr lang="fr-FR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Indéterminé et ouvert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9823205"/>
                  </a:ext>
                </a:extLst>
              </a:tr>
              <a:tr h="1938168">
                <a:tc>
                  <a:txBody>
                    <a:bodyPr/>
                    <a:lstStyle/>
                    <a:p>
                      <a:r>
                        <a:rPr lang="fr-FR" dirty="0"/>
                        <a:t>Coalitions et conflits sociaux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L’horizon de la moyennisation/société salariale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Anciens et modernes</a:t>
                      </a:r>
                    </a:p>
                    <a:p>
                      <a:r>
                        <a:rPr lang="fr-FR" dirty="0"/>
                        <a:t>Ex : Poujade/Mai 1968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Conjurer « la nouvelle pauvreté »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r>
                        <a:rPr lang="fr-FR" dirty="0"/>
                        <a:t>Inclus et exclus</a:t>
                      </a:r>
                    </a:p>
                    <a:p>
                      <a:r>
                        <a:rPr lang="fr-FR" dirty="0"/>
                        <a:t>Ex : Révolte des banlieues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0223316"/>
                  </a:ext>
                </a:extLst>
              </a:tr>
              <a:tr h="1150398">
                <a:tc>
                  <a:txBody>
                    <a:bodyPr/>
                    <a:lstStyle/>
                    <a:p>
                      <a:r>
                        <a:rPr lang="fr-FR" dirty="0"/>
                        <a:t>Lien avec le projet national et européen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Spécialisation économique du territoire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Conserver son rang dans l’ouverture économique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26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0358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70418F-89C8-4019-9BD2-9B8423D91FCD}"/>
</file>

<file path=customXml/itemProps2.xml><?xml version="1.0" encoding="utf-8"?>
<ds:datastoreItem xmlns:ds="http://schemas.openxmlformats.org/officeDocument/2006/customXml" ds:itemID="{B5F20776-8AE8-407A-B69F-92D895842AEF}"/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493</Words>
  <Application>Microsoft Office PowerPoint</Application>
  <PresentationFormat>Personnalisé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 La planification a-t-elle un sens ? </vt:lpstr>
      <vt:lpstr>Présentation PowerPoint</vt:lpstr>
      <vt:lpstr>Introduction</vt:lpstr>
      <vt:lpstr>âge 1 : Planifier l’équipement du territoire</vt:lpstr>
      <vt:lpstr>Présentation PowerPoint</vt:lpstr>
      <vt:lpstr>Présentation PowerPoint</vt:lpstr>
      <vt:lpstr>Présentation PowerPoint</vt:lpstr>
      <vt:lpstr>Age 2 :  vers l’attractivité </vt:lpstr>
      <vt:lpstr>Présentation PowerPoint</vt:lpstr>
      <vt:lpstr>Age 3 : vers les raretés volontaires ? </vt:lpstr>
      <vt:lpstr>Présentation PowerPoint</vt:lpstr>
      <vt:lpstr>Quelques réflexions pour un débat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SCOT, outil de planification et expression d’un projet de territoire</dc:title>
  <dc:creator>Xavier Desjardins</dc:creator>
  <cp:lastModifiedBy>DSIT Audiovisuel</cp:lastModifiedBy>
  <cp:revision>19</cp:revision>
  <dcterms:created xsi:type="dcterms:W3CDTF">2021-01-28T16:11:21Z</dcterms:created>
  <dcterms:modified xsi:type="dcterms:W3CDTF">2023-02-02T07:59:37Z</dcterms:modified>
</cp:coreProperties>
</file>