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3"/>
  </p:sldMasterIdLst>
  <p:notesMasterIdLst>
    <p:notesMasterId r:id="rId20"/>
  </p:notesMasterIdLst>
  <p:handoutMasterIdLst>
    <p:handoutMasterId r:id="rId21"/>
  </p:handoutMasterIdLst>
  <p:sldIdLst>
    <p:sldId id="494" r:id="rId4"/>
    <p:sldId id="544" r:id="rId5"/>
    <p:sldId id="439" r:id="rId6"/>
    <p:sldId id="542" r:id="rId7"/>
    <p:sldId id="543" r:id="rId8"/>
    <p:sldId id="537" r:id="rId9"/>
    <p:sldId id="538" r:id="rId10"/>
    <p:sldId id="539" r:id="rId11"/>
    <p:sldId id="545" r:id="rId12"/>
    <p:sldId id="547" r:id="rId13"/>
    <p:sldId id="548" r:id="rId14"/>
    <p:sldId id="549" r:id="rId15"/>
    <p:sldId id="552" r:id="rId16"/>
    <p:sldId id="550" r:id="rId17"/>
    <p:sldId id="551" r:id="rId18"/>
    <p:sldId id="546" r:id="rId19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Grillmayer" initials="DG" lastIdx="4" clrIdx="0">
    <p:extLst>
      <p:ext uri="{19B8F6BF-5375-455C-9EA6-DF929625EA0E}">
        <p15:presenceInfo xmlns:p15="http://schemas.microsoft.com/office/powerpoint/2012/main" userId="S-1-5-21-764721630-2266451786-3038458943-1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9B0A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 autoAdjust="0"/>
    <p:restoredTop sz="90343" autoAdjust="0"/>
  </p:normalViewPr>
  <p:slideViewPr>
    <p:cSldViewPr>
      <p:cViewPr varScale="1">
        <p:scale>
          <a:sx n="100" d="100"/>
          <a:sy n="100" d="100"/>
        </p:scale>
        <p:origin x="17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MOATTI" userId="1a5e031d-3c7a-4891-910a-b73ba92c7b03" providerId="ADAL" clId="{6510654F-06C4-A04E-B0B4-3415B77B6D46}"/>
    <pc:docChg chg="modSld">
      <pc:chgData name="Sandra MOATTI" userId="1a5e031d-3c7a-4891-910a-b73ba92c7b03" providerId="ADAL" clId="{6510654F-06C4-A04E-B0B4-3415B77B6D46}" dt="2023-06-28T10:28:17.232" v="0" actId="20577"/>
      <pc:docMkLst>
        <pc:docMk/>
      </pc:docMkLst>
      <pc:sldChg chg="modSp mod">
        <pc:chgData name="Sandra MOATTI" userId="1a5e031d-3c7a-4891-910a-b73ba92c7b03" providerId="ADAL" clId="{6510654F-06C4-A04E-B0B4-3415B77B6D46}" dt="2023-06-28T10:28:17.232" v="0" actId="20577"/>
        <pc:sldMkLst>
          <pc:docMk/>
          <pc:sldMk cId="1216812361" sldId="546"/>
        </pc:sldMkLst>
        <pc:spChg chg="mod">
          <ac:chgData name="Sandra MOATTI" userId="1a5e031d-3c7a-4891-910a-b73ba92c7b03" providerId="ADAL" clId="{6510654F-06C4-A04E-B0B4-3415B77B6D46}" dt="2023-06-28T10:28:17.232" v="0" actId="20577"/>
          <ac:spMkLst>
            <pc:docMk/>
            <pc:sldMk cId="1216812361" sldId="54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500" cy="501571"/>
          </a:xfrm>
          <a:prstGeom prst="rect">
            <a:avLst/>
          </a:prstGeom>
        </p:spPr>
        <p:txBody>
          <a:bodyPr vert="horz" lIns="90726" tIns="45363" rIns="90726" bIns="453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077" y="2"/>
            <a:ext cx="2984500" cy="501571"/>
          </a:xfrm>
          <a:prstGeom prst="rect">
            <a:avLst/>
          </a:prstGeom>
        </p:spPr>
        <p:txBody>
          <a:bodyPr vert="horz" lIns="90726" tIns="45363" rIns="90726" bIns="45363" rtlCol="0"/>
          <a:lstStyle>
            <a:lvl1pPr algn="r">
              <a:defRPr sz="1200"/>
            </a:lvl1pPr>
          </a:lstStyle>
          <a:p>
            <a:fld id="{D23A31AF-E431-448B-AEB5-B09A5B06AB0A}" type="datetimeFigureOut">
              <a:rPr lang="de-DE" smtClean="0"/>
              <a:t>28.06.23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517144"/>
            <a:ext cx="2984500" cy="501571"/>
          </a:xfrm>
          <a:prstGeom prst="rect">
            <a:avLst/>
          </a:prstGeom>
        </p:spPr>
        <p:txBody>
          <a:bodyPr vert="horz" lIns="90726" tIns="45363" rIns="90726" bIns="453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077" y="9517144"/>
            <a:ext cx="2984500" cy="501571"/>
          </a:xfrm>
          <a:prstGeom prst="rect">
            <a:avLst/>
          </a:prstGeom>
        </p:spPr>
        <p:txBody>
          <a:bodyPr vert="horz" lIns="90726" tIns="45363" rIns="90726" bIns="45363" rtlCol="0" anchor="b"/>
          <a:lstStyle>
            <a:lvl1pPr algn="r">
              <a:defRPr sz="1200"/>
            </a:lvl1pPr>
          </a:lstStyle>
          <a:p>
            <a:fld id="{5D7A8329-A3E6-4E71-B1E9-4DB19F55855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76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0936"/>
          </a:xfrm>
          <a:prstGeom prst="rect">
            <a:avLst/>
          </a:prstGeom>
        </p:spPr>
        <p:txBody>
          <a:bodyPr vert="horz" lIns="92430" tIns="46214" rIns="92430" bIns="462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2" y="0"/>
            <a:ext cx="2984870" cy="500936"/>
          </a:xfrm>
          <a:prstGeom prst="rect">
            <a:avLst/>
          </a:prstGeom>
        </p:spPr>
        <p:txBody>
          <a:bodyPr vert="horz" lIns="92430" tIns="46214" rIns="92430" bIns="46214" rtlCol="0"/>
          <a:lstStyle>
            <a:lvl1pPr algn="r">
              <a:defRPr sz="1200"/>
            </a:lvl1pPr>
          </a:lstStyle>
          <a:p>
            <a:fld id="{4BF08818-0C89-4041-A765-9A813FC82CE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3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0" tIns="46214" rIns="92430" bIns="46214" rtlCol="0" anchor="ctr"/>
          <a:lstStyle/>
          <a:p>
            <a:endParaRPr lang="fr-F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91"/>
            <a:ext cx="5510530" cy="4508421"/>
          </a:xfrm>
          <a:prstGeom prst="rect">
            <a:avLst/>
          </a:prstGeom>
        </p:spPr>
        <p:txBody>
          <a:bodyPr vert="horz" lIns="92430" tIns="46214" rIns="92430" bIns="4621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516039"/>
            <a:ext cx="2984870" cy="500936"/>
          </a:xfrm>
          <a:prstGeom prst="rect">
            <a:avLst/>
          </a:prstGeom>
        </p:spPr>
        <p:txBody>
          <a:bodyPr vert="horz" lIns="92430" tIns="46214" rIns="92430" bIns="462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2" y="9516039"/>
            <a:ext cx="2984870" cy="500936"/>
          </a:xfrm>
          <a:prstGeom prst="rect">
            <a:avLst/>
          </a:prstGeom>
        </p:spPr>
        <p:txBody>
          <a:bodyPr vert="horz" lIns="92430" tIns="46214" rIns="92430" bIns="46214" rtlCol="0" anchor="b"/>
          <a:lstStyle>
            <a:lvl1pPr algn="r">
              <a:defRPr sz="1200"/>
            </a:lvl1pPr>
          </a:lstStyle>
          <a:p>
            <a:fld id="{F159ECD7-596E-419F-82D1-CB818F792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41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320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357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560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073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742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2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71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1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01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23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5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240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619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389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63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de-DE" sz="1100" dirty="0"/>
            </a:br>
            <a:r>
              <a:rPr lang="de-DE" sz="1100" dirty="0" err="1"/>
              <a:t>etc</a:t>
            </a:r>
            <a:endParaRPr lang="de-DE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9ECD7-596E-419F-82D1-CB818F7927E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04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79388" y="536575"/>
            <a:ext cx="7561262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152400"/>
            <a:ext cx="11842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79388" y="6165850"/>
            <a:ext cx="856932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1008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2060"/>
                </a:solidFill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224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206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206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45880-3FA6-4CFD-AC21-ADD5BA7D13CA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81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206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206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D4C1A-17C5-47A2-A462-48B662A65EC3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8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 flipV="1">
            <a:off x="684213" y="6092825"/>
            <a:ext cx="8208962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el 1"/>
          <p:cNvSpPr txBox="1">
            <a:spLocks/>
          </p:cNvSpPr>
          <p:nvPr userDrawn="1"/>
        </p:nvSpPr>
        <p:spPr bwMode="auto">
          <a:xfrm>
            <a:off x="-396875" y="5622925"/>
            <a:ext cx="15843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800">
                <a:solidFill>
                  <a:srgbClr val="000000"/>
                </a:solidFill>
                <a:latin typeface="Bell MT" pitchFamily="18" charset="0"/>
              </a:rPr>
              <a:t>dfi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033043"/>
          </a:xfrm>
        </p:spPr>
        <p:txBody>
          <a:bodyPr/>
          <a:lstStyle>
            <a:lvl1pPr>
              <a:buClr>
                <a:srgbClr val="FF9900"/>
              </a:buCl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buClr>
                <a:srgbClr val="FF9900"/>
              </a:buCl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buClr>
                <a:srgbClr val="FF9900"/>
              </a:buCl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buClr>
                <a:srgbClr val="FF9900"/>
              </a:buCl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buClr>
                <a:srgbClr val="FF9900"/>
              </a:buCl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380288" y="6245225"/>
            <a:ext cx="1306512" cy="476250"/>
          </a:xfrm>
        </p:spPr>
        <p:txBody>
          <a:bodyPr/>
          <a:lstStyle>
            <a:lvl1pPr>
              <a:defRPr sz="1400">
                <a:latin typeface="+mj-lt"/>
              </a:defRPr>
            </a:lvl1pPr>
          </a:lstStyle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‹N°›</a:t>
            </a:fld>
            <a:endParaRPr lang="de-DE" alt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4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014A3-0D60-403F-808F-23F5307EA956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34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4259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42595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C609A-19D1-4EB9-B856-E80BB667DBA5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9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2ED0B-BDE1-4BAC-9F3A-35EEBC73AA04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5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D93C2-5E16-4707-B060-A1CE1D9CF5B4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0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206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206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45674-5657-4D30-8545-ECCA95B76699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3A1D7-53D3-4CC3-945B-E355C0129E33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9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25DE4-A535-4355-9169-C02CDB8B15EF}" type="slidenum">
              <a:rPr lang="de-DE" altLang="de-DE">
                <a:solidFill>
                  <a:srgbClr val="002060"/>
                </a:solidFill>
              </a:rPr>
              <a:pPr/>
              <a:t>‹N°›</a:t>
            </a:fld>
            <a:endParaRPr lang="de-DE" altLang="de-DE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7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489404-9A5D-490C-8F4F-A7482651EA54}" type="slidenum">
              <a:rPr lang="de-DE" altLang="de-DE" smtClean="0">
                <a:solidFill>
                  <a:srgbClr val="00206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de-DE" alt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90000"/>
        <a:buFont typeface="Wingdings" pitchFamily="2" charset="2"/>
        <a:buChar char="n"/>
        <a:defRPr sz="28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n"/>
        <a:defRPr sz="2400">
          <a:solidFill>
            <a:srgbClr val="00206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w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Ø"/>
        <a:defRPr i="1"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600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600">
          <a:solidFill>
            <a:srgbClr val="0033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600">
          <a:solidFill>
            <a:srgbClr val="0033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600">
          <a:solidFill>
            <a:srgbClr val="0033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600">
          <a:solidFill>
            <a:srgbClr val="0033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727853"/>
            <a:ext cx="8928992" cy="237626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3200" dirty="0"/>
              <a:t>Les défis de la mobilité et le modèle politique allemand: portée et limites du fédéralisme</a:t>
            </a:r>
            <a:br>
              <a:rPr lang="fr-FR" sz="3200" dirty="0"/>
            </a:br>
            <a:endParaRPr lang="fr-FR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104116"/>
            <a:ext cx="6404756" cy="2931459"/>
          </a:xfrm>
        </p:spPr>
        <p:txBody>
          <a:bodyPr/>
          <a:lstStyle/>
          <a:p>
            <a:r>
              <a:rPr lang="fr-FR" sz="2000" dirty="0"/>
              <a:t>Henrik Uterwedde</a:t>
            </a:r>
          </a:p>
          <a:p>
            <a:r>
              <a:rPr lang="fr-FR" sz="2000" dirty="0"/>
              <a:t>Deutsch-</a:t>
            </a:r>
            <a:r>
              <a:rPr lang="fr-FR" sz="2000" dirty="0" err="1"/>
              <a:t>Französisches</a:t>
            </a:r>
            <a:r>
              <a:rPr lang="fr-FR" sz="2000" dirty="0"/>
              <a:t> Institut, Ludwigsburg (</a:t>
            </a:r>
            <a:r>
              <a:rPr lang="fr-FR" sz="2000" dirty="0" err="1"/>
              <a:t>dfi</a:t>
            </a:r>
            <a:r>
              <a:rPr lang="fr-FR" sz="2000" dirty="0"/>
              <a:t>)</a:t>
            </a:r>
          </a:p>
          <a:p>
            <a:endParaRPr lang="fr-FR" sz="2000" dirty="0"/>
          </a:p>
          <a:p>
            <a:r>
              <a:rPr lang="fr-FR" sz="1800" dirty="0"/>
              <a:t>IHEDATE, Stuttgart, 28 juin 2023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797152"/>
            <a:ext cx="2848373" cy="12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La coopération, problème crucial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10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51669" y="1124904"/>
            <a:ext cx="8229600" cy="472358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Coopération et coordination verticale entre Bund et Länder afin d‘assurer la cohérence nationale des politiques publiques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Coopération horizontale institutionnalisée entre Länder pour assurer la cohérence du système d‘éducation et universitaire (KMK; conférence des ministres d‘éducation)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Concertations horizontales régulières des ministres spécialisés des Länder (exemple: Conférence des ministres de l‘environnement)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De nombreuses formes de concertation informelle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fr-FR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82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Transports, mobilité: les défis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11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51669" y="1124745"/>
            <a:ext cx="8229600" cy="485935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fr-FR" sz="2400" dirty="0">
                <a:solidFill>
                  <a:srgbClr val="002060"/>
                </a:solidFill>
              </a:rPr>
              <a:t>Objectifs antérieurs pas atteints! 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2000-2021: réduction de 27%; transports: 18%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fr-FR" sz="2400" dirty="0">
                <a:solidFill>
                  <a:srgbClr val="002060"/>
                </a:solidFill>
              </a:rPr>
              <a:t>Objectifs climat: réduction des émissions de 65% 2030/1990; réduction de 48% dans le secteur transport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Pour cela: accélérer la vitesse de changement!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fr-FR" sz="2400" dirty="0">
                <a:solidFill>
                  <a:srgbClr val="002060"/>
                </a:solidFill>
              </a:rPr>
              <a:t>Problèmes: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gouvernance lourde et compliquée: fédéralisme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tensions à l’intérieur de la coalition SPD, Verts, FDP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gouvernance de la Deutsche </a:t>
            </a:r>
            <a:r>
              <a:rPr lang="fr-FR" sz="2400" dirty="0" err="1">
                <a:solidFill>
                  <a:srgbClr val="002060"/>
                </a:solidFill>
              </a:rPr>
              <a:t>Bahn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état des infrastructures: chemins de fer; autoroutes/ponts…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conflits d’intérêts: coûts, philosophie générale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nouveaux concepts de mobilité: résistances, lenteurs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financements difficiles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fr-FR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fr-FR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9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Transports, mobilité: objectifs, champs d’action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12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51669" y="1124904"/>
            <a:ext cx="8229600" cy="472358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fr-FR" sz="2400" dirty="0">
                <a:solidFill>
                  <a:srgbClr val="002060"/>
                </a:solidFill>
              </a:rPr>
              <a:t>Transport de personnes: priorité aux transports collectifs; ticket à 49 euro; cadences régulières (</a:t>
            </a:r>
            <a:r>
              <a:rPr lang="fr-FR" sz="2400" dirty="0" err="1">
                <a:solidFill>
                  <a:srgbClr val="002060"/>
                </a:solidFill>
              </a:rPr>
              <a:t>Deutschlandtakt</a:t>
            </a:r>
            <a:r>
              <a:rPr lang="fr-FR" sz="2400" dirty="0">
                <a:solidFill>
                  <a:srgbClr val="002060"/>
                </a:solidFill>
              </a:rPr>
              <a:t>)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fr-FR" sz="2400" dirty="0">
                <a:solidFill>
                  <a:srgbClr val="002060"/>
                </a:solidFill>
              </a:rPr>
              <a:t>Transports de marchandises: augmenter la part du rail; concepts de distribution locale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Carburants alternatifs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fr-FR" sz="2400" dirty="0">
                <a:solidFill>
                  <a:srgbClr val="002060"/>
                </a:solidFill>
              </a:rPr>
              <a:t>Voitures individuelles: électromobilité (subventions; infrastructures de rechargement; mobilité dans les villes; </a:t>
            </a:r>
            <a:r>
              <a:rPr lang="fr-FR" sz="2400" dirty="0" err="1">
                <a:solidFill>
                  <a:srgbClr val="002060"/>
                </a:solidFill>
              </a:rPr>
              <a:t>etc</a:t>
            </a:r>
            <a:r>
              <a:rPr lang="fr-FR" sz="2400" dirty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fr-FR" sz="2400" dirty="0">
                <a:solidFill>
                  <a:srgbClr val="002060"/>
                </a:solidFill>
              </a:rPr>
              <a:t>Camions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Réseaux numériques</a:t>
            </a:r>
            <a:br>
              <a:rPr lang="fr-FR" sz="2400" dirty="0">
                <a:solidFill>
                  <a:srgbClr val="002060"/>
                </a:solidFill>
              </a:rPr>
            </a:br>
            <a:endParaRPr lang="fr-FR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41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Transports, mobilité: les acteurs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13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51669" y="1124904"/>
            <a:ext cx="8229600" cy="472358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Compétences partagées: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Le Bund pour le transport national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Les Länder pour le transport régional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Les communes pour le transport local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Imbrication: Participation des Länder à la planification nationale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Chaque Land a ses propres instruments de planification!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Problèmes d’imbrication: exemple du « ticket à 49 euro »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Le rôle des transporteurs: la Deutsche </a:t>
            </a:r>
            <a:r>
              <a:rPr lang="fr-FR" sz="2400" dirty="0" err="1">
                <a:solidFill>
                  <a:srgbClr val="002060"/>
                </a:solidFill>
              </a:rPr>
              <a:t>Bahn</a:t>
            </a:r>
            <a:br>
              <a:rPr lang="fr-FR" sz="2400" dirty="0">
                <a:solidFill>
                  <a:srgbClr val="002060"/>
                </a:solidFill>
              </a:rPr>
            </a:br>
            <a:endParaRPr lang="fr-FR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5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Transports, mobilité: instruments de planification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14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51669" y="980728"/>
            <a:ext cx="8229600" cy="4867757"/>
          </a:xfrm>
        </p:spPr>
        <p:txBody>
          <a:bodyPr/>
          <a:lstStyle/>
          <a:p>
            <a:pPr marL="342000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solidFill>
                  <a:srgbClr val="002060"/>
                </a:solidFill>
              </a:rPr>
              <a:t>Stratégie générale « Climat » du gouvernement fédéral; programme fédéral protection du climat 2030</a:t>
            </a:r>
          </a:p>
          <a:p>
            <a:pPr marL="342000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solidFill>
                  <a:srgbClr val="002060"/>
                </a:solidFill>
              </a:rPr>
              <a:t>Champs d’action transport: personnes, marchandises, carburants alternatifs, voitures individuelles, camions, réseaux numériques</a:t>
            </a:r>
          </a:p>
          <a:p>
            <a:pPr marL="342000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solidFill>
                  <a:srgbClr val="002060"/>
                </a:solidFill>
              </a:rPr>
              <a:t>Planification à long terme du développement des infrastructures du transport: </a:t>
            </a:r>
            <a:r>
              <a:rPr lang="fr-FR" sz="2400" dirty="0" err="1">
                <a:solidFill>
                  <a:srgbClr val="002060"/>
                </a:solidFill>
              </a:rPr>
              <a:t>Bundesverkehrswegeplan</a:t>
            </a:r>
            <a:r>
              <a:rPr lang="fr-FR" sz="2400" dirty="0">
                <a:solidFill>
                  <a:srgbClr val="002060"/>
                </a:solidFill>
              </a:rPr>
              <a:t> 2030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solidFill>
                  <a:srgbClr val="002060"/>
                </a:solidFill>
              </a:rPr>
              <a:t>Lois d’application: routes, chemins de fer, voies navigables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solidFill>
                  <a:srgbClr val="002060"/>
                </a:solidFill>
              </a:rPr>
              <a:t>Loi pour accélérer la planification/réalisation des infrastructures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solidFill>
                  <a:srgbClr val="002060"/>
                </a:solidFill>
              </a:rPr>
              <a:t>Actuellement: « dialogue sur les infrastructures », objectif: une perspective d’ensemble infrastructures et mobilité</a:t>
            </a:r>
            <a:br>
              <a:rPr lang="fr-FR" sz="2400" dirty="0">
                <a:solidFill>
                  <a:srgbClr val="002060"/>
                </a:solidFill>
              </a:rPr>
            </a:br>
            <a:endParaRPr lang="fr-FR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584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Transports, mobilité: les Länder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15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51669" y="1124904"/>
            <a:ext cx="8229600" cy="472358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400" dirty="0">
                <a:solidFill>
                  <a:srgbClr val="002060"/>
                </a:solidFill>
              </a:rPr>
              <a:t>Exemple du Bade-Wurtemberg: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Schéma général des transports (2010)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Stratégie transports en commun de proximité (ÖPNV), 2022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Concept mobilité et climat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Instruments de participation citoyenne (conseils citoyens de mobilité)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Définition d’objectifs pour la mutation du transport (</a:t>
            </a:r>
            <a:r>
              <a:rPr lang="fr-FR" sz="2400" dirty="0" err="1">
                <a:solidFill>
                  <a:srgbClr val="002060"/>
                </a:solidFill>
              </a:rPr>
              <a:t>Transportwende</a:t>
            </a:r>
            <a:r>
              <a:rPr lang="fr-FR" sz="2400" dirty="0">
                <a:solidFill>
                  <a:srgbClr val="002060"/>
                </a:solidFill>
              </a:rPr>
              <a:t>)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Dialogue stratégique avec l’industrie automobile (2017): acteurs politiques, entreprises, syndicats ouvriers, organismes de consommation, société civile…</a:t>
            </a:r>
            <a:br>
              <a:rPr lang="fr-FR" sz="2400" dirty="0">
                <a:solidFill>
                  <a:srgbClr val="002060"/>
                </a:solidFill>
              </a:rPr>
            </a:br>
            <a:br>
              <a:rPr lang="fr-FR" sz="2400" dirty="0">
                <a:solidFill>
                  <a:srgbClr val="002060"/>
                </a:solidFill>
              </a:rPr>
            </a:br>
            <a:endParaRPr lang="fr-FR" sz="24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94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Le modèle </a:t>
            </a:r>
            <a:r>
              <a:rPr lang="fr-FR" sz="2800"/>
              <a:t>politique allemand </a:t>
            </a:r>
            <a:r>
              <a:rPr lang="fr-FR" sz="2800" dirty="0"/>
              <a:t>: atouts et faiblesses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16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955478" y="1124746"/>
            <a:ext cx="7947334" cy="4723739"/>
          </a:xfrm>
        </p:spPr>
        <p:txBody>
          <a:bodyPr/>
          <a:lstStyle/>
          <a:p>
            <a:pPr marL="0" indent="0">
              <a:spcBef>
                <a:spcPts val="624"/>
              </a:spcBef>
              <a:spcAft>
                <a:spcPts val="0"/>
              </a:spcAft>
              <a:buNone/>
            </a:pPr>
            <a:r>
              <a:rPr lang="fr-FR" sz="2400" kern="1200" dirty="0">
                <a:solidFill>
                  <a:srgbClr val="002060"/>
                </a:solidFill>
              </a:rPr>
              <a:t>                               Vie démocratique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Proximité, légitimité            		Opacité,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des décisions                    			Pouvoir technocrate</a:t>
            </a: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______________________________________________________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1600" kern="1200" dirty="0">
                <a:solidFill>
                  <a:srgbClr val="002060"/>
                </a:solidFill>
              </a:rPr>
              <a:t>                                                           </a:t>
            </a:r>
            <a:r>
              <a:rPr lang="fr-FR" sz="2400" kern="1200" dirty="0">
                <a:solidFill>
                  <a:srgbClr val="002060"/>
                </a:solidFill>
              </a:rPr>
              <a:t>Efficacité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Implémentation rapide       		Lenteur des décisions,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Qualité technique de la      			parfois blocages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législation                         			Difficulté de réformer</a:t>
            </a:r>
            <a:br>
              <a:rPr lang="fr-FR" sz="2000" kern="1200" dirty="0">
                <a:solidFill>
                  <a:srgbClr val="002060"/>
                </a:solidFill>
              </a:rPr>
            </a:br>
            <a:r>
              <a:rPr lang="fr-FR" sz="2000" kern="1200" dirty="0">
                <a:solidFill>
                  <a:srgbClr val="002060"/>
                </a:solidFill>
              </a:rPr>
              <a:t>_______________________________________________________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1600" kern="1200" dirty="0">
                <a:solidFill>
                  <a:srgbClr val="002060"/>
                </a:solidFill>
              </a:rPr>
              <a:t>                                                </a:t>
            </a:r>
            <a:r>
              <a:rPr lang="fr-FR" sz="2400" kern="1200" dirty="0">
                <a:solidFill>
                  <a:srgbClr val="002060"/>
                </a:solidFill>
              </a:rPr>
              <a:t>Initiative régionale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Véritable pouvoir pour         		Pas d‘autonomie réelle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576"/>
              </a:spcBef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2060"/>
                </a:solidFill>
              </a:rPr>
              <a:t>forger une stratégie            	</a:t>
            </a:r>
            <a:r>
              <a:rPr lang="fr-FR" sz="2000" kern="1200">
                <a:solidFill>
                  <a:srgbClr val="002060"/>
                </a:solidFill>
              </a:rPr>
              <a:t>		Pas </a:t>
            </a:r>
            <a:r>
              <a:rPr lang="fr-FR" sz="2000" kern="1200" dirty="0">
                <a:solidFill>
                  <a:srgbClr val="002060"/>
                </a:solidFill>
              </a:rPr>
              <a:t>d‘émulation</a:t>
            </a:r>
            <a:endParaRPr lang="fr-FR" sz="1600" dirty="0">
              <a:solidFill>
                <a:srgbClr val="002060"/>
              </a:solidFill>
            </a:endParaRPr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681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L‘Allemagne, une « démocratie de négociation »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2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668816" y="1124745"/>
            <a:ext cx="7947334" cy="45222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002060"/>
                </a:solidFill>
              </a:rPr>
              <a:t>Démocratie majoritaire (F) vs. démocratie de négociation (D)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002060"/>
                </a:solidFill>
              </a:rPr>
              <a:t>Principes fondamentaux : Partage du pouvoir, coopération, négociation, recherche permanente de compromis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002060"/>
                </a:solidFill>
              </a:rPr>
              <a:t>Règle proportionnelle </a:t>
            </a:r>
            <a:r>
              <a:rPr lang="fr-FR" sz="220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fr-FR" sz="2200" dirty="0">
                <a:solidFill>
                  <a:srgbClr val="002060"/>
                </a:solidFill>
              </a:rPr>
              <a:t> nécessité de former des gouvernements de coalition (valable à tous les niveaux: national, Länder, local)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002060"/>
                </a:solidFill>
              </a:rPr>
              <a:t>Le fédéralisme coopératif, clé de voûte du système institutionnel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002060"/>
                </a:solidFill>
              </a:rPr>
              <a:t>Le fait majoritaire et la polarisation gauche-droite affaiblis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002060"/>
                </a:solidFill>
              </a:rPr>
              <a:t>Modèle soutenu par une culture politique centriste:</a:t>
            </a:r>
            <a:br>
              <a:rPr lang="fr-FR" sz="2200" dirty="0">
                <a:solidFill>
                  <a:srgbClr val="002060"/>
                </a:solidFill>
              </a:rPr>
            </a:br>
            <a:r>
              <a:rPr lang="fr-FR" sz="2200" dirty="0">
                <a:solidFill>
                  <a:srgbClr val="002060"/>
                </a:solidFill>
              </a:rPr>
              <a:t>modération, rejet des extrêmes: =&gt; „die </a:t>
            </a:r>
            <a:r>
              <a:rPr lang="fr-FR" sz="2200" dirty="0" err="1">
                <a:solidFill>
                  <a:srgbClr val="002060"/>
                </a:solidFill>
              </a:rPr>
              <a:t>Mitte</a:t>
            </a:r>
            <a:r>
              <a:rPr lang="fr-FR" sz="2200" dirty="0">
                <a:solidFill>
                  <a:srgbClr val="002060"/>
                </a:solidFill>
              </a:rPr>
              <a:t>“ (le centre) ;</a:t>
            </a:r>
            <a:br>
              <a:rPr lang="fr-FR" sz="2200" dirty="0">
                <a:solidFill>
                  <a:srgbClr val="002060"/>
                </a:solidFill>
              </a:rPr>
            </a:br>
            <a:r>
              <a:rPr lang="fr-FR" sz="2200" dirty="0">
                <a:solidFill>
                  <a:srgbClr val="002060"/>
                </a:solidFill>
              </a:rPr>
              <a:t>peu de goût pour polémiques idéologiques</a:t>
            </a:r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24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Fédéralisme allemand : le poids de l‘histoire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3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683640" y="1348925"/>
            <a:ext cx="7947334" cy="44649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de-DE" sz="2400" dirty="0"/>
              <a:t>Une dispersion territoriale depuis le Moyen-Age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de-DE" sz="2400" dirty="0"/>
              <a:t>Le fédéralisme au 19e siècle : une méthode d‘unification nationale (1871)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de-DE" sz="2400" dirty="0"/>
              <a:t>Une multipolarité territoriale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de-DE" sz="2400" dirty="0"/>
              <a:t>Le fédéralisme après 1945: une volonté d‘ancrer la démocratie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de-DE" sz="2400" dirty="0"/>
              <a:t>Le fédéralisme fait partie du modèle socio-économique allemand (le „capitalisme rhénan“)</a:t>
            </a:r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13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020" y="-27384"/>
            <a:ext cx="8229600" cy="605867"/>
          </a:xfrm>
        </p:spPr>
        <p:txBody>
          <a:bodyPr/>
          <a:lstStyle/>
          <a:p>
            <a:r>
              <a:rPr lang="de-DE" sz="2800" dirty="0"/>
              <a:t>Les 16 Länder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4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62068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584666" y="1528005"/>
            <a:ext cx="7947334" cy="417646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br>
              <a:rPr lang="de-DE" sz="2400" b="1" i="1" dirty="0"/>
            </a:b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10" y="692696"/>
            <a:ext cx="3888420" cy="5308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633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Une multipolarité territoriale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5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584666" y="1377469"/>
            <a:ext cx="7947334" cy="432699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400" dirty="0"/>
              <a:t>Instances fédérales en dehors de Berlin (Cour constitutionnelle fédérale à Karlsruhe ; Cour administrative fédérale à Leipzig ; … 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400" dirty="0"/>
              <a:t>Sièges sociaux des entreprises, des syndicats: patronat industriel (BDI) à Cologne; Confédération syndicale DGB à Düsseldorf, Fédération de l’industrie IG </a:t>
            </a:r>
            <a:r>
              <a:rPr lang="fr-FR" sz="2400" dirty="0" err="1"/>
              <a:t>Metall</a:t>
            </a:r>
            <a:r>
              <a:rPr lang="fr-FR" sz="2400" dirty="0"/>
              <a:t> à Francfort…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400" dirty="0"/>
              <a:t>Pôles économiques, médiatiques, scientifiques répartis sur le territoire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400" dirty="0"/>
              <a:t>Pôles médiatiques : Hambourg, Berlin, Cologne, Francfort, Munich</a:t>
            </a:r>
            <a:br>
              <a:rPr lang="de-DE" sz="2400" b="1" dirty="0"/>
            </a:b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956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400" y="99869"/>
            <a:ext cx="8229600" cy="605867"/>
          </a:xfrm>
        </p:spPr>
        <p:txBody>
          <a:bodyPr/>
          <a:lstStyle/>
          <a:p>
            <a:r>
              <a:rPr lang="fr-FR" sz="2800" dirty="0"/>
              <a:t>Un Etat à deux étages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6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539552" y="764704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539552" y="971249"/>
            <a:ext cx="7947334" cy="47921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i="1" dirty="0"/>
              <a:t>La fédération (Bund):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Pouvoir législatif (sauf exception): </a:t>
            </a:r>
            <a:r>
              <a:rPr lang="fr-FR" sz="2000" i="1" dirty="0"/>
              <a:t>Bundestag</a:t>
            </a:r>
            <a:r>
              <a:rPr lang="fr-FR" sz="2000" dirty="0"/>
              <a:t> (1e Chambre)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Défense, affaires extérieures, monnaie,…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Mais peu de présence dans le territoire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fr-FR" sz="2400" i="1" dirty="0"/>
              <a:t>Les États fédérés (Länder</a:t>
            </a:r>
            <a:r>
              <a:rPr lang="fr-FR" sz="2400" dirty="0"/>
              <a:t>): </a:t>
            </a:r>
            <a:r>
              <a:rPr lang="fr-FR" sz="2400" i="1" dirty="0"/>
              <a:t>un triple rôle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solidFill>
                  <a:schemeClr val="tx2"/>
                </a:solidFill>
                <a:latin typeface="CorpoS" pitchFamily="34"/>
                <a:ea typeface="Microsoft YaHei" pitchFamily="2"/>
                <a:cs typeface="Mangal" pitchFamily="2"/>
              </a:rPr>
              <a:t>Dotés d’une constitution, les Länder disposent de la qualité d‘État  avec un territoire, une population, et des pouvoirs exécutifs et législatifs </a:t>
            </a:r>
            <a:r>
              <a:rPr lang="de-DE" sz="2000" dirty="0">
                <a:solidFill>
                  <a:srgbClr val="262673"/>
                </a:solidFill>
                <a:latin typeface="CorpoS" pitchFamily="34"/>
                <a:ea typeface="Microsoft YaHei" pitchFamily="2"/>
                <a:cs typeface="Mangal" pitchFamily="2"/>
              </a:rPr>
              <a:t>(</a:t>
            </a:r>
            <a:r>
              <a:rPr lang="fr-FR" sz="2000" dirty="0"/>
              <a:t>Éducation, culture, médias, organisation communale,…)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Force administrative: l‘application des lois fédérales est assurée par les Länder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/>
              <a:t>Participation à la législation nationale: </a:t>
            </a:r>
            <a:r>
              <a:rPr lang="fr-FR" sz="2000" i="1" dirty="0"/>
              <a:t>Bundesrat</a:t>
            </a:r>
            <a:r>
              <a:rPr lang="fr-FR" sz="2000" dirty="0"/>
              <a:t> (2e Chambre)</a:t>
            </a:r>
            <a:br>
              <a:rPr lang="de-DE" sz="400" b="1" i="1" dirty="0"/>
            </a:br>
            <a:endParaRPr lang="de-DE" sz="4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431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Un fédéralisme coopératif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7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604138" y="1354637"/>
            <a:ext cx="7947334" cy="41764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000" dirty="0"/>
              <a:t>Forte imbrication des pouvoirs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000" dirty="0"/>
              <a:t>Implémentation des lois fédérales par les Länder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000" dirty="0"/>
              <a:t>Tâches communes constitutionnelles (</a:t>
            </a:r>
            <a:r>
              <a:rPr lang="fr-FR" sz="2000" dirty="0" err="1"/>
              <a:t>Gemeinschaftsaufgaben</a:t>
            </a:r>
            <a:r>
              <a:rPr lang="fr-FR" sz="2000" dirty="0"/>
              <a:t>):</a:t>
            </a:r>
            <a:br>
              <a:rPr lang="fr-FR" sz="2000" dirty="0"/>
            </a:br>
            <a:r>
              <a:rPr lang="fr-FR" sz="2000" dirty="0"/>
              <a:t>codécision et cofinancement Bund/Länder (protection des côtes, économie régionale, carte universitaire…)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000" dirty="0"/>
              <a:t>Fédéralisme financier : Les grands impôts sont partagés ; l‘administration fiscale sous double tutelle (Bund/Land)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000" dirty="0"/>
              <a:t>La plupart des lois nationales nécessitent un accord du Bundesrat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000" dirty="0"/>
              <a:t>La coordination: problème clé du fédéralisme allemand</a:t>
            </a:r>
            <a:br>
              <a:rPr lang="de-DE" sz="2400" b="1" i="1" dirty="0"/>
            </a:b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126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Le fédéralisme financier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8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584666" y="1484784"/>
            <a:ext cx="7947334" cy="41764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dirty="0"/>
              <a:t>Un principe constitutionnel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dirty="0"/>
              <a:t>Une administration sous double tutelle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dirty="0"/>
              <a:t>Partage des recettes fiscales majeures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dirty="0"/>
              <a:t>Un système de péréquation efficace, mais compliqué et </a:t>
            </a:r>
            <a:r>
              <a:rPr lang="fr-FR" sz="2400" dirty="0" err="1"/>
              <a:t>surcompensatoire</a:t>
            </a:r>
            <a:endParaRPr lang="fr-FR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604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30845"/>
            <a:ext cx="8229600" cy="605867"/>
          </a:xfrm>
        </p:spPr>
        <p:txBody>
          <a:bodyPr/>
          <a:lstStyle/>
          <a:p>
            <a:r>
              <a:rPr lang="fr-FR" sz="2800" dirty="0"/>
              <a:t>La fiscalité fédérale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0B8A-EDBD-4A04-85E9-8E9EB6B0EEE0}" type="slidenum">
              <a:rPr lang="de-DE" altLang="de-DE" smtClean="0">
                <a:solidFill>
                  <a:srgbClr val="002060"/>
                </a:solidFill>
              </a:rPr>
              <a:pPr/>
              <a:t>9</a:t>
            </a:fld>
            <a:endParaRPr lang="de-DE" altLang="de-DE" dirty="0">
              <a:solidFill>
                <a:srgbClr val="002060"/>
              </a:solidFill>
            </a:endParaRPr>
          </a:p>
        </p:txBody>
      </p:sp>
      <p:sp>
        <p:nvSpPr>
          <p:cNvPr id="8" name="Gerader Verbinder 7"/>
          <p:cNvSpPr/>
          <p:nvPr/>
        </p:nvSpPr>
        <p:spPr>
          <a:xfrm>
            <a:off x="683640" y="980728"/>
            <a:ext cx="7848360" cy="0"/>
          </a:xfrm>
          <a:prstGeom prst="line">
            <a:avLst/>
          </a:prstGeom>
          <a:noFill/>
          <a:ln w="28440" cap="sq">
            <a:solidFill>
              <a:srgbClr val="3333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584666" y="1484784"/>
            <a:ext cx="7947334" cy="4176463"/>
          </a:xfrm>
        </p:spPr>
        <p:txBody>
          <a:bodyPr/>
          <a:lstStyle/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  <a:p>
            <a:pPr marL="0" indent="0">
              <a:spcBef>
                <a:spcPts val="900"/>
              </a:spcBef>
              <a:spcAft>
                <a:spcPts val="1800"/>
              </a:spcAft>
              <a:buNone/>
            </a:pPr>
            <a:endParaRPr lang="de-DE" sz="2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76" y="5704468"/>
            <a:ext cx="1738536" cy="755885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38164" y="1167791"/>
            <a:ext cx="4191000" cy="8210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de-DE" b="1" dirty="0">
                <a:latin typeface="Arial" panose="020B0604020202020204" pitchFamily="34" charset="0"/>
              </a:rPr>
              <a:t>Impôts</a:t>
            </a:r>
            <a:r>
              <a:rPr lang="de-DE" altLang="de-DE" b="1" dirty="0">
                <a:latin typeface="Arial" panose="020B0604020202020204" pitchFamily="34" charset="0"/>
              </a:rPr>
              <a:t> </a:t>
            </a:r>
            <a:r>
              <a:rPr lang="fr-FR" altLang="de-DE" b="1" dirty="0">
                <a:latin typeface="Arial" panose="020B0604020202020204" pitchFamily="34" charset="0"/>
              </a:rPr>
              <a:t>communs </a:t>
            </a:r>
            <a:r>
              <a:rPr lang="de-DE" altLang="de-DE" b="1" dirty="0">
                <a:latin typeface="Arial" panose="020B0604020202020204" pitchFamily="34" charset="0"/>
              </a:rPr>
              <a:t>:</a:t>
            </a:r>
          </a:p>
          <a:p>
            <a:pPr algn="ctr" eaLnBrk="1" hangingPunct="1"/>
            <a:r>
              <a:rPr lang="de-DE" altLang="de-DE" dirty="0">
                <a:latin typeface="Arial" panose="020B0604020202020204" pitchFamily="34" charset="0"/>
              </a:rPr>
              <a:t>TVA, </a:t>
            </a:r>
            <a:r>
              <a:rPr lang="fr-FR" altLang="de-DE" dirty="0">
                <a:latin typeface="Arial" panose="020B0604020202020204" pitchFamily="34" charset="0"/>
              </a:rPr>
              <a:t>Impôts sur revenus et bénéfices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941077" y="2492895"/>
            <a:ext cx="1600200" cy="13681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fr-FR" altLang="de-DE" b="1" dirty="0">
                <a:latin typeface="Arial" panose="020B0604020202020204" pitchFamily="34" charset="0"/>
              </a:rPr>
              <a:t>Communes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</a:rPr>
              <a:t>TVA         2,2%</a:t>
            </a:r>
            <a:br>
              <a:rPr lang="de-DE" altLang="de-DE" dirty="0">
                <a:latin typeface="Arial" panose="020B0604020202020204" pitchFamily="34" charset="0"/>
              </a:rPr>
            </a:br>
            <a:br>
              <a:rPr lang="de-DE" altLang="de-DE" b="1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I. </a:t>
            </a:r>
            <a:r>
              <a:rPr lang="de-DE" altLang="de-DE" dirty="0" err="1">
                <a:latin typeface="Arial" panose="020B0604020202020204" pitchFamily="34" charset="0"/>
              </a:rPr>
              <a:t>revenu</a:t>
            </a:r>
            <a:r>
              <a:rPr lang="de-DE" altLang="de-DE" dirty="0">
                <a:latin typeface="Arial" panose="020B0604020202020204" pitchFamily="34" charset="0"/>
              </a:rPr>
              <a:t>  15%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</a:rPr>
              <a:t>I. </a:t>
            </a:r>
            <a:r>
              <a:rPr lang="de-DE" altLang="de-DE" dirty="0" err="1">
                <a:latin typeface="Arial" panose="020B0604020202020204" pitchFamily="34" charset="0"/>
              </a:rPr>
              <a:t>capital</a:t>
            </a:r>
            <a:r>
              <a:rPr lang="de-DE" altLang="de-DE" dirty="0">
                <a:latin typeface="Arial" panose="020B0604020202020204" pitchFamily="34" charset="0"/>
              </a:rPr>
              <a:t>   12%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63688" y="2492895"/>
            <a:ext cx="1728192" cy="13681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de-DE" altLang="de-DE" b="1" dirty="0">
                <a:latin typeface="Arial" panose="020B0604020202020204" pitchFamily="34" charset="0"/>
              </a:rPr>
              <a:t>Bund</a:t>
            </a:r>
            <a:br>
              <a:rPr lang="de-DE" altLang="de-DE" b="1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TVA          51,5%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I. </a:t>
            </a:r>
            <a:r>
              <a:rPr lang="fr-FR" altLang="de-DE" dirty="0" err="1">
                <a:latin typeface="Arial" panose="020B0604020202020204" pitchFamily="34" charset="0"/>
              </a:rPr>
              <a:t>bénéf</a:t>
            </a:r>
            <a:r>
              <a:rPr lang="fr-FR" altLang="de-DE" dirty="0">
                <a:latin typeface="Arial" panose="020B0604020202020204" pitchFamily="34" charset="0"/>
              </a:rPr>
              <a:t>.   50,0%</a:t>
            </a:r>
            <a:br>
              <a:rPr lang="fr-FR" altLang="de-DE" dirty="0">
                <a:latin typeface="Arial" panose="020B0604020202020204" pitchFamily="34" charset="0"/>
              </a:rPr>
            </a:br>
            <a:r>
              <a:rPr lang="fr-FR" altLang="de-DE" dirty="0">
                <a:latin typeface="Arial" panose="020B0604020202020204" pitchFamily="34" charset="0"/>
              </a:rPr>
              <a:t>I. revenu  </a:t>
            </a:r>
            <a:r>
              <a:rPr lang="de-DE" altLang="de-DE" dirty="0">
                <a:latin typeface="Arial" panose="020B0604020202020204" pitchFamily="34" charset="0"/>
              </a:rPr>
              <a:t>42,5%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I. </a:t>
            </a:r>
            <a:r>
              <a:rPr lang="de-DE" altLang="de-DE" dirty="0" err="1">
                <a:latin typeface="Arial" panose="020B0604020202020204" pitchFamily="34" charset="0"/>
              </a:rPr>
              <a:t>capital</a:t>
            </a:r>
            <a:r>
              <a:rPr lang="de-DE" altLang="de-DE" dirty="0">
                <a:latin typeface="Arial" panose="020B0604020202020204" pitchFamily="34" charset="0"/>
              </a:rPr>
              <a:t>      44%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118466" y="2492895"/>
            <a:ext cx="1693894" cy="13681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de-DE" altLang="de-DE" b="1" dirty="0">
                <a:latin typeface="Arial" panose="020B0604020202020204" pitchFamily="34" charset="0"/>
              </a:rPr>
              <a:t>Länder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</a:rPr>
              <a:t>TVA       46,3%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</a:rPr>
              <a:t>I. </a:t>
            </a:r>
            <a:r>
              <a:rPr lang="de-DE" altLang="de-DE" dirty="0" err="1">
                <a:latin typeface="Arial" panose="020B0604020202020204" pitchFamily="34" charset="0"/>
              </a:rPr>
              <a:t>bénéf</a:t>
            </a:r>
            <a:r>
              <a:rPr lang="de-DE" altLang="de-DE" dirty="0">
                <a:latin typeface="Arial" panose="020B0604020202020204" pitchFamily="34" charset="0"/>
              </a:rPr>
              <a:t>. 50,0%</a:t>
            </a:r>
            <a:br>
              <a:rPr lang="de-DE" altLang="de-DE" dirty="0">
                <a:latin typeface="Arial" panose="020B0604020202020204" pitchFamily="34" charset="0"/>
              </a:rPr>
            </a:br>
            <a:r>
              <a:rPr lang="de-DE" altLang="de-DE" dirty="0" err="1">
                <a:latin typeface="Arial" panose="020B0604020202020204" pitchFamily="34" charset="0"/>
              </a:rPr>
              <a:t>I.revenu</a:t>
            </a:r>
            <a:r>
              <a:rPr lang="de-DE" altLang="de-DE" dirty="0">
                <a:latin typeface="Arial" panose="020B0604020202020204" pitchFamily="34" charset="0"/>
              </a:rPr>
              <a:t> 42,5%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</a:rPr>
              <a:t>I. </a:t>
            </a:r>
            <a:r>
              <a:rPr lang="de-DE" altLang="de-DE" dirty="0" err="1">
                <a:latin typeface="Arial" panose="020B0604020202020204" pitchFamily="34" charset="0"/>
              </a:rPr>
              <a:t>capital</a:t>
            </a:r>
            <a:r>
              <a:rPr lang="de-DE" altLang="de-DE" dirty="0">
                <a:latin typeface="Arial" panose="020B0604020202020204" pitchFamily="34" charset="0"/>
              </a:rPr>
              <a:t>    44%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763688" y="4077071"/>
            <a:ext cx="1600200" cy="13681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fr-FR" altLang="de-DE" i="1" dirty="0">
                <a:latin typeface="Arial" panose="020B0604020202020204" pitchFamily="34" charset="0"/>
              </a:rPr>
              <a:t>Impôts</a:t>
            </a:r>
            <a:br>
              <a:rPr lang="fr-FR" altLang="de-DE" i="1" dirty="0">
                <a:latin typeface="Arial" panose="020B0604020202020204" pitchFamily="34" charset="0"/>
              </a:rPr>
            </a:br>
            <a:r>
              <a:rPr lang="fr-FR" altLang="de-DE" i="1" dirty="0">
                <a:latin typeface="Arial" panose="020B0604020202020204" pitchFamily="34" charset="0"/>
              </a:rPr>
              <a:t>fédéraux</a:t>
            </a:r>
            <a:br>
              <a:rPr lang="fr-FR" altLang="de-DE" i="1" dirty="0">
                <a:latin typeface="Arial" panose="020B0604020202020204" pitchFamily="34" charset="0"/>
              </a:rPr>
            </a:br>
            <a:r>
              <a:rPr lang="fr-FR" altLang="de-DE" sz="1600" dirty="0" err="1">
                <a:latin typeface="Arial" panose="020B0604020202020204" pitchFamily="34" charset="0"/>
              </a:rPr>
              <a:t>Douanes,voitures</a:t>
            </a:r>
            <a:br>
              <a:rPr lang="fr-FR" altLang="de-DE" sz="1600" dirty="0">
                <a:latin typeface="Arial" panose="020B0604020202020204" pitchFamily="34" charset="0"/>
              </a:rPr>
            </a:br>
            <a:r>
              <a:rPr lang="fr-FR" altLang="de-DE" sz="1600" dirty="0" err="1">
                <a:latin typeface="Arial" panose="020B0604020202020204" pitchFamily="34" charset="0"/>
              </a:rPr>
              <a:t>énergie,solidarité</a:t>
            </a:r>
            <a:br>
              <a:rPr lang="fr-FR" altLang="de-DE" sz="1600" dirty="0">
                <a:latin typeface="Arial" panose="020B0604020202020204" pitchFamily="34" charset="0"/>
              </a:rPr>
            </a:br>
            <a:r>
              <a:rPr lang="fr-FR" altLang="de-DE" sz="1600" dirty="0">
                <a:latin typeface="Arial" panose="020B0604020202020204" pitchFamily="34" charset="0"/>
              </a:rPr>
              <a:t>etc.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118466" y="4077071"/>
            <a:ext cx="1693894" cy="13681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fr-FR" altLang="de-DE" i="1" dirty="0">
                <a:latin typeface="Arial" panose="020B0604020202020204" pitchFamily="34" charset="0"/>
              </a:rPr>
              <a:t>Impôts</a:t>
            </a:r>
          </a:p>
          <a:p>
            <a:pPr algn="ctr"/>
            <a:r>
              <a:rPr lang="de-DE" altLang="de-DE" i="1" dirty="0">
                <a:latin typeface="Arial" panose="020B0604020202020204" pitchFamily="34" charset="0"/>
              </a:rPr>
              <a:t>des Länder</a:t>
            </a:r>
            <a:br>
              <a:rPr lang="de-DE" altLang="de-DE" i="1" dirty="0">
                <a:latin typeface="Arial" panose="020B0604020202020204" pitchFamily="34" charset="0"/>
              </a:rPr>
            </a:br>
            <a:r>
              <a:rPr lang="de-DE" altLang="de-DE" sz="1600" dirty="0" err="1">
                <a:latin typeface="Arial" panose="020B0604020202020204" pitchFamily="34" charset="0"/>
              </a:rPr>
              <a:t>Successions</a:t>
            </a:r>
            <a:r>
              <a:rPr lang="de-DE" altLang="de-DE" sz="1600" dirty="0">
                <a:latin typeface="Arial" panose="020B0604020202020204" pitchFamily="34" charset="0"/>
              </a:rPr>
              <a:t>,</a:t>
            </a:r>
            <a:br>
              <a:rPr lang="de-DE" altLang="de-DE" sz="1600" dirty="0">
                <a:latin typeface="Arial" panose="020B0604020202020204" pitchFamily="34" charset="0"/>
              </a:rPr>
            </a:br>
            <a:r>
              <a:rPr lang="de-DE" altLang="de-DE" sz="1600" dirty="0" err="1">
                <a:latin typeface="Arial" panose="020B0604020202020204" pitchFamily="34" charset="0"/>
              </a:rPr>
              <a:t>achats</a:t>
            </a:r>
            <a:r>
              <a:rPr lang="de-DE" altLang="de-DE" sz="1600" dirty="0">
                <a:latin typeface="Arial" panose="020B0604020202020204" pitchFamily="34" charset="0"/>
              </a:rPr>
              <a:t> immobil.</a:t>
            </a:r>
            <a:br>
              <a:rPr lang="de-DE" altLang="de-DE" sz="1600" dirty="0">
                <a:latin typeface="Arial" panose="020B0604020202020204" pitchFamily="34" charset="0"/>
              </a:rPr>
            </a:br>
            <a:r>
              <a:rPr lang="de-DE" altLang="de-DE" sz="1600" dirty="0">
                <a:latin typeface="Arial" panose="020B0604020202020204" pitchFamily="34" charset="0"/>
              </a:rPr>
              <a:t>etc.</a:t>
            </a:r>
            <a:endParaRPr lang="de-DE" altLang="de-DE" i="1" dirty="0">
              <a:latin typeface="Arial" panose="020B0604020202020204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3956005" y="4077071"/>
            <a:ext cx="1600200" cy="13681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fr-FR" altLang="de-DE" i="1" dirty="0">
                <a:latin typeface="Arial" panose="020B0604020202020204" pitchFamily="34" charset="0"/>
              </a:rPr>
              <a:t>Impôts</a:t>
            </a:r>
            <a:br>
              <a:rPr lang="fr-FR" altLang="de-DE" i="1" dirty="0">
                <a:latin typeface="Arial" panose="020B0604020202020204" pitchFamily="34" charset="0"/>
              </a:rPr>
            </a:br>
            <a:r>
              <a:rPr lang="fr-FR" altLang="de-DE" i="1" dirty="0">
                <a:latin typeface="Arial" panose="020B0604020202020204" pitchFamily="34" charset="0"/>
              </a:rPr>
              <a:t>locaux</a:t>
            </a:r>
            <a:br>
              <a:rPr lang="fr-FR" altLang="de-DE" dirty="0">
                <a:latin typeface="Arial" panose="020B0604020202020204" pitchFamily="34" charset="0"/>
              </a:rPr>
            </a:br>
            <a:r>
              <a:rPr lang="fr-FR" altLang="de-DE" sz="1600" dirty="0">
                <a:latin typeface="Arial" panose="020B0604020202020204" pitchFamily="34" charset="0"/>
              </a:rPr>
              <a:t>Taxe </a:t>
            </a:r>
            <a:r>
              <a:rPr lang="fr-FR" altLang="de-DE" sz="1600" dirty="0" err="1">
                <a:latin typeface="Arial" panose="020B0604020202020204" pitchFamily="34" charset="0"/>
              </a:rPr>
              <a:t>profess</a:t>
            </a:r>
            <a:r>
              <a:rPr lang="de-DE" altLang="de-DE" sz="1600" dirty="0">
                <a:latin typeface="Arial" panose="020B0604020202020204" pitchFamily="34" charset="0"/>
              </a:rPr>
              <a:t>.,</a:t>
            </a:r>
            <a:br>
              <a:rPr lang="de-DE" altLang="de-DE" sz="1600" dirty="0">
                <a:latin typeface="Arial" panose="020B0604020202020204" pitchFamily="34" charset="0"/>
              </a:rPr>
            </a:br>
            <a:r>
              <a:rPr lang="de-DE" altLang="de-DE" sz="1600" dirty="0">
                <a:latin typeface="Arial" panose="020B0604020202020204" pitchFamily="34" charset="0"/>
              </a:rPr>
              <a:t>taxe </a:t>
            </a:r>
            <a:r>
              <a:rPr lang="de-DE" altLang="de-DE" sz="1600" dirty="0" err="1">
                <a:latin typeface="Arial" panose="020B0604020202020204" pitchFamily="34" charset="0"/>
              </a:rPr>
              <a:t>foncière</a:t>
            </a:r>
            <a:br>
              <a:rPr lang="de-DE" altLang="de-DE" sz="1600" dirty="0">
                <a:latin typeface="Arial" panose="020B0604020202020204" pitchFamily="34" charset="0"/>
              </a:rPr>
            </a:br>
            <a:r>
              <a:rPr lang="de-DE" altLang="de-DE" sz="1600" dirty="0">
                <a:latin typeface="Arial" panose="020B0604020202020204" pitchFamily="34" charset="0"/>
              </a:rPr>
              <a:t>etc.</a:t>
            </a: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2696910" y="2008726"/>
            <a:ext cx="1796008" cy="3922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4716016" y="1914684"/>
            <a:ext cx="0" cy="5782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4894146" y="1988840"/>
            <a:ext cx="1835017" cy="46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065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"/>
    </mc:Choice>
    <mc:Fallback xmlns="">
      <p:transition spd="slow" advTm="209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4"/>
</p:tagLst>
</file>

<file path=ppt/theme/theme1.xml><?xml version="1.0" encoding="utf-8"?>
<a:theme xmlns:a="http://schemas.openxmlformats.org/drawingml/2006/main" name="dfi_luxus">
  <a:themeElements>
    <a:clrScheme name="dfi">
      <a:dk1>
        <a:srgbClr val="002060"/>
      </a:dk1>
      <a:lt1>
        <a:srgbClr val="FFFFFF"/>
      </a:lt1>
      <a:dk2>
        <a:srgbClr val="002060"/>
      </a:dk2>
      <a:lt2>
        <a:srgbClr val="808080"/>
      </a:lt2>
      <a:accent1>
        <a:srgbClr val="BBE0E3"/>
      </a:accent1>
      <a:accent2>
        <a:srgbClr val="00206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fi">
      <a:majorFont>
        <a:latin typeface="CorpoS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6" ma:contentTypeDescription="Crée un document." ma:contentTypeScope="" ma:versionID="fdac101537f0a2b4c87297651d5cef2b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f089e90b70be1fb0be3eb82dd82f79de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24A5FF-EFBD-4C21-90D7-D4224F069C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BEE126-2D2C-431B-81C7-D3749391D8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8b9c18-5e1d-46e5-9d1a-4e2a3224a5d3"/>
    <ds:schemaRef ds:uri="597f0e91-a424-40e7-b159-919cd36229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dfi_luxus</Template>
  <TotalTime>0</TotalTime>
  <Words>1216</Words>
  <Application>Microsoft Macintosh PowerPoint</Application>
  <PresentationFormat>Affichage à l'écran (4:3)</PresentationFormat>
  <Paragraphs>266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CorpoS</vt:lpstr>
      <vt:lpstr>Arial</vt:lpstr>
      <vt:lpstr>Bell MT</vt:lpstr>
      <vt:lpstr>Calibri</vt:lpstr>
      <vt:lpstr>Lucida Sans Unicode</vt:lpstr>
      <vt:lpstr>Wingdings</vt:lpstr>
      <vt:lpstr>dfi_luxus</vt:lpstr>
      <vt:lpstr>Les défis de la mobilité et le modèle politique allemand: portée et limites du fédéralisme </vt:lpstr>
      <vt:lpstr>L‘Allemagne, une « démocratie de négociation »</vt:lpstr>
      <vt:lpstr>Fédéralisme allemand : le poids de l‘histoire</vt:lpstr>
      <vt:lpstr>Les 16 Länder</vt:lpstr>
      <vt:lpstr>Une multipolarité territoriale</vt:lpstr>
      <vt:lpstr>Un Etat à deux étages</vt:lpstr>
      <vt:lpstr>Un fédéralisme coopératif</vt:lpstr>
      <vt:lpstr>Le fédéralisme financier</vt:lpstr>
      <vt:lpstr>La fiscalité fédérale</vt:lpstr>
      <vt:lpstr>La coopération, problème crucial </vt:lpstr>
      <vt:lpstr>Transports, mobilité: les défis </vt:lpstr>
      <vt:lpstr>Transports, mobilité: objectifs, champs d’action</vt:lpstr>
      <vt:lpstr>Transports, mobilité: les acteurs</vt:lpstr>
      <vt:lpstr>Transports, mobilité: instruments de planification</vt:lpstr>
      <vt:lpstr>Transports, mobilité: les Länder</vt:lpstr>
      <vt:lpstr>Le modèle politique allemand : atouts et faiblesses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Apprentissage et formation professionnelle</dc:title>
  <dc:creator>Seidendorf</dc:creator>
  <cp:lastModifiedBy>Sandra MOATTI</cp:lastModifiedBy>
  <cp:revision>691</cp:revision>
  <cp:lastPrinted>2021-08-31T17:05:10Z</cp:lastPrinted>
  <dcterms:created xsi:type="dcterms:W3CDTF">2016-03-03T14:43:14Z</dcterms:created>
  <dcterms:modified xsi:type="dcterms:W3CDTF">2023-06-28T10:28:27Z</dcterms:modified>
</cp:coreProperties>
</file>