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2" r:id="rId2"/>
    <p:sldId id="3533" r:id="rId3"/>
    <p:sldId id="3532" r:id="rId4"/>
    <p:sldId id="3554" r:id="rId5"/>
    <p:sldId id="3472" r:id="rId6"/>
    <p:sldId id="362" r:id="rId7"/>
    <p:sldId id="3538" r:id="rId8"/>
    <p:sldId id="330" r:id="rId9"/>
    <p:sldId id="259" r:id="rId10"/>
    <p:sldId id="3479" r:id="rId11"/>
    <p:sldId id="3523" r:id="rId12"/>
    <p:sldId id="3535" r:id="rId13"/>
    <p:sldId id="3565" r:id="rId14"/>
    <p:sldId id="3550" r:id="rId15"/>
    <p:sldId id="3549" r:id="rId16"/>
    <p:sldId id="3547" r:id="rId17"/>
    <p:sldId id="3546" r:id="rId18"/>
    <p:sldId id="3545" r:id="rId19"/>
    <p:sldId id="3544" r:id="rId20"/>
    <p:sldId id="3542" r:id="rId21"/>
    <p:sldId id="3558" r:id="rId22"/>
    <p:sldId id="3551" r:id="rId23"/>
    <p:sldId id="3557" r:id="rId24"/>
    <p:sldId id="3552" r:id="rId25"/>
    <p:sldId id="3540" r:id="rId26"/>
    <p:sldId id="3555" r:id="rId27"/>
    <p:sldId id="3559" r:id="rId28"/>
    <p:sldId id="3553" r:id="rId29"/>
    <p:sldId id="3539" r:id="rId30"/>
    <p:sldId id="3537" r:id="rId31"/>
    <p:sldId id="3536" r:id="rId32"/>
    <p:sldId id="3560" r:id="rId33"/>
    <p:sldId id="3556" r:id="rId34"/>
    <p:sldId id="3561" r:id="rId35"/>
    <p:sldId id="3566" r:id="rId36"/>
    <p:sldId id="3562" r:id="rId37"/>
    <p:sldId id="3563" r:id="rId38"/>
    <p:sldId id="3564" r:id="rId39"/>
    <p:sldId id="318" r:id="rId40"/>
  </p:sldIdLst>
  <p:sldSz cx="12192000" cy="6858000"/>
  <p:notesSz cx="6888163" cy="10018713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1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E3649E90-0158-FA4F-A0D8-9561FF0A19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053045-4BD0-5B46-BB99-1EC441751C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DCB56-3D8C-1140-8BD7-2375FB9B20D5}" type="datetimeFigureOut">
              <a:rPr lang="fr-FR" smtClean="0"/>
              <a:t>03/04/2023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7D5D03-2F60-1246-96EB-B6A2B2F719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8FC654-644B-274A-A1D5-194220A1B8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F0754-4051-F54D-A341-CBD00F7D50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789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7F451-ED1E-4EFD-A4E8-DC2E542C64AA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7F85F-B67A-43D1-A660-AA562AFC112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264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65A2-36FB-4225-8EDB-51AA536FA08A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887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499E7-D954-427B-9EDC-1234A7E81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9D5A8A-9E18-46BB-B094-1FE4508FB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FFB10C-F05C-4D15-B8B0-FC1F2E47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1FF-3213-4357-A558-2C46B0408802}" type="datetimeFigureOut">
              <a:rPr lang="es-ES_tradnl" smtClean="0"/>
              <a:t>3/4/23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D4AC41-69F1-41AA-9C9F-29B5B2009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5C1DDF-3BDC-499B-9260-A1B4649E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C19E-E4E6-47B7-B03B-8AB3311C1021}" type="slidenum">
              <a:rPr lang="es-ES_tradnl" smtClean="0"/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3271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32AEE-1D97-4612-88E6-71C5F6AD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903F0A-A4FC-48D3-9548-B7ABBE1D0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6B8973-A51C-442D-AD1D-67A4E522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1FF-3213-4357-A558-2C46B0408802}" type="datetimeFigureOut">
              <a:rPr lang="es-ES_tradnl" smtClean="0"/>
              <a:t>3/4/23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59B3C5-0F65-4591-BAE5-C464A550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B7BD0-36C7-461B-8934-034664E7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C19E-E4E6-47B7-B03B-8AB3311C1021}" type="slidenum">
              <a:rPr lang="es-ES_tradnl" smtClean="0"/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2221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F2E651-57B2-497C-B8D1-77C52BC61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494C17F-BB89-4EC1-8EFC-BE8986045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A90CAD-0973-45F7-A291-5EC5D640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1FF-3213-4357-A558-2C46B0408802}" type="datetimeFigureOut">
              <a:rPr lang="es-ES_tradnl" smtClean="0"/>
              <a:t>3/4/23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376284-60CD-4346-80A2-70ABBF147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B31260-DFD9-49A1-B542-E1D387EC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C19E-E4E6-47B7-B03B-8AB3311C1021}" type="slidenum">
              <a:rPr lang="es-ES_tradnl" smtClean="0"/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6300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853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>
            <a:grpSpLocks/>
          </p:cNvGrpSpPr>
          <p:nvPr userDrawn="1"/>
        </p:nvGrpSpPr>
        <p:grpSpPr bwMode="auto">
          <a:xfrm>
            <a:off x="0" y="5873754"/>
            <a:ext cx="12192000" cy="984249"/>
            <a:chOff x="0" y="6120399"/>
            <a:chExt cx="9144000" cy="737601"/>
          </a:xfrm>
        </p:grpSpPr>
        <p:sp>
          <p:nvSpPr>
            <p:cNvPr id="3" name="Rectangle 12"/>
            <p:cNvSpPr/>
            <p:nvPr/>
          </p:nvSpPr>
          <p:spPr>
            <a:xfrm>
              <a:off x="0" y="6164814"/>
              <a:ext cx="9144000" cy="693186"/>
            </a:xfrm>
            <a:prstGeom prst="rect">
              <a:avLst/>
            </a:prstGeom>
            <a:solidFill>
              <a:srgbClr val="6F9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400"/>
            </a:p>
          </p:txBody>
        </p:sp>
        <p:pic>
          <p:nvPicPr>
            <p:cNvPr id="4" name="Image 1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309320"/>
              <a:ext cx="1154306" cy="447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14"/>
            <p:cNvSpPr/>
            <p:nvPr/>
          </p:nvSpPr>
          <p:spPr>
            <a:xfrm>
              <a:off x="0" y="6120399"/>
              <a:ext cx="1403350" cy="46000"/>
            </a:xfrm>
            <a:prstGeom prst="rect">
              <a:avLst/>
            </a:prstGeom>
            <a:solidFill>
              <a:srgbClr val="C5D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400"/>
            </a:p>
          </p:txBody>
        </p:sp>
      </p:grpSp>
      <p:pic>
        <p:nvPicPr>
          <p:cNvPr id="6" name="Imag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39" y="-27517"/>
            <a:ext cx="1739900" cy="276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3"/>
          <p:cNvSpPr txBox="1">
            <a:spLocks/>
          </p:cNvSpPr>
          <p:nvPr userDrawn="1"/>
        </p:nvSpPr>
        <p:spPr>
          <a:xfrm>
            <a:off x="10513484" y="6021919"/>
            <a:ext cx="1496483" cy="3323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fr-BE" sz="1867" dirty="0">
                <a:solidFill>
                  <a:schemeClr val="bg1"/>
                </a:solidFill>
                <a:latin typeface="+mn-lt"/>
              </a:rPr>
              <a:t>.0</a:t>
            </a:r>
            <a:fld id="{427538CD-2027-D649-B70E-D8E28D41359A}" type="slidenum">
              <a:rPr lang="fr-BE" sz="1867">
                <a:solidFill>
                  <a:schemeClr val="bg1"/>
                </a:solidFill>
                <a:latin typeface="+mn-lt"/>
              </a:rPr>
              <a:pPr algn="r"/>
              <a:t>‹N°›</a:t>
            </a:fld>
            <a:endParaRPr lang="fr-BE" sz="1867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952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" y="0"/>
            <a:ext cx="12188383" cy="685799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9" y="6309320"/>
            <a:ext cx="162560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07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age 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0" y="6120400"/>
            <a:ext cx="12192000" cy="737601"/>
            <a:chOff x="0" y="6120399"/>
            <a:chExt cx="9144000" cy="737601"/>
          </a:xfrm>
        </p:grpSpPr>
        <p:sp>
          <p:nvSpPr>
            <p:cNvPr id="8" name="Rectangle 7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6F9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>
                <a:solidFill>
                  <a:prstClr val="white"/>
                </a:solidFill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C5D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>
                <a:solidFill>
                  <a:prstClr val="white"/>
                </a:solidFill>
              </a:endParaRPr>
            </a:p>
          </p:txBody>
        </p:sp>
      </p:grp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531" y="44624"/>
            <a:ext cx="1739900" cy="2076450"/>
          </a:xfrm>
          <a:prstGeom prst="rect">
            <a:avLst/>
          </a:prstGeom>
        </p:spPr>
      </p:pic>
      <p:sp>
        <p:nvSpPr>
          <p:cNvPr id="22" name="Espace réservé du numéro de diapositive 3"/>
          <p:cNvSpPr txBox="1">
            <a:spLocks/>
          </p:cNvSpPr>
          <p:nvPr userDrawn="1"/>
        </p:nvSpPr>
        <p:spPr>
          <a:xfrm>
            <a:off x="10512491" y="6289961"/>
            <a:ext cx="1498303" cy="24938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F4668DC-857F-487D-BFFA-8C0CA5037977}" type="slidenum">
              <a:rPr lang="fr-BE" sz="120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r"/>
              <a:t>‹N°›</a:t>
            </a:fld>
            <a:r>
              <a:rPr lang="fr-BE" sz="12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/30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/>
          </p:nvPr>
        </p:nvSpPr>
        <p:spPr>
          <a:xfrm>
            <a:off x="675484" y="332260"/>
            <a:ext cx="10081781" cy="5764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fr-FR" sz="2800" b="1" kern="1200" dirty="0" smtClean="0">
                <a:solidFill>
                  <a:srgbClr val="597D1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3"/>
          </p:nvPr>
        </p:nvSpPr>
        <p:spPr>
          <a:xfrm>
            <a:off x="675484" y="908721"/>
            <a:ext cx="5664200" cy="4323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fr-FR" sz="1600" b="1" kern="1200" dirty="0" smtClean="0">
                <a:solidFill>
                  <a:srgbClr val="8EB14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2301913" y="6468467"/>
            <a:ext cx="619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Xavier Reboud, </a:t>
            </a:r>
            <a:r>
              <a:rPr lang="fr-FR" sz="900" b="1" dirty="0">
                <a:solidFill>
                  <a:srgbClr val="C5DD01"/>
                </a:solidFill>
                <a:latin typeface="Arial" pitchFamily="34" charset="0"/>
                <a:cs typeface="Arial" pitchFamily="34" charset="0"/>
              </a:rPr>
              <a:t>Séminaire Agroécologie – ‘Cultiver et protéger autrement’ -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9487497" y="6525924"/>
            <a:ext cx="2539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Dijon  -   03/06/2019</a:t>
            </a:r>
          </a:p>
        </p:txBody>
      </p:sp>
    </p:spTree>
    <p:extLst>
      <p:ext uri="{BB962C8B-B14F-4D97-AF65-F5344CB8AC3E}">
        <p14:creationId xmlns:p14="http://schemas.microsoft.com/office/powerpoint/2010/main" val="520242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 userDrawn="1"/>
        </p:nvSpPr>
        <p:spPr>
          <a:xfrm>
            <a:off x="9154510" y="6337739"/>
            <a:ext cx="2785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0" dirty="0">
                <a:solidFill>
                  <a:srgbClr val="00A3A6"/>
                </a:solidFill>
                <a:latin typeface="Raleway" panose="020B0503030101060003" pitchFamily="34" charset="0"/>
              </a:rPr>
              <a:t>p. </a:t>
            </a:r>
            <a:fld id="{10B4F56D-375A-4CA4-ABA3-E73F3ECBB440}" type="slidenum">
              <a:rPr lang="fr-FR" sz="12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1200" b="0" dirty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6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F50D9-E687-47DF-AE1D-98F370B1E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D979A5-72FB-47A1-9D39-E6FCE432C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4BFBEC-AEDA-4E08-978A-93B3A469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1FF-3213-4357-A558-2C46B0408802}" type="datetimeFigureOut">
              <a:rPr lang="es-ES_tradnl" smtClean="0"/>
              <a:t>3/4/23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0C80E2-D4BE-431C-8F8C-BC503EF88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05C3E4-D9E0-4F28-A68D-A7F54A1D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C19E-E4E6-47B7-B03B-8AB3311C1021}" type="slidenum">
              <a:rPr lang="es-ES_tradnl" smtClean="0"/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325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E0F8A-B7FB-462D-B772-0F87B8F8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D870BF-63C7-4CD7-911B-67920B928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0AF43A-8231-4EB5-9305-739347428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1FF-3213-4357-A558-2C46B0408802}" type="datetimeFigureOut">
              <a:rPr lang="es-ES_tradnl" smtClean="0"/>
              <a:t>3/4/23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C8EAD6-674E-4AC8-B312-24BC83BF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55C5C3-D562-45F5-BEBA-4658E02E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C19E-E4E6-47B7-B03B-8AB3311C1021}" type="slidenum">
              <a:rPr lang="es-ES_tradnl" smtClean="0"/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295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F726A-6AD5-45C5-BD84-B532EC34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4320C4-369C-4183-A162-9F3507AD3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82150F-C79A-459E-9418-22CA65969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D1ABFA-446B-4794-A498-6D5471A1F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1FF-3213-4357-A558-2C46B0408802}" type="datetimeFigureOut">
              <a:rPr lang="es-ES_tradnl" smtClean="0"/>
              <a:t>3/4/23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313260-EB49-48A5-A7C7-F7041EAC3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147A34-2F90-4F40-9235-9AEA5DBE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C19E-E4E6-47B7-B03B-8AB3311C1021}" type="slidenum">
              <a:rPr lang="es-ES_tradnl" smtClean="0"/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3366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277422-A527-4FB9-9C7D-21CBA848D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3BED2A-D511-4BEA-AD2B-DE9834B33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6908586-8383-46BF-9F4B-9E7EC1DAF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155B4F3-2BDC-449D-B3DD-63FB7938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723D4F-C629-45A7-9D82-E9E8AB6A77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D707584-7F81-47E4-A37F-BBF766850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1FF-3213-4357-A558-2C46B0408802}" type="datetimeFigureOut">
              <a:rPr lang="es-ES_tradnl" smtClean="0"/>
              <a:t>3/4/23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0F287D1-5479-4C89-8AD3-84C4E56FE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30A2CDA-6FED-4DD1-8291-D47210C2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C19E-E4E6-47B7-B03B-8AB3311C1021}" type="slidenum">
              <a:rPr lang="es-ES_tradnl" smtClean="0"/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132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BF310-5D52-4F24-93E7-7564E4FA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5B497C-AC80-4D90-8989-6ACC722E7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1FF-3213-4357-A558-2C46B0408802}" type="datetimeFigureOut">
              <a:rPr lang="es-ES_tradnl" smtClean="0"/>
              <a:t>3/4/23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19EA32-4751-4C96-A1A9-FCF4C30D5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FD0352-CEEB-463C-940E-E4FE7A9A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C19E-E4E6-47B7-B03B-8AB3311C1021}" type="slidenum">
              <a:rPr lang="es-ES_tradnl" smtClean="0"/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9211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E97832-3F07-4D8F-95D7-D229F1EE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1FF-3213-4357-A558-2C46B0408802}" type="datetimeFigureOut">
              <a:rPr lang="es-ES_tradnl" smtClean="0"/>
              <a:t>3/4/23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D03E91-F5C9-4059-BCE2-24CBD4D1B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7FBB8C7-A705-4332-919D-EB067AE4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C19E-E4E6-47B7-B03B-8AB3311C1021}" type="slidenum">
              <a:rPr lang="es-ES_tradnl" smtClean="0"/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529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22E87-1CB7-48A8-A3C0-E379DE61F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ABD2A3-8E95-46F6-9468-7553C252D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54FD8D-59F8-4D3D-9FA7-406B478A3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4D0251-90D3-4562-AC3D-A2B6A15C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1FF-3213-4357-A558-2C46B0408802}" type="datetimeFigureOut">
              <a:rPr lang="es-ES_tradnl" smtClean="0"/>
              <a:t>3/4/23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A4BF34-67F3-4C06-94A0-B5EBD521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DE3FEB-0DA0-46D4-A6CD-19D54A758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C19E-E4E6-47B7-B03B-8AB3311C1021}" type="slidenum">
              <a:rPr lang="es-ES_tradnl" smtClean="0"/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80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41B8CF-4C95-4BAC-AD24-4D81CEC67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57DD2B2-223D-42F7-929B-1EF9318101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DFE51DF-D86F-49BC-8F66-4A16D0FCE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A044D5-414F-443E-A26C-CB0C8446E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1FF-3213-4357-A558-2C46B0408802}" type="datetimeFigureOut">
              <a:rPr lang="es-ES_tradnl" smtClean="0"/>
              <a:t>3/4/23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FD7D1A-5DCC-4E06-853B-AD3620E9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32CBE8-1C6D-4779-B501-0E85C30D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C19E-E4E6-47B7-B03B-8AB3311C1021}" type="slidenum">
              <a:rPr lang="es-ES_tradnl" smtClean="0"/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8438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186DB6E-73C4-4A92-BD59-57346922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5BFE5-9601-4F0D-BE0E-AD7057E89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C3E911-B856-4434-8393-5A60692DA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A1FF-3213-4357-A558-2C46B0408802}" type="datetimeFigureOut">
              <a:rPr lang="es-ES_tradnl" smtClean="0"/>
              <a:t>3/4/23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F1A782-F463-4335-9BAA-8ADB6305D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C5B814-E6A4-4094-8DCD-7EA023FC7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EC19E-E4E6-47B7-B03B-8AB3311C1021}" type="slidenum">
              <a:rPr lang="es-ES_tradnl" smtClean="0"/>
              <a:t>‹N°›</a:t>
            </a:fld>
            <a:endParaRPr lang="es-ES_tradnl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18CFBA-0EC3-DF41-ABFE-90FDD95319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91" y="6273800"/>
            <a:ext cx="165735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4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29" y="0"/>
            <a:ext cx="12191071" cy="6858000"/>
            <a:chOff x="1161" y="-284162"/>
            <a:chExt cx="15238839" cy="8572499"/>
          </a:xfrm>
        </p:grpSpPr>
        <p:pic>
          <p:nvPicPr>
            <p:cNvPr id="1027" name="Picture 3" descr="U:\02. External Communication\02.06 MEDIA_PRESS_WEB\Graphic stuff\AgriResearch Conference 2018\Working files\General_light_pos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61" y="-284162"/>
              <a:ext cx="15238839" cy="8572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ound Diagonal Corner Rectangle 1"/>
            <p:cNvSpPr/>
            <p:nvPr/>
          </p:nvSpPr>
          <p:spPr bwMode="auto">
            <a:xfrm>
              <a:off x="390291" y="2983645"/>
              <a:ext cx="10319463" cy="4701877"/>
            </a:xfrm>
            <a:prstGeom prst="round2DiagRect">
              <a:avLst/>
            </a:prstGeom>
            <a:solidFill>
              <a:srgbClr val="1F497D"/>
            </a:solidFill>
            <a:ln>
              <a:noFill/>
            </a:ln>
            <a:effectLst/>
            <a:extLst/>
          </p:spPr>
          <p:txBody>
            <a:bodyPr vert="horz" wrap="square" lIns="73152" tIns="36576" rIns="73152" bIns="36576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fr-FR" sz="3200" b="1" dirty="0">
                  <a:solidFill>
                    <a:schemeClr val="bg1"/>
                  </a:solidFill>
                </a:rPr>
                <a:t>Les sols comme objectif et levier de la transition agroécologique </a:t>
              </a:r>
              <a:endParaRPr lang="fr-FR" sz="3200" dirty="0">
                <a:solidFill>
                  <a:schemeClr val="bg1"/>
                </a:solidFill>
              </a:endParaRPr>
            </a:p>
            <a:p>
              <a:endParaRPr lang="fr-BE" sz="3200" b="1" dirty="0">
                <a:solidFill>
                  <a:schemeClr val="bg1"/>
                </a:solidFill>
              </a:endParaRPr>
            </a:p>
            <a:p>
              <a:pPr marL="2540" defTabSz="73152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800" i="1" dirty="0">
                  <a:solidFill>
                    <a:schemeClr val="bg1"/>
                  </a:solidFill>
                  <a:latin typeface="EC Square Sans Pro" panose="020B0506040000020004" pitchFamily="34" charset="0"/>
                </a:rPr>
                <a:t>Christian HUYGHE, Directeur </a:t>
              </a:r>
              <a:r>
                <a:rPr lang="en-GB" sz="2800" i="1" dirty="0" err="1">
                  <a:solidFill>
                    <a:schemeClr val="bg1"/>
                  </a:solidFill>
                  <a:latin typeface="EC Square Sans Pro" panose="020B0506040000020004" pitchFamily="34" charset="0"/>
                </a:rPr>
                <a:t>Scientifique</a:t>
              </a:r>
              <a:r>
                <a:rPr lang="en-GB" sz="2800" i="1" dirty="0">
                  <a:solidFill>
                    <a:schemeClr val="bg1"/>
                  </a:solidFill>
                  <a:latin typeface="EC Square Sans Pro" panose="020B0506040000020004" pitchFamily="34" charset="0"/>
                </a:rPr>
                <a:t> Agriculture, INRAE, France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73201" y="545687"/>
              <a:ext cx="3625730" cy="1500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400" dirty="0">
                  <a:solidFill>
                    <a:schemeClr val="bg1"/>
                  </a:solidFill>
                  <a:latin typeface="EC Square Sans Cond Pro Medium" panose="020B0606000000020004" pitchFamily="34" charset="0"/>
                </a:rPr>
                <a:t>6 Avril 2023, </a:t>
              </a:r>
            </a:p>
            <a:p>
              <a:r>
                <a:rPr lang="fr-BE" sz="2400" dirty="0" err="1">
                  <a:solidFill>
                    <a:schemeClr val="bg1"/>
                  </a:solidFill>
                  <a:latin typeface="EC Square Sans Cond Pro Medium" panose="020B0606000000020004" pitchFamily="34" charset="0"/>
                </a:rPr>
                <a:t>IhéDate</a:t>
              </a:r>
              <a:endParaRPr lang="fr-BE" sz="2400" dirty="0">
                <a:solidFill>
                  <a:schemeClr val="bg1"/>
                </a:solidFill>
                <a:latin typeface="EC Square Sans Cond Pro Medium" panose="020B0606000000020004" pitchFamily="34" charset="0"/>
              </a:endParaRPr>
            </a:p>
            <a:p>
              <a:r>
                <a:rPr lang="fr-BE" sz="2400" dirty="0">
                  <a:solidFill>
                    <a:schemeClr val="bg1"/>
                  </a:solidFill>
                  <a:latin typeface="EC Square Sans Cond Pro Medium" panose="020B0606000000020004" pitchFamily="34" charset="0"/>
                </a:rPr>
                <a:t>Toulouse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AC98B736-6229-D54B-B1DF-11CEB1D09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803" y="4071244"/>
            <a:ext cx="3715675" cy="278675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B1EAEDE-44E2-BD46-A7E4-AE9E61FCB931}"/>
              </a:ext>
            </a:extLst>
          </p:cNvPr>
          <p:cNvSpPr txBox="1"/>
          <p:nvPr/>
        </p:nvSpPr>
        <p:spPr>
          <a:xfrm>
            <a:off x="357972" y="6375748"/>
            <a:ext cx="8164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Illustrations issues du GIS Sols (rapport sur l’état des sols de France), du WOS, de M.A. </a:t>
            </a:r>
            <a:r>
              <a:rPr lang="fr-FR" sz="1600" i="1" dirty="0" err="1"/>
              <a:t>Selosse</a:t>
            </a:r>
            <a:r>
              <a:rPr lang="fr-FR" sz="16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2496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663811-CA40-7D47-BD40-007CDC1B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2000" dirty="0"/>
              <a:t>Selon une synthèse de 98 méta-analyses, regroupant 5160 études originales (</a:t>
            </a:r>
            <a:r>
              <a:rPr lang="fr-FR" sz="2000" dirty="0" err="1"/>
              <a:t>Tamburini</a:t>
            </a:r>
            <a:r>
              <a:rPr lang="fr-FR" sz="2000" dirty="0"/>
              <a:t> et al, 2020, Science </a:t>
            </a:r>
            <a:r>
              <a:rPr lang="fr-FR" sz="2000" dirty="0" err="1"/>
              <a:t>Advances</a:t>
            </a:r>
            <a:r>
              <a:rPr lang="fr-FR" sz="2000" dirty="0"/>
              <a:t> </a:t>
            </a:r>
            <a:r>
              <a:rPr lang="fr-FR" sz="2000" b="1" dirty="0"/>
              <a:t>6 </a:t>
            </a:r>
            <a:r>
              <a:rPr lang="fr-FR" sz="2000" dirty="0"/>
              <a:t>: eaba1715): </a:t>
            </a:r>
            <a:r>
              <a:rPr lang="fr-FR" sz="2400" b="1" dirty="0"/>
              <a:t>L’augmentation de la diversité des pratiques et de la diversité cultivée augmente massivement les services environnementaux en maintenant en moyenne la performance productive.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BF7D5F-CEE6-9443-8630-ACFE0272F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169" y="1222706"/>
            <a:ext cx="9641635" cy="563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51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9F460-B2DF-AF4D-86CB-AE91BF41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93" y="225641"/>
            <a:ext cx="10515600" cy="983228"/>
          </a:xfrm>
        </p:spPr>
        <p:txBody>
          <a:bodyPr>
            <a:noAutofit/>
          </a:bodyPr>
          <a:lstStyle/>
          <a:p>
            <a:r>
              <a:rPr lang="fr-FR" sz="3200" dirty="0"/>
              <a:t>The collective </a:t>
            </a:r>
            <a:r>
              <a:rPr lang="fr-FR" sz="3200" dirty="0" err="1"/>
              <a:t>scientific</a:t>
            </a:r>
            <a:r>
              <a:rPr lang="fr-FR" sz="3200" dirty="0"/>
              <a:t> expertise on the </a:t>
            </a:r>
            <a:r>
              <a:rPr lang="fr-FR" sz="3200" dirty="0" err="1"/>
              <a:t>natural</a:t>
            </a:r>
            <a:r>
              <a:rPr lang="fr-FR" sz="3200" dirty="0"/>
              <a:t> </a:t>
            </a:r>
            <a:r>
              <a:rPr lang="fr-FR" sz="3200" dirty="0" err="1"/>
              <a:t>regulations</a:t>
            </a:r>
            <a:r>
              <a:rPr lang="fr-FR" sz="3200" dirty="0"/>
              <a:t> </a:t>
            </a:r>
            <a:r>
              <a:rPr lang="fr-FR" sz="3200" dirty="0" err="1"/>
              <a:t>obtained</a:t>
            </a:r>
            <a:r>
              <a:rPr lang="fr-FR" sz="3200" dirty="0"/>
              <a:t> </a:t>
            </a:r>
            <a:r>
              <a:rPr lang="fr-FR" sz="3200" dirty="0" err="1"/>
              <a:t>from</a:t>
            </a:r>
            <a:r>
              <a:rPr lang="fr-FR" sz="3200" dirty="0"/>
              <a:t> </a:t>
            </a:r>
            <a:r>
              <a:rPr lang="fr-FR" sz="3200" dirty="0" err="1"/>
              <a:t>increasing</a:t>
            </a:r>
            <a:r>
              <a:rPr lang="fr-FR" sz="3200" dirty="0"/>
              <a:t> </a:t>
            </a:r>
            <a:r>
              <a:rPr lang="fr-FR" sz="3200" dirty="0" err="1"/>
              <a:t>functional</a:t>
            </a:r>
            <a:r>
              <a:rPr lang="fr-FR" sz="3200" dirty="0"/>
              <a:t> </a:t>
            </a:r>
            <a:r>
              <a:rPr lang="fr-FR" sz="3200" dirty="0" err="1"/>
              <a:t>diversity</a:t>
            </a:r>
            <a:r>
              <a:rPr lang="fr-FR" sz="3200" dirty="0"/>
              <a:t> (</a:t>
            </a:r>
            <a:r>
              <a:rPr lang="fr-FR" sz="3200" dirty="0" err="1"/>
              <a:t>Oct</a:t>
            </a:r>
            <a:r>
              <a:rPr lang="fr-FR" sz="3200" dirty="0"/>
              <a:t> 2022)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B8300D2-4E02-B54A-938B-176B78D42F0E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22"/>
          <a:stretch/>
        </p:blipFill>
        <p:spPr bwMode="auto">
          <a:xfrm>
            <a:off x="0" y="1597293"/>
            <a:ext cx="4953635" cy="4319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3F952C-E678-C947-8589-EDF762364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004" y="2766646"/>
            <a:ext cx="7293996" cy="40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16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A18F1D-E640-A241-B86E-85252EAE3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Sol et écologie: quelques mots de l’écosystème Sol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0955EF-6CCD-6043-9CED-4F1BAA113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Dans 1 g de sol (en régions tempérées)</a:t>
            </a:r>
          </a:p>
          <a:p>
            <a:pPr lvl="1"/>
            <a:r>
              <a:rPr lang="fr-FR" dirty="0"/>
              <a:t>1 million de bactéries, des milliers d’espèces</a:t>
            </a:r>
          </a:p>
          <a:p>
            <a:pPr lvl="1"/>
            <a:r>
              <a:rPr lang="fr-FR" dirty="0"/>
              <a:t>Plus de 1000 espèces de champignons</a:t>
            </a:r>
          </a:p>
          <a:p>
            <a:pPr lvl="1"/>
            <a:r>
              <a:rPr lang="fr-FR" dirty="0"/>
              <a:t>Des centaines d’espèces d’amibes</a:t>
            </a:r>
          </a:p>
          <a:p>
            <a:r>
              <a:rPr lang="fr-FR" dirty="0"/>
              <a:t>Soit par ha de sols</a:t>
            </a:r>
          </a:p>
          <a:p>
            <a:pPr lvl="1"/>
            <a:r>
              <a:rPr lang="fr-FR" dirty="0"/>
              <a:t>5 </a:t>
            </a:r>
            <a:r>
              <a:rPr lang="fr-FR" dirty="0" err="1"/>
              <a:t>t</a:t>
            </a:r>
            <a:r>
              <a:rPr lang="fr-FR" dirty="0"/>
              <a:t> de microbes (bactéries, champignons, amibes)</a:t>
            </a:r>
          </a:p>
          <a:p>
            <a:pPr lvl="1"/>
            <a:r>
              <a:rPr lang="fr-FR" dirty="0"/>
              <a:t>5 </a:t>
            </a:r>
            <a:r>
              <a:rPr lang="fr-FR" dirty="0" err="1"/>
              <a:t>t</a:t>
            </a:r>
            <a:r>
              <a:rPr lang="fr-FR" dirty="0"/>
              <a:t> de racines</a:t>
            </a:r>
          </a:p>
          <a:p>
            <a:pPr lvl="1"/>
            <a:r>
              <a:rPr lang="fr-FR" dirty="0"/>
              <a:t>1,5 </a:t>
            </a:r>
            <a:r>
              <a:rPr lang="fr-FR" dirty="0" err="1"/>
              <a:t>t</a:t>
            </a:r>
            <a:r>
              <a:rPr lang="fr-FR" dirty="0"/>
              <a:t> d’animaux</a:t>
            </a:r>
          </a:p>
        </p:txBody>
      </p:sp>
    </p:spTree>
    <p:extLst>
      <p:ext uri="{BB962C8B-B14F-4D97-AF65-F5344CB8AC3E}">
        <p14:creationId xmlns:p14="http://schemas.microsoft.com/office/powerpoint/2010/main" val="2434438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F5B572-982B-5F4A-85D2-F073BD95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4444"/>
          </a:xfrm>
        </p:spPr>
        <p:txBody>
          <a:bodyPr>
            <a:normAutofit/>
          </a:bodyPr>
          <a:lstStyle/>
          <a:p>
            <a:r>
              <a:rPr lang="fr-FR" sz="2800" dirty="0"/>
              <a:t>Une abondance microbienne mesurée par la quantité d’ADN microbien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FD45C9-565C-4647-85DA-36154A39114A}"/>
              </a:ext>
            </a:extLst>
          </p:cNvPr>
          <p:cNvSpPr txBox="1"/>
          <p:nvPr/>
        </p:nvSpPr>
        <p:spPr>
          <a:xfrm>
            <a:off x="175846" y="1910862"/>
            <a:ext cx="4689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très forte hétérogénéité spatiale, liée aux conditions </a:t>
            </a:r>
            <a:r>
              <a:rPr lang="fr-FR" dirty="0" err="1"/>
              <a:t>pédo-climatiques</a:t>
            </a:r>
            <a:r>
              <a:rPr lang="fr-FR" dirty="0"/>
              <a:t> et à l’allocation des sols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BF6B0B-AA3A-9F4F-9862-25551B12E4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063" y="1078523"/>
            <a:ext cx="5785262" cy="577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36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A7009-2A75-8F47-92AC-F0BFF8C62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fonctions majeures assurées par l’écosystème du sol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7E9750-3E80-C247-B464-82EC08B37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Décomposition et disponibilité des nutriments</a:t>
            </a:r>
          </a:p>
          <a:p>
            <a:r>
              <a:rPr lang="fr-FR" dirty="0"/>
              <a:t>Fixation symbiotique (rhizobium et autres) et mobilisation des nutriments (mycorhizes)</a:t>
            </a:r>
          </a:p>
          <a:p>
            <a:r>
              <a:rPr lang="fr-FR" dirty="0"/>
              <a:t>Modification du cycle de l’eau</a:t>
            </a:r>
          </a:p>
          <a:p>
            <a:r>
              <a:rPr lang="fr-FR" dirty="0"/>
              <a:t>La balance des GES</a:t>
            </a:r>
          </a:p>
        </p:txBody>
      </p:sp>
    </p:spTree>
    <p:extLst>
      <p:ext uri="{BB962C8B-B14F-4D97-AF65-F5344CB8AC3E}">
        <p14:creationId xmlns:p14="http://schemas.microsoft.com/office/powerpoint/2010/main" val="1816216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A3BEC5-29E5-1A40-B234-66A1CC71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1008E1-3BC7-BD49-AAAA-A16B2804D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62" y="0"/>
            <a:ext cx="10570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1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7E46F2-CF66-EF46-BE42-ACDD2D509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E3585C-DDB2-C045-A9E5-C6B9A1B3D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96"/>
            <a:ext cx="12192000" cy="68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47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54971-3427-0C4C-8758-AB7E4C30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BAA970-83E3-1745-81E4-1AE33EDA4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05" y="0"/>
            <a:ext cx="10355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74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704D1-3534-8B45-AC32-88274D67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55444C-06FB-3A4B-8812-8932DFFB2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850" y="0"/>
            <a:ext cx="1017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04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A3EF7-6800-E748-A11A-B2E9B9B2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9D33F2-8EFB-E444-A84A-C2E1AE848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0" y="0"/>
            <a:ext cx="1107674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AAB4BA8-E44B-EC4B-9CE9-271F4255BAD0}"/>
              </a:ext>
            </a:extLst>
          </p:cNvPr>
          <p:cNvSpPr txBox="1"/>
          <p:nvPr/>
        </p:nvSpPr>
        <p:spPr>
          <a:xfrm>
            <a:off x="557630" y="6027003"/>
            <a:ext cx="6112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Modifier la localisation de la matière organique et des minéraux</a:t>
            </a:r>
          </a:p>
        </p:txBody>
      </p:sp>
    </p:spTree>
    <p:extLst>
      <p:ext uri="{BB962C8B-B14F-4D97-AF65-F5344CB8AC3E}">
        <p14:creationId xmlns:p14="http://schemas.microsoft.com/office/powerpoint/2010/main" val="404741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C7E30BC-CDF0-B64E-99C8-F391D947D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60" y="1414509"/>
            <a:ext cx="9460523" cy="467553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30B4C3-BCB1-6C41-8F47-F63DB21D4E2A}"/>
              </a:ext>
            </a:extLst>
          </p:cNvPr>
          <p:cNvSpPr txBox="1"/>
          <p:nvPr/>
        </p:nvSpPr>
        <p:spPr>
          <a:xfrm>
            <a:off x="433754" y="199292"/>
            <a:ext cx="1110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Equation dans le WOS: ALL=SOIL* AND TS=(</a:t>
            </a:r>
            <a:r>
              <a:rPr lang="fr-FR" dirty="0" err="1"/>
              <a:t>Agroecology</a:t>
            </a:r>
            <a:r>
              <a:rPr lang="fr-FR" dirty="0"/>
              <a:t> OR nature-</a:t>
            </a:r>
            <a:r>
              <a:rPr lang="fr-FR" dirty="0" err="1"/>
              <a:t>based</a:t>
            </a:r>
            <a:r>
              <a:rPr lang="fr-FR" dirty="0"/>
              <a:t>). 1438 publications</a:t>
            </a:r>
          </a:p>
        </p:txBody>
      </p:sp>
    </p:spTree>
    <p:extLst>
      <p:ext uri="{BB962C8B-B14F-4D97-AF65-F5344CB8AC3E}">
        <p14:creationId xmlns:p14="http://schemas.microsoft.com/office/powerpoint/2010/main" val="1933078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596B7F-7C88-FE43-AF9C-F68459C70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6D4A98-7FDB-314B-9BD4-69480835F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10" y="0"/>
            <a:ext cx="11602779" cy="6858000"/>
          </a:xfrm>
          <a:prstGeom prst="rect">
            <a:avLst/>
          </a:prstGeom>
        </p:spPr>
      </p:pic>
      <p:sp>
        <p:nvSpPr>
          <p:cNvPr id="5" name="Flèche vers la gauche 4">
            <a:extLst>
              <a:ext uri="{FF2B5EF4-FFF2-40B4-BE49-F238E27FC236}">
                <a16:creationId xmlns:a16="http://schemas.microsoft.com/office/drawing/2014/main" id="{8F0D0CB0-07A0-EF44-AB71-1C206858AFDA}"/>
              </a:ext>
            </a:extLst>
          </p:cNvPr>
          <p:cNvSpPr/>
          <p:nvPr/>
        </p:nvSpPr>
        <p:spPr>
          <a:xfrm>
            <a:off x="4536831" y="3516923"/>
            <a:ext cx="1125415" cy="2227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5C6599-ED70-AF45-BB79-08374A1DEE60}"/>
              </a:ext>
            </a:extLst>
          </p:cNvPr>
          <p:cNvSpPr txBox="1"/>
          <p:nvPr/>
        </p:nvSpPr>
        <p:spPr>
          <a:xfrm>
            <a:off x="3071446" y="3366682"/>
            <a:ext cx="1348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Sucre</a:t>
            </a:r>
          </a:p>
        </p:txBody>
      </p:sp>
      <p:sp>
        <p:nvSpPr>
          <p:cNvPr id="7" name="Flèche vers la gauche 6">
            <a:extLst>
              <a:ext uri="{FF2B5EF4-FFF2-40B4-BE49-F238E27FC236}">
                <a16:creationId xmlns:a16="http://schemas.microsoft.com/office/drawing/2014/main" id="{79D66C78-C0EB-514B-834B-84A6FDEC69E9}"/>
              </a:ext>
            </a:extLst>
          </p:cNvPr>
          <p:cNvSpPr/>
          <p:nvPr/>
        </p:nvSpPr>
        <p:spPr>
          <a:xfrm rot="10800000">
            <a:off x="4419600" y="4295736"/>
            <a:ext cx="1125415" cy="222739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02B98D-4CCC-A14E-BBDE-C4D0ED25D3D8}"/>
              </a:ext>
            </a:extLst>
          </p:cNvPr>
          <p:cNvSpPr txBox="1"/>
          <p:nvPr/>
        </p:nvSpPr>
        <p:spPr>
          <a:xfrm>
            <a:off x="2954215" y="4145495"/>
            <a:ext cx="1348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Eau</a:t>
            </a:r>
          </a:p>
        </p:txBody>
      </p:sp>
      <p:sp>
        <p:nvSpPr>
          <p:cNvPr id="9" name="Flèche vers la gauche 8">
            <a:extLst>
              <a:ext uri="{FF2B5EF4-FFF2-40B4-BE49-F238E27FC236}">
                <a16:creationId xmlns:a16="http://schemas.microsoft.com/office/drawing/2014/main" id="{1DC9576E-16D7-B44F-A26A-25E5A08ABED9}"/>
              </a:ext>
            </a:extLst>
          </p:cNvPr>
          <p:cNvSpPr/>
          <p:nvPr/>
        </p:nvSpPr>
        <p:spPr>
          <a:xfrm rot="10800000">
            <a:off x="4302369" y="5224789"/>
            <a:ext cx="984738" cy="298321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2A137E-C140-AA44-B8CA-5D764D000F10}"/>
              </a:ext>
            </a:extLst>
          </p:cNvPr>
          <p:cNvSpPr txBox="1"/>
          <p:nvPr/>
        </p:nvSpPr>
        <p:spPr>
          <a:xfrm>
            <a:off x="2028092" y="4849651"/>
            <a:ext cx="2250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Sels minéraux (N, P, K)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FB1D58-C2B0-2348-A454-05172F3EA840}"/>
              </a:ext>
            </a:extLst>
          </p:cNvPr>
          <p:cNvSpPr txBox="1"/>
          <p:nvPr/>
        </p:nvSpPr>
        <p:spPr>
          <a:xfrm>
            <a:off x="6600092" y="4822502"/>
            <a:ext cx="4302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Protection contre les pathogènes</a:t>
            </a:r>
          </a:p>
        </p:txBody>
      </p:sp>
    </p:spTree>
    <p:extLst>
      <p:ext uri="{BB962C8B-B14F-4D97-AF65-F5344CB8AC3E}">
        <p14:creationId xmlns:p14="http://schemas.microsoft.com/office/powerpoint/2010/main" val="3828268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38F64-8D73-CE44-A7DA-5DD55FA1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365125"/>
            <a:ext cx="5059497" cy="1325563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latin typeface="+mn-lt"/>
              </a:rPr>
              <a:t>Le phosphore de sol: un élément nutritif très contraint, car une ressource fossile détenue par très peu de pays dans le monde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07527A-D264-A646-9D55-F9544861C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851" y="0"/>
            <a:ext cx="6851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2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2F7D46-75CC-A849-B287-3ABDE8E0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2976FD-E429-FC40-897F-B44FEA355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264"/>
            <a:ext cx="12192000" cy="66114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EA35A5C-F5E5-ED44-8A48-1B8636B8AB20}"/>
              </a:ext>
            </a:extLst>
          </p:cNvPr>
          <p:cNvSpPr txBox="1"/>
          <p:nvPr/>
        </p:nvSpPr>
        <p:spPr>
          <a:xfrm>
            <a:off x="6096000" y="4220308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Un hectare de maïs évapore entre 30 et 50 </a:t>
            </a:r>
            <a:r>
              <a:rPr lang="fr-FR" sz="2400" b="1" dirty="0" err="1">
                <a:solidFill>
                  <a:schemeClr val="bg1"/>
                </a:solidFill>
              </a:rPr>
              <a:t>t</a:t>
            </a:r>
            <a:r>
              <a:rPr lang="fr-FR" sz="2400" b="1" dirty="0">
                <a:solidFill>
                  <a:schemeClr val="bg1"/>
                </a:solidFill>
              </a:rPr>
              <a:t> d’eau/jour (3 à 5 mm)</a:t>
            </a:r>
          </a:p>
        </p:txBody>
      </p:sp>
    </p:spTree>
    <p:extLst>
      <p:ext uri="{BB962C8B-B14F-4D97-AF65-F5344CB8AC3E}">
        <p14:creationId xmlns:p14="http://schemas.microsoft.com/office/powerpoint/2010/main" val="2793914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A3BD05-4052-A847-9F22-50EFF87E6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38" y="353402"/>
            <a:ext cx="4794739" cy="1325563"/>
          </a:xfrm>
        </p:spPr>
        <p:txBody>
          <a:bodyPr>
            <a:normAutofit/>
          </a:bodyPr>
          <a:lstStyle/>
          <a:p>
            <a:r>
              <a:rPr lang="fr-FR" sz="2800" dirty="0"/>
              <a:t>Les grandes hétérogénéités des réserves utiles entre les régions de France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A35226-2C3D-8D4F-A085-79C561BB6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677" y="0"/>
            <a:ext cx="6858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479D126-AAE1-7C4A-82D4-A012C4342021}"/>
              </a:ext>
            </a:extLst>
          </p:cNvPr>
          <p:cNvSpPr txBox="1"/>
          <p:nvPr/>
        </p:nvSpPr>
        <p:spPr>
          <a:xfrm>
            <a:off x="492369" y="3036277"/>
            <a:ext cx="4601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Comment réfléchir à cette aune la question des bassines (réserves de substitution), la question de l’irrigation, en anticipant les effets du changement climatique ?</a:t>
            </a:r>
          </a:p>
        </p:txBody>
      </p:sp>
    </p:spTree>
    <p:extLst>
      <p:ext uri="{BB962C8B-B14F-4D97-AF65-F5344CB8AC3E}">
        <p14:creationId xmlns:p14="http://schemas.microsoft.com/office/powerpoint/2010/main" val="1761619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24A10-46ED-E44D-977C-6B142BA3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situation complexe des gaz à effet de serre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6E8E56-B092-A14E-BA7B-AA354238E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stockage de C dans le sol, comme moyen d’atténuation du changement climatique. </a:t>
            </a:r>
          </a:p>
          <a:p>
            <a:r>
              <a:rPr lang="fr-FR" dirty="0"/>
              <a:t>Les émissions de gaz à effet de serre du fait des micro-organismes du sol, dépendantes des conditions du milieu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F48BAA2-843D-0347-AA28-FD0684FEA010}"/>
              </a:ext>
            </a:extLst>
          </p:cNvPr>
          <p:cNvSpPr txBox="1"/>
          <p:nvPr/>
        </p:nvSpPr>
        <p:spPr>
          <a:xfrm>
            <a:off x="3176953" y="3991749"/>
            <a:ext cx="4103077" cy="2185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Sol aéré, avec oxygène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/>
              <a:t>C     </a:t>
            </a:r>
            <a:r>
              <a:rPr lang="fr-FR" sz="2400" dirty="0">
                <a:sym typeface="Wingdings" pitchFamily="2" charset="2"/>
              </a:rPr>
              <a:t>    CO</a:t>
            </a:r>
            <a:r>
              <a:rPr lang="fr-FR" sz="2400" baseline="-25000" dirty="0">
                <a:sym typeface="Wingdings" pitchFamily="2" charset="2"/>
              </a:rPr>
              <a:t>2</a:t>
            </a:r>
          </a:p>
          <a:p>
            <a:endParaRPr lang="fr-FR" sz="2400" baseline="-25000" dirty="0">
              <a:sym typeface="Wingdings" pitchFamily="2" charset="2"/>
            </a:endParaRPr>
          </a:p>
          <a:p>
            <a:r>
              <a:rPr lang="fr-FR" sz="2400" dirty="0"/>
              <a:t>Sol ennoyé, sans oxygène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/>
              <a:t>C           </a:t>
            </a:r>
            <a:r>
              <a:rPr lang="fr-FR" sz="2400" dirty="0">
                <a:sym typeface="Wingdings" pitchFamily="2" charset="2"/>
              </a:rPr>
              <a:t>    CH</a:t>
            </a:r>
            <a:r>
              <a:rPr lang="fr-FR" sz="2400" baseline="-25000" dirty="0">
                <a:sym typeface="Wingdings" pitchFamily="2" charset="2"/>
              </a:rPr>
              <a:t>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ym typeface="Wingdings" pitchFamily="2" charset="2"/>
              </a:rPr>
              <a:t>NO</a:t>
            </a:r>
            <a:r>
              <a:rPr lang="fr-FR" sz="2400" baseline="-25000" dirty="0">
                <a:sym typeface="Wingdings" pitchFamily="2" charset="2"/>
              </a:rPr>
              <a:t>3</a:t>
            </a:r>
            <a:r>
              <a:rPr lang="fr-FR" sz="2400" baseline="30000" dirty="0">
                <a:sym typeface="Wingdings" pitchFamily="2" charset="2"/>
              </a:rPr>
              <a:t>-</a:t>
            </a:r>
            <a:r>
              <a:rPr lang="fr-FR" sz="2400" dirty="0">
                <a:sym typeface="Wingdings" pitchFamily="2" charset="2"/>
              </a:rPr>
              <a:t>         N</a:t>
            </a:r>
            <a:r>
              <a:rPr lang="fr-FR" sz="2400" baseline="-25000" dirty="0">
                <a:sym typeface="Wingdings" pitchFamily="2" charset="2"/>
              </a:rPr>
              <a:t>2</a:t>
            </a:r>
            <a:r>
              <a:rPr lang="fr-FR" sz="2400" dirty="0">
                <a:sym typeface="Wingdings" pitchFamily="2" charset="2"/>
              </a:rPr>
              <a:t>O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3256BC-0ED9-174D-A421-1E6DBE0A001F}"/>
              </a:ext>
            </a:extLst>
          </p:cNvPr>
          <p:cNvSpPr txBox="1"/>
          <p:nvPr/>
        </p:nvSpPr>
        <p:spPr>
          <a:xfrm>
            <a:off x="7502769" y="3991749"/>
            <a:ext cx="100818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PRG</a:t>
            </a:r>
          </a:p>
          <a:p>
            <a:pPr algn="ctr"/>
            <a:r>
              <a:rPr lang="fr-FR" sz="2400" dirty="0"/>
              <a:t>1</a:t>
            </a:r>
          </a:p>
          <a:p>
            <a:pPr algn="ctr"/>
            <a:endParaRPr lang="fr-FR" sz="2000" dirty="0"/>
          </a:p>
          <a:p>
            <a:pPr algn="ctr"/>
            <a:endParaRPr lang="fr-FR" sz="2000" dirty="0"/>
          </a:p>
          <a:p>
            <a:pPr algn="ctr"/>
            <a:r>
              <a:rPr lang="fr-FR" sz="2400" dirty="0"/>
              <a:t>30</a:t>
            </a:r>
          </a:p>
          <a:p>
            <a:pPr algn="ctr"/>
            <a:r>
              <a:rPr lang="fr-FR" sz="2400" dirty="0"/>
              <a:t>280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3C776D-8B89-4B48-8DAF-40F675B09392}"/>
              </a:ext>
            </a:extLst>
          </p:cNvPr>
          <p:cNvSpPr txBox="1"/>
          <p:nvPr/>
        </p:nvSpPr>
        <p:spPr>
          <a:xfrm>
            <a:off x="738552" y="4360984"/>
            <a:ext cx="227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Aérobiose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338EF0-3ED1-2E4B-9E3E-9BDE5AD1813F}"/>
              </a:ext>
            </a:extLst>
          </p:cNvPr>
          <p:cNvSpPr txBox="1"/>
          <p:nvPr/>
        </p:nvSpPr>
        <p:spPr>
          <a:xfrm>
            <a:off x="738553" y="5380892"/>
            <a:ext cx="227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Anaérobiose</a:t>
            </a:r>
          </a:p>
        </p:txBody>
      </p:sp>
    </p:spTree>
    <p:extLst>
      <p:ext uri="{BB962C8B-B14F-4D97-AF65-F5344CB8AC3E}">
        <p14:creationId xmlns:p14="http://schemas.microsoft.com/office/powerpoint/2010/main" val="3951562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C275B2C-CC9F-E44C-873F-7F1DA887D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56" y="-128954"/>
            <a:ext cx="6851149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786B846-EBC3-CE4A-AF64-6D906CA6A3FD}"/>
              </a:ext>
            </a:extLst>
          </p:cNvPr>
          <p:cNvSpPr txBox="1"/>
          <p:nvPr/>
        </p:nvSpPr>
        <p:spPr>
          <a:xfrm>
            <a:off x="433752" y="797169"/>
            <a:ext cx="4314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Effet de serre lié à l’homme: émissions de N</a:t>
            </a:r>
            <a:r>
              <a:rPr lang="fr-FR" sz="2400" baseline="-25000" dirty="0"/>
              <a:t>2</a:t>
            </a:r>
            <a:r>
              <a:rPr lang="fr-FR" sz="24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02195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F24802-906E-4448-A37A-0E177A2E6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Les pratiques agricoles et le sol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50A576-A19D-2444-8628-A09420590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313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D8ACCC-A5C0-9D45-8F4A-04BFD0924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8" y="1103680"/>
            <a:ext cx="4938840" cy="1325563"/>
          </a:xfrm>
        </p:spPr>
        <p:txBody>
          <a:bodyPr>
            <a:normAutofit/>
          </a:bodyPr>
          <a:lstStyle/>
          <a:p>
            <a:br>
              <a:rPr lang="fr-FR" sz="2800" dirty="0">
                <a:latin typeface="+mn-lt"/>
              </a:rPr>
            </a:br>
            <a:endParaRPr lang="fr-FR" sz="2800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679681-EA6C-184C-80D2-5849311D5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548" y="0"/>
            <a:ext cx="6851149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627A7F4-DA87-274D-9930-7903B05A9C24}"/>
              </a:ext>
            </a:extLst>
          </p:cNvPr>
          <p:cNvSpPr txBox="1"/>
          <p:nvPr/>
        </p:nvSpPr>
        <p:spPr>
          <a:xfrm>
            <a:off x="142389" y="1275081"/>
            <a:ext cx="501747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Protéger les sols contre l’érosion:</a:t>
            </a:r>
          </a:p>
          <a:p>
            <a:r>
              <a:rPr lang="fr-FR" sz="2400" dirty="0"/>
              <a:t> </a:t>
            </a:r>
            <a:br>
              <a:rPr lang="fr-FR" sz="2400" dirty="0"/>
            </a:br>
            <a:r>
              <a:rPr lang="fr-FR" sz="2200" dirty="0"/>
              <a:t>- Penser le travail du sol</a:t>
            </a:r>
          </a:p>
          <a:p>
            <a:r>
              <a:rPr lang="fr-FR" sz="2200" dirty="0"/>
              <a:t>- la couverture permanente des sols</a:t>
            </a:r>
            <a:br>
              <a:rPr lang="fr-FR" sz="2200" dirty="0"/>
            </a:br>
            <a:r>
              <a:rPr lang="fr-FR" sz="2200" dirty="0"/>
              <a:t>- la gestion des infrastructures agroécologiques</a:t>
            </a:r>
            <a:br>
              <a:rPr lang="fr-FR" sz="2200" dirty="0"/>
            </a:br>
            <a:r>
              <a:rPr lang="fr-FR" sz="2200" dirty="0"/>
              <a:t>- la gestion de la taille des parcelles agricoles</a:t>
            </a:r>
          </a:p>
        </p:txBody>
      </p:sp>
    </p:spTree>
    <p:extLst>
      <p:ext uri="{BB962C8B-B14F-4D97-AF65-F5344CB8AC3E}">
        <p14:creationId xmlns:p14="http://schemas.microsoft.com/office/powerpoint/2010/main" val="2101318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CCA995-7DF6-9947-BA86-2F9C7B5C3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Réfléchir le travail du sol, en prenant en compte l’écosystème du sol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D8C8EE-FA45-B44F-9502-B5A3FDACA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129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68802A2-51E6-DF4A-9E1D-182D166227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911" y="0"/>
            <a:ext cx="6860053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CD3767B-2A8D-C048-930C-349400DA7C52}"/>
              </a:ext>
            </a:extLst>
          </p:cNvPr>
          <p:cNvSpPr txBox="1"/>
          <p:nvPr/>
        </p:nvSpPr>
        <p:spPr>
          <a:xfrm>
            <a:off x="269630" y="328246"/>
            <a:ext cx="3493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matière organique des sols français</a:t>
            </a:r>
          </a:p>
        </p:txBody>
      </p:sp>
    </p:spTree>
    <p:extLst>
      <p:ext uri="{BB962C8B-B14F-4D97-AF65-F5344CB8AC3E}">
        <p14:creationId xmlns:p14="http://schemas.microsoft.com/office/powerpoint/2010/main" val="3110866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1050AC3-D29E-CE42-86DF-2EE168EDB4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3815"/>
            <a:ext cx="6648965" cy="32941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4E763E4-6FCC-4F4B-A4DB-BB2D44F2A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652" y="377569"/>
            <a:ext cx="7161348" cy="31862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FF3C4D3-5A12-1042-AF1D-029271016AC2}"/>
              </a:ext>
            </a:extLst>
          </p:cNvPr>
          <p:cNvSpPr txBox="1"/>
          <p:nvPr/>
        </p:nvSpPr>
        <p:spPr>
          <a:xfrm>
            <a:off x="1150313" y="2158552"/>
            <a:ext cx="3880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question d’intérêt croissant. </a:t>
            </a:r>
            <a:r>
              <a:rPr lang="fr-FR" i="1" dirty="0"/>
              <a:t>Les sols n’étaient pas regardés comme un écosystème !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FE42A9-B39F-5643-A4BA-27225FFEE5EB}"/>
              </a:ext>
            </a:extLst>
          </p:cNvPr>
          <p:cNvSpPr txBox="1"/>
          <p:nvPr/>
        </p:nvSpPr>
        <p:spPr>
          <a:xfrm>
            <a:off x="6928339" y="5404338"/>
            <a:ext cx="493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 sujet largement partagé dans le monde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4A717B1-7F3A-6B46-B6A4-A02198A52C7E}"/>
              </a:ext>
            </a:extLst>
          </p:cNvPr>
          <p:cNvSpPr txBox="1"/>
          <p:nvPr/>
        </p:nvSpPr>
        <p:spPr>
          <a:xfrm>
            <a:off x="433754" y="199292"/>
            <a:ext cx="4596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Equation dans le WOS: ALL=SOIL* AND TS=(</a:t>
            </a:r>
            <a:r>
              <a:rPr lang="fr-FR" dirty="0" err="1"/>
              <a:t>Agroecology</a:t>
            </a:r>
            <a:r>
              <a:rPr lang="fr-FR" dirty="0"/>
              <a:t> OR nature-</a:t>
            </a:r>
            <a:r>
              <a:rPr lang="fr-FR" dirty="0" err="1"/>
              <a:t>based</a:t>
            </a:r>
            <a:r>
              <a:rPr lang="fr-FR" dirty="0"/>
              <a:t>). 1438 publications</a:t>
            </a:r>
          </a:p>
        </p:txBody>
      </p:sp>
    </p:spTree>
    <p:extLst>
      <p:ext uri="{BB962C8B-B14F-4D97-AF65-F5344CB8AC3E}">
        <p14:creationId xmlns:p14="http://schemas.microsoft.com/office/powerpoint/2010/main" val="366509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2D4E2-385E-4C47-9B83-53DBF471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sol et le labour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4468AC-37EB-ED48-A1B9-4AFF4AB4B6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A court terme</a:t>
            </a:r>
          </a:p>
          <a:p>
            <a:pPr lvl="1"/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Désherbe</a:t>
            </a:r>
          </a:p>
          <a:p>
            <a:pPr lvl="1"/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Enfouit la matière organique et en augmente la teneur</a:t>
            </a:r>
          </a:p>
          <a:p>
            <a:pPr lvl="1"/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Aère et rend poreux</a:t>
            </a:r>
          </a:p>
          <a:p>
            <a:pPr lvl="1"/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Remonte la fertilité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Améliore la fertilité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B5121E-7348-FA4B-98E7-330EF77F82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A moyen terme</a:t>
            </a:r>
          </a:p>
          <a:p>
            <a:pPr lvl="1"/>
            <a:r>
              <a:rPr lang="fr-FR" i="1" dirty="0">
                <a:solidFill>
                  <a:srgbClr val="FF0000"/>
                </a:solidFill>
              </a:rPr>
              <a:t>Perturbe la vie du sol</a:t>
            </a:r>
          </a:p>
          <a:p>
            <a:pPr lvl="1"/>
            <a:r>
              <a:rPr lang="fr-FR" i="1" dirty="0">
                <a:solidFill>
                  <a:srgbClr val="FF0000"/>
                </a:solidFill>
              </a:rPr>
              <a:t>Accélère la destruction de la matière organique</a:t>
            </a:r>
          </a:p>
          <a:p>
            <a:pPr lvl="1"/>
            <a:r>
              <a:rPr lang="fr-FR" i="1" dirty="0">
                <a:solidFill>
                  <a:srgbClr val="FF0000"/>
                </a:solidFill>
              </a:rPr>
              <a:t>Risque d’érosion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solidFill>
                  <a:srgbClr val="FF0000"/>
                </a:solidFill>
              </a:rPr>
              <a:t>Engendre des dysfonctionnements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DDAEF2-E42D-6240-8D03-9D9DF1A16BC7}"/>
              </a:ext>
            </a:extLst>
          </p:cNvPr>
          <p:cNvSpPr txBox="1"/>
          <p:nvPr/>
        </p:nvSpPr>
        <p:spPr>
          <a:xfrm>
            <a:off x="2567353" y="5521569"/>
            <a:ext cx="7209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Penser la fréquence des labours</a:t>
            </a:r>
          </a:p>
        </p:txBody>
      </p:sp>
    </p:spTree>
    <p:extLst>
      <p:ext uri="{BB962C8B-B14F-4D97-AF65-F5344CB8AC3E}">
        <p14:creationId xmlns:p14="http://schemas.microsoft.com/office/powerpoint/2010/main" val="2223221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0F988-9F64-8340-996B-8612C671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24" y="-92075"/>
            <a:ext cx="10515600" cy="1325563"/>
          </a:xfrm>
        </p:spPr>
        <p:txBody>
          <a:bodyPr/>
          <a:lstStyle/>
          <a:p>
            <a:r>
              <a:rPr lang="fr-FR" dirty="0"/>
              <a:t>Le sol et le travail du sol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C1ED2E7-E54D-B84D-A4EE-65AF128E8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8118"/>
            <a:ext cx="7059507" cy="3965574"/>
          </a:xfrm>
        </p:spPr>
      </p:pic>
      <p:pic>
        <p:nvPicPr>
          <p:cNvPr id="6" name="Picture 4" descr="Photo4">
            <a:extLst>
              <a:ext uri="{FF2B5EF4-FFF2-40B4-BE49-F238E27FC236}">
                <a16:creationId xmlns:a16="http://schemas.microsoft.com/office/drawing/2014/main" id="{EEE00E2C-98F6-1840-8BBC-4C8DD0F93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9046" y="3127247"/>
            <a:ext cx="5462954" cy="369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D14B17B-AD10-114C-9F37-4E90CC31C155}"/>
              </a:ext>
            </a:extLst>
          </p:cNvPr>
          <p:cNvSpPr txBox="1"/>
          <p:nvPr/>
        </p:nvSpPr>
        <p:spPr>
          <a:xfrm>
            <a:off x="2438401" y="5617122"/>
            <a:ext cx="4454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Gauche: Labouré, saturé et non accessible aux machines</a:t>
            </a:r>
          </a:p>
          <a:p>
            <a:pPr algn="ctr"/>
            <a:r>
              <a:rPr lang="fr-FR" dirty="0"/>
              <a:t>Droite: semis direct sur </a:t>
            </a:r>
            <a:r>
              <a:rPr lang="fr-FR" b="1" dirty="0" err="1">
                <a:solidFill>
                  <a:srgbClr val="FF0000"/>
                </a:solidFill>
              </a:rPr>
              <a:t>mulch</a:t>
            </a:r>
            <a:r>
              <a:rPr lang="fr-FR" b="1" dirty="0">
                <a:solidFill>
                  <a:srgbClr val="FF0000"/>
                </a:solidFill>
              </a:rPr>
              <a:t> vivant de luzerne</a:t>
            </a:r>
            <a:r>
              <a:rPr lang="fr-FR" dirty="0"/>
              <a:t>, bon drainage, accessible</a:t>
            </a:r>
          </a:p>
        </p:txBody>
      </p:sp>
    </p:spTree>
    <p:extLst>
      <p:ext uri="{BB962C8B-B14F-4D97-AF65-F5344CB8AC3E}">
        <p14:creationId xmlns:p14="http://schemas.microsoft.com/office/powerpoint/2010/main" val="229469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A92372-392A-674B-B57A-0D166501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L’effet des rotations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826918-0DE1-6544-B495-3D3FD4550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298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4E0759B-BAEC-6C4C-8697-5D5E1EDA6E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36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C61ACB1-5485-F542-8ABA-8EAAACC25C0E}"/>
              </a:ext>
            </a:extLst>
          </p:cNvPr>
          <p:cNvSpPr txBox="1"/>
          <p:nvPr/>
        </p:nvSpPr>
        <p:spPr>
          <a:xfrm>
            <a:off x="8452338" y="3962400"/>
            <a:ext cx="3739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Augmentation relative (%) du carbone de la biomasse microbienne, en fonction du climat, de la texture des sols, de l’âge des pratiques, des teneurs en matières organiques et des types de couverts.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E2233E9-A0B7-A14E-8986-32924A8305ED}"/>
              </a:ext>
            </a:extLst>
          </p:cNvPr>
          <p:cNvSpPr txBox="1"/>
          <p:nvPr/>
        </p:nvSpPr>
        <p:spPr>
          <a:xfrm>
            <a:off x="8452339" y="175846"/>
            <a:ext cx="3739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Effet de la présence de cultures intermédiaires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130ACF-1EFE-B14C-A096-6AB2F17DC30A}"/>
              </a:ext>
            </a:extLst>
          </p:cNvPr>
          <p:cNvSpPr txBox="1"/>
          <p:nvPr/>
        </p:nvSpPr>
        <p:spPr>
          <a:xfrm>
            <a:off x="7291754" y="6342185"/>
            <a:ext cx="4900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Source: Méta-analyse du projet </a:t>
            </a:r>
            <a:r>
              <a:rPr lang="fr-FR" sz="1600" i="1" dirty="0" err="1"/>
              <a:t>Casdar</a:t>
            </a:r>
            <a:r>
              <a:rPr lang="fr-FR" sz="1600" i="1" dirty="0"/>
              <a:t> </a:t>
            </a:r>
            <a:r>
              <a:rPr lang="fr-FR" sz="1600" i="1" dirty="0" err="1"/>
              <a:t>Microbioterre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329201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CAF326-1D90-7547-BB07-BED4E2BE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24846" cy="689952"/>
          </a:xfrm>
        </p:spPr>
        <p:txBody>
          <a:bodyPr>
            <a:normAutofit/>
          </a:bodyPr>
          <a:lstStyle/>
          <a:p>
            <a:r>
              <a:rPr lang="fr-FR" sz="2800" dirty="0"/>
              <a:t>Insertion de prairies temporaires dans les rotations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4BCA4C-91E5-134D-AD05-D842477C30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8130"/>
            <a:ext cx="5942910" cy="518987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3C9E21-6F91-1441-BBBF-D72B01896A70}"/>
              </a:ext>
            </a:extLst>
          </p:cNvPr>
          <p:cNvSpPr txBox="1"/>
          <p:nvPr/>
        </p:nvSpPr>
        <p:spPr>
          <a:xfrm>
            <a:off x="6224954" y="961292"/>
            <a:ext cx="58615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Points-clés</a:t>
            </a:r>
          </a:p>
          <a:p>
            <a:pPr marL="285750" indent="-285750">
              <a:buFontTx/>
              <a:buChar char="-"/>
            </a:pPr>
            <a:r>
              <a:rPr lang="fr-FR" dirty="0"/>
              <a:t>La présence de prairies temporaires augmente la teneur en C uniquement dans les horizons superficielles</a:t>
            </a:r>
          </a:p>
          <a:p>
            <a:pPr marL="285750" indent="-285750">
              <a:buFontTx/>
              <a:buChar char="-"/>
            </a:pPr>
            <a:r>
              <a:rPr lang="fr-FR" dirty="0"/>
              <a:t>L’apport d’azote influence soit les apports de C, soit la teneur en C du sol</a:t>
            </a:r>
          </a:p>
          <a:p>
            <a:pPr marL="285750" indent="-285750">
              <a:buFontTx/>
              <a:buChar char="-"/>
            </a:pPr>
            <a:r>
              <a:rPr lang="fr-FR" dirty="0"/>
              <a:t>Les prairies permanentes assurent les mêmes apports de C que les cultures, mais augmentent la teneur en C du sol</a:t>
            </a:r>
          </a:p>
          <a:p>
            <a:pPr marL="285750" indent="-285750">
              <a:buFontTx/>
              <a:buChar char="-"/>
            </a:pPr>
            <a:r>
              <a:rPr lang="fr-FR" dirty="0"/>
              <a:t>Les entrées de C aériennes et racinaires contribuent de façon identique au C du sol</a:t>
            </a:r>
          </a:p>
          <a:p>
            <a:pPr marL="285750" indent="-285750">
              <a:buFontTx/>
              <a:buChar char="-"/>
            </a:pPr>
            <a:r>
              <a:rPr lang="fr-FR" dirty="0"/>
              <a:t>Sous le climat métropolitain, il faut apporter 1,9 </a:t>
            </a:r>
            <a:r>
              <a:rPr lang="fr-FR" dirty="0" err="1"/>
              <a:t>t</a:t>
            </a:r>
            <a:r>
              <a:rPr lang="fr-FR" dirty="0"/>
              <a:t> de C/ha/an pour maintenir la teneur en C du sol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5752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9ED55A-57CE-1A4D-97DC-8616AD67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0290"/>
          </a:xfrm>
        </p:spPr>
        <p:txBody>
          <a:bodyPr>
            <a:normAutofit/>
          </a:bodyPr>
          <a:lstStyle/>
          <a:p>
            <a:r>
              <a:rPr lang="fr-FR" sz="2800" dirty="0"/>
              <a:t>Incidence de l’occupation des sols sur la richesse microbienne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7B1569-1BD2-E048-AA24-AD1DAFB22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19" y="1125416"/>
            <a:ext cx="9507161" cy="560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19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08B5C-9E55-A346-B2D9-3D622B9F4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Un mouvement social sur les sols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BEF4C0-6AB5-3540-99A0-C6C92770F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096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83558A-71FE-6C4F-BFB3-7888FBFEA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abondance d’initiatives qui interroge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FEA420-92C9-844B-9F8E-7EE0D6191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7108"/>
            <a:ext cx="10515600" cy="46998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Des structures associatives</a:t>
            </a:r>
          </a:p>
          <a:p>
            <a:r>
              <a:rPr lang="fr-FR" sz="2200" i="1" dirty="0"/>
              <a:t>Association Pour une Agriculture Durable (APAD) : Agriculture de conservation)</a:t>
            </a:r>
          </a:p>
          <a:p>
            <a:r>
              <a:rPr lang="fr-FR" sz="2200" i="1" dirty="0"/>
              <a:t>Pour une agriculture du vivant (et l’agriculture régénératrice)</a:t>
            </a:r>
          </a:p>
          <a:p>
            <a:r>
              <a:rPr lang="fr-FR" sz="2200" i="1" dirty="0"/>
              <a:t>Sols Vivants et </a:t>
            </a:r>
            <a:r>
              <a:rPr lang="fr-FR" sz="2200" i="1" dirty="0" err="1"/>
              <a:t>Earthworm</a:t>
            </a:r>
            <a:r>
              <a:rPr lang="fr-FR" sz="2200" i="1" dirty="0"/>
              <a:t> </a:t>
            </a:r>
            <a:r>
              <a:rPr lang="fr-FR" sz="2200" i="1" dirty="0" err="1"/>
              <a:t>Foundation</a:t>
            </a:r>
            <a:endParaRPr lang="fr-FR" sz="2200" i="1" dirty="0"/>
          </a:p>
          <a:p>
            <a:pPr marL="0" indent="0">
              <a:buNone/>
            </a:pPr>
            <a:r>
              <a:rPr lang="fr-FR" dirty="0"/>
              <a:t>Des start-up</a:t>
            </a:r>
          </a:p>
          <a:p>
            <a:r>
              <a:rPr lang="fr-FR" sz="2200" i="1" dirty="0" err="1"/>
              <a:t>Carbon</a:t>
            </a:r>
            <a:r>
              <a:rPr lang="fr-FR" sz="2200" i="1" dirty="0"/>
              <a:t> </a:t>
            </a:r>
            <a:r>
              <a:rPr lang="fr-FR" sz="2200" i="1" dirty="0" err="1"/>
              <a:t>Maps</a:t>
            </a:r>
            <a:endParaRPr lang="fr-FR" sz="2200" i="1" dirty="0"/>
          </a:p>
          <a:p>
            <a:r>
              <a:rPr lang="fr-FR" sz="2200" i="1" dirty="0" err="1"/>
              <a:t>NetZero</a:t>
            </a:r>
            <a:endParaRPr lang="fr-FR" sz="2200" i="1" dirty="0"/>
          </a:p>
          <a:p>
            <a:r>
              <a:rPr lang="fr-FR" sz="2200" i="1" dirty="0" err="1"/>
              <a:t>CarbonLoop</a:t>
            </a:r>
            <a:endParaRPr lang="fr-FR" sz="2200" i="1" dirty="0"/>
          </a:p>
          <a:p>
            <a:r>
              <a:rPr lang="fr-FR" sz="2200" i="1" dirty="0" err="1"/>
              <a:t>My</a:t>
            </a:r>
            <a:r>
              <a:rPr lang="fr-FR" sz="2200" i="1" dirty="0"/>
              <a:t> </a:t>
            </a:r>
            <a:r>
              <a:rPr lang="fr-FR" sz="2200" i="1" dirty="0" err="1"/>
              <a:t>Easy</a:t>
            </a:r>
            <a:r>
              <a:rPr lang="fr-FR" sz="2200" i="1" dirty="0"/>
              <a:t> </a:t>
            </a:r>
            <a:r>
              <a:rPr lang="fr-FR" sz="2200" i="1" dirty="0" err="1"/>
              <a:t>Carbon</a:t>
            </a:r>
            <a:endParaRPr lang="fr-FR" sz="2200" i="1" dirty="0"/>
          </a:p>
          <a:p>
            <a:r>
              <a:rPr lang="fr-FR" sz="2200" i="1" dirty="0"/>
              <a:t>...</a:t>
            </a:r>
          </a:p>
          <a:p>
            <a:pPr marL="0" indent="0">
              <a:buNone/>
            </a:pPr>
            <a:r>
              <a:rPr lang="fr-FR" dirty="0"/>
              <a:t>Une agence de notations de sol</a:t>
            </a:r>
          </a:p>
          <a:p>
            <a:r>
              <a:rPr lang="fr-FR" sz="2200" i="1" dirty="0"/>
              <a:t>Genesis </a:t>
            </a:r>
            <a:r>
              <a:rPr lang="fr-FR" sz="2200" i="1" dirty="0" err="1"/>
              <a:t>Soil</a:t>
            </a:r>
            <a:r>
              <a:rPr lang="fr-FR" sz="2200" i="1" dirty="0"/>
              <a:t> </a:t>
            </a:r>
            <a:r>
              <a:rPr lang="fr-FR" sz="2200" i="1" dirty="0" err="1"/>
              <a:t>Health</a:t>
            </a:r>
            <a:endParaRPr lang="fr-FR" sz="2200" i="1" dirty="0"/>
          </a:p>
        </p:txBody>
      </p:sp>
    </p:spTree>
    <p:extLst>
      <p:ext uri="{BB962C8B-B14F-4D97-AF65-F5344CB8AC3E}">
        <p14:creationId xmlns:p14="http://schemas.microsoft.com/office/powerpoint/2010/main" val="2380332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FBE1B-9AB5-A34D-A417-FDB175B5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les sols sont-ils devenus un objet social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67172E-25D7-4546-9161-1E7C121B1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178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icture_client_format_2_d4d8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261" y="0"/>
            <a:ext cx="14351288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84188" y="370588"/>
            <a:ext cx="9282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FFFFFF"/>
                </a:solidFill>
              </a:rPr>
              <a:t>Merci pour votre attention </a:t>
            </a:r>
            <a:r>
              <a:rPr lang="mr-IN" sz="4800" dirty="0">
                <a:solidFill>
                  <a:srgbClr val="FFFFFF"/>
                </a:solidFill>
              </a:rPr>
              <a:t>…</a:t>
            </a:r>
            <a:endParaRPr lang="fr-FR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00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625985-36F9-B64F-8589-146259341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Une motivation reposant largement sur le dépassement des limites planétaires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627CD3-B8CF-5E4A-9BEF-5864A6E17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30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5843EDA-5C2C-1A4F-B704-30C4B7DCD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884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dirty="0"/>
              <a:t>L’activité humaine a conduit à dépasser les limites planétaires (voir travaux de Johan </a:t>
            </a:r>
            <a:r>
              <a:rPr lang="fr-FR" sz="2800" dirty="0" err="1"/>
              <a:t>Rockström</a:t>
            </a:r>
            <a:r>
              <a:rPr lang="fr-FR" sz="2800" dirty="0"/>
              <a:t> (2009))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D450B7-89BF-D147-9440-B48081E43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5402"/>
            <a:ext cx="12192000" cy="52305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572830B-15E9-F448-B9DD-73746236958B}"/>
              </a:ext>
            </a:extLst>
          </p:cNvPr>
          <p:cNvSpPr txBox="1"/>
          <p:nvPr/>
        </p:nvSpPr>
        <p:spPr>
          <a:xfrm>
            <a:off x="9343292" y="6224954"/>
            <a:ext cx="2719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Source: Steffen et al, 2015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1E32ED-6141-0544-ACC2-D221F569F833}"/>
              </a:ext>
            </a:extLst>
          </p:cNvPr>
          <p:cNvSpPr txBox="1"/>
          <p:nvPr/>
        </p:nvSpPr>
        <p:spPr>
          <a:xfrm>
            <a:off x="2016369" y="3357182"/>
            <a:ext cx="2192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Allocation des sols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F86DE3-428F-9544-906A-08544C468756}"/>
              </a:ext>
            </a:extLst>
          </p:cNvPr>
          <p:cNvSpPr txBox="1"/>
          <p:nvPr/>
        </p:nvSpPr>
        <p:spPr>
          <a:xfrm>
            <a:off x="2239107" y="5802923"/>
            <a:ext cx="2192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Bouclage des cycles de nutriments (N et P)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A2DE2A1-D159-D64D-B63B-6ACCFAB07665}"/>
              </a:ext>
            </a:extLst>
          </p:cNvPr>
          <p:cNvSpPr txBox="1"/>
          <p:nvPr/>
        </p:nvSpPr>
        <p:spPr>
          <a:xfrm>
            <a:off x="7819292" y="2492411"/>
            <a:ext cx="2192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Changement climatique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403289-4D4E-D344-93DA-6970074BFD5F}"/>
              </a:ext>
            </a:extLst>
          </p:cNvPr>
          <p:cNvSpPr txBox="1"/>
          <p:nvPr/>
        </p:nvSpPr>
        <p:spPr>
          <a:xfrm>
            <a:off x="2016369" y="1687563"/>
            <a:ext cx="2192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Biodiversité</a:t>
            </a:r>
          </a:p>
        </p:txBody>
      </p:sp>
    </p:spTree>
    <p:extLst>
      <p:ext uri="{BB962C8B-B14F-4D97-AF65-F5344CB8AC3E}">
        <p14:creationId xmlns:p14="http://schemas.microsoft.com/office/powerpoint/2010/main" val="3765934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C66092-372B-4735-A1F3-6E4BABFE4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616"/>
            <a:ext cx="10515600" cy="704492"/>
          </a:xfrm>
        </p:spPr>
        <p:txBody>
          <a:bodyPr>
            <a:noAutofit/>
          </a:bodyPr>
          <a:lstStyle/>
          <a:p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Sols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et </a:t>
            </a:r>
            <a:r>
              <a:rPr lang="es-ES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biodiversité</a:t>
            </a:r>
            <a:endParaRPr lang="es-ES_tradnl" sz="28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F685C8-F873-4423-A564-5A3C467F0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6856"/>
            <a:ext cx="10515600" cy="4762744"/>
          </a:xfrm>
        </p:spPr>
        <p:txBody>
          <a:bodyPr>
            <a:normAutofit/>
          </a:bodyPr>
          <a:lstStyle/>
          <a:p>
            <a:pPr lvl="1"/>
            <a:r>
              <a:rPr lang="en-GB" sz="2200" dirty="0"/>
              <a:t>Les </a:t>
            </a:r>
            <a:r>
              <a:rPr lang="en-GB" sz="2200" dirty="0" err="1"/>
              <a:t>pratiques</a:t>
            </a:r>
            <a:r>
              <a:rPr lang="en-GB" sz="2200" dirty="0"/>
              <a:t> </a:t>
            </a:r>
            <a:r>
              <a:rPr lang="en-GB" sz="2200" dirty="0" err="1"/>
              <a:t>agricoles</a:t>
            </a:r>
            <a:endParaRPr lang="en-GB" sz="2200" dirty="0"/>
          </a:p>
          <a:p>
            <a:pPr lvl="1"/>
            <a:r>
              <a:rPr lang="en-GB" sz="2200" dirty="0"/>
              <a:t>Les </a:t>
            </a:r>
            <a:r>
              <a:rPr lang="en-GB" sz="2200" dirty="0" err="1"/>
              <a:t>changements</a:t>
            </a:r>
            <a:r>
              <a:rPr lang="en-GB" sz="2200" dirty="0"/>
              <a:t> </a:t>
            </a:r>
            <a:r>
              <a:rPr lang="en-GB" sz="2200" dirty="0" err="1"/>
              <a:t>d’allocation</a:t>
            </a:r>
            <a:r>
              <a:rPr lang="en-GB" sz="2200" dirty="0"/>
              <a:t> des sols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1C567C-E2C7-E642-AE79-CCF7FD3FAD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413" y="2056468"/>
            <a:ext cx="5494801" cy="41347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6E191A3-5C24-A140-8E5A-68898548918D}"/>
              </a:ext>
            </a:extLst>
          </p:cNvPr>
          <p:cNvSpPr txBox="1"/>
          <p:nvPr/>
        </p:nvSpPr>
        <p:spPr>
          <a:xfrm>
            <a:off x="4165501" y="6191170"/>
            <a:ext cx="2731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Sanchez-</a:t>
            </a:r>
            <a:r>
              <a:rPr lang="fr-FR" sz="1200" dirty="0" err="1"/>
              <a:t>Bayo</a:t>
            </a:r>
            <a:r>
              <a:rPr lang="fr-FR" sz="1200" dirty="0"/>
              <a:t> F et </a:t>
            </a:r>
            <a:r>
              <a:rPr lang="fr-FR" sz="1200" dirty="0" err="1"/>
              <a:t>Wyckhuys</a:t>
            </a:r>
            <a:r>
              <a:rPr lang="fr-FR" sz="1200" dirty="0"/>
              <a:t> KAG, 2019, </a:t>
            </a:r>
            <a:r>
              <a:rPr lang="fr-FR" sz="1200" dirty="0" err="1"/>
              <a:t>Biological</a:t>
            </a:r>
            <a:r>
              <a:rPr lang="fr-FR" sz="1200" dirty="0"/>
              <a:t> Conservation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3B513F3-4D5C-EB4F-A656-F95B082743A5}"/>
              </a:ext>
            </a:extLst>
          </p:cNvPr>
          <p:cNvSpPr txBox="1"/>
          <p:nvPr/>
        </p:nvSpPr>
        <p:spPr>
          <a:xfrm>
            <a:off x="8393723" y="1126856"/>
            <a:ext cx="366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Méta-analyse sur les causes de la baisse de la biodiversité des insectes (mesurée par leur masse)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23399F7-FC4B-7C4A-8D1C-36B1AEDF84D8}"/>
              </a:ext>
            </a:extLst>
          </p:cNvPr>
          <p:cNvGrpSpPr/>
          <p:nvPr/>
        </p:nvGrpSpPr>
        <p:grpSpPr>
          <a:xfrm>
            <a:off x="445476" y="3645877"/>
            <a:ext cx="4548555" cy="1676400"/>
            <a:chOff x="445476" y="3645877"/>
            <a:chExt cx="4548555" cy="1676400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474A9D0-D91A-B748-B291-28FEA70597D4}"/>
                </a:ext>
              </a:extLst>
            </p:cNvPr>
            <p:cNvSpPr txBox="1"/>
            <p:nvPr/>
          </p:nvSpPr>
          <p:spPr>
            <a:xfrm>
              <a:off x="445476" y="4572001"/>
              <a:ext cx="26728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Changement d’allocation des sols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A9D5B322-B734-3542-86CF-A38A6A97FC79}"/>
                </a:ext>
              </a:extLst>
            </p:cNvPr>
            <p:cNvCxnSpPr>
              <a:stCxn id="9" idx="3"/>
            </p:cNvCxnSpPr>
            <p:nvPr/>
          </p:nvCxnSpPr>
          <p:spPr>
            <a:xfrm flipV="1">
              <a:off x="3118338" y="3645877"/>
              <a:ext cx="1047163" cy="10800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449FED35-67DC-8E49-9CA7-9D1B9089405D}"/>
                </a:ext>
              </a:extLst>
            </p:cNvPr>
            <p:cNvCxnSpPr>
              <a:stCxn id="9" idx="3"/>
            </p:cNvCxnSpPr>
            <p:nvPr/>
          </p:nvCxnSpPr>
          <p:spPr>
            <a:xfrm flipV="1">
              <a:off x="3118338" y="4403253"/>
              <a:ext cx="926124" cy="3226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E73D4472-43DB-7C48-A167-036B545598D8}"/>
                </a:ext>
              </a:extLst>
            </p:cNvPr>
            <p:cNvCxnSpPr>
              <a:stCxn id="9" idx="3"/>
            </p:cNvCxnSpPr>
            <p:nvPr/>
          </p:nvCxnSpPr>
          <p:spPr>
            <a:xfrm>
              <a:off x="3118338" y="4725890"/>
              <a:ext cx="1875693" cy="5963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59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FE0DDE-BB33-6D4C-81C4-EBA3B3BC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L’agroécologie: de quoi parle-t-on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B20F3C-214A-B04D-91C9-E6F2CF526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007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477" y="128954"/>
            <a:ext cx="9859108" cy="60373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0668EE9-5184-4949-B482-1AFEB8EA2DE5}"/>
              </a:ext>
            </a:extLst>
          </p:cNvPr>
          <p:cNvSpPr txBox="1"/>
          <p:nvPr/>
        </p:nvSpPr>
        <p:spPr>
          <a:xfrm>
            <a:off x="1524000" y="6189785"/>
            <a:ext cx="4654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Gliessman</a:t>
            </a:r>
            <a:r>
              <a:rPr lang="fr-FR" sz="1400" dirty="0"/>
              <a:t> S., 2016. </a:t>
            </a:r>
            <a:r>
              <a:rPr lang="fr-FR" sz="1400" dirty="0" err="1"/>
              <a:t>Transforming</a:t>
            </a:r>
            <a:r>
              <a:rPr lang="fr-FR" sz="1400" dirty="0"/>
              <a:t> </a:t>
            </a:r>
            <a:r>
              <a:rPr lang="fr-FR" sz="1400" dirty="0" err="1"/>
              <a:t>food</a:t>
            </a:r>
            <a:r>
              <a:rPr lang="fr-FR" sz="1400" dirty="0"/>
              <a:t> </a:t>
            </a:r>
            <a:r>
              <a:rPr lang="fr-FR" sz="1400" dirty="0" err="1"/>
              <a:t>systems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agroecology</a:t>
            </a:r>
            <a:r>
              <a:rPr lang="fr-FR" sz="1400" dirty="0"/>
              <a:t>. </a:t>
            </a:r>
            <a:r>
              <a:rPr lang="fr-FR" sz="1400" dirty="0" err="1"/>
              <a:t>Agroecology</a:t>
            </a:r>
            <a:r>
              <a:rPr lang="fr-FR" sz="1400" dirty="0"/>
              <a:t> and </a:t>
            </a:r>
            <a:r>
              <a:rPr lang="fr-FR" sz="1400" dirty="0" err="1"/>
              <a:t>Sustainable</a:t>
            </a:r>
            <a:r>
              <a:rPr lang="fr-FR" sz="1400" dirty="0"/>
              <a:t> Food </a:t>
            </a:r>
            <a:r>
              <a:rPr lang="fr-FR" sz="1400" dirty="0" err="1"/>
              <a:t>Systems</a:t>
            </a:r>
            <a:r>
              <a:rPr lang="fr-FR" sz="1400" dirty="0"/>
              <a:t>, 40, 3, 187-189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F4F986-2ED9-D045-8B48-6BFFCB2CD029}"/>
              </a:ext>
            </a:extLst>
          </p:cNvPr>
          <p:cNvSpPr txBox="1"/>
          <p:nvPr/>
        </p:nvSpPr>
        <p:spPr>
          <a:xfrm>
            <a:off x="6330464" y="6166340"/>
            <a:ext cx="4337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HLPE. 2019. </a:t>
            </a:r>
            <a:r>
              <a:rPr lang="fr-FR" sz="1400" dirty="0" err="1"/>
              <a:t>Agroecological</a:t>
            </a:r>
            <a:r>
              <a:rPr lang="fr-FR" sz="1400" dirty="0"/>
              <a:t> and </a:t>
            </a:r>
            <a:r>
              <a:rPr lang="fr-FR" sz="1400" dirty="0" err="1"/>
              <a:t>other</a:t>
            </a:r>
            <a:r>
              <a:rPr lang="fr-FR" sz="1400" dirty="0"/>
              <a:t> </a:t>
            </a:r>
            <a:r>
              <a:rPr lang="fr-FR" sz="1400" dirty="0" err="1"/>
              <a:t>innovative</a:t>
            </a:r>
            <a:r>
              <a:rPr lang="fr-FR" sz="1400" dirty="0"/>
              <a:t> </a:t>
            </a:r>
            <a:r>
              <a:rPr lang="fr-FR" sz="1400" dirty="0" err="1"/>
              <a:t>approaches</a:t>
            </a:r>
            <a:r>
              <a:rPr lang="fr-FR" sz="1400" dirty="0"/>
              <a:t> for </a:t>
            </a:r>
            <a:r>
              <a:rPr lang="fr-FR" sz="1400" dirty="0" err="1"/>
              <a:t>sustainable</a:t>
            </a:r>
            <a:r>
              <a:rPr lang="fr-FR" sz="1400" dirty="0"/>
              <a:t> agriculture and </a:t>
            </a:r>
            <a:r>
              <a:rPr lang="fr-FR" sz="1400" dirty="0" err="1"/>
              <a:t>food</a:t>
            </a:r>
            <a:r>
              <a:rPr lang="fr-FR" sz="1400" dirty="0"/>
              <a:t> </a:t>
            </a:r>
            <a:r>
              <a:rPr lang="fr-FR" sz="1400" dirty="0" err="1"/>
              <a:t>systems</a:t>
            </a:r>
            <a:r>
              <a:rPr lang="fr-FR" sz="1400" dirty="0"/>
              <a:t> </a:t>
            </a:r>
            <a:r>
              <a:rPr lang="fr-FR" sz="1400" dirty="0" err="1"/>
              <a:t>that</a:t>
            </a:r>
            <a:r>
              <a:rPr lang="fr-FR" sz="1400" dirty="0"/>
              <a:t> </a:t>
            </a:r>
            <a:r>
              <a:rPr lang="fr-FR" sz="1400" dirty="0" err="1"/>
              <a:t>enhance</a:t>
            </a:r>
            <a:r>
              <a:rPr lang="fr-FR" sz="1400" dirty="0"/>
              <a:t> </a:t>
            </a:r>
            <a:r>
              <a:rPr lang="fr-FR" sz="1400" dirty="0" err="1"/>
              <a:t>food</a:t>
            </a:r>
            <a:r>
              <a:rPr lang="fr-FR" sz="1400" dirty="0"/>
              <a:t> </a:t>
            </a:r>
            <a:r>
              <a:rPr lang="fr-FR" sz="1400" dirty="0" err="1"/>
              <a:t>security</a:t>
            </a:r>
            <a:r>
              <a:rPr lang="fr-FR" sz="1400" dirty="0"/>
              <a:t> and nutrition. Rome. 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443279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255D846-C774-0248-A633-48B82C1B6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713" y="347663"/>
            <a:ext cx="314325" cy="4286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ADFAA2D-3B35-034E-BD5A-2E93D97480D4}"/>
              </a:ext>
            </a:extLst>
          </p:cNvPr>
          <p:cNvSpPr txBox="1"/>
          <p:nvPr/>
        </p:nvSpPr>
        <p:spPr>
          <a:xfrm>
            <a:off x="2666999" y="347662"/>
            <a:ext cx="774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A3A6"/>
                </a:solidFill>
                <a:latin typeface="Raleway" panose="020B0503030101060003" pitchFamily="34" charset="0"/>
              </a:rPr>
              <a:t>Le concept de l’agroécologie : un mot, plusieurs significations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DB902E6-A97E-9F44-8257-45EB90FA6892}"/>
              </a:ext>
            </a:extLst>
          </p:cNvPr>
          <p:cNvSpPr txBox="1"/>
          <p:nvPr/>
        </p:nvSpPr>
        <p:spPr>
          <a:xfrm>
            <a:off x="5859000" y="1252329"/>
            <a:ext cx="152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Calibri"/>
                <a:cs typeface="Calibri"/>
              </a:rPr>
              <a:t>(</a:t>
            </a:r>
            <a:r>
              <a:rPr lang="fr-FR" sz="1200" dirty="0" err="1">
                <a:latin typeface="Calibri"/>
                <a:cs typeface="Calibri"/>
              </a:rPr>
              <a:t>Wezel</a:t>
            </a:r>
            <a:r>
              <a:rPr lang="fr-FR" sz="1200" dirty="0">
                <a:latin typeface="Calibri"/>
                <a:cs typeface="Calibri"/>
              </a:rPr>
              <a:t> et al, 2009, ASD, 29, 503-515)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CC5C66AF-92E6-A14E-A75E-0F198085B1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915" y="776288"/>
            <a:ext cx="3137953" cy="1513482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24EC1D5-1148-F642-A61B-EDC58929EB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993" y="2101278"/>
            <a:ext cx="3429795" cy="1654242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72D4415-8C09-4640-8770-92DB25E80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712" y="3755519"/>
            <a:ext cx="5763991" cy="3031533"/>
          </a:xfrm>
          <a:prstGeom prst="rect">
            <a:avLst/>
          </a:prstGeom>
        </p:spPr>
      </p:pic>
      <p:grpSp>
        <p:nvGrpSpPr>
          <p:cNvPr id="6" name="Grouper 3">
            <a:extLst>
              <a:ext uri="{FF2B5EF4-FFF2-40B4-BE49-F238E27FC236}">
                <a16:creationId xmlns:a16="http://schemas.microsoft.com/office/drawing/2014/main" id="{FD007F25-D919-4744-A945-2E224065EF0B}"/>
              </a:ext>
            </a:extLst>
          </p:cNvPr>
          <p:cNvGrpSpPr/>
          <p:nvPr/>
        </p:nvGrpSpPr>
        <p:grpSpPr>
          <a:xfrm>
            <a:off x="289823" y="1040272"/>
            <a:ext cx="6135864" cy="3586833"/>
            <a:chOff x="46257" y="1126880"/>
            <a:chExt cx="9053043" cy="4232875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F7744D6-26FE-E742-A7D0-ED28281150B1}"/>
                </a:ext>
              </a:extLst>
            </p:cNvPr>
            <p:cNvSpPr txBox="1"/>
            <p:nvPr/>
          </p:nvSpPr>
          <p:spPr>
            <a:xfrm>
              <a:off x="3132779" y="1126880"/>
              <a:ext cx="2880000" cy="540000"/>
            </a:xfrm>
            <a:prstGeom prst="rect">
              <a:avLst/>
            </a:prstGeom>
            <a:solidFill>
              <a:srgbClr val="A7D971"/>
            </a:solidFill>
            <a:ln>
              <a:solidFill>
                <a:srgbClr val="99CC00"/>
              </a:solidFill>
            </a:ln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fr-FR" sz="2000" b="1" dirty="0" err="1">
                  <a:solidFill>
                    <a:schemeClr val="bg1"/>
                  </a:solidFill>
                  <a:latin typeface="Calibri"/>
                  <a:cs typeface="Calibri"/>
                </a:rPr>
                <a:t>Agroecologie</a:t>
              </a:r>
              <a:endParaRPr lang="fr-FR" sz="2000" b="1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27EF5D4-F3F6-E340-943D-857115941218}"/>
                </a:ext>
              </a:extLst>
            </p:cNvPr>
            <p:cNvSpPr txBox="1"/>
            <p:nvPr/>
          </p:nvSpPr>
          <p:spPr>
            <a:xfrm>
              <a:off x="46257" y="2533081"/>
              <a:ext cx="2830142" cy="540001"/>
            </a:xfrm>
            <a:prstGeom prst="rect">
              <a:avLst/>
            </a:prstGeom>
            <a:solidFill>
              <a:srgbClr val="A7D971"/>
            </a:solidFill>
            <a:ln>
              <a:solidFill>
                <a:srgbClr val="99CC00"/>
              </a:solidFill>
            </a:ln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fr-FR" sz="1600" b="1" dirty="0">
                  <a:latin typeface="Calibri"/>
                  <a:cs typeface="Calibri"/>
                </a:rPr>
                <a:t>Discipline scientifique 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6524776-F2CC-1544-B727-667263C68390}"/>
                </a:ext>
              </a:extLst>
            </p:cNvPr>
            <p:cNvSpPr txBox="1"/>
            <p:nvPr/>
          </p:nvSpPr>
          <p:spPr>
            <a:xfrm>
              <a:off x="46257" y="3749340"/>
              <a:ext cx="1287878" cy="1073916"/>
            </a:xfrm>
            <a:prstGeom prst="rect">
              <a:avLst/>
            </a:prstGeom>
            <a:noFill/>
            <a:ln>
              <a:solidFill>
                <a:srgbClr val="99CC00"/>
              </a:solidFill>
            </a:ln>
          </p:spPr>
          <p:txBody>
            <a:bodyPr wrap="square" tIns="108000" bIns="108000" rtlCol="0" anchor="ctr" anchorCtr="1">
              <a:noAutofit/>
            </a:bodyPr>
            <a:lstStyle/>
            <a:p>
              <a:pPr algn="ctr"/>
              <a:r>
                <a:rPr lang="fr-FR" sz="1200" dirty="0">
                  <a:latin typeface="Calibri"/>
                  <a:cs typeface="Calibri"/>
                </a:rPr>
                <a:t>Ecologie à la parcelle ou au troupeau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16D7619-16A3-4549-AE5A-697ECA0D2552}"/>
                </a:ext>
              </a:extLst>
            </p:cNvPr>
            <p:cNvSpPr txBox="1"/>
            <p:nvPr/>
          </p:nvSpPr>
          <p:spPr>
            <a:xfrm>
              <a:off x="1585011" y="3749340"/>
              <a:ext cx="1291389" cy="1073916"/>
            </a:xfrm>
            <a:prstGeom prst="rect">
              <a:avLst/>
            </a:prstGeom>
            <a:noFill/>
            <a:ln>
              <a:solidFill>
                <a:srgbClr val="99CC00"/>
              </a:solidFill>
            </a:ln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fr-FR" sz="1200" dirty="0">
                  <a:latin typeface="Calibri"/>
                  <a:cs typeface="Calibri"/>
                </a:rPr>
                <a:t>Ecologie </a:t>
              </a:r>
              <a:br>
                <a:rPr lang="fr-FR" sz="1200" dirty="0">
                  <a:latin typeface="Calibri"/>
                  <a:cs typeface="Calibri"/>
                </a:rPr>
              </a:br>
              <a:r>
                <a:rPr lang="fr-FR" sz="1200" dirty="0">
                  <a:latin typeface="Calibri"/>
                  <a:cs typeface="Calibri"/>
                </a:rPr>
                <a:t>des systèmes </a:t>
              </a:r>
              <a:br>
                <a:rPr lang="fr-FR" sz="1200" dirty="0">
                  <a:latin typeface="Calibri"/>
                  <a:cs typeface="Calibri"/>
                </a:rPr>
              </a:br>
              <a:r>
                <a:rPr lang="fr-FR" sz="1200" dirty="0">
                  <a:latin typeface="Calibri"/>
                  <a:cs typeface="Calibri"/>
                </a:rPr>
                <a:t>alimentaires 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AF6ECFC-2435-3743-B07D-C6EF8C65027C}"/>
                </a:ext>
              </a:extLst>
            </p:cNvPr>
            <p:cNvSpPr txBox="1"/>
            <p:nvPr/>
          </p:nvSpPr>
          <p:spPr>
            <a:xfrm>
              <a:off x="297545" y="4951643"/>
              <a:ext cx="2350197" cy="408111"/>
            </a:xfrm>
            <a:prstGeom prst="rect">
              <a:avLst/>
            </a:prstGeom>
            <a:noFill/>
            <a:ln>
              <a:solidFill>
                <a:srgbClr val="99CC00"/>
              </a:solidFill>
            </a:ln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fr-FR" sz="1200" dirty="0">
                  <a:latin typeface="Calibri"/>
                  <a:cs typeface="Calibri"/>
                </a:rPr>
                <a:t>Ecologie des agrosystèmes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0F1A7D4-5AAD-3149-9EAB-E3DBC7917D49}"/>
                </a:ext>
              </a:extLst>
            </p:cNvPr>
            <p:cNvSpPr txBox="1"/>
            <p:nvPr/>
          </p:nvSpPr>
          <p:spPr>
            <a:xfrm>
              <a:off x="7839300" y="3749340"/>
              <a:ext cx="1260000" cy="1073916"/>
            </a:xfrm>
            <a:prstGeom prst="rect">
              <a:avLst/>
            </a:prstGeom>
            <a:noFill/>
            <a:ln>
              <a:solidFill>
                <a:srgbClr val="99CC00"/>
              </a:solidFill>
            </a:ln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fr-FR" sz="1200" dirty="0">
                  <a:latin typeface="Calibri"/>
                  <a:cs typeface="Calibri"/>
                </a:rPr>
                <a:t>Environ-</a:t>
              </a:r>
              <a:br>
                <a:rPr lang="fr-FR" sz="1200" dirty="0">
                  <a:latin typeface="Calibri"/>
                  <a:cs typeface="Calibri"/>
                </a:rPr>
              </a:br>
              <a:r>
                <a:rPr lang="fr-FR" sz="1200" dirty="0">
                  <a:latin typeface="Calibri"/>
                  <a:cs typeface="Calibri"/>
                </a:rPr>
                <a:t>mentalisme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14D52F1-D15B-2948-9C59-D2D678A290BE}"/>
                </a:ext>
              </a:extLst>
            </p:cNvPr>
            <p:cNvSpPr txBox="1"/>
            <p:nvPr/>
          </p:nvSpPr>
          <p:spPr>
            <a:xfrm>
              <a:off x="6580485" y="4951643"/>
              <a:ext cx="2196666" cy="408112"/>
            </a:xfrm>
            <a:prstGeom prst="rect">
              <a:avLst/>
            </a:prstGeom>
            <a:noFill/>
            <a:ln>
              <a:solidFill>
                <a:srgbClr val="99CC00"/>
              </a:solidFill>
            </a:ln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fr-FR" sz="1200" dirty="0">
                  <a:latin typeface="Calibri"/>
                  <a:cs typeface="Calibri"/>
                </a:rPr>
                <a:t>Développement</a:t>
              </a:r>
              <a:br>
                <a:rPr lang="fr-FR" sz="1200" dirty="0">
                  <a:latin typeface="Calibri"/>
                  <a:cs typeface="Calibri"/>
                </a:rPr>
              </a:br>
              <a:r>
                <a:rPr lang="fr-FR" sz="1200" dirty="0">
                  <a:latin typeface="Calibri"/>
                  <a:cs typeface="Calibri"/>
                </a:rPr>
                <a:t>rural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E03EE0F-550E-F24A-9AD0-E0047D06922A}"/>
                </a:ext>
              </a:extLst>
            </p:cNvPr>
            <p:cNvSpPr txBox="1"/>
            <p:nvPr/>
          </p:nvSpPr>
          <p:spPr>
            <a:xfrm>
              <a:off x="6272626" y="3749340"/>
              <a:ext cx="1260000" cy="1073916"/>
            </a:xfrm>
            <a:prstGeom prst="rect">
              <a:avLst/>
            </a:prstGeom>
            <a:noFill/>
            <a:ln>
              <a:solidFill>
                <a:srgbClr val="99CC00"/>
              </a:solidFill>
            </a:ln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fr-FR" sz="1200" dirty="0">
                  <a:latin typeface="Calibri"/>
                  <a:cs typeface="Calibri"/>
                </a:rPr>
                <a:t> Agriculture</a:t>
              </a:r>
            </a:p>
            <a:p>
              <a:pPr algn="ctr"/>
              <a:r>
                <a:rPr lang="fr-FR" sz="1200" dirty="0">
                  <a:latin typeface="Calibri"/>
                  <a:cs typeface="Calibri"/>
                </a:rPr>
                <a:t>durable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29CE4CE-00F0-5548-A966-238B850FFCA8}"/>
                </a:ext>
              </a:extLst>
            </p:cNvPr>
            <p:cNvSpPr txBox="1"/>
            <p:nvPr/>
          </p:nvSpPr>
          <p:spPr>
            <a:xfrm>
              <a:off x="3942000" y="3749340"/>
              <a:ext cx="1260000" cy="1073916"/>
            </a:xfrm>
            <a:prstGeom prst="rect">
              <a:avLst/>
            </a:prstGeom>
            <a:noFill/>
            <a:ln>
              <a:solidFill>
                <a:srgbClr val="99CC00"/>
              </a:solidFill>
            </a:ln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fr-FR" sz="1200" dirty="0">
                  <a:latin typeface="Calibri"/>
                  <a:cs typeface="Calibri"/>
                </a:rPr>
                <a:t>Techniques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391389C-86AD-BE49-A8B6-B60E355BE3C8}"/>
                </a:ext>
              </a:extLst>
            </p:cNvPr>
            <p:cNvSpPr txBox="1"/>
            <p:nvPr/>
          </p:nvSpPr>
          <p:spPr>
            <a:xfrm>
              <a:off x="6272626" y="2533076"/>
              <a:ext cx="2826674" cy="540000"/>
            </a:xfrm>
            <a:prstGeom prst="rect">
              <a:avLst/>
            </a:prstGeom>
            <a:solidFill>
              <a:srgbClr val="A7D971"/>
            </a:solidFill>
            <a:ln>
              <a:solidFill>
                <a:srgbClr val="99CC00"/>
              </a:solidFill>
            </a:ln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fr-FR" sz="1600" b="1" dirty="0">
                  <a:latin typeface="Calibri"/>
                  <a:cs typeface="Calibri"/>
                </a:rPr>
                <a:t> Mouvement social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FDDC8CE-20B6-C741-A608-F1C52D2F8599}"/>
                </a:ext>
              </a:extLst>
            </p:cNvPr>
            <p:cNvSpPr txBox="1"/>
            <p:nvPr/>
          </p:nvSpPr>
          <p:spPr>
            <a:xfrm>
              <a:off x="3348779" y="2533075"/>
              <a:ext cx="2448000" cy="540000"/>
            </a:xfrm>
            <a:prstGeom prst="rect">
              <a:avLst/>
            </a:prstGeom>
            <a:solidFill>
              <a:srgbClr val="A7D971"/>
            </a:solidFill>
            <a:ln>
              <a:solidFill>
                <a:srgbClr val="99CC00"/>
              </a:solidFill>
            </a:ln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fr-FR" sz="1600" b="1" dirty="0">
                  <a:latin typeface="Calibri"/>
                  <a:cs typeface="Calibri"/>
                </a:rPr>
                <a:t>Pratiques</a:t>
              </a: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3FF0386F-CFA7-ED44-8303-FA1692CA0579}"/>
                </a:ext>
              </a:extLst>
            </p:cNvPr>
            <p:cNvCxnSpPr>
              <a:cxnSpLocks/>
              <a:stCxn id="8" idx="2"/>
              <a:endCxn id="11" idx="0"/>
            </p:cNvCxnSpPr>
            <p:nvPr/>
          </p:nvCxnSpPr>
          <p:spPr>
            <a:xfrm>
              <a:off x="1461328" y="3073082"/>
              <a:ext cx="11315" cy="1878561"/>
            </a:xfrm>
            <a:prstGeom prst="line">
              <a:avLst/>
            </a:prstGeom>
            <a:ln w="19050" cmpd="sng">
              <a:solidFill>
                <a:srgbClr val="0066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1870E13A-DA91-8141-911B-B08C77682EF2}"/>
                </a:ext>
              </a:extLst>
            </p:cNvPr>
            <p:cNvCxnSpPr>
              <a:cxnSpLocks/>
              <a:stCxn id="16" idx="2"/>
              <a:endCxn id="13" idx="0"/>
            </p:cNvCxnSpPr>
            <p:nvPr/>
          </p:nvCxnSpPr>
          <p:spPr>
            <a:xfrm flipH="1">
              <a:off x="7678818" y="3073077"/>
              <a:ext cx="7146" cy="1878567"/>
            </a:xfrm>
            <a:prstGeom prst="line">
              <a:avLst/>
            </a:prstGeom>
            <a:ln w="19050" cmpd="sng">
              <a:solidFill>
                <a:srgbClr val="0066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D22629B3-BF5B-5E46-973D-288A002E749C}"/>
                </a:ext>
              </a:extLst>
            </p:cNvPr>
            <p:cNvCxnSpPr>
              <a:stCxn id="16" idx="2"/>
              <a:endCxn id="12" idx="0"/>
            </p:cNvCxnSpPr>
            <p:nvPr/>
          </p:nvCxnSpPr>
          <p:spPr>
            <a:xfrm>
              <a:off x="7685963" y="3073076"/>
              <a:ext cx="783337" cy="676264"/>
            </a:xfrm>
            <a:prstGeom prst="line">
              <a:avLst/>
            </a:prstGeom>
            <a:ln w="19050" cmpd="sng">
              <a:solidFill>
                <a:srgbClr val="0066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3FD47067-2CD2-5846-AF1D-3156DD11E162}"/>
                </a:ext>
              </a:extLst>
            </p:cNvPr>
            <p:cNvCxnSpPr>
              <a:stCxn id="16" idx="2"/>
              <a:endCxn id="14" idx="0"/>
            </p:cNvCxnSpPr>
            <p:nvPr/>
          </p:nvCxnSpPr>
          <p:spPr>
            <a:xfrm flipH="1">
              <a:off x="6902626" y="3073076"/>
              <a:ext cx="783338" cy="676264"/>
            </a:xfrm>
            <a:prstGeom prst="line">
              <a:avLst/>
            </a:prstGeom>
            <a:ln w="19050" cmpd="sng">
              <a:solidFill>
                <a:srgbClr val="0066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BA3BB2D-2960-6741-8059-F59801152655}"/>
                </a:ext>
              </a:extLst>
            </p:cNvPr>
            <p:cNvCxnSpPr>
              <a:stCxn id="17" idx="2"/>
              <a:endCxn id="15" idx="0"/>
            </p:cNvCxnSpPr>
            <p:nvPr/>
          </p:nvCxnSpPr>
          <p:spPr>
            <a:xfrm flipH="1">
              <a:off x="4572000" y="3073075"/>
              <a:ext cx="780" cy="676265"/>
            </a:xfrm>
            <a:prstGeom prst="line">
              <a:avLst/>
            </a:prstGeom>
            <a:ln w="19050" cmpd="sng">
              <a:solidFill>
                <a:srgbClr val="0066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3C370D40-5A49-3F47-A7C5-354C4E408B8A}"/>
                </a:ext>
              </a:extLst>
            </p:cNvPr>
            <p:cNvCxnSpPr>
              <a:stCxn id="7" idx="2"/>
              <a:endCxn id="17" idx="0"/>
            </p:cNvCxnSpPr>
            <p:nvPr/>
          </p:nvCxnSpPr>
          <p:spPr>
            <a:xfrm>
              <a:off x="4572779" y="1666880"/>
              <a:ext cx="1" cy="866195"/>
            </a:xfrm>
            <a:prstGeom prst="line">
              <a:avLst/>
            </a:prstGeom>
            <a:ln w="19050" cmpd="sng">
              <a:solidFill>
                <a:srgbClr val="0066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D5122B4D-3DFB-3B45-9E76-C004837606E1}"/>
                </a:ext>
              </a:extLst>
            </p:cNvPr>
            <p:cNvCxnSpPr>
              <a:stCxn id="7" idx="2"/>
              <a:endCxn id="16" idx="0"/>
            </p:cNvCxnSpPr>
            <p:nvPr/>
          </p:nvCxnSpPr>
          <p:spPr>
            <a:xfrm>
              <a:off x="4572779" y="1666880"/>
              <a:ext cx="3113185" cy="866196"/>
            </a:xfrm>
            <a:prstGeom prst="line">
              <a:avLst/>
            </a:prstGeom>
            <a:ln w="19050" cmpd="sng">
              <a:solidFill>
                <a:srgbClr val="0066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036173C8-A2E1-A840-94F9-7DBA2CCBD3A4}"/>
                </a:ext>
              </a:extLst>
            </p:cNvPr>
            <p:cNvCxnSpPr>
              <a:stCxn id="7" idx="2"/>
              <a:endCxn id="8" idx="0"/>
            </p:cNvCxnSpPr>
            <p:nvPr/>
          </p:nvCxnSpPr>
          <p:spPr>
            <a:xfrm flipH="1">
              <a:off x="1461328" y="1666880"/>
              <a:ext cx="3111450" cy="866201"/>
            </a:xfrm>
            <a:prstGeom prst="line">
              <a:avLst/>
            </a:prstGeom>
            <a:ln w="19050" cmpd="sng">
              <a:solidFill>
                <a:srgbClr val="0066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64C186D0-7206-0548-B870-FF89413DFD17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>
              <a:off x="1461328" y="3073082"/>
              <a:ext cx="769377" cy="676258"/>
            </a:xfrm>
            <a:prstGeom prst="line">
              <a:avLst/>
            </a:prstGeom>
            <a:ln w="19050" cmpd="sng">
              <a:solidFill>
                <a:srgbClr val="0066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67CEA7A8-503D-F547-9293-0AEC0EDB4A07}"/>
                </a:ext>
              </a:extLst>
            </p:cNvPr>
            <p:cNvCxnSpPr>
              <a:stCxn id="8" idx="2"/>
              <a:endCxn id="9" idx="0"/>
            </p:cNvCxnSpPr>
            <p:nvPr/>
          </p:nvCxnSpPr>
          <p:spPr>
            <a:xfrm flipH="1">
              <a:off x="690196" y="3073082"/>
              <a:ext cx="771132" cy="676258"/>
            </a:xfrm>
            <a:prstGeom prst="line">
              <a:avLst/>
            </a:prstGeom>
            <a:ln w="19050" cmpd="sng">
              <a:solidFill>
                <a:srgbClr val="0066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91393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6" ma:contentTypeDescription="Crée un document." ma:contentTypeScope="" ma:versionID="fdac101537f0a2b4c87297651d5cef2b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f089e90b70be1fb0be3eb82dd82f79de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D26328-0848-4A39-92B4-4430C0011B5C}"/>
</file>

<file path=customXml/itemProps2.xml><?xml version="1.0" encoding="utf-8"?>
<ds:datastoreItem xmlns:ds="http://schemas.openxmlformats.org/officeDocument/2006/customXml" ds:itemID="{B25AD64E-7859-457A-8B09-1E7DD944C959}"/>
</file>

<file path=docProps/app.xml><?xml version="1.0" encoding="utf-8"?>
<Properties xmlns="http://schemas.openxmlformats.org/officeDocument/2006/extended-properties" xmlns:vt="http://schemas.openxmlformats.org/officeDocument/2006/docPropsVTypes">
  <TotalTime>85093</TotalTime>
  <Words>1064</Words>
  <Application>Microsoft Macintosh PowerPoint</Application>
  <PresentationFormat>Grand écran</PresentationFormat>
  <Paragraphs>138</Paragraphs>
  <Slides>39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9" baseType="lpstr">
      <vt:lpstr>ＭＳ Ｐゴシック</vt:lpstr>
      <vt:lpstr>Arial</vt:lpstr>
      <vt:lpstr>Calibri</vt:lpstr>
      <vt:lpstr>Calibri Light</vt:lpstr>
      <vt:lpstr>EC Square Sans Cond Pro Medium</vt:lpstr>
      <vt:lpstr>EC Square Sans Pro</vt:lpstr>
      <vt:lpstr>Mangal</vt:lpstr>
      <vt:lpstr>Raleway</vt:lpstr>
      <vt:lpstr>Wingdings</vt:lpstr>
      <vt:lpstr>Tema de Office</vt:lpstr>
      <vt:lpstr>Présentation PowerPoint</vt:lpstr>
      <vt:lpstr>Présentation PowerPoint</vt:lpstr>
      <vt:lpstr>Présentation PowerPoint</vt:lpstr>
      <vt:lpstr>Une motivation reposant largement sur le dépassement des limites planétaires</vt:lpstr>
      <vt:lpstr>L’activité humaine a conduit à dépasser les limites planétaires (voir travaux de Johan Rockström (2009))</vt:lpstr>
      <vt:lpstr>Sols et biodiversité</vt:lpstr>
      <vt:lpstr>L’agroécologie: de quoi parle-t-on ?</vt:lpstr>
      <vt:lpstr>Présentation PowerPoint</vt:lpstr>
      <vt:lpstr>Présentation PowerPoint</vt:lpstr>
      <vt:lpstr>Selon une synthèse de 98 méta-analyses, regroupant 5160 études originales (Tamburini et al, 2020, Science Advances 6 : eaba1715): L’augmentation de la diversité des pratiques et de la diversité cultivée augmente massivement les services environnementaux en maintenant en moyenne la performance productive. </vt:lpstr>
      <vt:lpstr>The collective scientific expertise on the natural regulations obtained from increasing functional diversity (Oct 2022)</vt:lpstr>
      <vt:lpstr>Sol et écologie: quelques mots de l’écosystème Sol</vt:lpstr>
      <vt:lpstr>Une abondance microbienne mesurée par la quantité d’ADN microbien</vt:lpstr>
      <vt:lpstr>Quelques fonctions majeures assurées par l’écosystème du sol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phosphore de sol: un élément nutritif très contraint, car une ressource fossile détenue par très peu de pays dans le monde</vt:lpstr>
      <vt:lpstr>Présentation PowerPoint</vt:lpstr>
      <vt:lpstr>Les grandes hétérogénéités des réserves utiles entre les régions de France</vt:lpstr>
      <vt:lpstr>La situation complexe des gaz à effet de serre</vt:lpstr>
      <vt:lpstr>Présentation PowerPoint</vt:lpstr>
      <vt:lpstr>Les pratiques agricoles et le sol</vt:lpstr>
      <vt:lpstr> </vt:lpstr>
      <vt:lpstr>Réfléchir le travail du sol, en prenant en compte l’écosystème du sol</vt:lpstr>
      <vt:lpstr>Présentation PowerPoint</vt:lpstr>
      <vt:lpstr>Le sol et le labour</vt:lpstr>
      <vt:lpstr>Le sol et le travail du sol</vt:lpstr>
      <vt:lpstr>L’effet des rotations</vt:lpstr>
      <vt:lpstr>Présentation PowerPoint</vt:lpstr>
      <vt:lpstr>Insertion de prairies temporaires dans les rotations</vt:lpstr>
      <vt:lpstr>Incidence de l’occupation des sols sur la richesse microbienne</vt:lpstr>
      <vt:lpstr>Un mouvement social sur les sols</vt:lpstr>
      <vt:lpstr>Une abondance d’initiatives qui interroge</vt:lpstr>
      <vt:lpstr>Pourquoi les sols sont-ils devenus un objet social ?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Sonia Pardo Martín</dc:creator>
  <cp:lastModifiedBy>Christian Huyghe</cp:lastModifiedBy>
  <cp:revision>367</cp:revision>
  <cp:lastPrinted>2018-04-26T06:02:46Z</cp:lastPrinted>
  <dcterms:created xsi:type="dcterms:W3CDTF">2018-03-21T14:45:54Z</dcterms:created>
  <dcterms:modified xsi:type="dcterms:W3CDTF">2023-04-04T10:18:29Z</dcterms:modified>
</cp:coreProperties>
</file>