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style2.xml" ContentType="application/vnd.ms-office.chartstyle+xml"/>
  <Override PartName="/ppt/theme/theme1.xml" ContentType="application/vnd.openxmlformats-officedocument.them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6" r:id="rId5"/>
    <p:sldId id="271" r:id="rId6"/>
    <p:sldId id="278" r:id="rId7"/>
    <p:sldId id="284" r:id="rId8"/>
    <p:sldId id="277" r:id="rId9"/>
    <p:sldId id="272" r:id="rId10"/>
    <p:sldId id="275" r:id="rId11"/>
    <p:sldId id="282" r:id="rId12"/>
    <p:sldId id="273" r:id="rId13"/>
    <p:sldId id="281" r:id="rId14"/>
    <p:sldId id="274" r:id="rId15"/>
    <p:sldId id="258" r:id="rId16"/>
    <p:sldId id="260" r:id="rId17"/>
    <p:sldId id="265" r:id="rId18"/>
    <p:sldId id="266" r:id="rId19"/>
    <p:sldId id="283" r:id="rId20"/>
    <p:sldId id="267" r:id="rId21"/>
    <p:sldId id="268" r:id="rId22"/>
    <p:sldId id="280"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2" d="100"/>
          <a:sy n="112" d="100"/>
        </p:scale>
        <p:origin x="6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Users\sandramoatti\Documents\0%20ihedate\2022\voyage\doonne&#769;es\de&#769;penses%20d'e&#769;ducation%20tota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andramoatti\Documents\0%20ihedate\2022\voyage\doonne&#769;es\de&#769;penses%20publiques%20tota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Mappe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fr-FR" sz="1600"/>
              <a:t>Dépenses publiques d'éducation </a:t>
            </a:r>
          </a:p>
          <a:p>
            <a:pPr>
              <a:defRPr sz="1600"/>
            </a:pPr>
            <a:r>
              <a:rPr lang="fr-FR" sz="1600"/>
              <a:t>(en % du PIB, en 2019) </a:t>
            </a:r>
          </a:p>
          <a:p>
            <a:pPr>
              <a:defRPr sz="1600"/>
            </a:pPr>
            <a:r>
              <a:rPr lang="fr-FR" sz="1600"/>
              <a:t>source Eurostat</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solidFill>
            <a:ln>
              <a:noFill/>
            </a:ln>
            <a:effectLst/>
          </c:spPr>
          <c:invertIfNegative val="0"/>
          <c:cat>
            <c:strRef>
              <c:f>'Feuille 1'!$C$13:$C$15</c:f>
              <c:strCache>
                <c:ptCount val="3"/>
                <c:pt idx="0">
                  <c:v>UE 27</c:v>
                </c:pt>
                <c:pt idx="1">
                  <c:v>France</c:v>
                </c:pt>
                <c:pt idx="2">
                  <c:v>Suède</c:v>
                </c:pt>
              </c:strCache>
            </c:strRef>
          </c:cat>
          <c:val>
            <c:numRef>
              <c:f>'Feuille 1'!$D$13:$D$15</c:f>
              <c:numCache>
                <c:formatCode>#,##0.##########</c:formatCode>
                <c:ptCount val="3"/>
                <c:pt idx="0">
                  <c:v>4.7</c:v>
                </c:pt>
                <c:pt idx="1">
                  <c:v>5.2</c:v>
                </c:pt>
                <c:pt idx="2">
                  <c:v>6.9</c:v>
                </c:pt>
              </c:numCache>
            </c:numRef>
          </c:val>
          <c:extLst>
            <c:ext xmlns:c16="http://schemas.microsoft.com/office/drawing/2014/chart" uri="{C3380CC4-5D6E-409C-BE32-E72D297353CC}">
              <c16:uniqueId val="{00000000-1A51-C843-B472-CB2A50F504F6}"/>
            </c:ext>
          </c:extLst>
        </c:ser>
        <c:dLbls>
          <c:showLegendKey val="0"/>
          <c:showVal val="0"/>
          <c:showCatName val="0"/>
          <c:showSerName val="0"/>
          <c:showPercent val="0"/>
          <c:showBubbleSize val="0"/>
        </c:dLbls>
        <c:gapWidth val="219"/>
        <c:overlap val="-27"/>
        <c:axId val="538151423"/>
        <c:axId val="2013036159"/>
      </c:barChart>
      <c:catAx>
        <c:axId val="538151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013036159"/>
        <c:crosses val="autoZero"/>
        <c:auto val="1"/>
        <c:lblAlgn val="ctr"/>
        <c:lblOffset val="100"/>
        <c:noMultiLvlLbl val="0"/>
      </c:catAx>
      <c:valAx>
        <c:axId val="20130361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8151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a:t>dépenses publiques, dont administrations locales,</a:t>
            </a:r>
            <a:r>
              <a:rPr lang="fr-FR" sz="1600" baseline="0"/>
              <a:t> en % du PIB</a:t>
            </a:r>
            <a:endParaRPr lang="fr-FR" sz="16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'Feuille 1'!$B$22</c:f>
              <c:strCache>
                <c:ptCount val="1"/>
                <c:pt idx="0">
                  <c:v>dépenses publiques totales</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'Feuille 1'!$A$23:$A$25</c:f>
              <c:strCache>
                <c:ptCount val="3"/>
                <c:pt idx="0">
                  <c:v>UE  - 27 </c:v>
                </c:pt>
                <c:pt idx="1">
                  <c:v>France</c:v>
                </c:pt>
                <c:pt idx="2">
                  <c:v>Suède</c:v>
                </c:pt>
              </c:strCache>
            </c:strRef>
          </c:cat>
          <c:val>
            <c:numRef>
              <c:f>'Feuille 1'!$B$23:$B$25</c:f>
              <c:numCache>
                <c:formatCode>#,##0.##########</c:formatCode>
                <c:ptCount val="3"/>
                <c:pt idx="0">
                  <c:v>46.5</c:v>
                </c:pt>
                <c:pt idx="1">
                  <c:v>55.4</c:v>
                </c:pt>
                <c:pt idx="2">
                  <c:v>49.1</c:v>
                </c:pt>
              </c:numCache>
            </c:numRef>
          </c:val>
          <c:extLst>
            <c:ext xmlns:c16="http://schemas.microsoft.com/office/drawing/2014/chart" uri="{C3380CC4-5D6E-409C-BE32-E72D297353CC}">
              <c16:uniqueId val="{00000000-74D3-B74A-B24F-189DBFBC3D1E}"/>
            </c:ext>
          </c:extLst>
        </c:ser>
        <c:ser>
          <c:idx val="1"/>
          <c:order val="1"/>
          <c:tx>
            <c:strRef>
              <c:f>'Feuille 1'!$C$22</c:f>
              <c:strCache>
                <c:ptCount val="1"/>
                <c:pt idx="0">
                  <c:v>dépenses des administrations locales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'Feuille 1'!$A$23:$A$25</c:f>
              <c:strCache>
                <c:ptCount val="3"/>
                <c:pt idx="0">
                  <c:v>UE  - 27 </c:v>
                </c:pt>
                <c:pt idx="1">
                  <c:v>France</c:v>
                </c:pt>
                <c:pt idx="2">
                  <c:v>Suède</c:v>
                </c:pt>
              </c:strCache>
            </c:strRef>
          </c:cat>
          <c:val>
            <c:numRef>
              <c:f>'Feuille 1'!$C$23:$C$25</c:f>
              <c:numCache>
                <c:formatCode>#,##0.##########</c:formatCode>
                <c:ptCount val="3"/>
                <c:pt idx="0">
                  <c:v>10.9</c:v>
                </c:pt>
                <c:pt idx="1">
                  <c:v>11.2</c:v>
                </c:pt>
                <c:pt idx="2" formatCode="#,##0.0">
                  <c:v>25</c:v>
                </c:pt>
              </c:numCache>
            </c:numRef>
          </c:val>
          <c:extLst>
            <c:ext xmlns:c16="http://schemas.microsoft.com/office/drawing/2014/chart" uri="{C3380CC4-5D6E-409C-BE32-E72D297353CC}">
              <c16:uniqueId val="{00000001-74D3-B74A-B24F-189DBFBC3D1E}"/>
            </c:ext>
          </c:extLst>
        </c:ser>
        <c:dLbls>
          <c:dLblPos val="inEnd"/>
          <c:showLegendKey val="0"/>
          <c:showVal val="1"/>
          <c:showCatName val="0"/>
          <c:showSerName val="0"/>
          <c:showPercent val="0"/>
          <c:showBubbleSize val="0"/>
        </c:dLbls>
        <c:gapWidth val="219"/>
        <c:overlap val="40"/>
        <c:axId val="990779056"/>
        <c:axId val="991358448"/>
      </c:barChart>
      <c:catAx>
        <c:axId val="99077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991358448"/>
        <c:crosses val="autoZero"/>
        <c:auto val="1"/>
        <c:lblAlgn val="ctr"/>
        <c:lblOffset val="100"/>
        <c:noMultiLvlLbl val="0"/>
      </c:catAx>
      <c:valAx>
        <c:axId val="991358448"/>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99077905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Demandes d'asile France -</a:t>
            </a:r>
            <a:r>
              <a:rPr lang="de-DE" baseline="0"/>
              <a:t> Suède 2012-2021</a:t>
            </a:r>
          </a:p>
          <a:p>
            <a:pPr>
              <a:defRPr/>
            </a:pPr>
            <a:r>
              <a:rPr lang="de-DE" sz="1000" baseline="0"/>
              <a:t>Source : Eurostat</a:t>
            </a:r>
            <a:endParaRPr lang="de-DE"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Tabelle1!$H$20</c:f>
              <c:strCache>
                <c:ptCount val="1"/>
                <c:pt idx="0">
                  <c:v>France</c:v>
                </c:pt>
              </c:strCache>
            </c:strRef>
          </c:tx>
          <c:spPr>
            <a:solidFill>
              <a:schemeClr val="accent1"/>
            </a:solidFill>
            <a:ln>
              <a:noFill/>
            </a:ln>
            <a:effectLst/>
          </c:spPr>
          <c:invertIfNegative val="0"/>
          <c:cat>
            <c:numRef>
              <c:f>Tabelle1!$I$19:$R$19</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Tabelle1!$I$20:$R$20</c:f>
              <c:numCache>
                <c:formatCode>General</c:formatCode>
                <c:ptCount val="10"/>
                <c:pt idx="0">
                  <c:v>54265</c:v>
                </c:pt>
                <c:pt idx="1">
                  <c:v>60475</c:v>
                </c:pt>
                <c:pt idx="2">
                  <c:v>58845</c:v>
                </c:pt>
                <c:pt idx="3">
                  <c:v>70570</c:v>
                </c:pt>
                <c:pt idx="4">
                  <c:v>76790</c:v>
                </c:pt>
                <c:pt idx="5">
                  <c:v>91965</c:v>
                </c:pt>
                <c:pt idx="6">
                  <c:v>126580</c:v>
                </c:pt>
                <c:pt idx="7">
                  <c:v>138290</c:v>
                </c:pt>
                <c:pt idx="8">
                  <c:v>81735</c:v>
                </c:pt>
                <c:pt idx="9">
                  <c:v>103790</c:v>
                </c:pt>
              </c:numCache>
            </c:numRef>
          </c:val>
          <c:extLst>
            <c:ext xmlns:c16="http://schemas.microsoft.com/office/drawing/2014/chart" uri="{C3380CC4-5D6E-409C-BE32-E72D297353CC}">
              <c16:uniqueId val="{00000000-2C02-4930-9A76-7DFF54738ACE}"/>
            </c:ext>
          </c:extLst>
        </c:ser>
        <c:ser>
          <c:idx val="1"/>
          <c:order val="1"/>
          <c:tx>
            <c:strRef>
              <c:f>Tabelle1!$H$21</c:f>
              <c:strCache>
                <c:ptCount val="1"/>
                <c:pt idx="0">
                  <c:v>Suède</c:v>
                </c:pt>
              </c:strCache>
            </c:strRef>
          </c:tx>
          <c:spPr>
            <a:solidFill>
              <a:schemeClr val="accent2"/>
            </a:solidFill>
            <a:ln>
              <a:noFill/>
            </a:ln>
            <a:effectLst/>
          </c:spPr>
          <c:invertIfNegative val="0"/>
          <c:cat>
            <c:numRef>
              <c:f>Tabelle1!$I$19:$R$19</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Tabelle1!$I$21:$R$21</c:f>
              <c:numCache>
                <c:formatCode>General</c:formatCode>
                <c:ptCount val="10"/>
                <c:pt idx="0">
                  <c:v>43835</c:v>
                </c:pt>
                <c:pt idx="1">
                  <c:v>49230</c:v>
                </c:pt>
                <c:pt idx="2">
                  <c:v>74980</c:v>
                </c:pt>
                <c:pt idx="3">
                  <c:v>156115</c:v>
                </c:pt>
                <c:pt idx="4">
                  <c:v>22335</c:v>
                </c:pt>
                <c:pt idx="5">
                  <c:v>22190</c:v>
                </c:pt>
                <c:pt idx="6">
                  <c:v>18075</c:v>
                </c:pt>
                <c:pt idx="7">
                  <c:v>23125</c:v>
                </c:pt>
                <c:pt idx="8">
                  <c:v>13595</c:v>
                </c:pt>
                <c:pt idx="9">
                  <c:v>10145</c:v>
                </c:pt>
              </c:numCache>
            </c:numRef>
          </c:val>
          <c:extLst>
            <c:ext xmlns:c16="http://schemas.microsoft.com/office/drawing/2014/chart" uri="{C3380CC4-5D6E-409C-BE32-E72D297353CC}">
              <c16:uniqueId val="{00000001-2C02-4930-9A76-7DFF54738ACE}"/>
            </c:ext>
          </c:extLst>
        </c:ser>
        <c:dLbls>
          <c:showLegendKey val="0"/>
          <c:showVal val="0"/>
          <c:showCatName val="0"/>
          <c:showSerName val="0"/>
          <c:showPercent val="0"/>
          <c:showBubbleSize val="0"/>
        </c:dLbls>
        <c:gapWidth val="219"/>
        <c:overlap val="-27"/>
        <c:axId val="586666712"/>
        <c:axId val="586661792"/>
      </c:barChart>
      <c:catAx>
        <c:axId val="58666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86661792"/>
        <c:crosses val="autoZero"/>
        <c:auto val="1"/>
        <c:lblAlgn val="ctr"/>
        <c:lblOffset val="100"/>
        <c:noMultiLvlLbl val="0"/>
      </c:catAx>
      <c:valAx>
        <c:axId val="586661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86666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AC50A-EDBD-4529-AFAA-7839C488EC1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635C3F2-432C-415F-8E83-5BA575046A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9A7CD58-3264-41B8-B7CC-D9FF919612B3}"/>
              </a:ext>
            </a:extLst>
          </p:cNvPr>
          <p:cNvSpPr>
            <a:spLocks noGrp="1"/>
          </p:cNvSpPr>
          <p:nvPr>
            <p:ph type="dt" sz="half" idx="10"/>
          </p:nvPr>
        </p:nvSpPr>
        <p:spPr/>
        <p:txBody>
          <a:bodyPr/>
          <a:lstStyle/>
          <a:p>
            <a:fld id="{AF402F61-D7B9-4C94-9AB1-16226FE91B83}" type="datetimeFigureOut">
              <a:rPr lang="de-DE" smtClean="0"/>
              <a:t>07.04.22</a:t>
            </a:fld>
            <a:endParaRPr lang="de-DE"/>
          </a:p>
        </p:txBody>
      </p:sp>
      <p:sp>
        <p:nvSpPr>
          <p:cNvPr id="5" name="Fußzeilenplatzhalter 4">
            <a:extLst>
              <a:ext uri="{FF2B5EF4-FFF2-40B4-BE49-F238E27FC236}">
                <a16:creationId xmlns:a16="http://schemas.microsoft.com/office/drawing/2014/main" id="{610A71EB-0655-480E-AB2A-C33E3C2C730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15AADA-BA22-4219-954F-8A97350522F4}"/>
              </a:ext>
            </a:extLst>
          </p:cNvPr>
          <p:cNvSpPr>
            <a:spLocks noGrp="1"/>
          </p:cNvSpPr>
          <p:nvPr>
            <p:ph type="sldNum" sz="quarter" idx="12"/>
          </p:nvPr>
        </p:nvSpPr>
        <p:spPr/>
        <p:txBody>
          <a:bodyPr/>
          <a:lstStyle/>
          <a:p>
            <a:fld id="{66B52760-0A51-497B-A08F-B412A7120BC8}" type="slidenum">
              <a:rPr lang="de-DE" smtClean="0"/>
              <a:t>‹N°›</a:t>
            </a:fld>
            <a:endParaRPr lang="de-DE"/>
          </a:p>
        </p:txBody>
      </p:sp>
    </p:spTree>
    <p:extLst>
      <p:ext uri="{BB962C8B-B14F-4D97-AF65-F5344CB8AC3E}">
        <p14:creationId xmlns:p14="http://schemas.microsoft.com/office/powerpoint/2010/main" val="289036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4C1AB-AB7F-441B-9C0E-736E68461DC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1F1263A-144D-418B-970C-AEEC6CD3027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24528A9-FBFC-4CDF-9859-C527AE3E505D}"/>
              </a:ext>
            </a:extLst>
          </p:cNvPr>
          <p:cNvSpPr>
            <a:spLocks noGrp="1"/>
          </p:cNvSpPr>
          <p:nvPr>
            <p:ph type="dt" sz="half" idx="10"/>
          </p:nvPr>
        </p:nvSpPr>
        <p:spPr/>
        <p:txBody>
          <a:bodyPr/>
          <a:lstStyle/>
          <a:p>
            <a:fld id="{AF402F61-D7B9-4C94-9AB1-16226FE91B83}" type="datetimeFigureOut">
              <a:rPr lang="de-DE" smtClean="0"/>
              <a:t>07.04.22</a:t>
            </a:fld>
            <a:endParaRPr lang="de-DE"/>
          </a:p>
        </p:txBody>
      </p:sp>
      <p:sp>
        <p:nvSpPr>
          <p:cNvPr id="5" name="Fußzeilenplatzhalter 4">
            <a:extLst>
              <a:ext uri="{FF2B5EF4-FFF2-40B4-BE49-F238E27FC236}">
                <a16:creationId xmlns:a16="http://schemas.microsoft.com/office/drawing/2014/main" id="{A26F1669-B9D9-4906-9693-AE9DD3A933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E5CD55F-EAA2-4C36-803B-786BD2EDA48A}"/>
              </a:ext>
            </a:extLst>
          </p:cNvPr>
          <p:cNvSpPr>
            <a:spLocks noGrp="1"/>
          </p:cNvSpPr>
          <p:nvPr>
            <p:ph type="sldNum" sz="quarter" idx="12"/>
          </p:nvPr>
        </p:nvSpPr>
        <p:spPr/>
        <p:txBody>
          <a:bodyPr/>
          <a:lstStyle/>
          <a:p>
            <a:fld id="{66B52760-0A51-497B-A08F-B412A7120BC8}" type="slidenum">
              <a:rPr lang="de-DE" smtClean="0"/>
              <a:t>‹N°›</a:t>
            </a:fld>
            <a:endParaRPr lang="de-DE"/>
          </a:p>
        </p:txBody>
      </p:sp>
    </p:spTree>
    <p:extLst>
      <p:ext uri="{BB962C8B-B14F-4D97-AF65-F5344CB8AC3E}">
        <p14:creationId xmlns:p14="http://schemas.microsoft.com/office/powerpoint/2010/main" val="308580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76A1EDD-0152-43C5-8089-F6B8903112A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0F9B3F2-4519-4E89-BBB8-202CAECD978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45C6808-A17F-48FF-B2B6-A1B0E5F5516D}"/>
              </a:ext>
            </a:extLst>
          </p:cNvPr>
          <p:cNvSpPr>
            <a:spLocks noGrp="1"/>
          </p:cNvSpPr>
          <p:nvPr>
            <p:ph type="dt" sz="half" idx="10"/>
          </p:nvPr>
        </p:nvSpPr>
        <p:spPr/>
        <p:txBody>
          <a:bodyPr/>
          <a:lstStyle/>
          <a:p>
            <a:fld id="{AF402F61-D7B9-4C94-9AB1-16226FE91B83}" type="datetimeFigureOut">
              <a:rPr lang="de-DE" smtClean="0"/>
              <a:t>07.04.22</a:t>
            </a:fld>
            <a:endParaRPr lang="de-DE"/>
          </a:p>
        </p:txBody>
      </p:sp>
      <p:sp>
        <p:nvSpPr>
          <p:cNvPr id="5" name="Fußzeilenplatzhalter 4">
            <a:extLst>
              <a:ext uri="{FF2B5EF4-FFF2-40B4-BE49-F238E27FC236}">
                <a16:creationId xmlns:a16="http://schemas.microsoft.com/office/drawing/2014/main" id="{B16685F9-3973-4EB8-89F4-4C2CBDCFA92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8714F90-C07D-4820-8052-016A7D54A455}"/>
              </a:ext>
            </a:extLst>
          </p:cNvPr>
          <p:cNvSpPr>
            <a:spLocks noGrp="1"/>
          </p:cNvSpPr>
          <p:nvPr>
            <p:ph type="sldNum" sz="quarter" idx="12"/>
          </p:nvPr>
        </p:nvSpPr>
        <p:spPr/>
        <p:txBody>
          <a:bodyPr/>
          <a:lstStyle/>
          <a:p>
            <a:fld id="{66B52760-0A51-497B-A08F-B412A7120BC8}" type="slidenum">
              <a:rPr lang="de-DE" smtClean="0"/>
              <a:t>‹N°›</a:t>
            </a:fld>
            <a:endParaRPr lang="de-DE"/>
          </a:p>
        </p:txBody>
      </p:sp>
    </p:spTree>
    <p:extLst>
      <p:ext uri="{BB962C8B-B14F-4D97-AF65-F5344CB8AC3E}">
        <p14:creationId xmlns:p14="http://schemas.microsoft.com/office/powerpoint/2010/main" val="282915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FD222-4111-42EC-B881-F37E5A9CDD3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75FFE3-7D59-44AE-B342-D97CA0C5A3D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1B03C72-B4E4-48B7-B235-6B6336A1ABFE}"/>
              </a:ext>
            </a:extLst>
          </p:cNvPr>
          <p:cNvSpPr>
            <a:spLocks noGrp="1"/>
          </p:cNvSpPr>
          <p:nvPr>
            <p:ph type="dt" sz="half" idx="10"/>
          </p:nvPr>
        </p:nvSpPr>
        <p:spPr/>
        <p:txBody>
          <a:bodyPr/>
          <a:lstStyle/>
          <a:p>
            <a:fld id="{AF402F61-D7B9-4C94-9AB1-16226FE91B83}" type="datetimeFigureOut">
              <a:rPr lang="de-DE" smtClean="0"/>
              <a:t>07.04.22</a:t>
            </a:fld>
            <a:endParaRPr lang="de-DE"/>
          </a:p>
        </p:txBody>
      </p:sp>
      <p:sp>
        <p:nvSpPr>
          <p:cNvPr id="5" name="Fußzeilenplatzhalter 4">
            <a:extLst>
              <a:ext uri="{FF2B5EF4-FFF2-40B4-BE49-F238E27FC236}">
                <a16:creationId xmlns:a16="http://schemas.microsoft.com/office/drawing/2014/main" id="{55B77061-8C24-4921-AFAE-3C76803D3F9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E24A831-1720-47FC-84D3-CCF77D44DE6E}"/>
              </a:ext>
            </a:extLst>
          </p:cNvPr>
          <p:cNvSpPr>
            <a:spLocks noGrp="1"/>
          </p:cNvSpPr>
          <p:nvPr>
            <p:ph type="sldNum" sz="quarter" idx="12"/>
          </p:nvPr>
        </p:nvSpPr>
        <p:spPr/>
        <p:txBody>
          <a:bodyPr/>
          <a:lstStyle/>
          <a:p>
            <a:fld id="{66B52760-0A51-497B-A08F-B412A7120BC8}" type="slidenum">
              <a:rPr lang="de-DE" smtClean="0"/>
              <a:t>‹N°›</a:t>
            </a:fld>
            <a:endParaRPr lang="de-DE"/>
          </a:p>
        </p:txBody>
      </p:sp>
    </p:spTree>
    <p:extLst>
      <p:ext uri="{BB962C8B-B14F-4D97-AF65-F5344CB8AC3E}">
        <p14:creationId xmlns:p14="http://schemas.microsoft.com/office/powerpoint/2010/main" val="379472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DB7AC-B4A7-4D98-89D4-C4C2348FE1C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7A6777C-50FC-40D3-B023-06CB1B9065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93B4A42-FE87-4BC3-A926-647F57028457}"/>
              </a:ext>
            </a:extLst>
          </p:cNvPr>
          <p:cNvSpPr>
            <a:spLocks noGrp="1"/>
          </p:cNvSpPr>
          <p:nvPr>
            <p:ph type="dt" sz="half" idx="10"/>
          </p:nvPr>
        </p:nvSpPr>
        <p:spPr/>
        <p:txBody>
          <a:bodyPr/>
          <a:lstStyle/>
          <a:p>
            <a:fld id="{AF402F61-D7B9-4C94-9AB1-16226FE91B83}" type="datetimeFigureOut">
              <a:rPr lang="de-DE" smtClean="0"/>
              <a:t>07.04.22</a:t>
            </a:fld>
            <a:endParaRPr lang="de-DE"/>
          </a:p>
        </p:txBody>
      </p:sp>
      <p:sp>
        <p:nvSpPr>
          <p:cNvPr id="5" name="Fußzeilenplatzhalter 4">
            <a:extLst>
              <a:ext uri="{FF2B5EF4-FFF2-40B4-BE49-F238E27FC236}">
                <a16:creationId xmlns:a16="http://schemas.microsoft.com/office/drawing/2014/main" id="{D16FC8FC-6466-4235-B044-CC0457B114E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362180-9709-4809-BBE1-BFE41D928FA3}"/>
              </a:ext>
            </a:extLst>
          </p:cNvPr>
          <p:cNvSpPr>
            <a:spLocks noGrp="1"/>
          </p:cNvSpPr>
          <p:nvPr>
            <p:ph type="sldNum" sz="quarter" idx="12"/>
          </p:nvPr>
        </p:nvSpPr>
        <p:spPr/>
        <p:txBody>
          <a:bodyPr/>
          <a:lstStyle/>
          <a:p>
            <a:fld id="{66B52760-0A51-497B-A08F-B412A7120BC8}" type="slidenum">
              <a:rPr lang="de-DE" smtClean="0"/>
              <a:t>‹N°›</a:t>
            </a:fld>
            <a:endParaRPr lang="de-DE"/>
          </a:p>
        </p:txBody>
      </p:sp>
    </p:spTree>
    <p:extLst>
      <p:ext uri="{BB962C8B-B14F-4D97-AF65-F5344CB8AC3E}">
        <p14:creationId xmlns:p14="http://schemas.microsoft.com/office/powerpoint/2010/main" val="406926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285487-00D0-4005-8FA9-CE0FCE779D3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71DFD39-BCBC-4F33-88BD-F5FE1801583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BF333D7-9ABD-4721-AB16-AF0D3B6610C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125E8402-3F0B-42DE-A48D-393298A1F35D}"/>
              </a:ext>
            </a:extLst>
          </p:cNvPr>
          <p:cNvSpPr>
            <a:spLocks noGrp="1"/>
          </p:cNvSpPr>
          <p:nvPr>
            <p:ph type="dt" sz="half" idx="10"/>
          </p:nvPr>
        </p:nvSpPr>
        <p:spPr/>
        <p:txBody>
          <a:bodyPr/>
          <a:lstStyle/>
          <a:p>
            <a:fld id="{AF402F61-D7B9-4C94-9AB1-16226FE91B83}" type="datetimeFigureOut">
              <a:rPr lang="de-DE" smtClean="0"/>
              <a:t>07.04.22</a:t>
            </a:fld>
            <a:endParaRPr lang="de-DE"/>
          </a:p>
        </p:txBody>
      </p:sp>
      <p:sp>
        <p:nvSpPr>
          <p:cNvPr id="6" name="Fußzeilenplatzhalter 5">
            <a:extLst>
              <a:ext uri="{FF2B5EF4-FFF2-40B4-BE49-F238E27FC236}">
                <a16:creationId xmlns:a16="http://schemas.microsoft.com/office/drawing/2014/main" id="{60CAA478-B6E1-45B2-8D75-22E5F3E9A37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3D2B5B1-E604-47A3-89B1-382F57B4D0A1}"/>
              </a:ext>
            </a:extLst>
          </p:cNvPr>
          <p:cNvSpPr>
            <a:spLocks noGrp="1"/>
          </p:cNvSpPr>
          <p:nvPr>
            <p:ph type="sldNum" sz="quarter" idx="12"/>
          </p:nvPr>
        </p:nvSpPr>
        <p:spPr/>
        <p:txBody>
          <a:bodyPr/>
          <a:lstStyle/>
          <a:p>
            <a:fld id="{66B52760-0A51-497B-A08F-B412A7120BC8}" type="slidenum">
              <a:rPr lang="de-DE" smtClean="0"/>
              <a:t>‹N°›</a:t>
            </a:fld>
            <a:endParaRPr lang="de-DE"/>
          </a:p>
        </p:txBody>
      </p:sp>
    </p:spTree>
    <p:extLst>
      <p:ext uri="{BB962C8B-B14F-4D97-AF65-F5344CB8AC3E}">
        <p14:creationId xmlns:p14="http://schemas.microsoft.com/office/powerpoint/2010/main" val="50403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5C109-DFE4-44A7-B2F0-02751F6042E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3462CD1-A502-4FFB-BB48-13AB12F193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69D3D4B-EEB3-4636-AF74-C4ED6181DA2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9380ED1-8C28-4173-B708-3A981D3AF6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297372D-824B-49CA-BADD-6C8C81DD59D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FCC6BA4-D280-44DF-9ABE-1C8BBF035041}"/>
              </a:ext>
            </a:extLst>
          </p:cNvPr>
          <p:cNvSpPr>
            <a:spLocks noGrp="1"/>
          </p:cNvSpPr>
          <p:nvPr>
            <p:ph type="dt" sz="half" idx="10"/>
          </p:nvPr>
        </p:nvSpPr>
        <p:spPr/>
        <p:txBody>
          <a:bodyPr/>
          <a:lstStyle/>
          <a:p>
            <a:fld id="{AF402F61-D7B9-4C94-9AB1-16226FE91B83}" type="datetimeFigureOut">
              <a:rPr lang="de-DE" smtClean="0"/>
              <a:t>07.04.22</a:t>
            </a:fld>
            <a:endParaRPr lang="de-DE"/>
          </a:p>
        </p:txBody>
      </p:sp>
      <p:sp>
        <p:nvSpPr>
          <p:cNvPr id="8" name="Fußzeilenplatzhalter 7">
            <a:extLst>
              <a:ext uri="{FF2B5EF4-FFF2-40B4-BE49-F238E27FC236}">
                <a16:creationId xmlns:a16="http://schemas.microsoft.com/office/drawing/2014/main" id="{EAD9255F-E3DB-4012-88AC-A477EF2617A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0658BF9-7394-4EC1-813A-F069A1A6EE0D}"/>
              </a:ext>
            </a:extLst>
          </p:cNvPr>
          <p:cNvSpPr>
            <a:spLocks noGrp="1"/>
          </p:cNvSpPr>
          <p:nvPr>
            <p:ph type="sldNum" sz="quarter" idx="12"/>
          </p:nvPr>
        </p:nvSpPr>
        <p:spPr/>
        <p:txBody>
          <a:bodyPr/>
          <a:lstStyle/>
          <a:p>
            <a:fld id="{66B52760-0A51-497B-A08F-B412A7120BC8}" type="slidenum">
              <a:rPr lang="de-DE" smtClean="0"/>
              <a:t>‹N°›</a:t>
            </a:fld>
            <a:endParaRPr lang="de-DE"/>
          </a:p>
        </p:txBody>
      </p:sp>
    </p:spTree>
    <p:extLst>
      <p:ext uri="{BB962C8B-B14F-4D97-AF65-F5344CB8AC3E}">
        <p14:creationId xmlns:p14="http://schemas.microsoft.com/office/powerpoint/2010/main" val="260751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44BE3-15AF-419B-BD2C-4ABAAC4A308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74FC111-651E-43E8-A3C1-78F88AF2816C}"/>
              </a:ext>
            </a:extLst>
          </p:cNvPr>
          <p:cNvSpPr>
            <a:spLocks noGrp="1"/>
          </p:cNvSpPr>
          <p:nvPr>
            <p:ph type="dt" sz="half" idx="10"/>
          </p:nvPr>
        </p:nvSpPr>
        <p:spPr/>
        <p:txBody>
          <a:bodyPr/>
          <a:lstStyle/>
          <a:p>
            <a:fld id="{AF402F61-D7B9-4C94-9AB1-16226FE91B83}" type="datetimeFigureOut">
              <a:rPr lang="de-DE" smtClean="0"/>
              <a:t>07.04.22</a:t>
            </a:fld>
            <a:endParaRPr lang="de-DE"/>
          </a:p>
        </p:txBody>
      </p:sp>
      <p:sp>
        <p:nvSpPr>
          <p:cNvPr id="4" name="Fußzeilenplatzhalter 3">
            <a:extLst>
              <a:ext uri="{FF2B5EF4-FFF2-40B4-BE49-F238E27FC236}">
                <a16:creationId xmlns:a16="http://schemas.microsoft.com/office/drawing/2014/main" id="{3E71C0D3-87A0-42F0-A64D-A06F98CD610D}"/>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A958897-4996-418B-A23B-26253CB4BD41}"/>
              </a:ext>
            </a:extLst>
          </p:cNvPr>
          <p:cNvSpPr>
            <a:spLocks noGrp="1"/>
          </p:cNvSpPr>
          <p:nvPr>
            <p:ph type="sldNum" sz="quarter" idx="12"/>
          </p:nvPr>
        </p:nvSpPr>
        <p:spPr/>
        <p:txBody>
          <a:bodyPr/>
          <a:lstStyle/>
          <a:p>
            <a:fld id="{66B52760-0A51-497B-A08F-B412A7120BC8}" type="slidenum">
              <a:rPr lang="de-DE" smtClean="0"/>
              <a:t>‹N°›</a:t>
            </a:fld>
            <a:endParaRPr lang="de-DE"/>
          </a:p>
        </p:txBody>
      </p:sp>
    </p:spTree>
    <p:extLst>
      <p:ext uri="{BB962C8B-B14F-4D97-AF65-F5344CB8AC3E}">
        <p14:creationId xmlns:p14="http://schemas.microsoft.com/office/powerpoint/2010/main" val="67776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1A6BE0D-5E71-40E6-AA5B-90F6CC06D758}"/>
              </a:ext>
            </a:extLst>
          </p:cNvPr>
          <p:cNvSpPr>
            <a:spLocks noGrp="1"/>
          </p:cNvSpPr>
          <p:nvPr>
            <p:ph type="dt" sz="half" idx="10"/>
          </p:nvPr>
        </p:nvSpPr>
        <p:spPr/>
        <p:txBody>
          <a:bodyPr/>
          <a:lstStyle/>
          <a:p>
            <a:fld id="{AF402F61-D7B9-4C94-9AB1-16226FE91B83}" type="datetimeFigureOut">
              <a:rPr lang="de-DE" smtClean="0"/>
              <a:t>07.04.22</a:t>
            </a:fld>
            <a:endParaRPr lang="de-DE"/>
          </a:p>
        </p:txBody>
      </p:sp>
      <p:sp>
        <p:nvSpPr>
          <p:cNvPr id="3" name="Fußzeilenplatzhalter 2">
            <a:extLst>
              <a:ext uri="{FF2B5EF4-FFF2-40B4-BE49-F238E27FC236}">
                <a16:creationId xmlns:a16="http://schemas.microsoft.com/office/drawing/2014/main" id="{A765A329-E4E1-478D-909E-C53E954E98F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38B40B9-7C00-486B-94BA-46DB964C280A}"/>
              </a:ext>
            </a:extLst>
          </p:cNvPr>
          <p:cNvSpPr>
            <a:spLocks noGrp="1"/>
          </p:cNvSpPr>
          <p:nvPr>
            <p:ph type="sldNum" sz="quarter" idx="12"/>
          </p:nvPr>
        </p:nvSpPr>
        <p:spPr/>
        <p:txBody>
          <a:bodyPr/>
          <a:lstStyle/>
          <a:p>
            <a:fld id="{66B52760-0A51-497B-A08F-B412A7120BC8}" type="slidenum">
              <a:rPr lang="de-DE" smtClean="0"/>
              <a:t>‹N°›</a:t>
            </a:fld>
            <a:endParaRPr lang="de-DE"/>
          </a:p>
        </p:txBody>
      </p:sp>
    </p:spTree>
    <p:extLst>
      <p:ext uri="{BB962C8B-B14F-4D97-AF65-F5344CB8AC3E}">
        <p14:creationId xmlns:p14="http://schemas.microsoft.com/office/powerpoint/2010/main" val="213202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ACF63-2F27-4F4A-8D4B-13DA99A6895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A80AA7B-79C3-4560-8ED8-03619208D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DC13723-1EEA-4207-B11A-75F055D7B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300F00-9A30-44EF-969E-F70B7D22E803}"/>
              </a:ext>
            </a:extLst>
          </p:cNvPr>
          <p:cNvSpPr>
            <a:spLocks noGrp="1"/>
          </p:cNvSpPr>
          <p:nvPr>
            <p:ph type="dt" sz="half" idx="10"/>
          </p:nvPr>
        </p:nvSpPr>
        <p:spPr/>
        <p:txBody>
          <a:bodyPr/>
          <a:lstStyle/>
          <a:p>
            <a:fld id="{AF402F61-D7B9-4C94-9AB1-16226FE91B83}" type="datetimeFigureOut">
              <a:rPr lang="de-DE" smtClean="0"/>
              <a:t>07.04.22</a:t>
            </a:fld>
            <a:endParaRPr lang="de-DE"/>
          </a:p>
        </p:txBody>
      </p:sp>
      <p:sp>
        <p:nvSpPr>
          <p:cNvPr id="6" name="Fußzeilenplatzhalter 5">
            <a:extLst>
              <a:ext uri="{FF2B5EF4-FFF2-40B4-BE49-F238E27FC236}">
                <a16:creationId xmlns:a16="http://schemas.microsoft.com/office/drawing/2014/main" id="{A471BD85-140F-4BD9-B1CA-2776A3F3522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88D4F10-32BD-492C-A577-CC5E6E87DC04}"/>
              </a:ext>
            </a:extLst>
          </p:cNvPr>
          <p:cNvSpPr>
            <a:spLocks noGrp="1"/>
          </p:cNvSpPr>
          <p:nvPr>
            <p:ph type="sldNum" sz="quarter" idx="12"/>
          </p:nvPr>
        </p:nvSpPr>
        <p:spPr/>
        <p:txBody>
          <a:bodyPr/>
          <a:lstStyle/>
          <a:p>
            <a:fld id="{66B52760-0A51-497B-A08F-B412A7120BC8}" type="slidenum">
              <a:rPr lang="de-DE" smtClean="0"/>
              <a:t>‹N°›</a:t>
            </a:fld>
            <a:endParaRPr lang="de-DE"/>
          </a:p>
        </p:txBody>
      </p:sp>
    </p:spTree>
    <p:extLst>
      <p:ext uri="{BB962C8B-B14F-4D97-AF65-F5344CB8AC3E}">
        <p14:creationId xmlns:p14="http://schemas.microsoft.com/office/powerpoint/2010/main" val="235000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892BA-9131-4011-B927-35A0F0F2CCA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7FB58F5-C73D-493A-B3C1-014EFDA04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47A46AE-BD14-4746-B9D3-2F5AD963A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6D4F2A7-D203-4033-9E5C-CA9690DCD947}"/>
              </a:ext>
            </a:extLst>
          </p:cNvPr>
          <p:cNvSpPr>
            <a:spLocks noGrp="1"/>
          </p:cNvSpPr>
          <p:nvPr>
            <p:ph type="dt" sz="half" idx="10"/>
          </p:nvPr>
        </p:nvSpPr>
        <p:spPr/>
        <p:txBody>
          <a:bodyPr/>
          <a:lstStyle/>
          <a:p>
            <a:fld id="{AF402F61-D7B9-4C94-9AB1-16226FE91B83}" type="datetimeFigureOut">
              <a:rPr lang="de-DE" smtClean="0"/>
              <a:t>07.04.22</a:t>
            </a:fld>
            <a:endParaRPr lang="de-DE"/>
          </a:p>
        </p:txBody>
      </p:sp>
      <p:sp>
        <p:nvSpPr>
          <p:cNvPr id="6" name="Fußzeilenplatzhalter 5">
            <a:extLst>
              <a:ext uri="{FF2B5EF4-FFF2-40B4-BE49-F238E27FC236}">
                <a16:creationId xmlns:a16="http://schemas.microsoft.com/office/drawing/2014/main" id="{737229A1-C5E6-4C55-8F5B-6C26C84D39F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21487F5-70B5-4EE4-9861-744357A34D8C}"/>
              </a:ext>
            </a:extLst>
          </p:cNvPr>
          <p:cNvSpPr>
            <a:spLocks noGrp="1"/>
          </p:cNvSpPr>
          <p:nvPr>
            <p:ph type="sldNum" sz="quarter" idx="12"/>
          </p:nvPr>
        </p:nvSpPr>
        <p:spPr/>
        <p:txBody>
          <a:bodyPr/>
          <a:lstStyle/>
          <a:p>
            <a:fld id="{66B52760-0A51-497B-A08F-B412A7120BC8}" type="slidenum">
              <a:rPr lang="de-DE" smtClean="0"/>
              <a:t>‹N°›</a:t>
            </a:fld>
            <a:endParaRPr lang="de-DE"/>
          </a:p>
        </p:txBody>
      </p:sp>
    </p:spTree>
    <p:extLst>
      <p:ext uri="{BB962C8B-B14F-4D97-AF65-F5344CB8AC3E}">
        <p14:creationId xmlns:p14="http://schemas.microsoft.com/office/powerpoint/2010/main" val="44456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CF9C699-B1FF-4CB4-BF40-AA8D493B1B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A0A11C8-2885-40C8-957C-F73315B2BA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70C1B70-9D8F-4E5D-B8D4-9EF634B09D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02F61-D7B9-4C94-9AB1-16226FE91B83}" type="datetimeFigureOut">
              <a:rPr lang="de-DE" smtClean="0"/>
              <a:t>07.04.22</a:t>
            </a:fld>
            <a:endParaRPr lang="de-DE"/>
          </a:p>
        </p:txBody>
      </p:sp>
      <p:sp>
        <p:nvSpPr>
          <p:cNvPr id="5" name="Fußzeilenplatzhalter 4">
            <a:extLst>
              <a:ext uri="{FF2B5EF4-FFF2-40B4-BE49-F238E27FC236}">
                <a16:creationId xmlns:a16="http://schemas.microsoft.com/office/drawing/2014/main" id="{22B61F03-DA73-4B2D-B26B-09E1F71F0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95F1FFF2-1609-4A03-AB6C-CEDCDE76C2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52760-0A51-497B-A08F-B412A7120BC8}" type="slidenum">
              <a:rPr lang="de-DE" smtClean="0"/>
              <a:t>‹N°›</a:t>
            </a:fld>
            <a:endParaRPr lang="de-DE"/>
          </a:p>
        </p:txBody>
      </p:sp>
    </p:spTree>
    <p:extLst>
      <p:ext uri="{BB962C8B-B14F-4D97-AF65-F5344CB8AC3E}">
        <p14:creationId xmlns:p14="http://schemas.microsoft.com/office/powerpoint/2010/main" val="954112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974B6-3353-4781-B620-BC5168DAE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0A2C0FD4-452B-439A-A978-C37BC16F5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20532E17-CE65-4FDB-904D-46E1CB150042}"/>
              </a:ext>
            </a:extLst>
          </p:cNvPr>
          <p:cNvSpPr>
            <a:spLocks noGrp="1"/>
          </p:cNvSpPr>
          <p:nvPr>
            <p:ph type="ctrTitle"/>
          </p:nvPr>
        </p:nvSpPr>
        <p:spPr>
          <a:xfrm>
            <a:off x="7232275" y="2887723"/>
            <a:ext cx="4159626" cy="1531060"/>
          </a:xfrm>
        </p:spPr>
        <p:txBody>
          <a:bodyPr>
            <a:noAutofit/>
          </a:bodyPr>
          <a:lstStyle/>
          <a:p>
            <a:r>
              <a:rPr lang="fr-FR" sz="3000" b="1" dirty="0">
                <a:solidFill>
                  <a:srgbClr val="FFFFFF"/>
                </a:solidFill>
              </a:rPr>
              <a:t>Voyage d‘études en Suède</a:t>
            </a:r>
            <a:br>
              <a:rPr lang="fr-FR" sz="2800" b="1" dirty="0">
                <a:solidFill>
                  <a:srgbClr val="FFFFFF"/>
                </a:solidFill>
              </a:rPr>
            </a:br>
            <a:br>
              <a:rPr lang="fr-FR" sz="2800" dirty="0">
                <a:solidFill>
                  <a:srgbClr val="FFFFFF"/>
                </a:solidFill>
              </a:rPr>
            </a:br>
            <a:r>
              <a:rPr lang="fr-FR" sz="2600" dirty="0">
                <a:solidFill>
                  <a:srgbClr val="FFFFFF"/>
                </a:solidFill>
              </a:rPr>
              <a:t>à Stockholm et Södertälje</a:t>
            </a:r>
            <a:br>
              <a:rPr lang="fr-FR" sz="2600" dirty="0">
                <a:solidFill>
                  <a:srgbClr val="FFFFFF"/>
                </a:solidFill>
              </a:rPr>
            </a:br>
            <a:r>
              <a:rPr lang="fr-FR" sz="2600" dirty="0">
                <a:solidFill>
                  <a:srgbClr val="FFFFFF"/>
                </a:solidFill>
              </a:rPr>
              <a:t>du 9 au 13 mai 2022</a:t>
            </a:r>
          </a:p>
        </p:txBody>
      </p:sp>
      <p:sp>
        <p:nvSpPr>
          <p:cNvPr id="3" name="Untertitel 2">
            <a:extLst>
              <a:ext uri="{FF2B5EF4-FFF2-40B4-BE49-F238E27FC236}">
                <a16:creationId xmlns:a16="http://schemas.microsoft.com/office/drawing/2014/main" id="{4FE8C516-95B0-4097-8344-CCAB00E46AB7}"/>
              </a:ext>
            </a:extLst>
          </p:cNvPr>
          <p:cNvSpPr>
            <a:spLocks noGrp="1"/>
          </p:cNvSpPr>
          <p:nvPr>
            <p:ph type="subTitle" idx="1"/>
          </p:nvPr>
        </p:nvSpPr>
        <p:spPr>
          <a:xfrm>
            <a:off x="7367012" y="4480337"/>
            <a:ext cx="4103852" cy="758843"/>
          </a:xfrm>
        </p:spPr>
        <p:txBody>
          <a:bodyPr anchor="t">
            <a:noAutofit/>
          </a:bodyPr>
          <a:lstStyle/>
          <a:p>
            <a:pPr algn="l"/>
            <a:r>
              <a:rPr lang="fr-FR" sz="1900" dirty="0">
                <a:solidFill>
                  <a:srgbClr val="FEFFFF"/>
                </a:solidFill>
                <a:latin typeface="+mj-lt"/>
              </a:rPr>
              <a:t>Cycle 2022 : Territoires apprenants – Quelle formation, quelles compétences pour des sociétés en transition ?</a:t>
            </a:r>
          </a:p>
          <a:p>
            <a:pPr algn="l"/>
            <a:endParaRPr lang="de-DE" sz="1900" dirty="0">
              <a:solidFill>
                <a:srgbClr val="FEFFFF"/>
              </a:solidFill>
              <a:latin typeface="+mj-lt"/>
            </a:endParaRPr>
          </a:p>
        </p:txBody>
      </p:sp>
      <p:sp>
        <p:nvSpPr>
          <p:cNvPr id="13" name="Freeform 5">
            <a:extLst>
              <a:ext uri="{FF2B5EF4-FFF2-40B4-BE49-F238E27FC236}">
                <a16:creationId xmlns:a16="http://schemas.microsoft.com/office/drawing/2014/main" id="{16929AE4-43B6-494E-B7D6-F778AB2F2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8CEE0D70-D5EB-4589-819D-77F64EC4F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2A701B99-D75A-4647-9635-9858D3BA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884DEADC-5415-4FC6-93F0-89769392AF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859" y="1120020"/>
            <a:ext cx="5632862"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fik 13" descr="Ein Bild, das Platz enthält.&#10;&#10;Automatisch generierte Beschreibung">
            <a:extLst>
              <a:ext uri="{FF2B5EF4-FFF2-40B4-BE49-F238E27FC236}">
                <a16:creationId xmlns:a16="http://schemas.microsoft.com/office/drawing/2014/main" id="{2261E873-EFB7-4D20-804E-CD658E700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850" y="1392898"/>
            <a:ext cx="5050158" cy="3156349"/>
          </a:xfrm>
          <a:prstGeom prst="rect">
            <a:avLst/>
          </a:prstGeom>
        </p:spPr>
      </p:pic>
      <p:pic>
        <p:nvPicPr>
          <p:cNvPr id="16" name="Image 7">
            <a:extLst>
              <a:ext uri="{FF2B5EF4-FFF2-40B4-BE49-F238E27FC236}">
                <a16:creationId xmlns:a16="http://schemas.microsoft.com/office/drawing/2014/main" id="{8816B802-2132-414B-A9BE-CEB0A34AA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718" y="4859758"/>
            <a:ext cx="3329198" cy="1240882"/>
          </a:xfrm>
          <a:prstGeom prst="rect">
            <a:avLst/>
          </a:prstGeom>
        </p:spPr>
      </p:pic>
    </p:spTree>
    <p:extLst>
      <p:ext uri="{BB962C8B-B14F-4D97-AF65-F5344CB8AC3E}">
        <p14:creationId xmlns:p14="http://schemas.microsoft.com/office/powerpoint/2010/main" val="2196293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Ein Bild, das Karte enthält.&#10;&#10;Automatisch generierte Beschreibung">
            <a:extLst>
              <a:ext uri="{FF2B5EF4-FFF2-40B4-BE49-F238E27FC236}">
                <a16:creationId xmlns:a16="http://schemas.microsoft.com/office/drawing/2014/main" id="{1FE8578D-42E8-4D9B-9812-B43B9EEBC1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333492" y="101254"/>
            <a:ext cx="4858508" cy="6655491"/>
          </a:xfrm>
          <a:prstGeom prst="rect">
            <a:avLst/>
          </a:prstGeom>
          <a:noFill/>
        </p:spPr>
      </p:pic>
      <p:sp>
        <p:nvSpPr>
          <p:cNvPr id="4" name="Rectangle 3">
            <a:extLst>
              <a:ext uri="{FF2B5EF4-FFF2-40B4-BE49-F238E27FC236}">
                <a16:creationId xmlns:a16="http://schemas.microsoft.com/office/drawing/2014/main" id="{889D7D8A-361E-2D44-AB8A-C433A0CA18E6}"/>
              </a:ext>
            </a:extLst>
          </p:cNvPr>
          <p:cNvSpPr/>
          <p:nvPr/>
        </p:nvSpPr>
        <p:spPr>
          <a:xfrm>
            <a:off x="1101894" y="6164821"/>
            <a:ext cx="6096000" cy="584775"/>
          </a:xfrm>
          <a:prstGeom prst="rect">
            <a:avLst/>
          </a:prstGeom>
        </p:spPr>
        <p:txBody>
          <a:bodyPr>
            <a:spAutoFit/>
          </a:bodyPr>
          <a:lstStyle/>
          <a:p>
            <a:pPr algn="r"/>
            <a:r>
              <a:rPr lang="fr-FR" sz="1600" dirty="0"/>
              <a:t>Taux d’emploi en 2019 : 77 % (FR : 66 %)</a:t>
            </a:r>
          </a:p>
          <a:p>
            <a:pPr algn="r"/>
            <a:r>
              <a:rPr lang="fr-FR" sz="1600" dirty="0"/>
              <a:t>Taux de chômage en 2019 : 6,9 % (FR : 8,4 %)</a:t>
            </a:r>
          </a:p>
        </p:txBody>
      </p:sp>
      <p:sp>
        <p:nvSpPr>
          <p:cNvPr id="5" name="Textfeld 4">
            <a:extLst>
              <a:ext uri="{FF2B5EF4-FFF2-40B4-BE49-F238E27FC236}">
                <a16:creationId xmlns:a16="http://schemas.microsoft.com/office/drawing/2014/main" id="{BD65E82E-AFDC-4FF2-8EAD-D01CA8A96088}"/>
              </a:ext>
            </a:extLst>
          </p:cNvPr>
          <p:cNvSpPr txBox="1"/>
          <p:nvPr/>
        </p:nvSpPr>
        <p:spPr>
          <a:xfrm>
            <a:off x="454550" y="400792"/>
            <a:ext cx="6710442" cy="2062103"/>
          </a:xfrm>
          <a:prstGeom prst="rect">
            <a:avLst/>
          </a:prstGeom>
          <a:noFill/>
        </p:spPr>
        <p:txBody>
          <a:bodyPr wrap="square">
            <a:spAutoFit/>
          </a:bodyPr>
          <a:lstStyle/>
          <a:p>
            <a:r>
              <a:rPr lang="fr-FR" sz="3200" dirty="0">
                <a:latin typeface="+mj-lt"/>
              </a:rPr>
              <a:t>(4) Un système puissant de formation tout au long de la vie mais des efforts à faire pour combler la pénurie des compétences</a:t>
            </a:r>
            <a:endParaRPr lang="de-DE" sz="3200" dirty="0">
              <a:latin typeface="+mj-lt"/>
            </a:endParaRPr>
          </a:p>
        </p:txBody>
      </p:sp>
      <p:sp>
        <p:nvSpPr>
          <p:cNvPr id="7" name="Textfeld 6">
            <a:extLst>
              <a:ext uri="{FF2B5EF4-FFF2-40B4-BE49-F238E27FC236}">
                <a16:creationId xmlns:a16="http://schemas.microsoft.com/office/drawing/2014/main" id="{5794CE5B-D392-4F1F-88E2-16FEB78578AD}"/>
              </a:ext>
            </a:extLst>
          </p:cNvPr>
          <p:cNvSpPr txBox="1"/>
          <p:nvPr/>
        </p:nvSpPr>
        <p:spPr>
          <a:xfrm>
            <a:off x="454550" y="2640779"/>
            <a:ext cx="6353754" cy="3139321"/>
          </a:xfrm>
          <a:prstGeom prst="rect">
            <a:avLst/>
          </a:prstGeom>
          <a:noFill/>
        </p:spPr>
        <p:txBody>
          <a:bodyPr wrap="square">
            <a:spAutoFit/>
          </a:bodyPr>
          <a:lstStyle/>
          <a:p>
            <a:pPr marL="342900" indent="-342900">
              <a:buFont typeface="Arial" panose="020B0604020202020204" pitchFamily="34" charset="0"/>
              <a:buChar char="•"/>
            </a:pPr>
            <a:r>
              <a:rPr lang="fr-FR" sz="2200" dirty="0">
                <a:effectLst/>
                <a:latin typeface="Calibri" panose="020F0502020204030204" pitchFamily="34" charset="0"/>
                <a:ea typeface="Calibri" panose="020F0502020204030204" pitchFamily="34" charset="0"/>
                <a:cs typeface="Arial" panose="020B0604020202020204" pitchFamily="34" charset="0"/>
              </a:rPr>
              <a:t>Un fort taux d’emploi, mais une pénurie croissante de main-d'œuvre qualifiée a été identifiée</a:t>
            </a:r>
          </a:p>
          <a:p>
            <a:pPr marL="342900" indent="-342900">
              <a:buFont typeface="Arial" panose="020B0604020202020204" pitchFamily="34" charset="0"/>
              <a:buChar char="•"/>
            </a:pPr>
            <a:r>
              <a:rPr lang="fr-FR" sz="2200" dirty="0">
                <a:effectLst/>
                <a:latin typeface="Calibri" panose="020F0502020204030204" pitchFamily="34" charset="0"/>
                <a:ea typeface="Calibri" panose="020F0502020204030204" pitchFamily="34" charset="0"/>
                <a:cs typeface="Arial" panose="020B0604020202020204" pitchFamily="34" charset="0"/>
              </a:rPr>
              <a:t>Pression sur l’enseignement et la formation professionnelle pour mieux répondre à l'évolution de la demande de compétences</a:t>
            </a:r>
          </a:p>
          <a:p>
            <a:pPr marL="342900" indent="-342900">
              <a:buFont typeface="Arial" panose="020B0604020202020204" pitchFamily="34" charset="0"/>
              <a:buChar char="•"/>
            </a:pPr>
            <a:r>
              <a:rPr lang="fr-FR" sz="2200" dirty="0">
                <a:latin typeface="Calibri" panose="020F0502020204030204" pitchFamily="34" charset="0"/>
                <a:cs typeface="Arial" panose="020B0604020202020204" pitchFamily="34" charset="0"/>
              </a:rPr>
              <a:t>Réformes des dernières années pour agir contre d</a:t>
            </a:r>
            <a:r>
              <a:rPr lang="fr-FR" sz="2200" dirty="0"/>
              <a:t>es taux élevés d'abandon scolaire et la baisse d'intérêt pour les programmes professionnels</a:t>
            </a:r>
          </a:p>
          <a:p>
            <a:pPr marL="342900" indent="-342900">
              <a:buFont typeface="Arial" panose="020B0604020202020204" pitchFamily="34" charset="0"/>
              <a:buChar char="•"/>
            </a:pPr>
            <a:endParaRPr lang="de-DE" sz="2200" dirty="0"/>
          </a:p>
        </p:txBody>
      </p:sp>
    </p:spTree>
    <p:extLst>
      <p:ext uri="{BB962C8B-B14F-4D97-AF65-F5344CB8AC3E}">
        <p14:creationId xmlns:p14="http://schemas.microsoft.com/office/powerpoint/2010/main" val="383457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C8EAF-1FDC-42FD-B2D7-5A5247977339}"/>
              </a:ext>
            </a:extLst>
          </p:cNvPr>
          <p:cNvSpPr>
            <a:spLocks noGrp="1"/>
          </p:cNvSpPr>
          <p:nvPr>
            <p:ph type="title"/>
          </p:nvPr>
        </p:nvSpPr>
        <p:spPr>
          <a:xfrm>
            <a:off x="395246" y="117098"/>
            <a:ext cx="6280052" cy="1325563"/>
          </a:xfrm>
        </p:spPr>
        <p:txBody>
          <a:bodyPr>
            <a:normAutofit/>
          </a:bodyPr>
          <a:lstStyle/>
          <a:p>
            <a:r>
              <a:rPr lang="fr-FR" sz="3600" dirty="0"/>
              <a:t>(5) L’enjeu d’intégration des nouveaux arrivants</a:t>
            </a:r>
          </a:p>
        </p:txBody>
      </p:sp>
      <p:graphicFrame>
        <p:nvGraphicFramePr>
          <p:cNvPr id="6" name="Diagramm 5">
            <a:extLst>
              <a:ext uri="{FF2B5EF4-FFF2-40B4-BE49-F238E27FC236}">
                <a16:creationId xmlns:a16="http://schemas.microsoft.com/office/drawing/2014/main" id="{7EF8EC2B-32C4-47CE-A60C-8A95A6BC322B}"/>
              </a:ext>
            </a:extLst>
          </p:cNvPr>
          <p:cNvGraphicFramePr>
            <a:graphicFrameLocks/>
          </p:cNvGraphicFramePr>
          <p:nvPr>
            <p:extLst>
              <p:ext uri="{D42A27DB-BD31-4B8C-83A1-F6EECF244321}">
                <p14:modId xmlns:p14="http://schemas.microsoft.com/office/powerpoint/2010/main" val="2726210563"/>
              </p:ext>
            </p:extLst>
          </p:nvPr>
        </p:nvGraphicFramePr>
        <p:xfrm>
          <a:off x="197635" y="2579266"/>
          <a:ext cx="6681413" cy="4278734"/>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fik 4" descr="Ein Bild, das Karte enthält.&#10;&#10;Automatisch generierte Beschreibung">
            <a:extLst>
              <a:ext uri="{FF2B5EF4-FFF2-40B4-BE49-F238E27FC236}">
                <a16:creationId xmlns:a16="http://schemas.microsoft.com/office/drawing/2014/main" id="{FC1674C0-5CA7-C34D-B3C5-31E39BB2A7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4539" y="0"/>
            <a:ext cx="5006732" cy="6858000"/>
          </a:xfrm>
          <a:prstGeom prst="rect">
            <a:avLst/>
          </a:prstGeom>
          <a:noFill/>
          <a:ln>
            <a:noFill/>
          </a:ln>
        </p:spPr>
      </p:pic>
      <p:sp>
        <p:nvSpPr>
          <p:cNvPr id="9" name="Textfeld 8">
            <a:extLst>
              <a:ext uri="{FF2B5EF4-FFF2-40B4-BE49-F238E27FC236}">
                <a16:creationId xmlns:a16="http://schemas.microsoft.com/office/drawing/2014/main" id="{FFF8D830-A8CE-44E9-8D9F-8035FDA816DC}"/>
              </a:ext>
            </a:extLst>
          </p:cNvPr>
          <p:cNvSpPr txBox="1"/>
          <p:nvPr/>
        </p:nvSpPr>
        <p:spPr>
          <a:xfrm>
            <a:off x="197635" y="1657020"/>
            <a:ext cx="6097656" cy="707886"/>
          </a:xfrm>
          <a:prstGeom prst="rect">
            <a:avLst/>
          </a:prstGeom>
          <a:noFill/>
        </p:spPr>
        <p:txBody>
          <a:bodyPr wrap="square">
            <a:spAutoFit/>
          </a:bodyPr>
          <a:lstStyle/>
          <a:p>
            <a:r>
              <a:rPr lang="fr-FR" sz="2000" dirty="0"/>
              <a:t>Pays d’immigration : pic d'arrivées en 2015, puis durcissement de la politique d’immigration</a:t>
            </a:r>
          </a:p>
        </p:txBody>
      </p:sp>
    </p:spTree>
    <p:extLst>
      <p:ext uri="{BB962C8B-B14F-4D97-AF65-F5344CB8AC3E}">
        <p14:creationId xmlns:p14="http://schemas.microsoft.com/office/powerpoint/2010/main" val="523546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C8EAF-1FDC-42FD-B2D7-5A5247977339}"/>
              </a:ext>
            </a:extLst>
          </p:cNvPr>
          <p:cNvSpPr>
            <a:spLocks noGrp="1"/>
          </p:cNvSpPr>
          <p:nvPr>
            <p:ph type="title"/>
          </p:nvPr>
        </p:nvSpPr>
        <p:spPr>
          <a:xfrm>
            <a:off x="738809" y="199729"/>
            <a:ext cx="9727096" cy="1325563"/>
          </a:xfrm>
        </p:spPr>
        <p:txBody>
          <a:bodyPr>
            <a:normAutofit/>
          </a:bodyPr>
          <a:lstStyle/>
          <a:p>
            <a:r>
              <a:rPr lang="fr-FR" sz="3600" dirty="0"/>
              <a:t>(5) L’enjeu d’intégration des nouveaux arrivants</a:t>
            </a:r>
          </a:p>
        </p:txBody>
      </p:sp>
      <p:sp>
        <p:nvSpPr>
          <p:cNvPr id="5" name="Inhaltsplatzhalter 4">
            <a:extLst>
              <a:ext uri="{FF2B5EF4-FFF2-40B4-BE49-F238E27FC236}">
                <a16:creationId xmlns:a16="http://schemas.microsoft.com/office/drawing/2014/main" id="{03801C89-20B5-4B02-9622-B29F0B784A26}"/>
              </a:ext>
            </a:extLst>
          </p:cNvPr>
          <p:cNvSpPr>
            <a:spLocks noGrp="1"/>
          </p:cNvSpPr>
          <p:nvPr>
            <p:ph idx="1"/>
          </p:nvPr>
        </p:nvSpPr>
        <p:spPr/>
        <p:txBody>
          <a:bodyPr/>
          <a:lstStyle/>
          <a:p>
            <a:endParaRPr lang="de-DE" dirty="0"/>
          </a:p>
        </p:txBody>
      </p:sp>
      <p:pic>
        <p:nvPicPr>
          <p:cNvPr id="6" name="Grafik 5">
            <a:extLst>
              <a:ext uri="{FF2B5EF4-FFF2-40B4-BE49-F238E27FC236}">
                <a16:creationId xmlns:a16="http://schemas.microsoft.com/office/drawing/2014/main" id="{1F075618-C0FF-4A44-99DC-5BDAED9C4416}"/>
              </a:ext>
            </a:extLst>
          </p:cNvPr>
          <p:cNvPicPr>
            <a:picLocks noChangeAspect="1"/>
          </p:cNvPicPr>
          <p:nvPr/>
        </p:nvPicPr>
        <p:blipFill rotWithShape="1">
          <a:blip r:embed="rId2"/>
          <a:srcRect l="26565" t="31746" r="5313" b="6134"/>
          <a:stretch/>
        </p:blipFill>
        <p:spPr bwMode="auto">
          <a:xfrm>
            <a:off x="595099" y="1216969"/>
            <a:ext cx="10858092" cy="5568650"/>
          </a:xfrm>
          <a:prstGeom prst="rect">
            <a:avLst/>
          </a:prstGeom>
          <a:ln>
            <a:noFill/>
          </a:ln>
          <a:extLst>
            <a:ext uri="{53640926-AAD7-44D8-BBD7-CCE9431645EC}">
              <a14:shadowObscured xmlns:a14="http://schemas.microsoft.com/office/drawing/2010/main"/>
            </a:ext>
          </a:extLst>
        </p:spPr>
      </p:pic>
      <p:sp>
        <p:nvSpPr>
          <p:cNvPr id="7" name="Textfeld 6">
            <a:extLst>
              <a:ext uri="{FF2B5EF4-FFF2-40B4-BE49-F238E27FC236}">
                <a16:creationId xmlns:a16="http://schemas.microsoft.com/office/drawing/2014/main" id="{57BF9844-023F-4BF0-AB75-E43E2A06DC15}"/>
              </a:ext>
            </a:extLst>
          </p:cNvPr>
          <p:cNvSpPr txBox="1"/>
          <p:nvPr/>
        </p:nvSpPr>
        <p:spPr>
          <a:xfrm>
            <a:off x="3698185" y="1333729"/>
            <a:ext cx="7655615" cy="800219"/>
          </a:xfrm>
          <a:prstGeom prst="rect">
            <a:avLst/>
          </a:prstGeom>
          <a:noFill/>
        </p:spPr>
        <p:txBody>
          <a:bodyPr wrap="square">
            <a:spAutoFit/>
          </a:bodyPr>
          <a:lstStyle/>
          <a:p>
            <a:pPr marL="0" indent="0" algn="r">
              <a:buNone/>
            </a:pPr>
            <a:r>
              <a:rPr lang="fr-FR" sz="1800" dirty="0"/>
              <a:t>Pourcentage de </a:t>
            </a:r>
            <a:r>
              <a:rPr lang="fr-FR" dirty="0"/>
              <a:t>la p</a:t>
            </a:r>
            <a:r>
              <a:rPr lang="fr-FR" sz="1800" dirty="0"/>
              <a:t>opulation née à l’étranger, France – Suède, 2000-2019</a:t>
            </a:r>
          </a:p>
          <a:p>
            <a:pPr marL="0" indent="0" algn="r">
              <a:buNone/>
            </a:pPr>
            <a:r>
              <a:rPr lang="fr-FR" sz="1400" dirty="0"/>
              <a:t>Source : OCDE</a:t>
            </a:r>
          </a:p>
          <a:p>
            <a:endParaRPr lang="fr-FR" sz="1400" dirty="0"/>
          </a:p>
        </p:txBody>
      </p:sp>
    </p:spTree>
    <p:extLst>
      <p:ext uri="{BB962C8B-B14F-4D97-AF65-F5344CB8AC3E}">
        <p14:creationId xmlns:p14="http://schemas.microsoft.com/office/powerpoint/2010/main" val="329661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C8EAF-1FDC-42FD-B2D7-5A5247977339}"/>
              </a:ext>
            </a:extLst>
          </p:cNvPr>
          <p:cNvSpPr>
            <a:spLocks noGrp="1"/>
          </p:cNvSpPr>
          <p:nvPr>
            <p:ph type="title"/>
          </p:nvPr>
        </p:nvSpPr>
        <p:spPr>
          <a:xfrm>
            <a:off x="629478" y="365126"/>
            <a:ext cx="9021417" cy="1325563"/>
          </a:xfrm>
        </p:spPr>
        <p:txBody>
          <a:bodyPr>
            <a:normAutofit/>
          </a:bodyPr>
          <a:lstStyle/>
          <a:p>
            <a:r>
              <a:rPr lang="fr-FR" sz="3600" dirty="0"/>
              <a:t>(5) L’enjeu d’intégration des nouveaux arrivants</a:t>
            </a:r>
          </a:p>
        </p:txBody>
      </p:sp>
      <p:sp>
        <p:nvSpPr>
          <p:cNvPr id="3" name="Inhaltsplatzhalter 2">
            <a:extLst>
              <a:ext uri="{FF2B5EF4-FFF2-40B4-BE49-F238E27FC236}">
                <a16:creationId xmlns:a16="http://schemas.microsoft.com/office/drawing/2014/main" id="{BA0D7A80-2DFE-4738-B420-1EFDA5DFB6C1}"/>
              </a:ext>
            </a:extLst>
          </p:cNvPr>
          <p:cNvSpPr>
            <a:spLocks noGrp="1"/>
          </p:cNvSpPr>
          <p:nvPr>
            <p:ph idx="1"/>
          </p:nvPr>
        </p:nvSpPr>
        <p:spPr>
          <a:xfrm>
            <a:off x="520975" y="1952693"/>
            <a:ext cx="10650608" cy="4540181"/>
          </a:xfrm>
        </p:spPr>
        <p:txBody>
          <a:bodyPr>
            <a:normAutofit/>
          </a:bodyPr>
          <a:lstStyle/>
          <a:p>
            <a:r>
              <a:rPr lang="fr-FR" sz="2400" dirty="0"/>
              <a:t>Nécessité d’investir plus dans l’intégration des nouveaux arrivants, malgré diverses mesures déjà en place</a:t>
            </a:r>
          </a:p>
          <a:p>
            <a:endParaRPr lang="fr-FR" sz="2400" dirty="0"/>
          </a:p>
          <a:p>
            <a:r>
              <a:rPr lang="fr-FR" sz="2400" dirty="0"/>
              <a:t>Éducation : 17% d’élèves issus de l’immigration en 2015 (1ère et 2ème génération)</a:t>
            </a:r>
          </a:p>
          <a:p>
            <a:pPr lvl="1"/>
            <a:r>
              <a:rPr lang="fr-FR" sz="2000" dirty="0"/>
              <a:t>Écart de performance par rapport aux étudiants non immigrants plus important que dans la moyenne de l'OCDE</a:t>
            </a:r>
          </a:p>
          <a:p>
            <a:endParaRPr lang="fr-FR" sz="2400" dirty="0"/>
          </a:p>
          <a:p>
            <a:r>
              <a:rPr lang="fr-FR" sz="2400" dirty="0"/>
              <a:t>Marché du travail : Taux de chômage de 15,5 % des personnes nées à l’étranger en 2019 (FR : 13,1 % ) </a:t>
            </a:r>
          </a:p>
        </p:txBody>
      </p:sp>
    </p:spTree>
    <p:extLst>
      <p:ext uri="{BB962C8B-B14F-4D97-AF65-F5344CB8AC3E}">
        <p14:creationId xmlns:p14="http://schemas.microsoft.com/office/powerpoint/2010/main" val="535975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43E2F-EA4D-4423-8104-6D2C758E3D2F}"/>
              </a:ext>
            </a:extLst>
          </p:cNvPr>
          <p:cNvSpPr>
            <a:spLocks noGrp="1"/>
          </p:cNvSpPr>
          <p:nvPr>
            <p:ph type="title"/>
          </p:nvPr>
        </p:nvSpPr>
        <p:spPr>
          <a:xfrm>
            <a:off x="838200" y="474455"/>
            <a:ext cx="10515600" cy="1325563"/>
          </a:xfrm>
        </p:spPr>
        <p:txBody>
          <a:bodyPr/>
          <a:lstStyle/>
          <a:p>
            <a:r>
              <a:rPr lang="fr-FR" dirty="0"/>
              <a:t>Le programme du voyage</a:t>
            </a:r>
          </a:p>
        </p:txBody>
      </p:sp>
      <p:sp>
        <p:nvSpPr>
          <p:cNvPr id="3" name="Inhaltsplatzhalter 2">
            <a:extLst>
              <a:ext uri="{FF2B5EF4-FFF2-40B4-BE49-F238E27FC236}">
                <a16:creationId xmlns:a16="http://schemas.microsoft.com/office/drawing/2014/main" id="{6265BADF-D65F-4FAC-A8D7-30E9878C3DA6}"/>
              </a:ext>
            </a:extLst>
          </p:cNvPr>
          <p:cNvSpPr>
            <a:spLocks noGrp="1"/>
          </p:cNvSpPr>
          <p:nvPr>
            <p:ph idx="1"/>
          </p:nvPr>
        </p:nvSpPr>
        <p:spPr>
          <a:xfrm>
            <a:off x="535056" y="1800017"/>
            <a:ext cx="10209144" cy="1088680"/>
          </a:xfrm>
        </p:spPr>
        <p:txBody>
          <a:bodyPr>
            <a:noAutofit/>
          </a:bodyPr>
          <a:lstStyle/>
          <a:p>
            <a:r>
              <a:rPr lang="fr-FR" sz="2400" dirty="0"/>
              <a:t>5 jours de visites variées et d’une grande diversité d’intervenants</a:t>
            </a:r>
          </a:p>
          <a:p>
            <a:r>
              <a:rPr lang="fr-FR" sz="2400" dirty="0"/>
              <a:t>2 lieux principaux : Stockholm et Södertälje</a:t>
            </a:r>
          </a:p>
          <a:p>
            <a:r>
              <a:rPr lang="fr-FR" sz="2400" dirty="0"/>
              <a:t>Du temps pour la découverte</a:t>
            </a:r>
          </a:p>
        </p:txBody>
      </p:sp>
      <p:pic>
        <p:nvPicPr>
          <p:cNvPr id="4" name="Grafik 3" descr="Ein Bild, das Person, Mann, Gebäude, Anzug enthält.&#10;&#10;Automatisch generierte Beschreibung">
            <a:extLst>
              <a:ext uri="{FF2B5EF4-FFF2-40B4-BE49-F238E27FC236}">
                <a16:creationId xmlns:a16="http://schemas.microsoft.com/office/drawing/2014/main" id="{B1C7296A-C26F-40BE-BCB1-BE9D4F99F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1061" y="2624781"/>
            <a:ext cx="3945835" cy="3972317"/>
          </a:xfrm>
          <a:prstGeom prst="rect">
            <a:avLst/>
          </a:prstGeom>
        </p:spPr>
      </p:pic>
      <p:sp>
        <p:nvSpPr>
          <p:cNvPr id="6" name="Textfeld 5">
            <a:extLst>
              <a:ext uri="{FF2B5EF4-FFF2-40B4-BE49-F238E27FC236}">
                <a16:creationId xmlns:a16="http://schemas.microsoft.com/office/drawing/2014/main" id="{3B3B74F4-0A1E-4987-A50B-338F0469172B}"/>
              </a:ext>
            </a:extLst>
          </p:cNvPr>
          <p:cNvSpPr txBox="1"/>
          <p:nvPr/>
        </p:nvSpPr>
        <p:spPr>
          <a:xfrm>
            <a:off x="768626" y="3611665"/>
            <a:ext cx="7058440" cy="2985433"/>
          </a:xfrm>
          <a:prstGeom prst="rect">
            <a:avLst/>
          </a:prstGeom>
          <a:noFill/>
        </p:spPr>
        <p:txBody>
          <a:bodyPr wrap="square">
            <a:spAutoFit/>
          </a:bodyPr>
          <a:lstStyle/>
          <a:p>
            <a:r>
              <a:rPr lang="fr-FR" sz="2400" dirty="0"/>
              <a:t>Coordinateur scientifique du voyage : </a:t>
            </a:r>
            <a:r>
              <a:rPr lang="fr-FR" sz="2400" b="1" dirty="0"/>
              <a:t>Christian </a:t>
            </a:r>
            <a:r>
              <a:rPr lang="fr-FR" sz="2400" b="1" dirty="0" err="1"/>
              <a:t>Gauffin</a:t>
            </a:r>
            <a:endParaRPr lang="fr-FR" sz="2400" b="1" dirty="0"/>
          </a:p>
          <a:p>
            <a:endParaRPr lang="fr-FR" sz="2400" b="1" dirty="0"/>
          </a:p>
          <a:p>
            <a:pPr marL="342900" indent="-342900">
              <a:buFont typeface="Arial" panose="020B0604020202020204" pitchFamily="34" charset="0"/>
              <a:buChar char="•"/>
            </a:pPr>
            <a:r>
              <a:rPr lang="fr-FR" sz="2000" dirty="0"/>
              <a:t>Consultant franco-suédois et multilingue</a:t>
            </a:r>
          </a:p>
          <a:p>
            <a:pPr marL="342900" indent="-342900">
              <a:buFont typeface="Arial" panose="020B0604020202020204" pitchFamily="34" charset="0"/>
              <a:buChar char="•"/>
            </a:pPr>
            <a:r>
              <a:rPr lang="fr-FR" sz="2000" dirty="0"/>
              <a:t>Fondateur de « BEST - Benchmark Européen des Services publics Territoriaux », un réseau d’échange entre DGS de grandes villes, agglomérations, régions françaises et européennes</a:t>
            </a:r>
          </a:p>
          <a:p>
            <a:pPr marL="342900" indent="-342900">
              <a:buFont typeface="Arial" panose="020B0604020202020204" pitchFamily="34" charset="0"/>
              <a:buChar char="•"/>
            </a:pPr>
            <a:r>
              <a:rPr lang="fr-FR" sz="2000" dirty="0"/>
              <a:t>Ancien haut-fonctionnaire auprès de ministères suédois et de la ville de Stockholm.</a:t>
            </a:r>
          </a:p>
        </p:txBody>
      </p:sp>
      <p:pic>
        <p:nvPicPr>
          <p:cNvPr id="7" name="Grafik 6" descr="dunkel (mittlere Sonne) Silhouette">
            <a:extLst>
              <a:ext uri="{FF2B5EF4-FFF2-40B4-BE49-F238E27FC236}">
                <a16:creationId xmlns:a16="http://schemas.microsoft.com/office/drawing/2014/main" id="{096EDE5F-2430-4C9C-BD37-A17DDE4184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5392" y="752697"/>
            <a:ext cx="769078" cy="769078"/>
          </a:xfrm>
          <a:prstGeom prst="rect">
            <a:avLst/>
          </a:prstGeom>
        </p:spPr>
      </p:pic>
    </p:spTree>
    <p:extLst>
      <p:ext uri="{BB962C8B-B14F-4D97-AF65-F5344CB8AC3E}">
        <p14:creationId xmlns:p14="http://schemas.microsoft.com/office/powerpoint/2010/main" val="3541603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3A9EB21-D26B-4A62-AE2D-323C83DFF9C4}"/>
              </a:ext>
            </a:extLst>
          </p:cNvPr>
          <p:cNvSpPr>
            <a:spLocks noGrp="1"/>
          </p:cNvSpPr>
          <p:nvPr>
            <p:ph sz="half" idx="1"/>
          </p:nvPr>
        </p:nvSpPr>
        <p:spPr>
          <a:xfrm>
            <a:off x="526773" y="688388"/>
            <a:ext cx="5181600" cy="5481224"/>
          </a:xfrm>
        </p:spPr>
        <p:txBody>
          <a:bodyPr>
            <a:normAutofit/>
          </a:bodyPr>
          <a:lstStyle/>
          <a:p>
            <a:pPr marL="0" indent="0">
              <a:buNone/>
            </a:pPr>
            <a:r>
              <a:rPr lang="fr-FR" sz="2200" u="sng" dirty="0"/>
              <a:t>Stockholm</a:t>
            </a:r>
          </a:p>
          <a:p>
            <a:r>
              <a:rPr lang="fr-FR" sz="2200" dirty="0"/>
              <a:t>1.5 millions d’habitants</a:t>
            </a:r>
          </a:p>
        </p:txBody>
      </p:sp>
      <p:sp>
        <p:nvSpPr>
          <p:cNvPr id="4" name="Inhaltsplatzhalter 3">
            <a:extLst>
              <a:ext uri="{FF2B5EF4-FFF2-40B4-BE49-F238E27FC236}">
                <a16:creationId xmlns:a16="http://schemas.microsoft.com/office/drawing/2014/main" id="{CF4141AA-DF24-4348-B9D8-1A31A63F318D}"/>
              </a:ext>
            </a:extLst>
          </p:cNvPr>
          <p:cNvSpPr>
            <a:spLocks noGrp="1"/>
          </p:cNvSpPr>
          <p:nvPr>
            <p:ph sz="half" idx="2"/>
          </p:nvPr>
        </p:nvSpPr>
        <p:spPr>
          <a:xfrm>
            <a:off x="6160082" y="688388"/>
            <a:ext cx="5181600" cy="5481224"/>
          </a:xfrm>
        </p:spPr>
        <p:txBody>
          <a:bodyPr>
            <a:normAutofit/>
          </a:bodyPr>
          <a:lstStyle/>
          <a:p>
            <a:pPr marL="0" indent="0">
              <a:buNone/>
            </a:pPr>
            <a:r>
              <a:rPr lang="fr-FR" sz="2200" u="sng" dirty="0"/>
              <a:t>Södertälje </a:t>
            </a:r>
            <a:r>
              <a:rPr lang="fr-FR" sz="2200" u="sng" dirty="0" err="1"/>
              <a:t>kommun</a:t>
            </a:r>
            <a:endParaRPr lang="fr-FR" sz="2200" u="sng" dirty="0"/>
          </a:p>
          <a:p>
            <a:r>
              <a:rPr lang="fr-FR" sz="2200" dirty="0"/>
              <a:t>101 000 habitants</a:t>
            </a:r>
          </a:p>
          <a:p>
            <a:pPr lvl="1"/>
            <a:r>
              <a:rPr lang="fr-FR" sz="2200" dirty="0"/>
              <a:t>Södertälje : 73 000 habitants</a:t>
            </a:r>
          </a:p>
          <a:p>
            <a:pPr lvl="1"/>
            <a:r>
              <a:rPr lang="fr-FR" sz="2200" dirty="0" err="1"/>
              <a:t>Enhörna</a:t>
            </a:r>
            <a:r>
              <a:rPr lang="fr-FR" sz="2200" dirty="0"/>
              <a:t> : 2 700 habitants</a:t>
            </a:r>
          </a:p>
        </p:txBody>
      </p:sp>
      <p:pic>
        <p:nvPicPr>
          <p:cNvPr id="5" name="Grafik 4" descr="Ein Bild, das Karte enthält.&#10;&#10;Automatisch generierte Beschreibung">
            <a:extLst>
              <a:ext uri="{FF2B5EF4-FFF2-40B4-BE49-F238E27FC236}">
                <a16:creationId xmlns:a16="http://schemas.microsoft.com/office/drawing/2014/main" id="{2795DC76-63DD-4118-8AA6-439CA9621A27}"/>
              </a:ext>
            </a:extLst>
          </p:cNvPr>
          <p:cNvPicPr>
            <a:picLocks noChangeAspect="1"/>
          </p:cNvPicPr>
          <p:nvPr/>
        </p:nvPicPr>
        <p:blipFill rotWithShape="1">
          <a:blip r:embed="rId2"/>
          <a:srcRect l="39683" t="22928" r="4321" b="7898"/>
          <a:stretch/>
        </p:blipFill>
        <p:spPr bwMode="auto">
          <a:xfrm>
            <a:off x="6390559" y="2828812"/>
            <a:ext cx="5506280" cy="3825367"/>
          </a:xfrm>
          <a:prstGeom prst="rect">
            <a:avLst/>
          </a:prstGeom>
          <a:ln>
            <a:noFill/>
          </a:ln>
          <a:extLst>
            <a:ext uri="{53640926-AAD7-44D8-BBD7-CCE9431645EC}">
              <a14:shadowObscured xmlns:a14="http://schemas.microsoft.com/office/drawing/2010/main"/>
            </a:ext>
          </a:extLst>
        </p:spPr>
      </p:pic>
      <p:sp>
        <p:nvSpPr>
          <p:cNvPr id="2" name="Kreis: nicht ausgefüllt 1">
            <a:extLst>
              <a:ext uri="{FF2B5EF4-FFF2-40B4-BE49-F238E27FC236}">
                <a16:creationId xmlns:a16="http://schemas.microsoft.com/office/drawing/2014/main" id="{07306851-864F-43D6-AEF6-B901DDBA6238}"/>
              </a:ext>
            </a:extLst>
          </p:cNvPr>
          <p:cNvSpPr/>
          <p:nvPr/>
        </p:nvSpPr>
        <p:spPr>
          <a:xfrm>
            <a:off x="7702826" y="5780554"/>
            <a:ext cx="646043" cy="631341"/>
          </a:xfrm>
          <a:prstGeom prst="donut">
            <a:avLst>
              <a:gd name="adj" fmla="val 1055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8" name="Grafik 7" descr="Stockholm-Stadtplan - City map-Stockholm (Södermanland und ...">
            <a:extLst>
              <a:ext uri="{FF2B5EF4-FFF2-40B4-BE49-F238E27FC236}">
                <a16:creationId xmlns:a16="http://schemas.microsoft.com/office/drawing/2014/main" id="{AB5FF9E6-E2F3-4C43-9D66-DC00ECC9BD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161" y="1860916"/>
            <a:ext cx="5633309" cy="3993232"/>
          </a:xfrm>
          <a:prstGeom prst="rect">
            <a:avLst/>
          </a:prstGeom>
          <a:noFill/>
          <a:ln>
            <a:noFill/>
          </a:ln>
        </p:spPr>
      </p:pic>
    </p:spTree>
    <p:extLst>
      <p:ext uri="{BB962C8B-B14F-4D97-AF65-F5344CB8AC3E}">
        <p14:creationId xmlns:p14="http://schemas.microsoft.com/office/powerpoint/2010/main" val="316628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BA329-C364-4A88-9590-C8DDCB6EA09E}"/>
              </a:ext>
            </a:extLst>
          </p:cNvPr>
          <p:cNvSpPr>
            <a:spLocks noGrp="1"/>
          </p:cNvSpPr>
          <p:nvPr>
            <p:ph type="title"/>
          </p:nvPr>
        </p:nvSpPr>
        <p:spPr>
          <a:xfrm>
            <a:off x="724374" y="572329"/>
            <a:ext cx="5268922" cy="1355863"/>
          </a:xfrm>
        </p:spPr>
        <p:txBody>
          <a:bodyPr anchor="ctr">
            <a:normAutofit fontScale="90000"/>
          </a:bodyPr>
          <a:lstStyle/>
          <a:p>
            <a:r>
              <a:rPr lang="fr-FR" sz="2400" i="1" dirty="0"/>
              <a:t>Lundi</a:t>
            </a:r>
            <a:r>
              <a:rPr lang="fr-FR" sz="3300" dirty="0"/>
              <a:t>  </a:t>
            </a:r>
            <a:br>
              <a:rPr lang="fr-FR" sz="3300" dirty="0"/>
            </a:br>
            <a:r>
              <a:rPr lang="fr-FR" sz="3300" dirty="0"/>
              <a:t>La Suède et son système éducatif – une introduction</a:t>
            </a:r>
          </a:p>
        </p:txBody>
      </p:sp>
      <p:sp>
        <p:nvSpPr>
          <p:cNvPr id="3" name="Inhaltsplatzhalter 2">
            <a:extLst>
              <a:ext uri="{FF2B5EF4-FFF2-40B4-BE49-F238E27FC236}">
                <a16:creationId xmlns:a16="http://schemas.microsoft.com/office/drawing/2014/main" id="{F98A3A08-C49D-4ED1-B134-DD996D2D49DA}"/>
              </a:ext>
            </a:extLst>
          </p:cNvPr>
          <p:cNvSpPr>
            <a:spLocks noGrp="1"/>
          </p:cNvSpPr>
          <p:nvPr>
            <p:ph idx="1"/>
          </p:nvPr>
        </p:nvSpPr>
        <p:spPr>
          <a:xfrm>
            <a:off x="457053" y="2900378"/>
            <a:ext cx="6838269" cy="2452687"/>
          </a:xfrm>
        </p:spPr>
        <p:txBody>
          <a:bodyPr anchor="ctr">
            <a:noAutofit/>
          </a:bodyPr>
          <a:lstStyle/>
          <a:p>
            <a:r>
              <a:rPr lang="fr-FR" sz="2000" dirty="0"/>
              <a:t>Constitution et société suédoise en perspective</a:t>
            </a:r>
          </a:p>
          <a:p>
            <a:r>
              <a:rPr lang="fr-FR" sz="2000" dirty="0"/>
              <a:t>Système scolaire, universitaire et éducation pour adultes</a:t>
            </a:r>
          </a:p>
          <a:p>
            <a:r>
              <a:rPr lang="fr-FR" sz="2000" dirty="0"/>
              <a:t>Le débat autour des réformes scolaires des dernières décennies</a:t>
            </a:r>
          </a:p>
          <a:p>
            <a:r>
              <a:rPr lang="fr-FR" sz="2000" dirty="0"/>
              <a:t>L’introduction du marché dans le système éducatif suédois</a:t>
            </a:r>
          </a:p>
          <a:p>
            <a:pPr marL="0" indent="0">
              <a:buNone/>
            </a:pPr>
            <a:endParaRPr lang="fr-FR" sz="2000" dirty="0">
              <a:sym typeface="Wingdings" panose="05000000000000000000" pitchFamily="2" charset="2"/>
            </a:endParaRPr>
          </a:p>
          <a:p>
            <a:pPr marL="0" indent="0">
              <a:buNone/>
            </a:pPr>
            <a:endParaRPr lang="fr-FR" sz="2000" dirty="0"/>
          </a:p>
          <a:p>
            <a:pPr marL="0" indent="0">
              <a:buNone/>
            </a:pPr>
            <a:r>
              <a:rPr lang="fr-FR" sz="2000" dirty="0"/>
              <a:t>Soir : Apéro en centre-ville </a:t>
            </a:r>
          </a:p>
        </p:txBody>
      </p:sp>
      <p:sp>
        <p:nvSpPr>
          <p:cNvPr id="19" name="Textfeld 18">
            <a:extLst>
              <a:ext uri="{FF2B5EF4-FFF2-40B4-BE49-F238E27FC236}">
                <a16:creationId xmlns:a16="http://schemas.microsoft.com/office/drawing/2014/main" id="{22EFEE79-349D-4744-B5FF-2BEDAA7967CD}"/>
              </a:ext>
            </a:extLst>
          </p:cNvPr>
          <p:cNvSpPr txBox="1"/>
          <p:nvPr/>
        </p:nvSpPr>
        <p:spPr>
          <a:xfrm>
            <a:off x="6921672" y="3152001"/>
            <a:ext cx="5387008" cy="276999"/>
          </a:xfrm>
          <a:prstGeom prst="rect">
            <a:avLst/>
          </a:prstGeom>
          <a:noFill/>
        </p:spPr>
        <p:txBody>
          <a:bodyPr wrap="square">
            <a:spAutoFit/>
          </a:bodyPr>
          <a:lstStyle/>
          <a:p>
            <a:r>
              <a:rPr lang="fr-FR" sz="1200" dirty="0">
                <a:solidFill>
                  <a:schemeClr val="bg1"/>
                </a:solidFill>
              </a:rPr>
              <a:t>Notre salle de réunion au siège de l’Autorité nationale de l’enseignement supérieur </a:t>
            </a:r>
          </a:p>
        </p:txBody>
      </p:sp>
      <p:pic>
        <p:nvPicPr>
          <p:cNvPr id="5" name="Grafik 4" descr="Ein Bild, das Wasser, Himmel, draußen, Boot enthält.&#10;&#10;Automatisch generierte Beschreibung">
            <a:extLst>
              <a:ext uri="{FF2B5EF4-FFF2-40B4-BE49-F238E27FC236}">
                <a16:creationId xmlns:a16="http://schemas.microsoft.com/office/drawing/2014/main" id="{36B02881-8064-4314-B744-67158D2FB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0980" y="0"/>
            <a:ext cx="4351020" cy="6858000"/>
          </a:xfrm>
          <a:prstGeom prst="rect">
            <a:avLst/>
          </a:prstGeom>
        </p:spPr>
      </p:pic>
      <p:sp>
        <p:nvSpPr>
          <p:cNvPr id="8" name="Textfeld 7">
            <a:extLst>
              <a:ext uri="{FF2B5EF4-FFF2-40B4-BE49-F238E27FC236}">
                <a16:creationId xmlns:a16="http://schemas.microsoft.com/office/drawing/2014/main" id="{1428AAC8-9F50-4E79-8A5B-5BBB65644BF5}"/>
              </a:ext>
            </a:extLst>
          </p:cNvPr>
          <p:cNvSpPr txBox="1"/>
          <p:nvPr/>
        </p:nvSpPr>
        <p:spPr>
          <a:xfrm>
            <a:off x="10266189" y="6520385"/>
            <a:ext cx="3191393" cy="276999"/>
          </a:xfrm>
          <a:prstGeom prst="rect">
            <a:avLst/>
          </a:prstGeom>
          <a:noFill/>
        </p:spPr>
        <p:txBody>
          <a:bodyPr wrap="square">
            <a:spAutoFit/>
          </a:bodyPr>
          <a:lstStyle/>
          <a:p>
            <a:r>
              <a:rPr lang="fr-FR" sz="1200" dirty="0">
                <a:solidFill>
                  <a:schemeClr val="bg1"/>
                </a:solidFill>
              </a:rPr>
              <a:t>Hôtel de ville de Stockholm</a:t>
            </a:r>
            <a:endParaRPr lang="fr-FR" sz="1200" i="1" dirty="0">
              <a:solidFill>
                <a:schemeClr val="bg1"/>
              </a:solidFill>
            </a:endParaRPr>
          </a:p>
        </p:txBody>
      </p:sp>
      <p:pic>
        <p:nvPicPr>
          <p:cNvPr id="9" name="Grafik 4" descr="Wein mit einfarbiger Füllung">
            <a:extLst>
              <a:ext uri="{FF2B5EF4-FFF2-40B4-BE49-F238E27FC236}">
                <a16:creationId xmlns:a16="http://schemas.microsoft.com/office/drawing/2014/main" id="{1AC3FCD4-CC09-4445-A363-F1A39D10E7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0525" y="5243734"/>
            <a:ext cx="446976" cy="446976"/>
          </a:xfrm>
          <a:prstGeom prst="rect">
            <a:avLst/>
          </a:prstGeom>
        </p:spPr>
      </p:pic>
    </p:spTree>
    <p:extLst>
      <p:ext uri="{BB962C8B-B14F-4D97-AF65-F5344CB8AC3E}">
        <p14:creationId xmlns:p14="http://schemas.microsoft.com/office/powerpoint/2010/main" val="41830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BA329-C364-4A88-9590-C8DDCB6EA09E}"/>
              </a:ext>
            </a:extLst>
          </p:cNvPr>
          <p:cNvSpPr>
            <a:spLocks noGrp="1"/>
          </p:cNvSpPr>
          <p:nvPr>
            <p:ph type="title"/>
          </p:nvPr>
        </p:nvSpPr>
        <p:spPr/>
        <p:txBody>
          <a:bodyPr>
            <a:normAutofit fontScale="90000"/>
          </a:bodyPr>
          <a:lstStyle/>
          <a:p>
            <a:r>
              <a:rPr lang="fr-FR" sz="2400" i="1" dirty="0"/>
              <a:t>Mardi</a:t>
            </a:r>
            <a:br>
              <a:rPr lang="fr-FR" sz="3400" dirty="0"/>
            </a:br>
            <a:r>
              <a:rPr lang="fr-FR" sz="3300" dirty="0"/>
              <a:t>Autonomie locale et responsabilité des communes dans l’éducation</a:t>
            </a:r>
          </a:p>
        </p:txBody>
      </p:sp>
      <p:sp>
        <p:nvSpPr>
          <p:cNvPr id="3" name="Inhaltsplatzhalter 2">
            <a:extLst>
              <a:ext uri="{FF2B5EF4-FFF2-40B4-BE49-F238E27FC236}">
                <a16:creationId xmlns:a16="http://schemas.microsoft.com/office/drawing/2014/main" id="{F98A3A08-C49D-4ED1-B134-DD996D2D49DA}"/>
              </a:ext>
            </a:extLst>
          </p:cNvPr>
          <p:cNvSpPr>
            <a:spLocks noGrp="1"/>
          </p:cNvSpPr>
          <p:nvPr>
            <p:ph idx="1"/>
          </p:nvPr>
        </p:nvSpPr>
        <p:spPr>
          <a:xfrm>
            <a:off x="838199" y="1825625"/>
            <a:ext cx="10740887" cy="4351338"/>
          </a:xfrm>
        </p:spPr>
        <p:txBody>
          <a:bodyPr>
            <a:normAutofit/>
          </a:bodyPr>
          <a:lstStyle/>
          <a:p>
            <a:pPr marL="0" indent="0">
              <a:buNone/>
            </a:pPr>
            <a:r>
              <a:rPr lang="fr-FR" sz="2000" dirty="0"/>
              <a:t>Matinée </a:t>
            </a:r>
          </a:p>
          <a:p>
            <a:r>
              <a:rPr lang="fr-FR" sz="2000" dirty="0"/>
              <a:t>Rencontre à l’association des communes et régions de Suède SKR</a:t>
            </a:r>
          </a:p>
          <a:p>
            <a:pPr marL="0" indent="0">
              <a:buNone/>
            </a:pPr>
            <a:endParaRPr lang="fr-FR" sz="2000" dirty="0"/>
          </a:p>
          <a:p>
            <a:pPr marL="0" indent="0">
              <a:buNone/>
            </a:pPr>
            <a:r>
              <a:rPr lang="fr-FR" sz="2000" dirty="0"/>
              <a:t>Après-midi</a:t>
            </a:r>
          </a:p>
          <a:p>
            <a:r>
              <a:rPr lang="fr-FR" sz="2000" dirty="0"/>
              <a:t>La ville de Stockholm et son organisation en matière d'éducation pour faire face aux enjeux sociaux</a:t>
            </a:r>
          </a:p>
          <a:p>
            <a:r>
              <a:rPr lang="fr-FR" sz="2000" dirty="0"/>
              <a:t>Visites d’établissements communaux d’enseignement pour adultes</a:t>
            </a:r>
          </a:p>
          <a:p>
            <a:r>
              <a:rPr lang="fr-FR" sz="2000" dirty="0"/>
              <a:t>L’enseignement professionnel supérieur : rencontre avec un membre de l’Agence nationale pour l'enseignement professionnel supérieur et des étudiants</a:t>
            </a:r>
          </a:p>
          <a:p>
            <a:pPr marL="0" indent="0">
              <a:buNone/>
            </a:pPr>
            <a:endParaRPr lang="fr-FR" sz="2000" dirty="0"/>
          </a:p>
          <a:p>
            <a:pPr marL="0" indent="0">
              <a:buNone/>
            </a:pPr>
            <a:r>
              <a:rPr lang="fr-FR" sz="2000" dirty="0"/>
              <a:t>Soir : Apéro sur l’île du Sud </a:t>
            </a:r>
            <a:r>
              <a:rPr lang="fr-FR" sz="2000" i="1" dirty="0" err="1"/>
              <a:t>Södermalm</a:t>
            </a:r>
            <a:r>
              <a:rPr lang="fr-FR" sz="2000" dirty="0"/>
              <a:t> </a:t>
            </a:r>
          </a:p>
        </p:txBody>
      </p:sp>
      <p:pic>
        <p:nvPicPr>
          <p:cNvPr id="5" name="Grafik 4" descr="Wein mit einfarbiger Füllung">
            <a:extLst>
              <a:ext uri="{FF2B5EF4-FFF2-40B4-BE49-F238E27FC236}">
                <a16:creationId xmlns:a16="http://schemas.microsoft.com/office/drawing/2014/main" id="{6BB0D57C-D584-45E2-9B73-90752A6D0B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53001" y="5277679"/>
            <a:ext cx="452024" cy="452024"/>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334DE4F7-CCB5-42AB-B597-9D99AA5CEA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8688" y="1690688"/>
            <a:ext cx="3168512" cy="1310186"/>
          </a:xfrm>
          <a:prstGeom prst="rect">
            <a:avLst/>
          </a:prstGeom>
        </p:spPr>
      </p:pic>
      <p:pic>
        <p:nvPicPr>
          <p:cNvPr id="7" name="Grafik 6">
            <a:extLst>
              <a:ext uri="{FF2B5EF4-FFF2-40B4-BE49-F238E27FC236}">
                <a16:creationId xmlns:a16="http://schemas.microsoft.com/office/drawing/2014/main" id="{00FA1F5A-D797-46E0-AEA9-7A17F5CB3808}"/>
              </a:ext>
            </a:extLst>
          </p:cNvPr>
          <p:cNvPicPr>
            <a:picLocks noChangeAspect="1"/>
          </p:cNvPicPr>
          <p:nvPr/>
        </p:nvPicPr>
        <p:blipFill rotWithShape="1">
          <a:blip r:embed="rId5"/>
          <a:srcRect l="2152" t="63212" r="83483" b="25155"/>
          <a:stretch/>
        </p:blipFill>
        <p:spPr>
          <a:xfrm>
            <a:off x="8387968" y="5057981"/>
            <a:ext cx="3654946" cy="1664874"/>
          </a:xfrm>
          <a:prstGeom prst="rect">
            <a:avLst/>
          </a:prstGeom>
        </p:spPr>
      </p:pic>
      <p:pic>
        <p:nvPicPr>
          <p:cNvPr id="9" name="Grafik 8" descr="Sonne Silhouette">
            <a:extLst>
              <a:ext uri="{FF2B5EF4-FFF2-40B4-BE49-F238E27FC236}">
                <a16:creationId xmlns:a16="http://schemas.microsoft.com/office/drawing/2014/main" id="{35237479-BD8C-40B8-99E5-F8E30F25FD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42870" y="5680378"/>
            <a:ext cx="413268" cy="413268"/>
          </a:xfrm>
          <a:prstGeom prst="rect">
            <a:avLst/>
          </a:prstGeom>
        </p:spPr>
      </p:pic>
    </p:spTree>
    <p:extLst>
      <p:ext uri="{BB962C8B-B14F-4D97-AF65-F5344CB8AC3E}">
        <p14:creationId xmlns:p14="http://schemas.microsoft.com/office/powerpoint/2010/main" val="2795229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BA329-C364-4A88-9590-C8DDCB6EA09E}"/>
              </a:ext>
            </a:extLst>
          </p:cNvPr>
          <p:cNvSpPr>
            <a:spLocks noGrp="1"/>
          </p:cNvSpPr>
          <p:nvPr>
            <p:ph type="title"/>
          </p:nvPr>
        </p:nvSpPr>
        <p:spPr>
          <a:xfrm>
            <a:off x="357769" y="3745154"/>
            <a:ext cx="2826232" cy="1907856"/>
          </a:xfrm>
        </p:spPr>
        <p:txBody>
          <a:bodyPr anchor="ctr">
            <a:normAutofit/>
          </a:bodyPr>
          <a:lstStyle/>
          <a:p>
            <a:r>
              <a:rPr lang="fr-FR" sz="2200" i="1" dirty="0"/>
              <a:t>Mercredi</a:t>
            </a:r>
            <a:br>
              <a:rPr lang="fr-FR" sz="3600" dirty="0"/>
            </a:br>
            <a:r>
              <a:rPr lang="fr-FR" sz="3000" dirty="0"/>
              <a:t>Une forte culture de la deuxième chance</a:t>
            </a:r>
          </a:p>
        </p:txBody>
      </p:sp>
      <p:sp>
        <p:nvSpPr>
          <p:cNvPr id="3" name="Inhaltsplatzhalter 2">
            <a:extLst>
              <a:ext uri="{FF2B5EF4-FFF2-40B4-BE49-F238E27FC236}">
                <a16:creationId xmlns:a16="http://schemas.microsoft.com/office/drawing/2014/main" id="{F98A3A08-C49D-4ED1-B134-DD996D2D49DA}"/>
              </a:ext>
            </a:extLst>
          </p:cNvPr>
          <p:cNvSpPr>
            <a:spLocks noGrp="1"/>
          </p:cNvSpPr>
          <p:nvPr>
            <p:ph idx="1"/>
          </p:nvPr>
        </p:nvSpPr>
        <p:spPr>
          <a:xfrm>
            <a:off x="3184001" y="4271928"/>
            <a:ext cx="8920480" cy="2452687"/>
          </a:xfrm>
        </p:spPr>
        <p:txBody>
          <a:bodyPr anchor="ctr">
            <a:noAutofit/>
          </a:bodyPr>
          <a:lstStyle/>
          <a:p>
            <a:r>
              <a:rPr lang="fr-FR" sz="2200" dirty="0"/>
              <a:t>L'apprentissage tout au long de la vie : Rencontre avec un ancien ministre de l’Éducation aujourd’hui professeur dans une école supérieure populaire </a:t>
            </a:r>
          </a:p>
          <a:p>
            <a:r>
              <a:rPr lang="fr-FR" sz="2200" dirty="0"/>
              <a:t>Visite de </a:t>
            </a:r>
            <a:r>
              <a:rPr lang="fr-FR" sz="2200" i="1" dirty="0" err="1"/>
              <a:t>Fryshuset</a:t>
            </a:r>
            <a:r>
              <a:rPr lang="fr-FR" sz="2200" dirty="0"/>
              <a:t>, un établissement scolaire unique en Suède</a:t>
            </a:r>
          </a:p>
          <a:p>
            <a:r>
              <a:rPr lang="fr-FR" sz="2200" dirty="0"/>
              <a:t>Visite du parlement suédois et rencontre avec des membres de la commission de l’éducation</a:t>
            </a:r>
          </a:p>
        </p:txBody>
      </p:sp>
      <p:sp>
        <p:nvSpPr>
          <p:cNvPr id="15" name="Textfeld 14">
            <a:extLst>
              <a:ext uri="{FF2B5EF4-FFF2-40B4-BE49-F238E27FC236}">
                <a16:creationId xmlns:a16="http://schemas.microsoft.com/office/drawing/2014/main" id="{95CD8CFB-0DAF-42C2-BCD5-AB4C9999DD6A}"/>
              </a:ext>
            </a:extLst>
          </p:cNvPr>
          <p:cNvSpPr txBox="1"/>
          <p:nvPr/>
        </p:nvSpPr>
        <p:spPr>
          <a:xfrm>
            <a:off x="10425264" y="3204355"/>
            <a:ext cx="1929075" cy="276999"/>
          </a:xfrm>
          <a:prstGeom prst="rect">
            <a:avLst/>
          </a:prstGeom>
          <a:noFill/>
        </p:spPr>
        <p:txBody>
          <a:bodyPr wrap="square">
            <a:spAutoFit/>
          </a:bodyPr>
          <a:lstStyle/>
          <a:p>
            <a:r>
              <a:rPr lang="fr-FR" sz="1200" dirty="0">
                <a:solidFill>
                  <a:schemeClr val="bg1"/>
                </a:solidFill>
              </a:rPr>
              <a:t>Hall d’entrée de </a:t>
            </a:r>
            <a:r>
              <a:rPr lang="fr-FR" sz="1200" i="1" dirty="0" err="1">
                <a:solidFill>
                  <a:schemeClr val="bg1"/>
                </a:solidFill>
              </a:rPr>
              <a:t>Fryshuset</a:t>
            </a:r>
            <a:r>
              <a:rPr lang="fr-FR" sz="1200" dirty="0">
                <a:solidFill>
                  <a:schemeClr val="bg1"/>
                </a:solidFill>
              </a:rPr>
              <a:t> </a:t>
            </a:r>
          </a:p>
        </p:txBody>
      </p:sp>
      <p:pic>
        <p:nvPicPr>
          <p:cNvPr id="5" name="Grafik 4" descr="Ein Bild, das Text, drinnen, Bereich enthält.&#10;&#10;Automatisch generierte Beschreibung">
            <a:extLst>
              <a:ext uri="{FF2B5EF4-FFF2-40B4-BE49-F238E27FC236}">
                <a16:creationId xmlns:a16="http://schemas.microsoft.com/office/drawing/2014/main" id="{F81F44E9-0E37-47F4-9A52-29A4CE12CE9C}"/>
              </a:ext>
            </a:extLst>
          </p:cNvPr>
          <p:cNvPicPr>
            <a:picLocks noChangeAspect="1"/>
          </p:cNvPicPr>
          <p:nvPr/>
        </p:nvPicPr>
        <p:blipFill rotWithShape="1">
          <a:blip r:embed="rId2">
            <a:extLst>
              <a:ext uri="{28A0092B-C50C-407E-A947-70E740481C1C}">
                <a14:useLocalDpi xmlns:a14="http://schemas.microsoft.com/office/drawing/2010/main" val="0"/>
              </a:ext>
            </a:extLst>
          </a:blip>
          <a:srcRect b="39753"/>
          <a:stretch/>
        </p:blipFill>
        <p:spPr>
          <a:xfrm>
            <a:off x="0" y="0"/>
            <a:ext cx="12192000" cy="3481354"/>
          </a:xfrm>
          <a:prstGeom prst="rect">
            <a:avLst/>
          </a:prstGeom>
        </p:spPr>
      </p:pic>
      <p:sp>
        <p:nvSpPr>
          <p:cNvPr id="11" name="Textfeld 10">
            <a:extLst>
              <a:ext uri="{FF2B5EF4-FFF2-40B4-BE49-F238E27FC236}">
                <a16:creationId xmlns:a16="http://schemas.microsoft.com/office/drawing/2014/main" id="{93D556AF-4212-45D5-89B8-18524B716A8A}"/>
              </a:ext>
            </a:extLst>
          </p:cNvPr>
          <p:cNvSpPr txBox="1"/>
          <p:nvPr/>
        </p:nvSpPr>
        <p:spPr>
          <a:xfrm>
            <a:off x="10425264" y="3173617"/>
            <a:ext cx="2199032" cy="276999"/>
          </a:xfrm>
          <a:prstGeom prst="rect">
            <a:avLst/>
          </a:prstGeom>
          <a:noFill/>
        </p:spPr>
        <p:txBody>
          <a:bodyPr wrap="square">
            <a:spAutoFit/>
          </a:bodyPr>
          <a:lstStyle/>
          <a:p>
            <a:r>
              <a:rPr lang="fr-FR" sz="1200" dirty="0">
                <a:solidFill>
                  <a:schemeClr val="bg1"/>
                </a:solidFill>
              </a:rPr>
              <a:t>Salle de skate à </a:t>
            </a:r>
            <a:r>
              <a:rPr lang="fr-FR" sz="1200" i="1" dirty="0" err="1">
                <a:solidFill>
                  <a:schemeClr val="bg1"/>
                </a:solidFill>
              </a:rPr>
              <a:t>Fryshuset</a:t>
            </a:r>
            <a:endParaRPr lang="fr-FR" sz="1200" i="1" dirty="0">
              <a:solidFill>
                <a:schemeClr val="bg1"/>
              </a:solidFill>
            </a:endParaRPr>
          </a:p>
        </p:txBody>
      </p:sp>
    </p:spTree>
    <p:extLst>
      <p:ext uri="{BB962C8B-B14F-4D97-AF65-F5344CB8AC3E}">
        <p14:creationId xmlns:p14="http://schemas.microsoft.com/office/powerpoint/2010/main" val="208852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draußen, Fahrrad, Boden, Geländer enthält.&#10;&#10;Automatisch generierte Beschreibung">
            <a:extLst>
              <a:ext uri="{FF2B5EF4-FFF2-40B4-BE49-F238E27FC236}">
                <a16:creationId xmlns:a16="http://schemas.microsoft.com/office/drawing/2014/main" id="{595EF0AA-9750-448C-BE57-5683D61E58B1}"/>
              </a:ext>
            </a:extLst>
          </p:cNvPr>
          <p:cNvPicPr>
            <a:picLocks noChangeAspect="1"/>
          </p:cNvPicPr>
          <p:nvPr/>
        </p:nvPicPr>
        <p:blipFill rotWithShape="1">
          <a:blip r:embed="rId2">
            <a:extLst>
              <a:ext uri="{28A0092B-C50C-407E-A947-70E740481C1C}">
                <a14:useLocalDpi xmlns:a14="http://schemas.microsoft.com/office/drawing/2010/main" val="0"/>
              </a:ext>
            </a:extLst>
          </a:blip>
          <a:srcRect l="-417" t="10503" r="415" b="1339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Grafik 6" descr="Ein Bild, das Wasser, draußen, Himmel, Boot enthält.&#10;&#10;Automatisch generierte Beschreibung">
            <a:extLst>
              <a:ext uri="{FF2B5EF4-FFF2-40B4-BE49-F238E27FC236}">
                <a16:creationId xmlns:a16="http://schemas.microsoft.com/office/drawing/2014/main" id="{243FD26B-60E5-4F63-81BC-F36F84F015E6}"/>
              </a:ext>
            </a:extLst>
          </p:cNvPr>
          <p:cNvPicPr>
            <a:picLocks noChangeAspect="1"/>
          </p:cNvPicPr>
          <p:nvPr/>
        </p:nvPicPr>
        <p:blipFill rotWithShape="1">
          <a:blip r:embed="rId3">
            <a:extLst>
              <a:ext uri="{28A0092B-C50C-407E-A947-70E740481C1C}">
                <a14:useLocalDpi xmlns:a14="http://schemas.microsoft.com/office/drawing/2010/main" val="0"/>
              </a:ext>
            </a:extLst>
          </a:blip>
          <a:srcRect l="-2" t="15869" b="15414"/>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8ABBA329-C364-4A88-9590-C8DDCB6EA09E}"/>
              </a:ext>
            </a:extLst>
          </p:cNvPr>
          <p:cNvSpPr>
            <a:spLocks noGrp="1"/>
          </p:cNvSpPr>
          <p:nvPr>
            <p:ph type="title"/>
          </p:nvPr>
        </p:nvSpPr>
        <p:spPr>
          <a:xfrm>
            <a:off x="448056" y="950976"/>
            <a:ext cx="4832802" cy="1243584"/>
          </a:xfrm>
        </p:spPr>
        <p:txBody>
          <a:bodyPr>
            <a:normAutofit/>
          </a:bodyPr>
          <a:lstStyle/>
          <a:p>
            <a:r>
              <a:rPr lang="fr-FR" sz="2200" i="1" dirty="0"/>
              <a:t>Mercredi</a:t>
            </a:r>
            <a:br>
              <a:rPr lang="fr-FR" sz="3400" dirty="0"/>
            </a:br>
            <a:r>
              <a:rPr lang="fr-FR" sz="3000" dirty="0"/>
              <a:t>Après-midi et soirée</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nhaltsplatzhalter 2">
            <a:extLst>
              <a:ext uri="{FF2B5EF4-FFF2-40B4-BE49-F238E27FC236}">
                <a16:creationId xmlns:a16="http://schemas.microsoft.com/office/drawing/2014/main" id="{F98A3A08-C49D-4ED1-B134-DD996D2D49DA}"/>
              </a:ext>
            </a:extLst>
          </p:cNvPr>
          <p:cNvSpPr>
            <a:spLocks noGrp="1"/>
          </p:cNvSpPr>
          <p:nvPr>
            <p:ph idx="1"/>
          </p:nvPr>
        </p:nvSpPr>
        <p:spPr>
          <a:xfrm>
            <a:off x="448056" y="2575222"/>
            <a:ext cx="4832803" cy="3664351"/>
          </a:xfrm>
        </p:spPr>
        <p:txBody>
          <a:bodyPr>
            <a:normAutofit/>
          </a:bodyPr>
          <a:lstStyle/>
          <a:p>
            <a:r>
              <a:rPr lang="fr-FR" sz="2200" dirty="0"/>
              <a:t>Après-midi libre avec option de visites de la ville à pied ou en vélo </a:t>
            </a:r>
          </a:p>
          <a:p>
            <a:r>
              <a:rPr lang="fr-FR" sz="2200" dirty="0"/>
              <a:t>Soir : Croisière dans l’archipel </a:t>
            </a:r>
          </a:p>
        </p:txBody>
      </p:sp>
    </p:spTree>
    <p:extLst>
      <p:ext uri="{BB962C8B-B14F-4D97-AF65-F5344CB8AC3E}">
        <p14:creationId xmlns:p14="http://schemas.microsoft.com/office/powerpoint/2010/main" val="103704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C8EAF-1FDC-42FD-B2D7-5A5247977339}"/>
              </a:ext>
            </a:extLst>
          </p:cNvPr>
          <p:cNvSpPr>
            <a:spLocks noGrp="1"/>
          </p:cNvSpPr>
          <p:nvPr>
            <p:ph type="title"/>
          </p:nvPr>
        </p:nvSpPr>
        <p:spPr>
          <a:xfrm>
            <a:off x="669388" y="340622"/>
            <a:ext cx="10515600" cy="1325563"/>
          </a:xfrm>
        </p:spPr>
        <p:txBody>
          <a:bodyPr>
            <a:normAutofit/>
          </a:bodyPr>
          <a:lstStyle/>
          <a:p>
            <a:r>
              <a:rPr lang="fr-FR" sz="3600" dirty="0"/>
              <a:t>La Suède (1) un pays riche qui investit dans l’éducation</a:t>
            </a:r>
          </a:p>
        </p:txBody>
      </p:sp>
      <p:sp>
        <p:nvSpPr>
          <p:cNvPr id="3" name="Inhaltsplatzhalter 2">
            <a:extLst>
              <a:ext uri="{FF2B5EF4-FFF2-40B4-BE49-F238E27FC236}">
                <a16:creationId xmlns:a16="http://schemas.microsoft.com/office/drawing/2014/main" id="{BA0D7A80-2DFE-4738-B420-1EFDA5DFB6C1}"/>
              </a:ext>
            </a:extLst>
          </p:cNvPr>
          <p:cNvSpPr>
            <a:spLocks noGrp="1"/>
          </p:cNvSpPr>
          <p:nvPr>
            <p:ph idx="1"/>
          </p:nvPr>
        </p:nvSpPr>
        <p:spPr>
          <a:xfrm>
            <a:off x="669388" y="1794076"/>
            <a:ext cx="11188148" cy="1549201"/>
          </a:xfrm>
        </p:spPr>
        <p:txBody>
          <a:bodyPr>
            <a:normAutofit/>
          </a:bodyPr>
          <a:lstStyle/>
          <a:p>
            <a:r>
              <a:rPr lang="fr-FR" sz="2400" dirty="0"/>
              <a:t>10 millions d’habitants</a:t>
            </a:r>
          </a:p>
          <a:p>
            <a:r>
              <a:rPr lang="fr-FR" sz="2400" dirty="0"/>
              <a:t>51 000 € PIB / habitant en 2021 (FR : 37 000 €, UE : 32 000 €)</a:t>
            </a:r>
          </a:p>
        </p:txBody>
      </p:sp>
      <p:graphicFrame>
        <p:nvGraphicFramePr>
          <p:cNvPr id="4" name="Graphique 3">
            <a:extLst>
              <a:ext uri="{FF2B5EF4-FFF2-40B4-BE49-F238E27FC236}">
                <a16:creationId xmlns:a16="http://schemas.microsoft.com/office/drawing/2014/main" id="{1BFF5F31-4B2D-D64A-9095-8A2724303568}"/>
              </a:ext>
            </a:extLst>
          </p:cNvPr>
          <p:cNvGraphicFramePr>
            <a:graphicFrameLocks/>
          </p:cNvGraphicFramePr>
          <p:nvPr>
            <p:extLst>
              <p:ext uri="{D42A27DB-BD31-4B8C-83A1-F6EECF244321}">
                <p14:modId xmlns:p14="http://schemas.microsoft.com/office/powerpoint/2010/main" val="1760028579"/>
              </p:ext>
            </p:extLst>
          </p:nvPr>
        </p:nvGraphicFramePr>
        <p:xfrm>
          <a:off x="884850" y="2882977"/>
          <a:ext cx="5211150" cy="3755983"/>
        </p:xfrm>
        <a:graphic>
          <a:graphicData uri="http://schemas.openxmlformats.org/drawingml/2006/chart">
            <c:chart xmlns:c="http://schemas.openxmlformats.org/drawingml/2006/chart" xmlns:r="http://schemas.openxmlformats.org/officeDocument/2006/relationships" r:id="rId2"/>
          </a:graphicData>
        </a:graphic>
      </p:graphicFrame>
      <p:sp>
        <p:nvSpPr>
          <p:cNvPr id="5" name="Inhaltsplatzhalter 2">
            <a:extLst>
              <a:ext uri="{FF2B5EF4-FFF2-40B4-BE49-F238E27FC236}">
                <a16:creationId xmlns:a16="http://schemas.microsoft.com/office/drawing/2014/main" id="{0D8BB253-3FB1-4A40-80F7-DEFA0A561D9A}"/>
              </a:ext>
            </a:extLst>
          </p:cNvPr>
          <p:cNvSpPr txBox="1">
            <a:spLocks/>
          </p:cNvSpPr>
          <p:nvPr/>
        </p:nvSpPr>
        <p:spPr>
          <a:xfrm>
            <a:off x="6430924" y="4673763"/>
            <a:ext cx="5426612" cy="26043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6,9 % du PIB de dépenses publiques pour l’enseignement (FR : 5,2 %)</a:t>
            </a:r>
          </a:p>
          <a:p>
            <a:r>
              <a:rPr lang="fr-FR" sz="2400" dirty="0"/>
              <a:t>sur un total de 49,1% de dépenses publiques / PIB en 2019 (FR : 55,4 %)</a:t>
            </a:r>
          </a:p>
          <a:p>
            <a:pPr marL="0" indent="0">
              <a:buNone/>
            </a:pPr>
            <a:endParaRPr lang="de-DE" sz="2400" i="1" dirty="0"/>
          </a:p>
        </p:txBody>
      </p:sp>
    </p:spTree>
    <p:extLst>
      <p:ext uri="{BB962C8B-B14F-4D97-AF65-F5344CB8AC3E}">
        <p14:creationId xmlns:p14="http://schemas.microsoft.com/office/powerpoint/2010/main" val="319152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BA329-C364-4A88-9590-C8DDCB6EA09E}"/>
              </a:ext>
            </a:extLst>
          </p:cNvPr>
          <p:cNvSpPr>
            <a:spLocks noGrp="1"/>
          </p:cNvSpPr>
          <p:nvPr>
            <p:ph type="title"/>
          </p:nvPr>
        </p:nvSpPr>
        <p:spPr>
          <a:xfrm>
            <a:off x="195470" y="3935896"/>
            <a:ext cx="3623848" cy="2452687"/>
          </a:xfrm>
        </p:spPr>
        <p:txBody>
          <a:bodyPr anchor="ctr">
            <a:normAutofit/>
          </a:bodyPr>
          <a:lstStyle/>
          <a:p>
            <a:r>
              <a:rPr lang="fr-FR" sz="2200" i="1" dirty="0"/>
              <a:t>Jeudi</a:t>
            </a:r>
            <a:br>
              <a:rPr lang="fr-FR" sz="3300" dirty="0"/>
            </a:br>
            <a:r>
              <a:rPr lang="fr-FR" sz="3000" dirty="0"/>
              <a:t>Enjeux éducatifs dans un territoire périphérique </a:t>
            </a:r>
            <a:br>
              <a:rPr lang="fr-FR" sz="3000" dirty="0"/>
            </a:br>
            <a:br>
              <a:rPr lang="fr-FR" sz="3000" dirty="0"/>
            </a:br>
            <a:r>
              <a:rPr lang="fr-FR" sz="2400" dirty="0"/>
              <a:t>Journée à Södertälje</a:t>
            </a:r>
          </a:p>
        </p:txBody>
      </p:sp>
      <p:pic>
        <p:nvPicPr>
          <p:cNvPr id="8" name="Grafik 7" descr="Ein Bild, das drinnen, Boden, Decke, Bereich enthält.&#10;&#10;Automatisch generierte Beschreibung">
            <a:extLst>
              <a:ext uri="{FF2B5EF4-FFF2-40B4-BE49-F238E27FC236}">
                <a16:creationId xmlns:a16="http://schemas.microsoft.com/office/drawing/2014/main" id="{B38DAAB1-CC3F-452B-9BFC-135612292184}"/>
              </a:ext>
            </a:extLst>
          </p:cNvPr>
          <p:cNvPicPr>
            <a:picLocks noChangeAspect="1"/>
          </p:cNvPicPr>
          <p:nvPr/>
        </p:nvPicPr>
        <p:blipFill rotWithShape="1">
          <a:blip r:embed="rId2">
            <a:extLst>
              <a:ext uri="{28A0092B-C50C-407E-A947-70E740481C1C}">
                <a14:useLocalDpi xmlns:a14="http://schemas.microsoft.com/office/drawing/2010/main" val="0"/>
              </a:ext>
            </a:extLst>
          </a:blip>
          <a:srcRect t="14468" b="2145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nhaltsplatzhalter 2">
            <a:extLst>
              <a:ext uri="{FF2B5EF4-FFF2-40B4-BE49-F238E27FC236}">
                <a16:creationId xmlns:a16="http://schemas.microsoft.com/office/drawing/2014/main" id="{F98A3A08-C49D-4ED1-B134-DD996D2D49DA}"/>
              </a:ext>
            </a:extLst>
          </p:cNvPr>
          <p:cNvSpPr>
            <a:spLocks noGrp="1"/>
          </p:cNvSpPr>
          <p:nvPr>
            <p:ph idx="1"/>
          </p:nvPr>
        </p:nvSpPr>
        <p:spPr>
          <a:xfrm>
            <a:off x="3771900" y="3856383"/>
            <a:ext cx="8224630" cy="2892287"/>
          </a:xfrm>
        </p:spPr>
        <p:txBody>
          <a:bodyPr anchor="ctr">
            <a:noAutofit/>
          </a:bodyPr>
          <a:lstStyle/>
          <a:p>
            <a:r>
              <a:rPr lang="fr-FR" sz="2000" dirty="0"/>
              <a:t>Visite d’un lycée technique crée par deux entreprises à Södertälje</a:t>
            </a:r>
          </a:p>
          <a:p>
            <a:r>
              <a:rPr lang="fr-FR" sz="2000" dirty="0"/>
              <a:t>Comment gérer l’éducation dans une commune marquée par une forte proportion d'habitants d'origine étrangère ? Avec le premier adjoint et président du comité d'éducation de la municipalité </a:t>
            </a:r>
          </a:p>
          <a:p>
            <a:r>
              <a:rPr lang="fr-FR" sz="2000" dirty="0"/>
              <a:t>Visites d’écoles et d’un centre périscolaire dans le district d’</a:t>
            </a:r>
            <a:r>
              <a:rPr lang="fr-FR" sz="2000" dirty="0" err="1"/>
              <a:t>Enhörna</a:t>
            </a:r>
            <a:r>
              <a:rPr lang="fr-FR" sz="2000" dirty="0"/>
              <a:t> et à Södertälje</a:t>
            </a:r>
          </a:p>
          <a:p>
            <a:r>
              <a:rPr lang="fr-FR" sz="2000" dirty="0"/>
              <a:t>Soir : Apéro</a:t>
            </a:r>
          </a:p>
        </p:txBody>
      </p:sp>
      <p:sp>
        <p:nvSpPr>
          <p:cNvPr id="12" name="Textfeld 11">
            <a:extLst>
              <a:ext uri="{FF2B5EF4-FFF2-40B4-BE49-F238E27FC236}">
                <a16:creationId xmlns:a16="http://schemas.microsoft.com/office/drawing/2014/main" id="{D22F57F9-E1B8-4E78-9602-AC8025DF37A7}"/>
              </a:ext>
            </a:extLst>
          </p:cNvPr>
          <p:cNvSpPr txBox="1"/>
          <p:nvPr/>
        </p:nvSpPr>
        <p:spPr>
          <a:xfrm>
            <a:off x="9856305" y="3290500"/>
            <a:ext cx="2140225" cy="276999"/>
          </a:xfrm>
          <a:prstGeom prst="rect">
            <a:avLst/>
          </a:prstGeom>
          <a:noFill/>
        </p:spPr>
        <p:txBody>
          <a:bodyPr wrap="square">
            <a:spAutoFit/>
          </a:bodyPr>
          <a:lstStyle/>
          <a:p>
            <a:r>
              <a:rPr lang="fr-FR" sz="1200" dirty="0">
                <a:solidFill>
                  <a:schemeClr val="bg1"/>
                </a:solidFill>
              </a:rPr>
              <a:t>Atelier du lycée technique MTG</a:t>
            </a:r>
          </a:p>
        </p:txBody>
      </p:sp>
      <p:pic>
        <p:nvPicPr>
          <p:cNvPr id="13" name="Grafik 12" descr="Wein mit einfarbiger Füllung">
            <a:extLst>
              <a:ext uri="{FF2B5EF4-FFF2-40B4-BE49-F238E27FC236}">
                <a16:creationId xmlns:a16="http://schemas.microsoft.com/office/drawing/2014/main" id="{2451702C-A30B-420C-8742-9B679D6B32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3813" y="6106665"/>
            <a:ext cx="391249" cy="391249"/>
          </a:xfrm>
          <a:prstGeom prst="rect">
            <a:avLst/>
          </a:prstGeom>
        </p:spPr>
      </p:pic>
    </p:spTree>
    <p:extLst>
      <p:ext uri="{BB962C8B-B14F-4D97-AF65-F5344CB8AC3E}">
        <p14:creationId xmlns:p14="http://schemas.microsoft.com/office/powerpoint/2010/main" val="2497788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BA329-C364-4A88-9590-C8DDCB6EA09E}"/>
              </a:ext>
            </a:extLst>
          </p:cNvPr>
          <p:cNvSpPr>
            <a:spLocks noGrp="1"/>
          </p:cNvSpPr>
          <p:nvPr>
            <p:ph type="title"/>
          </p:nvPr>
        </p:nvSpPr>
        <p:spPr>
          <a:xfrm>
            <a:off x="728869" y="428383"/>
            <a:ext cx="10515600" cy="1325563"/>
          </a:xfrm>
        </p:spPr>
        <p:txBody>
          <a:bodyPr>
            <a:normAutofit fontScale="90000"/>
          </a:bodyPr>
          <a:lstStyle/>
          <a:p>
            <a:r>
              <a:rPr lang="fr-FR" sz="2400" i="1" dirty="0"/>
              <a:t>Vendredi</a:t>
            </a:r>
            <a:br>
              <a:rPr lang="fr-FR" sz="3400" dirty="0"/>
            </a:br>
            <a:r>
              <a:rPr lang="fr-FR" sz="3400" dirty="0"/>
              <a:t>La social-démocratie suédoise : montée des inégalités mais des négociations collectives toujours actives </a:t>
            </a:r>
            <a:endParaRPr lang="fr-FR" sz="3300" dirty="0"/>
          </a:p>
        </p:txBody>
      </p:sp>
      <p:sp>
        <p:nvSpPr>
          <p:cNvPr id="3" name="Inhaltsplatzhalter 2">
            <a:extLst>
              <a:ext uri="{FF2B5EF4-FFF2-40B4-BE49-F238E27FC236}">
                <a16:creationId xmlns:a16="http://schemas.microsoft.com/office/drawing/2014/main" id="{F98A3A08-C49D-4ED1-B134-DD996D2D49DA}"/>
              </a:ext>
            </a:extLst>
          </p:cNvPr>
          <p:cNvSpPr>
            <a:spLocks noGrp="1"/>
          </p:cNvSpPr>
          <p:nvPr>
            <p:ph idx="1"/>
          </p:nvPr>
        </p:nvSpPr>
        <p:spPr>
          <a:xfrm>
            <a:off x="616225" y="1959009"/>
            <a:ext cx="10740887" cy="1788043"/>
          </a:xfrm>
        </p:spPr>
        <p:txBody>
          <a:bodyPr>
            <a:normAutofit/>
          </a:bodyPr>
          <a:lstStyle/>
          <a:p>
            <a:r>
              <a:rPr lang="fr-FR" sz="2200" dirty="0"/>
              <a:t>Retour sur l’anatomie de l’inégalité : l’enquête de la commission pour l’égalité </a:t>
            </a:r>
          </a:p>
          <a:p>
            <a:r>
              <a:rPr lang="fr-FR" sz="2200" dirty="0"/>
              <a:t>Discussion avec des membres de plusieurs groupements d’intérêt (représentants des entreprises, des ouvriers, des employés et des enseignants) sur des sujets comme la pénurie des compétences ou encore la protection de l’emploi</a:t>
            </a:r>
          </a:p>
          <a:p>
            <a:pPr marL="0" indent="0">
              <a:buNone/>
            </a:pPr>
            <a:endParaRPr lang="fr-FR" sz="2200" dirty="0"/>
          </a:p>
          <a:p>
            <a:pPr marL="0" indent="0">
              <a:buNone/>
            </a:pPr>
            <a:endParaRPr lang="fr-FR" sz="2200" dirty="0"/>
          </a:p>
          <a:p>
            <a:pPr marL="0" indent="0">
              <a:buNone/>
            </a:pPr>
            <a:endParaRPr lang="fr-FR" sz="2200" dirty="0"/>
          </a:p>
        </p:txBody>
      </p:sp>
      <p:pic>
        <p:nvPicPr>
          <p:cNvPr id="5" name="Grafik 4" descr="Ein Bild, das Baum, draußen, Gras, Parken enthält.&#10;&#10;Automatisch generierte Beschreibung">
            <a:extLst>
              <a:ext uri="{FF2B5EF4-FFF2-40B4-BE49-F238E27FC236}">
                <a16:creationId xmlns:a16="http://schemas.microsoft.com/office/drawing/2014/main" id="{80CFDCD3-8CDE-4A2C-A328-7DD5E9844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968" y="3667539"/>
            <a:ext cx="6056813" cy="3015629"/>
          </a:xfrm>
          <a:prstGeom prst="rect">
            <a:avLst/>
          </a:prstGeom>
        </p:spPr>
      </p:pic>
      <p:sp>
        <p:nvSpPr>
          <p:cNvPr id="7" name="Textfeld 6">
            <a:extLst>
              <a:ext uri="{FF2B5EF4-FFF2-40B4-BE49-F238E27FC236}">
                <a16:creationId xmlns:a16="http://schemas.microsoft.com/office/drawing/2014/main" id="{2BEC9A86-C4DD-4871-8B1E-EE0B97DC80EE}"/>
              </a:ext>
            </a:extLst>
          </p:cNvPr>
          <p:cNvSpPr txBox="1"/>
          <p:nvPr/>
        </p:nvSpPr>
        <p:spPr>
          <a:xfrm>
            <a:off x="10284516" y="6395815"/>
            <a:ext cx="2417693" cy="287353"/>
          </a:xfrm>
          <a:prstGeom prst="rect">
            <a:avLst/>
          </a:prstGeom>
          <a:noFill/>
        </p:spPr>
        <p:txBody>
          <a:bodyPr wrap="square">
            <a:spAutoFit/>
          </a:bodyPr>
          <a:lstStyle/>
          <a:p>
            <a:r>
              <a:rPr lang="fr-FR" sz="1200" dirty="0">
                <a:solidFill>
                  <a:schemeClr val="bg1"/>
                </a:solidFill>
              </a:rPr>
              <a:t>Stockholm, </a:t>
            </a:r>
            <a:r>
              <a:rPr lang="fr-FR" sz="1200" dirty="0" err="1">
                <a:solidFill>
                  <a:schemeClr val="bg1"/>
                </a:solidFill>
              </a:rPr>
              <a:t>Humlegården</a:t>
            </a:r>
            <a:endParaRPr lang="fr-FR" sz="1200" i="1" dirty="0">
              <a:solidFill>
                <a:schemeClr val="bg1"/>
              </a:solidFill>
            </a:endParaRPr>
          </a:p>
        </p:txBody>
      </p:sp>
      <p:sp>
        <p:nvSpPr>
          <p:cNvPr id="8" name="Textfeld 7">
            <a:extLst>
              <a:ext uri="{FF2B5EF4-FFF2-40B4-BE49-F238E27FC236}">
                <a16:creationId xmlns:a16="http://schemas.microsoft.com/office/drawing/2014/main" id="{B4DED583-C556-46F1-A5AC-22532EEDD5FB}"/>
              </a:ext>
            </a:extLst>
          </p:cNvPr>
          <p:cNvSpPr txBox="1"/>
          <p:nvPr/>
        </p:nvSpPr>
        <p:spPr>
          <a:xfrm>
            <a:off x="589720" y="4305959"/>
            <a:ext cx="5257800" cy="2123658"/>
          </a:xfrm>
          <a:prstGeom prst="rect">
            <a:avLst/>
          </a:prstGeom>
          <a:noFill/>
        </p:spPr>
        <p:txBody>
          <a:bodyPr wrap="square">
            <a:spAutoFit/>
          </a:bodyPr>
          <a:lstStyle/>
          <a:p>
            <a:r>
              <a:rPr lang="fr-FR" sz="2200" b="1" dirty="0"/>
              <a:t>Bilan de la semaine</a:t>
            </a:r>
          </a:p>
          <a:p>
            <a:endParaRPr lang="fr-FR" sz="2200" dirty="0"/>
          </a:p>
          <a:p>
            <a:pPr marL="285750" indent="-285750">
              <a:buFont typeface="Arial" panose="020B0604020202020204" pitchFamily="34" charset="0"/>
              <a:buChar char="•"/>
            </a:pPr>
            <a:r>
              <a:rPr lang="fr-FR" sz="2200" dirty="0"/>
              <a:t>Regards comparatifs : La Suède dans l’UE, avec le représentant de l’UE en Suède</a:t>
            </a:r>
          </a:p>
          <a:p>
            <a:endParaRPr lang="fr-FR" sz="2200" dirty="0"/>
          </a:p>
          <a:p>
            <a:pPr marL="285750" indent="-285750">
              <a:buFont typeface="Arial" panose="020B0604020202020204" pitchFamily="34" charset="0"/>
              <a:buChar char="•"/>
            </a:pPr>
            <a:r>
              <a:rPr lang="fr-FR" sz="2200" dirty="0"/>
              <a:t>Débriefing du voyage avec Erik Nilsson</a:t>
            </a:r>
          </a:p>
        </p:txBody>
      </p:sp>
    </p:spTree>
    <p:extLst>
      <p:ext uri="{BB962C8B-B14F-4D97-AF65-F5344CB8AC3E}">
        <p14:creationId xmlns:p14="http://schemas.microsoft.com/office/powerpoint/2010/main" val="3413121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BA329-C364-4A88-9590-C8DDCB6EA09E}"/>
              </a:ext>
            </a:extLst>
          </p:cNvPr>
          <p:cNvSpPr>
            <a:spLocks noGrp="1"/>
          </p:cNvSpPr>
          <p:nvPr>
            <p:ph type="title"/>
          </p:nvPr>
        </p:nvSpPr>
        <p:spPr>
          <a:xfrm>
            <a:off x="728869" y="2520073"/>
            <a:ext cx="10515600" cy="1325563"/>
          </a:xfrm>
        </p:spPr>
        <p:txBody>
          <a:bodyPr>
            <a:normAutofit/>
          </a:bodyPr>
          <a:lstStyle/>
          <a:p>
            <a:r>
              <a:rPr lang="fr-FR" sz="3300" dirty="0"/>
              <a:t>RDV le lundi 9 mai à … </a:t>
            </a:r>
            <a:br>
              <a:rPr lang="fr-FR" sz="3300" dirty="0"/>
            </a:br>
            <a:endParaRPr lang="fr-FR" sz="3300" dirty="0"/>
          </a:p>
        </p:txBody>
      </p:sp>
      <p:sp>
        <p:nvSpPr>
          <p:cNvPr id="3" name="Inhaltsplatzhalter 2">
            <a:extLst>
              <a:ext uri="{FF2B5EF4-FFF2-40B4-BE49-F238E27FC236}">
                <a16:creationId xmlns:a16="http://schemas.microsoft.com/office/drawing/2014/main" id="{F98A3A08-C49D-4ED1-B134-DD996D2D49DA}"/>
              </a:ext>
            </a:extLst>
          </p:cNvPr>
          <p:cNvSpPr>
            <a:spLocks noGrp="1"/>
          </p:cNvSpPr>
          <p:nvPr>
            <p:ph idx="1"/>
          </p:nvPr>
        </p:nvSpPr>
        <p:spPr>
          <a:xfrm>
            <a:off x="616226" y="2078279"/>
            <a:ext cx="10740887" cy="4351338"/>
          </a:xfrm>
        </p:spPr>
        <p:txBody>
          <a:bodyPr>
            <a:normAutofit/>
          </a:bodyPr>
          <a:lstStyle/>
          <a:p>
            <a:endParaRPr lang="fr-FR" sz="2200" dirty="0"/>
          </a:p>
          <a:p>
            <a:pPr marL="0" indent="0">
              <a:buNone/>
            </a:pPr>
            <a:endParaRPr lang="fr-FR" sz="2200" dirty="0"/>
          </a:p>
          <a:p>
            <a:pPr marL="0" indent="0">
              <a:buNone/>
            </a:pPr>
            <a:endParaRPr lang="fr-FR" sz="2200" dirty="0"/>
          </a:p>
          <a:p>
            <a:pPr marL="0" indent="0">
              <a:buNone/>
            </a:pPr>
            <a:endParaRPr lang="fr-FR" sz="2200" dirty="0"/>
          </a:p>
        </p:txBody>
      </p:sp>
      <p:sp>
        <p:nvSpPr>
          <p:cNvPr id="7" name="Textfeld 6">
            <a:extLst>
              <a:ext uri="{FF2B5EF4-FFF2-40B4-BE49-F238E27FC236}">
                <a16:creationId xmlns:a16="http://schemas.microsoft.com/office/drawing/2014/main" id="{2BEC9A86-C4DD-4871-8B1E-EE0B97DC80EE}"/>
              </a:ext>
            </a:extLst>
          </p:cNvPr>
          <p:cNvSpPr txBox="1"/>
          <p:nvPr/>
        </p:nvSpPr>
        <p:spPr>
          <a:xfrm>
            <a:off x="10274576" y="6349198"/>
            <a:ext cx="2417693" cy="287353"/>
          </a:xfrm>
          <a:prstGeom prst="rect">
            <a:avLst/>
          </a:prstGeom>
          <a:noFill/>
        </p:spPr>
        <p:txBody>
          <a:bodyPr wrap="square">
            <a:spAutoFit/>
          </a:bodyPr>
          <a:lstStyle/>
          <a:p>
            <a:r>
              <a:rPr lang="fr-FR" sz="1200" dirty="0">
                <a:solidFill>
                  <a:schemeClr val="bg1"/>
                </a:solidFill>
              </a:rPr>
              <a:t>Stockholm, </a:t>
            </a:r>
            <a:r>
              <a:rPr lang="fr-FR" sz="1200" dirty="0" err="1">
                <a:solidFill>
                  <a:schemeClr val="bg1"/>
                </a:solidFill>
              </a:rPr>
              <a:t>Humlegården</a:t>
            </a:r>
            <a:endParaRPr lang="fr-FR" sz="1200" i="1" dirty="0">
              <a:solidFill>
                <a:schemeClr val="bg1"/>
              </a:solidFill>
            </a:endParaRPr>
          </a:p>
        </p:txBody>
      </p:sp>
      <p:pic>
        <p:nvPicPr>
          <p:cNvPr id="5" name="Grafik 4" descr="Wecker mit einfarbiger Füllung">
            <a:extLst>
              <a:ext uri="{FF2B5EF4-FFF2-40B4-BE49-F238E27FC236}">
                <a16:creationId xmlns:a16="http://schemas.microsoft.com/office/drawing/2014/main" id="{B17962DF-8550-4764-91AF-D777F5038F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13513" y="2520073"/>
            <a:ext cx="682487" cy="682487"/>
          </a:xfrm>
          <a:prstGeom prst="rect">
            <a:avLst/>
          </a:prstGeom>
        </p:spPr>
      </p:pic>
    </p:spTree>
    <p:extLst>
      <p:ext uri="{BB962C8B-B14F-4D97-AF65-F5344CB8AC3E}">
        <p14:creationId xmlns:p14="http://schemas.microsoft.com/office/powerpoint/2010/main" val="48897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Grafik 6" descr="Ein Bild, das Karte enthält.&#10;&#10;Automatisch generierte Beschreibung">
            <a:extLst>
              <a:ext uri="{FF2B5EF4-FFF2-40B4-BE49-F238E27FC236}">
                <a16:creationId xmlns:a16="http://schemas.microsoft.com/office/drawing/2014/main" id="{2DE09478-93BE-4B44-97BF-A2BEF20B8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984" y="80594"/>
            <a:ext cx="3214469" cy="669681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1BC8EAF-1FDC-42FD-B2D7-5A5247977339}"/>
              </a:ext>
            </a:extLst>
          </p:cNvPr>
          <p:cNvSpPr>
            <a:spLocks noGrp="1"/>
          </p:cNvSpPr>
          <p:nvPr>
            <p:ph type="title"/>
          </p:nvPr>
        </p:nvSpPr>
        <p:spPr>
          <a:xfrm>
            <a:off x="483657" y="316429"/>
            <a:ext cx="10515600" cy="1325563"/>
          </a:xfrm>
        </p:spPr>
        <p:txBody>
          <a:bodyPr>
            <a:normAutofit/>
          </a:bodyPr>
          <a:lstStyle/>
          <a:p>
            <a:r>
              <a:rPr lang="fr-FR" sz="3600" dirty="0"/>
              <a:t>(2) Une forte responsabilité locale</a:t>
            </a:r>
          </a:p>
        </p:txBody>
      </p:sp>
      <p:sp>
        <p:nvSpPr>
          <p:cNvPr id="3" name="Inhaltsplatzhalter 2">
            <a:extLst>
              <a:ext uri="{FF2B5EF4-FFF2-40B4-BE49-F238E27FC236}">
                <a16:creationId xmlns:a16="http://schemas.microsoft.com/office/drawing/2014/main" id="{BA0D7A80-2DFE-4738-B420-1EFDA5DFB6C1}"/>
              </a:ext>
            </a:extLst>
          </p:cNvPr>
          <p:cNvSpPr>
            <a:spLocks noGrp="1"/>
          </p:cNvSpPr>
          <p:nvPr>
            <p:ph idx="1"/>
          </p:nvPr>
        </p:nvSpPr>
        <p:spPr>
          <a:xfrm>
            <a:off x="716032" y="1641991"/>
            <a:ext cx="5939459" cy="4899577"/>
          </a:xfrm>
        </p:spPr>
        <p:txBody>
          <a:bodyPr>
            <a:normAutofit/>
          </a:bodyPr>
          <a:lstStyle/>
          <a:p>
            <a:r>
              <a:rPr lang="fr-FR" dirty="0"/>
              <a:t>2 niveaux d‘administration territoriale</a:t>
            </a:r>
          </a:p>
          <a:p>
            <a:pPr lvl="1"/>
            <a:r>
              <a:rPr lang="fr-FR" dirty="0"/>
              <a:t>21 comtés</a:t>
            </a:r>
          </a:p>
          <a:p>
            <a:pPr lvl="1"/>
            <a:r>
              <a:rPr lang="fr-FR" dirty="0"/>
              <a:t>290 communes</a:t>
            </a:r>
          </a:p>
        </p:txBody>
      </p:sp>
      <p:pic>
        <p:nvPicPr>
          <p:cNvPr id="1026" name="Grafik 7">
            <a:extLst>
              <a:ext uri="{FF2B5EF4-FFF2-40B4-BE49-F238E27FC236}">
                <a16:creationId xmlns:a16="http://schemas.microsoft.com/office/drawing/2014/main" id="{1D12260D-84F2-4E46-8260-765C9EE83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1805" y="0"/>
            <a:ext cx="2986638" cy="67337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9C59ECEF-3C94-413F-8921-1FAFC6972CD0}"/>
              </a:ext>
            </a:extLst>
          </p:cNvPr>
          <p:cNvSpPr>
            <a:spLocks noChangeArrowheads="1"/>
          </p:cNvSpPr>
          <p:nvPr/>
        </p:nvSpPr>
        <p:spPr bwMode="auto">
          <a:xfrm>
            <a:off x="0" y="4425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fr-FR" altLang="de-DE"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A49D63F0-85F9-4C9F-A588-9268163C02F8}"/>
              </a:ext>
            </a:extLst>
          </p:cNvPr>
          <p:cNvSpPr>
            <a:spLocks noChangeArrowheads="1"/>
          </p:cNvSpPr>
          <p:nvPr/>
        </p:nvSpPr>
        <p:spPr bwMode="auto">
          <a:xfrm>
            <a:off x="0" y="8305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fr-FR" altLang="de-DE"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61E6131D-2D2A-4922-ABDA-4C04706D510F}"/>
              </a:ext>
            </a:extLst>
          </p:cNvPr>
          <p:cNvSpPr>
            <a:spLocks noChangeArrowheads="1"/>
          </p:cNvSpPr>
          <p:nvPr/>
        </p:nvSpPr>
        <p:spPr bwMode="auto">
          <a:xfrm>
            <a:off x="0" y="12141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Textfeld 7">
            <a:extLst>
              <a:ext uri="{FF2B5EF4-FFF2-40B4-BE49-F238E27FC236}">
                <a16:creationId xmlns:a16="http://schemas.microsoft.com/office/drawing/2014/main" id="{F90A0B2D-0B4E-A94A-9EF8-2E9D639FD344}"/>
              </a:ext>
            </a:extLst>
          </p:cNvPr>
          <p:cNvSpPr txBox="1"/>
          <p:nvPr/>
        </p:nvSpPr>
        <p:spPr>
          <a:xfrm>
            <a:off x="1967947" y="3260132"/>
            <a:ext cx="3817480" cy="1200329"/>
          </a:xfrm>
          <a:prstGeom prst="rect">
            <a:avLst/>
          </a:prstGeom>
          <a:solidFill>
            <a:schemeClr val="bg2"/>
          </a:solidFill>
        </p:spPr>
        <p:txBody>
          <a:bodyPr wrap="square" rtlCol="0">
            <a:spAutoFit/>
          </a:bodyPr>
          <a:lstStyle/>
          <a:p>
            <a:r>
              <a:rPr lang="fr-FR" sz="1800" dirty="0">
                <a:sym typeface="Wingdings" panose="05000000000000000000" pitchFamily="2" charset="2"/>
              </a:rPr>
              <a:t>Rapports de grandeur : </a:t>
            </a:r>
            <a:r>
              <a:rPr lang="fr-FR" sz="1800" dirty="0"/>
              <a:t>La plus grande commune de Suède, </a:t>
            </a:r>
            <a:r>
              <a:rPr lang="fr-FR" sz="1800" i="1" dirty="0"/>
              <a:t>Kiruna</a:t>
            </a:r>
            <a:r>
              <a:rPr lang="fr-FR" sz="1800" dirty="0"/>
              <a:t>, tout au nord, a à peu près la même surface que la Picardie. </a:t>
            </a:r>
            <a:endParaRPr lang="fr-FR" sz="1800" i="1" dirty="0"/>
          </a:p>
        </p:txBody>
      </p:sp>
    </p:spTree>
    <p:extLst>
      <p:ext uri="{BB962C8B-B14F-4D97-AF65-F5344CB8AC3E}">
        <p14:creationId xmlns:p14="http://schemas.microsoft.com/office/powerpoint/2010/main" val="79170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C8EAF-1FDC-42FD-B2D7-5A5247977339}"/>
              </a:ext>
            </a:extLst>
          </p:cNvPr>
          <p:cNvSpPr>
            <a:spLocks noGrp="1"/>
          </p:cNvSpPr>
          <p:nvPr>
            <p:ph type="title"/>
          </p:nvPr>
        </p:nvSpPr>
        <p:spPr>
          <a:xfrm>
            <a:off x="483657" y="316429"/>
            <a:ext cx="10515600" cy="1325563"/>
          </a:xfrm>
        </p:spPr>
        <p:txBody>
          <a:bodyPr>
            <a:normAutofit/>
          </a:bodyPr>
          <a:lstStyle/>
          <a:p>
            <a:r>
              <a:rPr lang="fr-FR" sz="3600" dirty="0"/>
              <a:t>(2) Une forte responsabilité locale</a:t>
            </a:r>
          </a:p>
        </p:txBody>
      </p:sp>
      <p:sp>
        <p:nvSpPr>
          <p:cNvPr id="3" name="Inhaltsplatzhalter 2">
            <a:extLst>
              <a:ext uri="{FF2B5EF4-FFF2-40B4-BE49-F238E27FC236}">
                <a16:creationId xmlns:a16="http://schemas.microsoft.com/office/drawing/2014/main" id="{BA0D7A80-2DFE-4738-B420-1EFDA5DFB6C1}"/>
              </a:ext>
            </a:extLst>
          </p:cNvPr>
          <p:cNvSpPr>
            <a:spLocks noGrp="1"/>
          </p:cNvSpPr>
          <p:nvPr>
            <p:ph idx="1"/>
          </p:nvPr>
        </p:nvSpPr>
        <p:spPr>
          <a:xfrm>
            <a:off x="319858" y="1847573"/>
            <a:ext cx="6503552" cy="4351338"/>
          </a:xfrm>
        </p:spPr>
        <p:txBody>
          <a:bodyPr>
            <a:normAutofit fontScale="92500" lnSpcReduction="20000"/>
          </a:bodyPr>
          <a:lstStyle/>
          <a:p>
            <a:pPr marL="0" indent="0">
              <a:buNone/>
            </a:pPr>
            <a:r>
              <a:rPr lang="fr-FR" dirty="0"/>
              <a:t>Poids des collectivités locales dans la dépense publique</a:t>
            </a:r>
          </a:p>
          <a:p>
            <a:pPr lvl="1"/>
            <a:endParaRPr lang="fr-FR" dirty="0"/>
          </a:p>
          <a:p>
            <a:pPr lvl="1"/>
            <a:r>
              <a:rPr lang="fr-FR" dirty="0"/>
              <a:t>Financement des activités locales en partie par les premières tranches de l’impôt sur le revenu</a:t>
            </a:r>
          </a:p>
          <a:p>
            <a:pPr marL="457200" lvl="1" indent="0">
              <a:buNone/>
            </a:pPr>
            <a:r>
              <a:rPr lang="fr-FR" dirty="0"/>
              <a:t> </a:t>
            </a:r>
          </a:p>
          <a:p>
            <a:pPr lvl="1"/>
            <a:r>
              <a:rPr lang="fr-FR" dirty="0"/>
              <a:t>Une grande partie de l’enseignement dans les mains des communes, avec responsabilité pour :</a:t>
            </a:r>
          </a:p>
          <a:p>
            <a:pPr lvl="2"/>
            <a:r>
              <a:rPr lang="fr-FR" sz="2200" dirty="0"/>
              <a:t>l’éducation initiale</a:t>
            </a:r>
          </a:p>
          <a:p>
            <a:pPr lvl="2"/>
            <a:r>
              <a:rPr lang="fr-FR" sz="2200" dirty="0"/>
              <a:t>les activités pré- et périscolaires et</a:t>
            </a:r>
          </a:p>
          <a:p>
            <a:pPr lvl="2"/>
            <a:r>
              <a:rPr lang="fr-FR" sz="2200" dirty="0"/>
              <a:t>l’enseignement pour adultes</a:t>
            </a:r>
          </a:p>
          <a:p>
            <a:pPr marL="914400" lvl="2" indent="0">
              <a:buNone/>
            </a:pPr>
            <a:endParaRPr lang="fr-FR" dirty="0"/>
          </a:p>
          <a:p>
            <a:pPr marL="457200" lvl="1" indent="0">
              <a:buNone/>
            </a:pPr>
            <a:r>
              <a:rPr lang="fr-FR" dirty="0"/>
              <a:t>&gt; 80% des dépenses publiques d’éducation au niveau local</a:t>
            </a:r>
          </a:p>
        </p:txBody>
      </p:sp>
      <p:sp>
        <p:nvSpPr>
          <p:cNvPr id="5" name="Rectangle 5">
            <a:extLst>
              <a:ext uri="{FF2B5EF4-FFF2-40B4-BE49-F238E27FC236}">
                <a16:creationId xmlns:a16="http://schemas.microsoft.com/office/drawing/2014/main" id="{9C59ECEF-3C94-413F-8921-1FAFC6972CD0}"/>
              </a:ext>
            </a:extLst>
          </p:cNvPr>
          <p:cNvSpPr>
            <a:spLocks noChangeArrowheads="1"/>
          </p:cNvSpPr>
          <p:nvPr/>
        </p:nvSpPr>
        <p:spPr bwMode="auto">
          <a:xfrm>
            <a:off x="0" y="4425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fr-FR" altLang="de-DE"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A49D63F0-85F9-4C9F-A588-9268163C02F8}"/>
              </a:ext>
            </a:extLst>
          </p:cNvPr>
          <p:cNvSpPr>
            <a:spLocks noChangeArrowheads="1"/>
          </p:cNvSpPr>
          <p:nvPr/>
        </p:nvSpPr>
        <p:spPr bwMode="auto">
          <a:xfrm>
            <a:off x="0" y="8305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de-DE"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fr-FR" altLang="de-DE"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61E6131D-2D2A-4922-ABDA-4C04706D510F}"/>
              </a:ext>
            </a:extLst>
          </p:cNvPr>
          <p:cNvSpPr>
            <a:spLocks noChangeArrowheads="1"/>
          </p:cNvSpPr>
          <p:nvPr/>
        </p:nvSpPr>
        <p:spPr bwMode="auto">
          <a:xfrm>
            <a:off x="0" y="12141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9" name="Graphique 8">
            <a:extLst>
              <a:ext uri="{FF2B5EF4-FFF2-40B4-BE49-F238E27FC236}">
                <a16:creationId xmlns:a16="http://schemas.microsoft.com/office/drawing/2014/main" id="{6601AA0B-0531-734C-B56C-1D30620625AE}"/>
              </a:ext>
            </a:extLst>
          </p:cNvPr>
          <p:cNvGraphicFramePr>
            <a:graphicFrameLocks/>
          </p:cNvGraphicFramePr>
          <p:nvPr>
            <p:extLst>
              <p:ext uri="{D42A27DB-BD31-4B8C-83A1-F6EECF244321}">
                <p14:modId xmlns:p14="http://schemas.microsoft.com/office/powerpoint/2010/main" val="2469187309"/>
              </p:ext>
            </p:extLst>
          </p:nvPr>
        </p:nvGraphicFramePr>
        <p:xfrm>
          <a:off x="6659611" y="1641992"/>
          <a:ext cx="5295894" cy="4762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2591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C8EAF-1FDC-42FD-B2D7-5A5247977339}"/>
              </a:ext>
            </a:extLst>
          </p:cNvPr>
          <p:cNvSpPr>
            <a:spLocks noGrp="1"/>
          </p:cNvSpPr>
          <p:nvPr>
            <p:ph type="title"/>
          </p:nvPr>
        </p:nvSpPr>
        <p:spPr/>
        <p:txBody>
          <a:bodyPr>
            <a:normAutofit/>
          </a:bodyPr>
          <a:lstStyle/>
          <a:p>
            <a:r>
              <a:rPr lang="fr-FR" sz="3600" dirty="0"/>
              <a:t>(3) Un système éducatif performant mais des inégalités croissantes</a:t>
            </a:r>
          </a:p>
        </p:txBody>
      </p:sp>
      <p:sp>
        <p:nvSpPr>
          <p:cNvPr id="3" name="Inhaltsplatzhalter 2">
            <a:extLst>
              <a:ext uri="{FF2B5EF4-FFF2-40B4-BE49-F238E27FC236}">
                <a16:creationId xmlns:a16="http://schemas.microsoft.com/office/drawing/2014/main" id="{BA0D7A80-2DFE-4738-B420-1EFDA5DFB6C1}"/>
              </a:ext>
            </a:extLst>
          </p:cNvPr>
          <p:cNvSpPr>
            <a:spLocks noGrp="1"/>
          </p:cNvSpPr>
          <p:nvPr>
            <p:ph idx="1"/>
          </p:nvPr>
        </p:nvSpPr>
        <p:spPr>
          <a:xfrm>
            <a:off x="838200" y="2006600"/>
            <a:ext cx="10293626" cy="4486275"/>
          </a:xfrm>
        </p:spPr>
        <p:txBody>
          <a:bodyPr>
            <a:normAutofit/>
          </a:bodyPr>
          <a:lstStyle/>
          <a:p>
            <a:r>
              <a:rPr lang="fr-FR" sz="2800" dirty="0"/>
              <a:t>Municipalisation des écoles en 1991 </a:t>
            </a:r>
          </a:p>
          <a:p>
            <a:pPr marL="0" indent="0">
              <a:buNone/>
            </a:pPr>
            <a:endParaRPr lang="fr-FR" sz="2000" dirty="0"/>
          </a:p>
          <a:p>
            <a:r>
              <a:rPr lang="fr-FR" sz="2800" dirty="0"/>
              <a:t>Réforme de l'école privée « </a:t>
            </a:r>
            <a:r>
              <a:rPr lang="fr-FR" sz="2800" dirty="0" err="1"/>
              <a:t>Friskola</a:t>
            </a:r>
            <a:r>
              <a:rPr lang="fr-FR" sz="2800" dirty="0"/>
              <a:t> » en 1992 </a:t>
            </a:r>
          </a:p>
          <a:p>
            <a:pPr lvl="1"/>
            <a:r>
              <a:rPr lang="fr-FR" dirty="0"/>
              <a:t>Objectifs : améliorer le niveau de performance par la concurrence entre écoles, créer des incitations à la rentabilité en donnant le choix libre de l'école</a:t>
            </a:r>
          </a:p>
          <a:p>
            <a:pPr lvl="1"/>
            <a:r>
              <a:rPr lang="fr-FR" dirty="0"/>
              <a:t>Condition : toutes les écoles reçoivent de la municipalité le même argent par élève (</a:t>
            </a:r>
            <a:r>
              <a:rPr lang="fr-FR" i="1" dirty="0" err="1"/>
              <a:t>skolpeng</a:t>
            </a:r>
            <a:r>
              <a:rPr lang="fr-FR" dirty="0"/>
              <a:t>) pour couvrir les frais courants</a:t>
            </a:r>
          </a:p>
          <a:p>
            <a:pPr marL="457200" lvl="1" indent="0">
              <a:buNone/>
            </a:pPr>
            <a:endParaRPr lang="fr-FR" dirty="0"/>
          </a:p>
          <a:p>
            <a:r>
              <a:rPr lang="fr-FR" dirty="0"/>
              <a:t>Résultats PISA au dessus de la moyenne de l’OCDE, cependant …</a:t>
            </a:r>
          </a:p>
        </p:txBody>
      </p:sp>
    </p:spTree>
    <p:extLst>
      <p:ext uri="{BB962C8B-B14F-4D97-AF65-F5344CB8AC3E}">
        <p14:creationId xmlns:p14="http://schemas.microsoft.com/office/powerpoint/2010/main" val="269984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08A9958-2FFC-4D5D-8B12-D92E0F3D385D}"/>
              </a:ext>
            </a:extLst>
          </p:cNvPr>
          <p:cNvPicPr>
            <a:picLocks noChangeAspect="1"/>
          </p:cNvPicPr>
          <p:nvPr/>
        </p:nvPicPr>
        <p:blipFill rotWithShape="1">
          <a:blip r:embed="rId2"/>
          <a:srcRect l="26564" t="27827" r="5094" b="8289"/>
          <a:stretch/>
        </p:blipFill>
        <p:spPr bwMode="auto">
          <a:xfrm>
            <a:off x="1155268" y="1578664"/>
            <a:ext cx="9881463" cy="5195737"/>
          </a:xfrm>
          <a:prstGeom prst="rect">
            <a:avLst/>
          </a:prstGeom>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41BC8EAF-1FDC-42FD-B2D7-5A5247977339}"/>
              </a:ext>
            </a:extLst>
          </p:cNvPr>
          <p:cNvSpPr>
            <a:spLocks noGrp="1"/>
          </p:cNvSpPr>
          <p:nvPr>
            <p:ph type="title"/>
          </p:nvPr>
        </p:nvSpPr>
        <p:spPr/>
        <p:txBody>
          <a:bodyPr>
            <a:normAutofit/>
          </a:bodyPr>
          <a:lstStyle/>
          <a:p>
            <a:r>
              <a:rPr lang="fr-FR" sz="3600" dirty="0"/>
              <a:t>(3) Un système éducatif performant mais des inégalités croissantes</a:t>
            </a:r>
          </a:p>
        </p:txBody>
      </p:sp>
      <p:sp>
        <p:nvSpPr>
          <p:cNvPr id="7" name="Espace réservé du contenu 6">
            <a:extLst>
              <a:ext uri="{FF2B5EF4-FFF2-40B4-BE49-F238E27FC236}">
                <a16:creationId xmlns:a16="http://schemas.microsoft.com/office/drawing/2014/main" id="{5A4F3544-EF05-5B41-A10B-3AEA542681EC}"/>
              </a:ext>
            </a:extLst>
          </p:cNvPr>
          <p:cNvSpPr>
            <a:spLocks noGrp="1"/>
          </p:cNvSpPr>
          <p:nvPr>
            <p:ph idx="1"/>
          </p:nvPr>
        </p:nvSpPr>
        <p:spPr>
          <a:xfrm>
            <a:off x="2054086" y="1690688"/>
            <a:ext cx="8872330" cy="594018"/>
          </a:xfrm>
        </p:spPr>
        <p:txBody>
          <a:bodyPr>
            <a:normAutofit fontScale="62500" lnSpcReduction="20000"/>
          </a:bodyPr>
          <a:lstStyle/>
          <a:p>
            <a:pPr marL="0" indent="0" algn="r">
              <a:buNone/>
            </a:pPr>
            <a:r>
              <a:rPr lang="fr-FR" sz="2900" dirty="0"/>
              <a:t>PISA : Performances en mathématiques France – Suède, 2006-2018</a:t>
            </a:r>
          </a:p>
          <a:p>
            <a:pPr marL="0" indent="0" algn="r">
              <a:buNone/>
            </a:pPr>
            <a:r>
              <a:rPr lang="fr-FR" sz="2400" dirty="0"/>
              <a:t>Source : OCDE</a:t>
            </a:r>
          </a:p>
          <a:p>
            <a:endParaRPr lang="fr-FR" sz="2400" dirty="0"/>
          </a:p>
        </p:txBody>
      </p:sp>
      <p:sp>
        <p:nvSpPr>
          <p:cNvPr id="8" name="Textfeld 7">
            <a:extLst>
              <a:ext uri="{FF2B5EF4-FFF2-40B4-BE49-F238E27FC236}">
                <a16:creationId xmlns:a16="http://schemas.microsoft.com/office/drawing/2014/main" id="{9B5DAA9D-9DBD-4395-B05D-60AC28BDEF42}"/>
              </a:ext>
            </a:extLst>
          </p:cNvPr>
          <p:cNvSpPr txBox="1"/>
          <p:nvPr/>
        </p:nvSpPr>
        <p:spPr>
          <a:xfrm>
            <a:off x="2872409" y="5081848"/>
            <a:ext cx="7919829" cy="1138773"/>
          </a:xfrm>
          <a:prstGeom prst="rect">
            <a:avLst/>
          </a:prstGeom>
          <a:solidFill>
            <a:schemeClr val="bg1"/>
          </a:solidFill>
        </p:spPr>
        <p:txBody>
          <a:bodyPr wrap="square">
            <a:spAutoFit/>
          </a:bodyPr>
          <a:lstStyle/>
          <a:p>
            <a:pPr marL="742950" lvl="1" indent="-285750" algn="just">
              <a:buFont typeface="Arial" panose="020B0604020202020204" pitchFamily="34" charset="0"/>
              <a:buChar char="•"/>
            </a:pPr>
            <a:r>
              <a:rPr lang="fr-FR" sz="1700" dirty="0"/>
              <a:t>Baisse de l’équité : écarts de performances plus importants que </a:t>
            </a:r>
            <a:r>
              <a:rPr lang="fr-FR" sz="1700" dirty="0">
                <a:effectLst/>
                <a:ea typeface="Calibri" panose="020F0502020204030204" pitchFamily="34" charset="0"/>
                <a:cs typeface="Arial" panose="020B0604020202020204" pitchFamily="34" charset="0"/>
              </a:rPr>
              <a:t>dans la moyenne de l'OCDE</a:t>
            </a:r>
          </a:p>
          <a:p>
            <a:pPr marL="742950" lvl="1" indent="-285750" algn="just">
              <a:buFont typeface="Arial" panose="020B0604020202020204" pitchFamily="34" charset="0"/>
              <a:buChar char="•"/>
            </a:pPr>
            <a:r>
              <a:rPr lang="fr-FR" sz="1700" dirty="0">
                <a:ea typeface="Calibri" panose="020F0502020204030204" pitchFamily="34" charset="0"/>
                <a:cs typeface="Arial" panose="020B0604020202020204" pitchFamily="34" charset="0"/>
              </a:rPr>
              <a:t>M</a:t>
            </a:r>
            <a:r>
              <a:rPr lang="fr-FR" sz="1700" dirty="0">
                <a:effectLst/>
                <a:ea typeface="Calibri" panose="020F0502020204030204" pitchFamily="34" charset="0"/>
                <a:cs typeface="Arial" panose="020B0604020202020204" pitchFamily="34" charset="0"/>
              </a:rPr>
              <a:t>unicipalités avec des capacités très différentes pour soutenir leurs écoles</a:t>
            </a:r>
          </a:p>
          <a:p>
            <a:pPr marL="742950" lvl="1" indent="-285750" algn="just">
              <a:buFont typeface="Arial" panose="020B0604020202020204" pitchFamily="34" charset="0"/>
              <a:buChar char="•"/>
            </a:pPr>
            <a:r>
              <a:rPr lang="fr-FR" sz="1700" dirty="0">
                <a:ea typeface="Calibri" panose="020F0502020204030204" pitchFamily="34" charset="0"/>
                <a:cs typeface="Arial" panose="020B0604020202020204" pitchFamily="34" charset="0"/>
              </a:rPr>
              <a:t>T</a:t>
            </a:r>
            <a:r>
              <a:rPr lang="fr-FR" sz="1700" dirty="0">
                <a:effectLst/>
                <a:ea typeface="Calibri" panose="020F0502020204030204" pitchFamily="34" charset="0"/>
                <a:cs typeface="Arial" panose="020B0604020202020204" pitchFamily="34" charset="0"/>
              </a:rPr>
              <a:t>rop d'élèves quittent </a:t>
            </a:r>
            <a:r>
              <a:rPr lang="fr-FR" sz="1700" dirty="0">
                <a:ea typeface="Calibri" panose="020F0502020204030204" pitchFamily="34" charset="0"/>
                <a:cs typeface="Arial" panose="020B0604020202020204" pitchFamily="34" charset="0"/>
              </a:rPr>
              <a:t>le lycée </a:t>
            </a:r>
            <a:r>
              <a:rPr lang="fr-FR" sz="1700" dirty="0">
                <a:effectLst/>
                <a:ea typeface="Calibri" panose="020F0502020204030204" pitchFamily="34" charset="0"/>
                <a:cs typeface="Arial" panose="020B0604020202020204" pitchFamily="34" charset="0"/>
              </a:rPr>
              <a:t>sans certificat : 18 % en 2015 (FR : 17 % en 2010)</a:t>
            </a:r>
            <a:endParaRPr lang="de-DE" sz="17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835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C8EAF-1FDC-42FD-B2D7-5A5247977339}"/>
              </a:ext>
            </a:extLst>
          </p:cNvPr>
          <p:cNvSpPr>
            <a:spLocks noGrp="1"/>
          </p:cNvSpPr>
          <p:nvPr>
            <p:ph type="title"/>
          </p:nvPr>
        </p:nvSpPr>
        <p:spPr/>
        <p:txBody>
          <a:bodyPr>
            <a:normAutofit/>
          </a:bodyPr>
          <a:lstStyle/>
          <a:p>
            <a:r>
              <a:rPr lang="fr-FR" sz="3600" dirty="0"/>
              <a:t>(3) Un système éducatif performant mais des inégalités croissantes</a:t>
            </a:r>
          </a:p>
        </p:txBody>
      </p:sp>
      <p:pic>
        <p:nvPicPr>
          <p:cNvPr id="11" name="Inhaltsplatzhalter 10">
            <a:extLst>
              <a:ext uri="{FF2B5EF4-FFF2-40B4-BE49-F238E27FC236}">
                <a16:creationId xmlns:a16="http://schemas.microsoft.com/office/drawing/2014/main" id="{D8926B8A-2251-4006-80A3-BAF78333C474}"/>
              </a:ext>
            </a:extLst>
          </p:cNvPr>
          <p:cNvPicPr>
            <a:picLocks noGrp="1" noChangeAspect="1"/>
          </p:cNvPicPr>
          <p:nvPr>
            <p:ph idx="1"/>
          </p:nvPr>
        </p:nvPicPr>
        <p:blipFill rotWithShape="1">
          <a:blip r:embed="rId2"/>
          <a:srcRect t="50871" r="1662" b="23897"/>
          <a:stretch/>
        </p:blipFill>
        <p:spPr>
          <a:xfrm>
            <a:off x="-23301" y="2462472"/>
            <a:ext cx="12238602" cy="1766374"/>
          </a:xfrm>
        </p:spPr>
      </p:pic>
      <p:pic>
        <p:nvPicPr>
          <p:cNvPr id="9" name="Grafik 8">
            <a:extLst>
              <a:ext uri="{FF2B5EF4-FFF2-40B4-BE49-F238E27FC236}">
                <a16:creationId xmlns:a16="http://schemas.microsoft.com/office/drawing/2014/main" id="{81CBB0BE-1941-453A-AD98-242DF15DF103}"/>
              </a:ext>
            </a:extLst>
          </p:cNvPr>
          <p:cNvPicPr>
            <a:picLocks noChangeAspect="1"/>
          </p:cNvPicPr>
          <p:nvPr/>
        </p:nvPicPr>
        <p:blipFill rotWithShape="1">
          <a:blip r:embed="rId3"/>
          <a:srcRect t="44755" r="2417" b="28889"/>
          <a:stretch/>
        </p:blipFill>
        <p:spPr>
          <a:xfrm>
            <a:off x="0" y="5005768"/>
            <a:ext cx="12192000" cy="1852232"/>
          </a:xfrm>
          <a:prstGeom prst="rect">
            <a:avLst/>
          </a:prstGeom>
        </p:spPr>
      </p:pic>
      <p:sp>
        <p:nvSpPr>
          <p:cNvPr id="12" name="Textfeld 11">
            <a:extLst>
              <a:ext uri="{FF2B5EF4-FFF2-40B4-BE49-F238E27FC236}">
                <a16:creationId xmlns:a16="http://schemas.microsoft.com/office/drawing/2014/main" id="{EA449054-2D33-4099-A938-CAA895B18D3D}"/>
              </a:ext>
            </a:extLst>
          </p:cNvPr>
          <p:cNvSpPr txBox="1"/>
          <p:nvPr/>
        </p:nvSpPr>
        <p:spPr>
          <a:xfrm>
            <a:off x="447039" y="1870777"/>
            <a:ext cx="10635091" cy="369332"/>
          </a:xfrm>
          <a:prstGeom prst="rect">
            <a:avLst/>
          </a:prstGeom>
          <a:noFill/>
        </p:spPr>
        <p:txBody>
          <a:bodyPr wrap="square" rtlCol="0">
            <a:spAutoFit/>
          </a:bodyPr>
          <a:lstStyle/>
          <a:p>
            <a:r>
              <a:rPr lang="fr-FR" dirty="0"/>
              <a:t>Équité en Suède, PISA 2018 (l’impact du sexe, du milieu social et de l’immigration sur la performance des élèves)</a:t>
            </a:r>
          </a:p>
        </p:txBody>
      </p:sp>
      <p:sp>
        <p:nvSpPr>
          <p:cNvPr id="14" name="Textfeld 13">
            <a:extLst>
              <a:ext uri="{FF2B5EF4-FFF2-40B4-BE49-F238E27FC236}">
                <a16:creationId xmlns:a16="http://schemas.microsoft.com/office/drawing/2014/main" id="{6B5F7F78-F434-4157-94A5-8FB8D65863BA}"/>
              </a:ext>
            </a:extLst>
          </p:cNvPr>
          <p:cNvSpPr txBox="1"/>
          <p:nvPr/>
        </p:nvSpPr>
        <p:spPr>
          <a:xfrm>
            <a:off x="447040" y="4408935"/>
            <a:ext cx="6116320" cy="369332"/>
          </a:xfrm>
          <a:prstGeom prst="rect">
            <a:avLst/>
          </a:prstGeom>
          <a:noFill/>
        </p:spPr>
        <p:txBody>
          <a:bodyPr wrap="square">
            <a:spAutoFit/>
          </a:bodyPr>
          <a:lstStyle/>
          <a:p>
            <a:r>
              <a:rPr lang="fr-FR" dirty="0"/>
              <a:t>Équité en France, PISA 2018</a:t>
            </a:r>
          </a:p>
        </p:txBody>
      </p:sp>
    </p:spTree>
    <p:extLst>
      <p:ext uri="{BB962C8B-B14F-4D97-AF65-F5344CB8AC3E}">
        <p14:creationId xmlns:p14="http://schemas.microsoft.com/office/powerpoint/2010/main" val="2020823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C8EAF-1FDC-42FD-B2D7-5A5247977339}"/>
              </a:ext>
            </a:extLst>
          </p:cNvPr>
          <p:cNvSpPr>
            <a:spLocks noGrp="1"/>
          </p:cNvSpPr>
          <p:nvPr>
            <p:ph type="title"/>
          </p:nvPr>
        </p:nvSpPr>
        <p:spPr/>
        <p:txBody>
          <a:bodyPr>
            <a:normAutofit/>
          </a:bodyPr>
          <a:lstStyle/>
          <a:p>
            <a:r>
              <a:rPr lang="fr-FR" sz="3600" dirty="0"/>
              <a:t>(3) Un système éducatif performant mais des inégalités croissantes</a:t>
            </a:r>
          </a:p>
        </p:txBody>
      </p:sp>
      <p:pic>
        <p:nvPicPr>
          <p:cNvPr id="9" name="Image 8" descr="Une image contenant table&#10;&#10;Description générée automatiquement">
            <a:extLst>
              <a:ext uri="{FF2B5EF4-FFF2-40B4-BE49-F238E27FC236}">
                <a16:creationId xmlns:a16="http://schemas.microsoft.com/office/drawing/2014/main" id="{90659E23-718E-F24B-9320-DA18FD9D3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387" y="1550011"/>
            <a:ext cx="9664700" cy="5118100"/>
          </a:xfrm>
          <a:prstGeom prst="rect">
            <a:avLst/>
          </a:prstGeom>
        </p:spPr>
      </p:pic>
      <p:sp>
        <p:nvSpPr>
          <p:cNvPr id="7" name="Espace réservé du contenu 6">
            <a:extLst>
              <a:ext uri="{FF2B5EF4-FFF2-40B4-BE49-F238E27FC236}">
                <a16:creationId xmlns:a16="http://schemas.microsoft.com/office/drawing/2014/main" id="{5A4F3544-EF05-5B41-A10B-3AEA542681EC}"/>
              </a:ext>
            </a:extLst>
          </p:cNvPr>
          <p:cNvSpPr>
            <a:spLocks noGrp="1"/>
          </p:cNvSpPr>
          <p:nvPr>
            <p:ph idx="1"/>
          </p:nvPr>
        </p:nvSpPr>
        <p:spPr>
          <a:xfrm>
            <a:off x="1372620" y="1927698"/>
            <a:ext cx="10515600" cy="594018"/>
          </a:xfrm>
        </p:spPr>
        <p:txBody>
          <a:bodyPr>
            <a:normAutofit/>
          </a:bodyPr>
          <a:lstStyle/>
          <a:p>
            <a:pPr marL="0" indent="0">
              <a:buNone/>
            </a:pPr>
            <a:r>
              <a:rPr lang="fr-FR" sz="2400" dirty="0"/>
              <a:t>Indice de Gini France – Suède</a:t>
            </a:r>
          </a:p>
          <a:p>
            <a:endParaRPr lang="fr-FR" sz="2400" dirty="0"/>
          </a:p>
        </p:txBody>
      </p:sp>
    </p:spTree>
    <p:extLst>
      <p:ext uri="{BB962C8B-B14F-4D97-AF65-F5344CB8AC3E}">
        <p14:creationId xmlns:p14="http://schemas.microsoft.com/office/powerpoint/2010/main" val="124965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C8EAF-1FDC-42FD-B2D7-5A5247977339}"/>
              </a:ext>
            </a:extLst>
          </p:cNvPr>
          <p:cNvSpPr>
            <a:spLocks noGrp="1"/>
          </p:cNvSpPr>
          <p:nvPr>
            <p:ph type="title"/>
          </p:nvPr>
        </p:nvSpPr>
        <p:spPr>
          <a:xfrm>
            <a:off x="576469" y="365124"/>
            <a:ext cx="10760765" cy="1325563"/>
          </a:xfrm>
        </p:spPr>
        <p:txBody>
          <a:bodyPr>
            <a:normAutofit fontScale="90000"/>
          </a:bodyPr>
          <a:lstStyle/>
          <a:p>
            <a:r>
              <a:rPr lang="fr-FR" sz="3600" dirty="0"/>
              <a:t>(4) Un système puissant de formation tout au long de la vie mais des efforts à faire pour combler la pénurie des compétences</a:t>
            </a:r>
          </a:p>
        </p:txBody>
      </p:sp>
      <p:sp>
        <p:nvSpPr>
          <p:cNvPr id="3" name="Inhaltsplatzhalter 2">
            <a:extLst>
              <a:ext uri="{FF2B5EF4-FFF2-40B4-BE49-F238E27FC236}">
                <a16:creationId xmlns:a16="http://schemas.microsoft.com/office/drawing/2014/main" id="{BA0D7A80-2DFE-4738-B420-1EFDA5DFB6C1}"/>
              </a:ext>
            </a:extLst>
          </p:cNvPr>
          <p:cNvSpPr>
            <a:spLocks noGrp="1"/>
          </p:cNvSpPr>
          <p:nvPr>
            <p:ph idx="1"/>
          </p:nvPr>
        </p:nvSpPr>
        <p:spPr>
          <a:xfrm>
            <a:off x="699051" y="1622148"/>
            <a:ext cx="10515600" cy="1043608"/>
          </a:xfrm>
        </p:spPr>
        <p:txBody>
          <a:bodyPr>
            <a:normAutofit/>
          </a:bodyPr>
          <a:lstStyle/>
          <a:p>
            <a:r>
              <a:rPr lang="fr-FR" sz="2600" dirty="0">
                <a:effectLst/>
                <a:latin typeface="Calibri" panose="020F0502020204030204" pitchFamily="34" charset="0"/>
                <a:ea typeface="Calibri" panose="020F0502020204030204" pitchFamily="34" charset="0"/>
                <a:cs typeface="Arial" panose="020B0604020202020204" pitchFamily="34" charset="0"/>
              </a:rPr>
              <a:t>Stratégie nationale d'éducation et de formation tout au long de la vie (2007) : Opportunités, besoins et motivations de l'individu au centre</a:t>
            </a:r>
          </a:p>
          <a:p>
            <a:pPr marL="0" indent="0">
              <a:buNone/>
            </a:pPr>
            <a:endParaRPr lang="fr-FR" sz="2600" dirty="0"/>
          </a:p>
          <a:p>
            <a:pPr marL="0" indent="0">
              <a:buNone/>
            </a:pPr>
            <a:endParaRPr lang="fr-FR" sz="2600" dirty="0"/>
          </a:p>
          <a:p>
            <a:pPr marL="0" indent="0">
              <a:buNone/>
            </a:pPr>
            <a:endParaRPr lang="fr-FR" sz="2600" dirty="0"/>
          </a:p>
        </p:txBody>
      </p:sp>
      <p:pic>
        <p:nvPicPr>
          <p:cNvPr id="6" name="Grafik 5">
            <a:extLst>
              <a:ext uri="{FF2B5EF4-FFF2-40B4-BE49-F238E27FC236}">
                <a16:creationId xmlns:a16="http://schemas.microsoft.com/office/drawing/2014/main" id="{8A911D15-450E-4B1A-9F0F-5A0E8BA971D0}"/>
              </a:ext>
            </a:extLst>
          </p:cNvPr>
          <p:cNvPicPr>
            <a:picLocks noChangeAspect="1"/>
          </p:cNvPicPr>
          <p:nvPr/>
        </p:nvPicPr>
        <p:blipFill rotWithShape="1">
          <a:blip r:embed="rId2"/>
          <a:srcRect l="23560" t="23408" r="25407" b="25797"/>
          <a:stretch/>
        </p:blipFill>
        <p:spPr>
          <a:xfrm>
            <a:off x="2279308" y="2584174"/>
            <a:ext cx="7633383" cy="4273826"/>
          </a:xfrm>
          <a:prstGeom prst="rect">
            <a:avLst/>
          </a:prstGeom>
        </p:spPr>
      </p:pic>
      <p:sp>
        <p:nvSpPr>
          <p:cNvPr id="7" name="Kreis: nicht ausgefüllt 6">
            <a:extLst>
              <a:ext uri="{FF2B5EF4-FFF2-40B4-BE49-F238E27FC236}">
                <a16:creationId xmlns:a16="http://schemas.microsoft.com/office/drawing/2014/main" id="{E3FC20A8-FE8C-4359-BD4A-6A60311D8FAC}"/>
              </a:ext>
            </a:extLst>
          </p:cNvPr>
          <p:cNvSpPr/>
          <p:nvPr/>
        </p:nvSpPr>
        <p:spPr>
          <a:xfrm>
            <a:off x="2481601" y="5605670"/>
            <a:ext cx="304800" cy="537870"/>
          </a:xfrm>
          <a:prstGeom prst="donut">
            <a:avLst>
              <a:gd name="adj" fmla="val 1322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Kreis: nicht ausgefüllt 8">
            <a:extLst>
              <a:ext uri="{FF2B5EF4-FFF2-40B4-BE49-F238E27FC236}">
                <a16:creationId xmlns:a16="http://schemas.microsoft.com/office/drawing/2014/main" id="{CE3E2C1E-7922-4BEA-B5B2-E2AE571C3151}"/>
              </a:ext>
            </a:extLst>
          </p:cNvPr>
          <p:cNvSpPr/>
          <p:nvPr/>
        </p:nvSpPr>
        <p:spPr>
          <a:xfrm>
            <a:off x="3863074" y="5605670"/>
            <a:ext cx="304800" cy="537870"/>
          </a:xfrm>
          <a:prstGeom prst="donut">
            <a:avLst>
              <a:gd name="adj" fmla="val 1322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4994235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1" ma:contentTypeDescription="Crée un document." ma:contentTypeScope="" ma:versionID="77bf79552c046a8c39a9d63979776b19">
  <xsd:schema xmlns:xsd="http://www.w3.org/2001/XMLSchema" xmlns:xs="http://www.w3.org/2001/XMLSchema" xmlns:p="http://schemas.microsoft.com/office/2006/metadata/properties" xmlns:ns2="ca8b9c18-5e1d-46e5-9d1a-4e2a3224a5d3" targetNamespace="http://schemas.microsoft.com/office/2006/metadata/properties" ma:root="true" ma:fieldsID="52b5bb7baae942fb3ea69abf4553be44" ns2:_="">
    <xsd:import namespace="ca8b9c18-5e1d-46e5-9d1a-4e2a3224a5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886692-DA46-49BD-9D69-2A881CD60A1C}"/>
</file>

<file path=customXml/itemProps2.xml><?xml version="1.0" encoding="utf-8"?>
<ds:datastoreItem xmlns:ds="http://schemas.openxmlformats.org/officeDocument/2006/customXml" ds:itemID="{EDEA834F-3FF9-4F81-AB12-377D390FC0BF}"/>
</file>

<file path=customXml/itemProps3.xml><?xml version="1.0" encoding="utf-8"?>
<ds:datastoreItem xmlns:ds="http://schemas.openxmlformats.org/officeDocument/2006/customXml" ds:itemID="{8C891A29-9EFA-4FD6-A358-AD0137BBC46A}"/>
</file>

<file path=docProps/app.xml><?xml version="1.0" encoding="utf-8"?>
<Properties xmlns="http://schemas.openxmlformats.org/officeDocument/2006/extended-properties" xmlns:vt="http://schemas.openxmlformats.org/officeDocument/2006/docPropsVTypes">
  <TotalTime>0</TotalTime>
  <Words>1233</Words>
  <Application>Microsoft Macintosh PowerPoint</Application>
  <PresentationFormat>Grand écran</PresentationFormat>
  <Paragraphs>137</Paragraphs>
  <Slides>22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Calibri Light</vt:lpstr>
      <vt:lpstr>Office</vt:lpstr>
      <vt:lpstr>Voyage d‘études en Suède  à Stockholm et Södertälje du 9 au 13 mai 2022</vt:lpstr>
      <vt:lpstr>La Suède (1) un pays riche qui investit dans l’éducation</vt:lpstr>
      <vt:lpstr>(2) Une forte responsabilité locale</vt:lpstr>
      <vt:lpstr>(2) Une forte responsabilité locale</vt:lpstr>
      <vt:lpstr>(3) Un système éducatif performant mais des inégalités croissantes</vt:lpstr>
      <vt:lpstr>(3) Un système éducatif performant mais des inégalités croissantes</vt:lpstr>
      <vt:lpstr>(3) Un système éducatif performant mais des inégalités croissantes</vt:lpstr>
      <vt:lpstr>(3) Un système éducatif performant mais des inégalités croissantes</vt:lpstr>
      <vt:lpstr>(4) Un système puissant de formation tout au long de la vie mais des efforts à faire pour combler la pénurie des compétences</vt:lpstr>
      <vt:lpstr>Présentation PowerPoint</vt:lpstr>
      <vt:lpstr>(5) L’enjeu d’intégration des nouveaux arrivants</vt:lpstr>
      <vt:lpstr>(5) L’enjeu d’intégration des nouveaux arrivants</vt:lpstr>
      <vt:lpstr>(5) L’enjeu d’intégration des nouveaux arrivants</vt:lpstr>
      <vt:lpstr>Le programme du voyage</vt:lpstr>
      <vt:lpstr>Présentation PowerPoint</vt:lpstr>
      <vt:lpstr>Lundi   La Suède et son système éducatif – une introduction</vt:lpstr>
      <vt:lpstr>Mardi Autonomie locale et responsabilité des communes dans l’éducation</vt:lpstr>
      <vt:lpstr>Mercredi Une forte culture de la deuxième chance</vt:lpstr>
      <vt:lpstr>Mercredi Après-midi et soirée</vt:lpstr>
      <vt:lpstr>Jeudi Enjeux éducatifs dans un territoire périphérique   Journée à Södertälje</vt:lpstr>
      <vt:lpstr>Vendredi La social-démocratie suédoise : montée des inégalités mais des négociations collectives toujours actives </vt:lpstr>
      <vt:lpstr>RDV le lundi 9 mai à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 d‘études en Suède  à Stockholm et Södertälje du 9 au 13 mai 2022</dc:title>
  <dc:creator>Anna L. Büttner</dc:creator>
  <cp:lastModifiedBy>Anne MATTIOLI</cp:lastModifiedBy>
  <cp:revision>21</cp:revision>
  <dcterms:created xsi:type="dcterms:W3CDTF">2022-04-05T08:10:30Z</dcterms:created>
  <dcterms:modified xsi:type="dcterms:W3CDTF">2022-04-07T04:31:02Z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