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0"/>
  </p:notesMasterIdLst>
  <p:sldIdLst>
    <p:sldId id="559" r:id="rId6"/>
    <p:sldId id="588" r:id="rId7"/>
    <p:sldId id="591" r:id="rId8"/>
    <p:sldId id="259" r:id="rId9"/>
    <p:sldId id="266" r:id="rId10"/>
    <p:sldId id="586" r:id="rId11"/>
    <p:sldId id="264" r:id="rId12"/>
    <p:sldId id="261" r:id="rId13"/>
    <p:sldId id="592" r:id="rId14"/>
    <p:sldId id="270" r:id="rId15"/>
    <p:sldId id="301" r:id="rId16"/>
    <p:sldId id="275" r:id="rId17"/>
    <p:sldId id="579" r:id="rId18"/>
    <p:sldId id="58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é CHALOIN"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2244"/>
    <a:srgbClr val="E18787"/>
    <a:srgbClr val="E633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76FA-C18E-46EC-9D0A-62635CBD97B5}" type="datetimeFigureOut">
              <a:rPr lang="fr-FR" smtClean="0"/>
              <a:t>09/11/2023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98285-B94B-4401-A801-18171B888676}" type="slidenum">
              <a:rPr lang="fr-FR" smtClean="0"/>
              <a:t>‹N°›</a:t>
            </a:fld>
            <a:endParaRPr lang="fr-FR"/>
          </a:p>
        </p:txBody>
      </p:sp>
    </p:spTree>
    <p:extLst>
      <p:ext uri="{BB962C8B-B14F-4D97-AF65-F5344CB8AC3E}">
        <p14:creationId xmlns:p14="http://schemas.microsoft.com/office/powerpoint/2010/main" val="48289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3c629891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3c629891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t>SCOTIA → comment on peut avoir des politiques de sobriété foncière homogène quand on utilise pas le même langage / les mêmes définitions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fr" sz="1400"/>
              <a:t>Comme l’a expliqué Lise, une question qui se posait au cours de notre étude est comment les pays de l’Europe visent à traduire la stratégie européenne sur leur propres territoires.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fr" sz="1400">
                <a:solidFill>
                  <a:schemeClr val="dk1"/>
                </a:solidFill>
              </a:rPr>
              <a:t>Cette petite carte juste pour vous montrer la diversité de termes utilisés parmi les 5 pays de notre étude. Vue l’ensemble de pays et donc, langues, que l’on a étudié, il s’agit également de la traduction dans le sens propre. </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r>
              <a:rPr lang="fr" sz="1400"/>
              <a:t>Comme on peut le voir avec les traductions en français il s’agit pas juste d’une question de traduction mais même de définition.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fr" sz="1400"/>
              <a:t> Par exemple, la consommation le terme plus utilisé en Italie, a des implications différentes que l’artificialisation comme l’on dit en France.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fr" sz="1400"/>
              <a:t>L’absence d’une défénition commune de ce que c’est exactement la “zero net land take” en Europe a compliqué notre effort de faire une comparaison égal entre les 5 pays. Cette diversité de terminologie presente donc également des défis pour les acteurs de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4d3c16934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4d3c16934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Garance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545c700f21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545c700f21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4519e618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e4519e618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300">
                <a:solidFill>
                  <a:schemeClr val="dk1"/>
                </a:solidFill>
              </a:rPr>
              <a:t>Problématiser le titre : “Une lente diminution du nombre d’hectares”, rediminuer taille graphiques, augmenter taille km² (traduire en hectares) + intégrer parallèle (ex : “ça correspond à la taille du Lux, de l’IDF ou 3 fois la taille de xx”). Attention, ici on compare l’artificialisation par rapport au reste de l’Europe! Présenter donc ensuite le graphique avec axes pour parler des pays</a:t>
            </a:r>
            <a:endParaRPr sz="1300">
              <a:solidFill>
                <a:schemeClr val="dk1"/>
              </a:solidFill>
            </a:endParaRPr>
          </a:p>
          <a:p>
            <a:pPr marL="0" lvl="0" indent="0" algn="l" rtl="0">
              <a:spcBef>
                <a:spcPts val="0"/>
              </a:spcBef>
              <a:spcAft>
                <a:spcPts val="0"/>
              </a:spcAft>
              <a:buNone/>
            </a:pPr>
            <a:r>
              <a:rPr lang="fr" sz="1300">
                <a:solidFill>
                  <a:schemeClr val="dk1"/>
                </a:solidFill>
              </a:rPr>
              <a:t>SCOTIA</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just" rtl="0">
              <a:lnSpc>
                <a:spcPct val="115000"/>
              </a:lnSpc>
              <a:spcBef>
                <a:spcPts val="0"/>
              </a:spcBef>
              <a:spcAft>
                <a:spcPts val="0"/>
              </a:spcAft>
              <a:buNone/>
            </a:pPr>
            <a:r>
              <a:rPr lang="fr" sz="1300">
                <a:solidFill>
                  <a:schemeClr val="dk1"/>
                </a:solidFill>
                <a:latin typeface="Assistant"/>
                <a:ea typeface="Assistant"/>
                <a:cs typeface="Assistant"/>
                <a:sym typeface="Assistant"/>
              </a:rPr>
              <a:t>Utilisant donc les données de CORINE land cover, cette figure présente l’état de l'artificialisation </a:t>
            </a:r>
            <a:endParaRPr sz="1300">
              <a:solidFill>
                <a:schemeClr val="dk1"/>
              </a:solidFill>
              <a:latin typeface="Assistant"/>
              <a:ea typeface="Assistant"/>
              <a:cs typeface="Assistant"/>
              <a:sym typeface="Assistant"/>
            </a:endParaRPr>
          </a:p>
          <a:p>
            <a:pPr marL="0" lvl="0" indent="0" algn="just" rtl="0">
              <a:lnSpc>
                <a:spcPct val="115000"/>
              </a:lnSpc>
              <a:spcBef>
                <a:spcPts val="1200"/>
              </a:spcBef>
              <a:spcAft>
                <a:spcPts val="0"/>
              </a:spcAft>
              <a:buNone/>
            </a:pPr>
            <a:r>
              <a:rPr lang="fr" sz="1300">
                <a:solidFill>
                  <a:schemeClr val="dk1"/>
                </a:solidFill>
                <a:latin typeface="Assistant"/>
                <a:ea typeface="Assistant"/>
                <a:cs typeface="Assistant"/>
                <a:sym typeface="Assistant"/>
              </a:rPr>
              <a:t>dans l'ensemble de l'Europe au cours de trois périodes entre deux mille et deux mille dix huit. </a:t>
            </a:r>
            <a:endParaRPr sz="1300">
              <a:solidFill>
                <a:schemeClr val="dk1"/>
              </a:solidFill>
              <a:latin typeface="Assistant"/>
              <a:ea typeface="Assistant"/>
              <a:cs typeface="Assistant"/>
              <a:sym typeface="Assistant"/>
            </a:endParaRPr>
          </a:p>
          <a:p>
            <a:pPr marL="0" lvl="0" indent="0" algn="just" rtl="0">
              <a:lnSpc>
                <a:spcPct val="115000"/>
              </a:lnSpc>
              <a:spcBef>
                <a:spcPts val="1200"/>
              </a:spcBef>
              <a:spcAft>
                <a:spcPts val="0"/>
              </a:spcAft>
              <a:buNone/>
            </a:pPr>
            <a:r>
              <a:rPr lang="fr" sz="1300">
                <a:solidFill>
                  <a:schemeClr val="dk1"/>
                </a:solidFill>
                <a:latin typeface="Assistant"/>
                <a:ea typeface="Assistant"/>
                <a:cs typeface="Assistant"/>
                <a:sym typeface="Assistant"/>
              </a:rPr>
              <a:t>La taille de chaque part corresponde aux kilomètres carrés dans chaque période. </a:t>
            </a:r>
            <a:endParaRPr sz="1300">
              <a:solidFill>
                <a:schemeClr val="dk1"/>
              </a:solidFill>
              <a:latin typeface="Assistant"/>
              <a:ea typeface="Assistant"/>
              <a:cs typeface="Assistant"/>
              <a:sym typeface="Assistant"/>
            </a:endParaRPr>
          </a:p>
          <a:p>
            <a:pPr marL="0" lvl="0" indent="0" algn="just" rtl="0">
              <a:lnSpc>
                <a:spcPct val="115000"/>
              </a:lnSpc>
              <a:spcBef>
                <a:spcPts val="1200"/>
              </a:spcBef>
              <a:spcAft>
                <a:spcPts val="0"/>
              </a:spcAft>
              <a:buNone/>
            </a:pPr>
            <a:r>
              <a:rPr lang="fr" sz="1300">
                <a:solidFill>
                  <a:schemeClr val="dk1"/>
                </a:solidFill>
                <a:latin typeface="Assistant"/>
                <a:ea typeface="Assistant"/>
                <a:cs typeface="Assistant"/>
                <a:sym typeface="Assistant"/>
              </a:rPr>
              <a:t>Tout d'abord, on constate que le chiffre des territoires artificialisés au cours de chaque période a été réduit presque de moitié :</a:t>
            </a:r>
            <a:endParaRPr sz="1300">
              <a:solidFill>
                <a:schemeClr val="dk1"/>
              </a:solidFill>
              <a:latin typeface="Assistant"/>
              <a:ea typeface="Assistant"/>
              <a:cs typeface="Assistant"/>
              <a:sym typeface="Assistant"/>
            </a:endParaRPr>
          </a:p>
          <a:p>
            <a:pPr marL="0" lvl="0" indent="0" algn="just" rtl="0">
              <a:lnSpc>
                <a:spcPct val="115000"/>
              </a:lnSpc>
              <a:spcBef>
                <a:spcPts val="1200"/>
              </a:spcBef>
              <a:spcAft>
                <a:spcPts val="0"/>
              </a:spcAft>
              <a:buNone/>
            </a:pPr>
            <a:r>
              <a:rPr lang="fr" sz="1300">
                <a:solidFill>
                  <a:schemeClr val="dk1"/>
                </a:solidFill>
                <a:latin typeface="Assistant"/>
                <a:ea typeface="Assistant"/>
                <a:cs typeface="Assistant"/>
                <a:sym typeface="Assistant"/>
              </a:rPr>
              <a:t> les années deux milles à deux milles six ont vu six mille cent trent kilometres carrés (6130,25 km²) d’artificialisation,</a:t>
            </a:r>
            <a:endParaRPr sz="1300">
              <a:solidFill>
                <a:schemeClr val="dk1"/>
              </a:solidFill>
              <a:latin typeface="Assistant"/>
              <a:ea typeface="Assistant"/>
              <a:cs typeface="Assistant"/>
              <a:sym typeface="Assistant"/>
            </a:endParaRPr>
          </a:p>
          <a:p>
            <a:pPr marL="0" lvl="0" indent="0" algn="just" rtl="0">
              <a:lnSpc>
                <a:spcPct val="115000"/>
              </a:lnSpc>
              <a:spcBef>
                <a:spcPts val="1200"/>
              </a:spcBef>
              <a:spcAft>
                <a:spcPts val="0"/>
              </a:spcAft>
              <a:buNone/>
            </a:pPr>
            <a:r>
              <a:rPr lang="fr" sz="1300">
                <a:solidFill>
                  <a:schemeClr val="dk1"/>
                </a:solidFill>
                <a:latin typeface="Assistant"/>
                <a:ea typeface="Assistant"/>
                <a:cs typeface="Assistant"/>
                <a:sym typeface="Assistant"/>
              </a:rPr>
              <a:t> ce qui correspond à la moitié environ de la superficie de l'Ile de France. </a:t>
            </a:r>
            <a:endParaRPr sz="1300">
              <a:solidFill>
                <a:schemeClr val="dk1"/>
              </a:solidFill>
              <a:latin typeface="Assistant"/>
              <a:ea typeface="Assistant"/>
              <a:cs typeface="Assistant"/>
              <a:sym typeface="Assistant"/>
            </a:endParaRPr>
          </a:p>
          <a:p>
            <a:pPr marL="0" lvl="0" indent="0" algn="just" rtl="0">
              <a:lnSpc>
                <a:spcPct val="115000"/>
              </a:lnSpc>
              <a:spcBef>
                <a:spcPts val="1200"/>
              </a:spcBef>
              <a:spcAft>
                <a:spcPts val="0"/>
              </a:spcAft>
              <a:buClr>
                <a:schemeClr val="dk1"/>
              </a:buClr>
              <a:buSzPts val="1100"/>
              <a:buFont typeface="Arial"/>
              <a:buNone/>
            </a:pPr>
            <a:r>
              <a:rPr lang="fr" sz="1300">
                <a:solidFill>
                  <a:schemeClr val="dk1"/>
                </a:solidFill>
                <a:latin typeface="Assistant"/>
                <a:ea typeface="Assistant"/>
                <a:cs typeface="Assistant"/>
                <a:sym typeface="Assistant"/>
              </a:rPr>
              <a:t>De plus, ces États ont réduit leur contribution à l'artificialisation sur le territoire européen d’environ cinquante cinq pour cent (55,48 %) au cours de la première période, à environ trent quatre pour cent pendant le dernier  (34,46 %). </a:t>
            </a:r>
            <a:endParaRPr sz="1300">
              <a:solidFill>
                <a:schemeClr val="dk1"/>
              </a:solidFill>
              <a:latin typeface="Assistant"/>
              <a:ea typeface="Assistant"/>
              <a:cs typeface="Assistant"/>
              <a:sym typeface="Assistant"/>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51d4acc4f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51d4acc4f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Lise</a:t>
            </a:r>
            <a:endParaRPr/>
          </a:p>
        </p:txBody>
      </p:sp>
    </p:spTree>
    <p:extLst>
      <p:ext uri="{BB962C8B-B14F-4D97-AF65-F5344CB8AC3E}">
        <p14:creationId xmlns:p14="http://schemas.microsoft.com/office/powerpoint/2010/main" val="279557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5418841dc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5418841dc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Simplifier la slide </a:t>
            </a:r>
            <a:endParaRPr sz="1000">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a:t>
            </a:r>
            <a:r>
              <a:rPr lang="fr" sz="700">
                <a:solidFill>
                  <a:schemeClr val="dk1"/>
                </a:solidFill>
                <a:latin typeface="Times New Roman"/>
                <a:ea typeface="Times New Roman"/>
                <a:cs typeface="Times New Roman"/>
                <a:sym typeface="Times New Roman"/>
              </a:rPr>
              <a:t>       </a:t>
            </a:r>
            <a:r>
              <a:rPr lang="fr">
                <a:solidFill>
                  <a:schemeClr val="dk1"/>
                </a:solidFill>
              </a:rPr>
              <a:t>one main reason that private and public actors continue to build in areas outside of city and consume new land is that it generally is cheaper than reusing empty space in inner city</a:t>
            </a:r>
            <a:endParaRPr>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a:t>
            </a:r>
            <a:r>
              <a:rPr lang="fr" sz="700">
                <a:solidFill>
                  <a:schemeClr val="dk1"/>
                </a:solidFill>
                <a:latin typeface="Times New Roman"/>
                <a:ea typeface="Times New Roman"/>
                <a:cs typeface="Times New Roman"/>
                <a:sym typeface="Times New Roman"/>
              </a:rPr>
              <a:t>       </a:t>
            </a:r>
            <a:r>
              <a:rPr lang="fr">
                <a:solidFill>
                  <a:schemeClr val="dk1"/>
                </a:solidFill>
              </a:rPr>
              <a:t>rebalancing the financial incentives between internal and external development,with the help of financial tools is hence recognized as a very effective way to reduce new land take</a:t>
            </a:r>
            <a:endParaRPr>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a:t>
            </a:r>
            <a:r>
              <a:rPr lang="fr" sz="700">
                <a:solidFill>
                  <a:schemeClr val="dk1"/>
                </a:solidFill>
                <a:latin typeface="Times New Roman"/>
                <a:ea typeface="Times New Roman"/>
                <a:cs typeface="Times New Roman"/>
                <a:sym typeface="Times New Roman"/>
              </a:rPr>
              <a:t>       </a:t>
            </a:r>
            <a:r>
              <a:rPr lang="fr">
                <a:solidFill>
                  <a:schemeClr val="dk1"/>
                </a:solidFill>
              </a:rPr>
              <a:t>many countries that we looked at apply various financial tools to reduce land take,</a:t>
            </a:r>
            <a:endParaRPr>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a:t>
            </a:r>
            <a:r>
              <a:rPr lang="fr" sz="700">
                <a:solidFill>
                  <a:schemeClr val="dk1"/>
                </a:solidFill>
                <a:latin typeface="Times New Roman"/>
                <a:ea typeface="Times New Roman"/>
                <a:cs typeface="Times New Roman"/>
                <a:sym typeface="Times New Roman"/>
              </a:rPr>
              <a:t>       </a:t>
            </a:r>
            <a:r>
              <a:rPr lang="fr">
                <a:solidFill>
                  <a:schemeClr val="dk1"/>
                </a:solidFill>
              </a:rPr>
              <a:t>those include the implementation of financial instruments to facilitate internal development; on the other hand countries focus on ending subsidy programms that incourage outer development</a:t>
            </a:r>
            <a:endParaRPr>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a:t>
            </a:r>
            <a:r>
              <a:rPr lang="fr" sz="700">
                <a:solidFill>
                  <a:schemeClr val="dk1"/>
                </a:solidFill>
                <a:latin typeface="Times New Roman"/>
                <a:ea typeface="Times New Roman"/>
                <a:cs typeface="Times New Roman"/>
                <a:sym typeface="Times New Roman"/>
              </a:rPr>
              <a:t>       </a:t>
            </a:r>
            <a:r>
              <a:rPr lang="fr">
                <a:solidFill>
                  <a:schemeClr val="dk1"/>
                </a:solidFill>
              </a:rPr>
              <a:t>the final financial tool that we found is the implementation of a land certificate trading system</a:t>
            </a:r>
            <a:endParaRPr>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a:t>
            </a:r>
            <a:r>
              <a:rPr lang="fr" sz="700">
                <a:solidFill>
                  <a:schemeClr val="dk1"/>
                </a:solidFill>
                <a:latin typeface="Times New Roman"/>
                <a:ea typeface="Times New Roman"/>
                <a:cs typeface="Times New Roman"/>
                <a:sym typeface="Times New Roman"/>
              </a:rPr>
              <a:t>       </a:t>
            </a:r>
            <a:r>
              <a:rPr lang="fr">
                <a:solidFill>
                  <a:schemeClr val="dk1"/>
                </a:solidFill>
              </a:rPr>
              <a:t>Germany has tested such a system in an experiment from 2012-2017 in which 87 municipalities participated</a:t>
            </a:r>
            <a:endParaRPr>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a:t>
            </a:r>
            <a:r>
              <a:rPr lang="fr" sz="700">
                <a:solidFill>
                  <a:schemeClr val="dk1"/>
                </a:solidFill>
                <a:latin typeface="Times New Roman"/>
                <a:ea typeface="Times New Roman"/>
                <a:cs typeface="Times New Roman"/>
                <a:sym typeface="Times New Roman"/>
              </a:rPr>
              <a:t>       </a:t>
            </a:r>
            <a:r>
              <a:rPr lang="fr">
                <a:solidFill>
                  <a:schemeClr val="dk1"/>
                </a:solidFill>
              </a:rPr>
              <a:t>The results were very positive and showed that a trading system is capable to reduce land consumpzion</a:t>
            </a:r>
            <a:endParaRPr>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fr" sz="1000">
                <a:solidFill>
                  <a:schemeClr val="dk1"/>
                </a:solidFill>
              </a:rPr>
              <a:t>·</a:t>
            </a:r>
            <a:r>
              <a:rPr lang="fr" sz="700">
                <a:solidFill>
                  <a:schemeClr val="dk1"/>
                </a:solidFill>
                <a:latin typeface="Times New Roman"/>
                <a:ea typeface="Times New Roman"/>
                <a:cs typeface="Times New Roman"/>
                <a:sym typeface="Times New Roman"/>
              </a:rPr>
              <a:t>       </a:t>
            </a:r>
            <a:r>
              <a:rPr lang="fr">
                <a:solidFill>
                  <a:schemeClr val="dk1"/>
                </a:solidFill>
              </a:rPr>
              <a:t>Still it was not taken up by the german government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687638" y="509588"/>
            <a:ext cx="4530725" cy="254793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43148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359" name="Google Shape;359;g24d3c16934e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d3c16934e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SCOTIA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4d3c16934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4d3c16934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Comments: Finally, we work from the perspective of France. We want to look into, whether the existing problem in one country, might have already been solved in another.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4ED50-90F3-033D-4ADF-0BA49CC77A8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3B59DF9-AD5E-B3C6-5D86-B88627A28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822DAE1-D4FB-D4A1-0FA9-BD977EA886DD}"/>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5" name="Espace réservé du pied de page 4">
            <a:extLst>
              <a:ext uri="{FF2B5EF4-FFF2-40B4-BE49-F238E27FC236}">
                <a16:creationId xmlns:a16="http://schemas.microsoft.com/office/drawing/2014/main" id="{B09BFBBE-5B0C-F910-6CD7-9B35580970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1B7E2A-BD09-4AD7-1DC1-9948454BF618}"/>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5594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A66C8-C805-D167-AFB7-1AA8C86FDA3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900BD3D-E39D-6FD6-1699-6AE5F72101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3AB71B-EA07-EEEB-FDF2-7F5742245204}"/>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5" name="Espace réservé du pied de page 4">
            <a:extLst>
              <a:ext uri="{FF2B5EF4-FFF2-40B4-BE49-F238E27FC236}">
                <a16:creationId xmlns:a16="http://schemas.microsoft.com/office/drawing/2014/main" id="{271FB5B9-FA71-8D55-FD2C-EABE341DBA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4F16D4-BE39-C62A-2150-27FC2CBC7AFD}"/>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321158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C50876-60AE-89C6-CDB9-81142E8880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F273BD-64BA-02C3-197E-CC17466CEAA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9AAFDB-BCD8-BADE-E561-3C3C4F6BE8B8}"/>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5" name="Espace réservé du pied de page 4">
            <a:extLst>
              <a:ext uri="{FF2B5EF4-FFF2-40B4-BE49-F238E27FC236}">
                <a16:creationId xmlns:a16="http://schemas.microsoft.com/office/drawing/2014/main" id="{811D8160-5855-6C22-BC72-BBCA977BA7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43674C-0BFF-5CDC-C335-25838EA7DFD7}"/>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188191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re de section">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39AF20F7-EA33-44F6-A509-7299A251A191}"/>
              </a:ext>
            </a:extLst>
          </p:cNvPr>
          <p:cNvSpPr>
            <a:spLocks noGrp="1"/>
          </p:cNvSpPr>
          <p:nvPr>
            <p:ph type="pic" sz="quarter" idx="10"/>
          </p:nvPr>
        </p:nvSpPr>
        <p:spPr>
          <a:xfrm>
            <a:off x="0" y="0"/>
            <a:ext cx="2950896" cy="6858000"/>
          </a:xfrm>
          <a:prstGeom prst="rect">
            <a:avLst/>
          </a:prstGeom>
        </p:spPr>
        <p:txBody>
          <a:bodyPr/>
          <a:lstStyle/>
          <a:p>
            <a:endParaRPr lang="fr-FR"/>
          </a:p>
        </p:txBody>
      </p:sp>
      <p:sp>
        <p:nvSpPr>
          <p:cNvPr id="11" name="Espace réservé du texte 10">
            <a:extLst>
              <a:ext uri="{FF2B5EF4-FFF2-40B4-BE49-F238E27FC236}">
                <a16:creationId xmlns:a16="http://schemas.microsoft.com/office/drawing/2014/main" id="{525B654C-5982-4DEF-B739-0E89884942B7}"/>
              </a:ext>
            </a:extLst>
          </p:cNvPr>
          <p:cNvSpPr>
            <a:spLocks noGrp="1"/>
          </p:cNvSpPr>
          <p:nvPr>
            <p:ph type="body" sz="quarter" idx="11" hasCustomPrompt="1"/>
          </p:nvPr>
        </p:nvSpPr>
        <p:spPr>
          <a:xfrm>
            <a:off x="3240524" y="355435"/>
            <a:ext cx="8328823" cy="879687"/>
          </a:xfrm>
          <a:prstGeom prst="rect">
            <a:avLst/>
          </a:prstGeom>
        </p:spPr>
        <p:txBody>
          <a:bodyPr/>
          <a:lstStyle>
            <a:lvl1pPr marL="0" indent="0" algn="l">
              <a:spcBef>
                <a:spcPts val="0"/>
              </a:spcBef>
              <a:buNone/>
              <a:defRPr sz="2800" b="1">
                <a:solidFill>
                  <a:srgbClr val="E63329"/>
                </a:solidFill>
              </a:defRPr>
            </a:lvl1pPr>
          </a:lstStyle>
          <a:p>
            <a:pPr lvl="0"/>
            <a:r>
              <a:rPr lang="fr-FR"/>
              <a:t>Titre sur un</a:t>
            </a:r>
          </a:p>
          <a:p>
            <a:pPr lvl="0"/>
            <a:r>
              <a:rPr lang="fr-FR"/>
              <a:t>Ou deux ligne</a:t>
            </a:r>
          </a:p>
        </p:txBody>
      </p:sp>
      <p:sp>
        <p:nvSpPr>
          <p:cNvPr id="12" name="Espace réservé du texte 10">
            <a:extLst>
              <a:ext uri="{FF2B5EF4-FFF2-40B4-BE49-F238E27FC236}">
                <a16:creationId xmlns:a16="http://schemas.microsoft.com/office/drawing/2014/main" id="{D7F19536-0C59-4040-9CF2-F5A2952AA3C8}"/>
              </a:ext>
            </a:extLst>
          </p:cNvPr>
          <p:cNvSpPr>
            <a:spLocks noGrp="1"/>
          </p:cNvSpPr>
          <p:nvPr>
            <p:ph type="body" sz="quarter" idx="12" hasCustomPrompt="1"/>
          </p:nvPr>
        </p:nvSpPr>
        <p:spPr>
          <a:xfrm>
            <a:off x="3240523" y="1435883"/>
            <a:ext cx="8328823" cy="4528189"/>
          </a:xfrm>
          <a:prstGeom prst="rect">
            <a:avLst/>
          </a:prstGeom>
        </p:spPr>
        <p:txBody>
          <a:bodyPr/>
          <a:lstStyle>
            <a:lvl1pPr marL="342900" indent="-342900" algn="l">
              <a:spcBef>
                <a:spcPts val="0"/>
              </a:spcBef>
              <a:buFont typeface="Arial" panose="020B0604020202020204" pitchFamily="34" charset="0"/>
              <a:buChar char="•"/>
              <a:defRPr sz="2400" b="1">
                <a:solidFill>
                  <a:srgbClr val="5C2244"/>
                </a:solidFill>
              </a:defRPr>
            </a:lvl1pPr>
            <a:lvl2pPr>
              <a:spcBef>
                <a:spcPts val="0"/>
              </a:spcBef>
              <a:defRPr sz="2000">
                <a:solidFill>
                  <a:srgbClr val="5C2244"/>
                </a:solidFill>
              </a:defRPr>
            </a:lvl2pPr>
            <a:lvl3pPr>
              <a:spcBef>
                <a:spcPts val="0"/>
              </a:spcBef>
              <a:defRPr sz="1800">
                <a:solidFill>
                  <a:srgbClr val="5C2244"/>
                </a:solidFill>
              </a:defRPr>
            </a:lvl3pPr>
          </a:lstStyle>
          <a:p>
            <a:pPr lvl="0"/>
            <a:r>
              <a:rPr lang="fr-FR"/>
              <a:t>Sous-titre, data…</a:t>
            </a:r>
          </a:p>
          <a:p>
            <a:pPr lvl="1"/>
            <a:r>
              <a:rPr lang="fr-FR"/>
              <a:t>Sous test</a:t>
            </a:r>
          </a:p>
          <a:p>
            <a:pPr lvl="2"/>
            <a:r>
              <a:rPr lang="fr-FR" err="1"/>
              <a:t>ds</a:t>
            </a:r>
            <a:endParaRPr lang="fr-FR"/>
          </a:p>
        </p:txBody>
      </p:sp>
      <p:sp>
        <p:nvSpPr>
          <p:cNvPr id="8" name="Rectangle 7">
            <a:extLst>
              <a:ext uri="{FF2B5EF4-FFF2-40B4-BE49-F238E27FC236}">
                <a16:creationId xmlns:a16="http://schemas.microsoft.com/office/drawing/2014/main" id="{070FF56F-8666-954B-AD37-3929962A83A1}"/>
              </a:ext>
            </a:extLst>
          </p:cNvPr>
          <p:cNvSpPr/>
          <p:nvPr userDrawn="1"/>
        </p:nvSpPr>
        <p:spPr>
          <a:xfrm>
            <a:off x="0" y="6411685"/>
            <a:ext cx="12192000" cy="236083"/>
          </a:xfrm>
          <a:prstGeom prst="rect">
            <a:avLst/>
          </a:prstGeom>
          <a:solidFill>
            <a:srgbClr val="E63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200">
                <a:latin typeface="Arial Nova Light" panose="020B0304020202020204" pitchFamily="34" charset="0"/>
              </a:rPr>
              <a:t>             </a:t>
            </a:r>
          </a:p>
        </p:txBody>
      </p:sp>
      <p:pic>
        <p:nvPicPr>
          <p:cNvPr id="7" name="Image 6">
            <a:extLst>
              <a:ext uri="{FF2B5EF4-FFF2-40B4-BE49-F238E27FC236}">
                <a16:creationId xmlns:a16="http://schemas.microsoft.com/office/drawing/2014/main" id="{342B22AC-3F00-F744-A10F-F914EAFD9E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19" t="17470" r="13436" b="16142"/>
          <a:stretch/>
        </p:blipFill>
        <p:spPr>
          <a:xfrm>
            <a:off x="10586091" y="6158542"/>
            <a:ext cx="996308" cy="591558"/>
          </a:xfrm>
          <a:prstGeom prst="rect">
            <a:avLst/>
          </a:prstGeom>
          <a:ln>
            <a:noFill/>
          </a:ln>
          <a:effectLst>
            <a:outerShdw blurRad="50800" dist="38100" dir="5400000" algn="t" rotWithShape="0">
              <a:prstClr val="black">
                <a:alpha val="40000"/>
              </a:prstClr>
            </a:outerShdw>
          </a:effectLst>
        </p:spPr>
      </p:pic>
      <p:sp>
        <p:nvSpPr>
          <p:cNvPr id="10" name="ZoneTexte 9">
            <a:extLst>
              <a:ext uri="{FF2B5EF4-FFF2-40B4-BE49-F238E27FC236}">
                <a16:creationId xmlns:a16="http://schemas.microsoft.com/office/drawing/2014/main" id="{B4F999C2-BC08-B54E-BAF9-1FFE4BEABC2E}"/>
              </a:ext>
            </a:extLst>
          </p:cNvPr>
          <p:cNvSpPr txBox="1"/>
          <p:nvPr userDrawn="1"/>
        </p:nvSpPr>
        <p:spPr>
          <a:xfrm>
            <a:off x="4486721" y="6391226"/>
            <a:ext cx="6099370" cy="276999"/>
          </a:xfrm>
          <a:prstGeom prst="rect">
            <a:avLst/>
          </a:prstGeom>
          <a:noFill/>
        </p:spPr>
        <p:txBody>
          <a:bodyPr wrap="square">
            <a:spAutoFit/>
          </a:bodyPr>
          <a:lstStyle/>
          <a:p>
            <a:pPr algn="r"/>
            <a:r>
              <a:rPr lang="fr-FR" sz="1200">
                <a:solidFill>
                  <a:schemeClr val="bg1"/>
                </a:solidFill>
                <a:latin typeface="Arial Nova Light" panose="020B0304020202020204" pitchFamily="34" charset="0"/>
              </a:rPr>
              <a:t>Fédération nationale des agences d’urbanisme • www.fnau.org</a:t>
            </a:r>
            <a:endParaRPr lang="fr-FR" sz="1200">
              <a:solidFill>
                <a:schemeClr val="bg1"/>
              </a:solidFill>
            </a:endParaRPr>
          </a:p>
        </p:txBody>
      </p:sp>
    </p:spTree>
    <p:extLst>
      <p:ext uri="{BB962C8B-B14F-4D97-AF65-F5344CB8AC3E}">
        <p14:creationId xmlns:p14="http://schemas.microsoft.com/office/powerpoint/2010/main" val="4075327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a:defRPr sz="1800"/>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0687536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234333" y="2840883"/>
            <a:ext cx="4231200" cy="1472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Josefin Sans"/>
              <a:buNone/>
              <a:defRPr sz="3733" b="1">
                <a:highlight>
                  <a:srgbClr val="E3DFE9"/>
                </a:highlight>
                <a:latin typeface="Fira Sans" panose="020B0503050000020004" pitchFamily="34" charset="0"/>
                <a:ea typeface="Fira Sans" panose="020B0503050000020004" pitchFamily="34" charset="0"/>
                <a:cs typeface="Fira Sans" panose="020B0503050000020004" pitchFamily="34" charset="0"/>
                <a:sym typeface="Josefin San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1234335" y="2187367"/>
            <a:ext cx="2298800" cy="1122400"/>
          </a:xfrm>
          <a:prstGeom prst="rect">
            <a:avLst/>
          </a:prstGeom>
        </p:spPr>
        <p:txBody>
          <a:bodyPr spcFirstLastPara="1" wrap="square" lIns="91425" tIns="0" rIns="91425" bIns="91425" anchor="b" anchorCtr="0">
            <a:noAutofit/>
          </a:bodyPr>
          <a:lstStyle>
            <a:lvl1pPr lvl="0" rtl="0">
              <a:spcBef>
                <a:spcPts val="0"/>
              </a:spcBef>
              <a:spcAft>
                <a:spcPts val="0"/>
              </a:spcAft>
              <a:buClr>
                <a:schemeClr val="accent1"/>
              </a:buClr>
              <a:buSzPts val="6000"/>
              <a:buFont typeface="Josefin Sans"/>
              <a:buNone/>
              <a:defRPr sz="8000" b="1">
                <a:solidFill>
                  <a:srgbClr val="786592"/>
                </a:solidFill>
                <a:latin typeface="Fira Sans" panose="020B0503050000020004" pitchFamily="34" charset="0"/>
                <a:ea typeface="Fira Sans" panose="020B0503050000020004" pitchFamily="34" charset="0"/>
                <a:cs typeface="Fira Sans" panose="020B0503050000020004" pitchFamily="34" charset="0"/>
                <a:sym typeface="Josefin Sans"/>
              </a:defRPr>
            </a:lvl1pPr>
            <a:lvl2pPr lvl="1" rtl="0">
              <a:spcBef>
                <a:spcPts val="0"/>
              </a:spcBef>
              <a:spcAft>
                <a:spcPts val="0"/>
              </a:spcAft>
              <a:buClr>
                <a:srgbClr val="FD0000"/>
              </a:buClr>
              <a:buSzPts val="6000"/>
              <a:buFont typeface="Josefin Sans"/>
              <a:buNone/>
              <a:defRPr sz="8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sz="8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sz="8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sz="8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sz="8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sz="8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sz="8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sz="8000" b="1">
                <a:solidFill>
                  <a:srgbClr val="FD0000"/>
                </a:solidFill>
                <a:latin typeface="Josefin Sans"/>
                <a:ea typeface="Josefin Sans"/>
                <a:cs typeface="Josefin Sans"/>
                <a:sym typeface="Josefin Sans"/>
              </a:defRPr>
            </a:lvl9pPr>
          </a:lstStyle>
          <a:p>
            <a:r>
              <a:t>xx%</a:t>
            </a:r>
          </a:p>
        </p:txBody>
      </p:sp>
      <p:sp>
        <p:nvSpPr>
          <p:cNvPr id="16" name="Google Shape;16;p3"/>
          <p:cNvSpPr txBox="1">
            <a:spLocks noGrp="1"/>
          </p:cNvSpPr>
          <p:nvPr>
            <p:ph type="subTitle" idx="1"/>
          </p:nvPr>
        </p:nvSpPr>
        <p:spPr>
          <a:xfrm>
            <a:off x="1234333" y="4628533"/>
            <a:ext cx="4036400" cy="744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Font typeface="Josefin Sans Light"/>
              <a:buNone/>
              <a:defRPr>
                <a:solidFill>
                  <a:schemeClr val="dk1"/>
                </a:solidFill>
                <a:highlight>
                  <a:srgbClr val="E3DFE9"/>
                </a:highlight>
                <a:latin typeface="Fira Sans" panose="020B0503050000020004" pitchFamily="34" charset="0"/>
                <a:ea typeface="Fira Sans" panose="020B0503050000020004" pitchFamily="34" charset="0"/>
                <a:cs typeface="Fira Sans" panose="020B0503050000020004" pitchFamily="34" charset="0"/>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17" name="Google Shape;17;p3"/>
          <p:cNvCxnSpPr/>
          <p:nvPr/>
        </p:nvCxnSpPr>
        <p:spPr>
          <a:xfrm>
            <a:off x="934447" y="1990297"/>
            <a:ext cx="0" cy="3948400"/>
          </a:xfrm>
          <a:prstGeom prst="straightConnector1">
            <a:avLst/>
          </a:prstGeom>
          <a:noFill/>
          <a:ln w="190500" cap="flat" cmpd="sng">
            <a:solidFill>
              <a:srgbClr val="786592"/>
            </a:solidFill>
            <a:prstDash val="solid"/>
            <a:round/>
            <a:headEnd type="none" w="med" len="med"/>
            <a:tailEnd type="none" w="med" len="med"/>
          </a:ln>
        </p:spPr>
      </p:cxnSp>
      <p:cxnSp>
        <p:nvCxnSpPr>
          <p:cNvPr id="8" name="Google Shape;334;p43">
            <a:hlinkClick r:id="" action="ppaction://hlinkshowjump?jump=nextslide"/>
            <a:extLst>
              <a:ext uri="{FF2B5EF4-FFF2-40B4-BE49-F238E27FC236}">
                <a16:creationId xmlns:a16="http://schemas.microsoft.com/office/drawing/2014/main" id="{F3439ACE-A8D2-4E9D-8FB6-8F4E85D35A64}"/>
              </a:ext>
            </a:extLst>
          </p:cNvPr>
          <p:cNvCxnSpPr/>
          <p:nvPr userDrawn="1"/>
        </p:nvCxnSpPr>
        <p:spPr>
          <a:xfrm>
            <a:off x="11525267" y="404600"/>
            <a:ext cx="349600" cy="0"/>
          </a:xfrm>
          <a:prstGeom prst="straightConnector1">
            <a:avLst/>
          </a:prstGeom>
          <a:noFill/>
          <a:ln w="9525" cap="flat" cmpd="sng">
            <a:solidFill>
              <a:srgbClr val="786592"/>
            </a:solidFill>
            <a:prstDash val="solid"/>
            <a:round/>
            <a:headEnd type="none" w="med" len="med"/>
            <a:tailEnd type="triangle" w="med" len="med"/>
          </a:ln>
        </p:spPr>
      </p:cxnSp>
      <p:cxnSp>
        <p:nvCxnSpPr>
          <p:cNvPr id="9" name="Google Shape;335;p43">
            <a:hlinkClick r:id="" action="ppaction://hlinkshowjump?jump=previousslide"/>
            <a:extLst>
              <a:ext uri="{FF2B5EF4-FFF2-40B4-BE49-F238E27FC236}">
                <a16:creationId xmlns:a16="http://schemas.microsoft.com/office/drawing/2014/main" id="{57105B83-8205-44B7-9CF8-BC0B88A9A348}"/>
              </a:ext>
            </a:extLst>
          </p:cNvPr>
          <p:cNvCxnSpPr/>
          <p:nvPr userDrawn="1"/>
        </p:nvCxnSpPr>
        <p:spPr>
          <a:xfrm rot="10800000">
            <a:off x="310367" y="404600"/>
            <a:ext cx="349600" cy="0"/>
          </a:xfrm>
          <a:prstGeom prst="straightConnector1">
            <a:avLst/>
          </a:prstGeom>
          <a:noFill/>
          <a:ln w="9525" cap="flat" cmpd="sng">
            <a:solidFill>
              <a:srgbClr val="786592"/>
            </a:solidFill>
            <a:prstDash val="solid"/>
            <a:round/>
            <a:headEnd type="none" w="med" len="med"/>
            <a:tailEnd type="triangle" w="med" len="med"/>
          </a:ln>
        </p:spPr>
      </p:cxnSp>
      <p:sp>
        <p:nvSpPr>
          <p:cNvPr id="10" name="Google Shape;30;p5">
            <a:extLst>
              <a:ext uri="{FF2B5EF4-FFF2-40B4-BE49-F238E27FC236}">
                <a16:creationId xmlns:a16="http://schemas.microsoft.com/office/drawing/2014/main" id="{AF0716E3-2DD1-4D0D-894F-915CC142B777}"/>
              </a:ext>
            </a:extLst>
          </p:cNvPr>
          <p:cNvSpPr txBox="1">
            <a:spLocks/>
          </p:cNvSpPr>
          <p:nvPr userDrawn="1"/>
        </p:nvSpPr>
        <p:spPr>
          <a:xfrm>
            <a:off x="659967" y="6531979"/>
            <a:ext cx="4036400" cy="305600"/>
          </a:xfrm>
          <a:prstGeom prst="rect">
            <a:avLst/>
          </a:prstGeom>
          <a:noFill/>
          <a:ln>
            <a:noFill/>
          </a:ln>
        </p:spPr>
        <p:txBody>
          <a:bodyPr spcFirstLastPara="1" wrap="square" lIns="121900" tIns="0"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00"/>
              <a:buFont typeface="Josefin Sans"/>
              <a:buNone/>
              <a:defRPr sz="700" b="0" i="0" u="none" strike="noStrike" cap="none" baseline="0">
                <a:solidFill>
                  <a:schemeClr val="dk1"/>
                </a:solidFill>
                <a:latin typeface="Fira Sans" panose="020B0503050000020004" pitchFamily="34" charset="0"/>
                <a:ea typeface="Fira Sans" panose="020B0503050000020004" pitchFamily="34" charset="0"/>
                <a:cs typeface="Fira Sans" panose="020B0503050000020004" pitchFamily="34" charset="0"/>
                <a:sym typeface="Josefin Sans"/>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fr-BE" sz="933"/>
              <a:t>SDT – Information générale</a:t>
            </a:r>
          </a:p>
        </p:txBody>
      </p:sp>
      <p:cxnSp>
        <p:nvCxnSpPr>
          <p:cNvPr id="11" name="Google Shape;32;p5">
            <a:extLst>
              <a:ext uri="{FF2B5EF4-FFF2-40B4-BE49-F238E27FC236}">
                <a16:creationId xmlns:a16="http://schemas.microsoft.com/office/drawing/2014/main" id="{BB6BA1FC-83E2-4E87-B958-572ACEEC1430}"/>
              </a:ext>
            </a:extLst>
          </p:cNvPr>
          <p:cNvCxnSpPr>
            <a:cxnSpLocks/>
          </p:cNvCxnSpPr>
          <p:nvPr userDrawn="1"/>
        </p:nvCxnSpPr>
        <p:spPr>
          <a:xfrm flipH="1">
            <a:off x="770775" y="6508164"/>
            <a:ext cx="3395603" cy="0"/>
          </a:xfrm>
          <a:prstGeom prst="straightConnector1">
            <a:avLst/>
          </a:prstGeom>
          <a:noFill/>
          <a:ln w="9525" cap="flat" cmpd="sng">
            <a:solidFill>
              <a:srgbClr val="786592"/>
            </a:solidFill>
            <a:prstDash val="solid"/>
            <a:round/>
            <a:headEnd type="none" w="med" len="med"/>
            <a:tailEnd type="none" w="med" len="med"/>
          </a:ln>
        </p:spPr>
      </p:cxnSp>
      <p:cxnSp>
        <p:nvCxnSpPr>
          <p:cNvPr id="12" name="Google Shape;34;p5">
            <a:extLst>
              <a:ext uri="{FF2B5EF4-FFF2-40B4-BE49-F238E27FC236}">
                <a16:creationId xmlns:a16="http://schemas.microsoft.com/office/drawing/2014/main" id="{ADA08E68-C1CF-4A66-8F67-8314568298F1}"/>
              </a:ext>
            </a:extLst>
          </p:cNvPr>
          <p:cNvCxnSpPr/>
          <p:nvPr userDrawn="1"/>
        </p:nvCxnSpPr>
        <p:spPr>
          <a:xfrm>
            <a:off x="8641467" y="6509467"/>
            <a:ext cx="3392000" cy="0"/>
          </a:xfrm>
          <a:prstGeom prst="straightConnector1">
            <a:avLst/>
          </a:prstGeom>
          <a:noFill/>
          <a:ln w="9525" cap="flat" cmpd="sng">
            <a:solidFill>
              <a:srgbClr val="786592"/>
            </a:solidFill>
            <a:prstDash val="solid"/>
            <a:round/>
            <a:headEnd type="none" w="med" len="med"/>
            <a:tailEnd type="none" w="med" len="med"/>
          </a:ln>
        </p:spPr>
      </p:cxnSp>
      <p:sp>
        <p:nvSpPr>
          <p:cNvPr id="13" name="Google Shape;35;p5">
            <a:extLst>
              <a:ext uri="{FF2B5EF4-FFF2-40B4-BE49-F238E27FC236}">
                <a16:creationId xmlns:a16="http://schemas.microsoft.com/office/drawing/2014/main" id="{81464B26-8091-413F-B516-74BDF9904EC3}"/>
              </a:ext>
            </a:extLst>
          </p:cNvPr>
          <p:cNvSpPr txBox="1"/>
          <p:nvPr userDrawn="1"/>
        </p:nvSpPr>
        <p:spPr>
          <a:xfrm>
            <a:off x="11253200" y="6422379"/>
            <a:ext cx="780400" cy="5248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467" b="1">
                <a:solidFill>
                  <a:srgbClr val="786592"/>
                </a:solidFill>
                <a:latin typeface="Fira Sans" panose="020B0503050000020004" pitchFamily="34" charset="0"/>
                <a:ea typeface="Josefin Sans"/>
                <a:cs typeface="Josefin Sans"/>
                <a:sym typeface="Josefin Sans"/>
              </a:rPr>
              <a:pPr marL="0" lvl="0" indent="0" algn="r" rtl="0">
                <a:spcBef>
                  <a:spcPts val="0"/>
                </a:spcBef>
                <a:spcAft>
                  <a:spcPts val="0"/>
                </a:spcAft>
                <a:buNone/>
              </a:pPr>
              <a:t>‹N°›</a:t>
            </a:fld>
            <a:endParaRPr sz="1467" b="1">
              <a:solidFill>
                <a:srgbClr val="786592"/>
              </a:solidFill>
              <a:latin typeface="Fira Sans" panose="020B0503050000020004" pitchFamily="34" charset="0"/>
              <a:ea typeface="Josefin Sans"/>
              <a:cs typeface="Josefin Sans"/>
              <a:sym typeface="Josefin Sans"/>
            </a:endParaRPr>
          </a:p>
        </p:txBody>
      </p:sp>
    </p:spTree>
    <p:extLst>
      <p:ext uri="{BB962C8B-B14F-4D97-AF65-F5344CB8AC3E}">
        <p14:creationId xmlns:p14="http://schemas.microsoft.com/office/powerpoint/2010/main" val="1682020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07816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413502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767463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61588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58468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812D4-7A52-BA36-17D7-8A96109693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3BBC35-99A0-C98E-0C62-A8D5926D9CD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3440CD-6591-89B7-7AE6-CE86B7D19288}"/>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5" name="Espace réservé du pied de page 4">
            <a:extLst>
              <a:ext uri="{FF2B5EF4-FFF2-40B4-BE49-F238E27FC236}">
                <a16:creationId xmlns:a16="http://schemas.microsoft.com/office/drawing/2014/main" id="{C6F40BBB-D12B-CAFC-D6A5-8ADAE29DB2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B6E84C-2245-3E0B-718E-DB79135A6769}"/>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550233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052449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61545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749678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274042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065314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re de section">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39AF20F7-EA33-44F6-A509-7299A251A191}"/>
              </a:ext>
            </a:extLst>
          </p:cNvPr>
          <p:cNvSpPr>
            <a:spLocks noGrp="1"/>
          </p:cNvSpPr>
          <p:nvPr>
            <p:ph type="pic" sz="quarter" idx="10"/>
          </p:nvPr>
        </p:nvSpPr>
        <p:spPr>
          <a:xfrm>
            <a:off x="0" y="0"/>
            <a:ext cx="2950896" cy="6858000"/>
          </a:xfrm>
          <a:prstGeom prst="rect">
            <a:avLst/>
          </a:prstGeom>
        </p:spPr>
        <p:txBody>
          <a:bodyPr/>
          <a:lstStyle/>
          <a:p>
            <a:endParaRPr lang="fr-FR"/>
          </a:p>
        </p:txBody>
      </p:sp>
      <p:sp>
        <p:nvSpPr>
          <p:cNvPr id="11" name="Espace réservé du texte 10">
            <a:extLst>
              <a:ext uri="{FF2B5EF4-FFF2-40B4-BE49-F238E27FC236}">
                <a16:creationId xmlns:a16="http://schemas.microsoft.com/office/drawing/2014/main" id="{525B654C-5982-4DEF-B739-0E89884942B7}"/>
              </a:ext>
            </a:extLst>
          </p:cNvPr>
          <p:cNvSpPr>
            <a:spLocks noGrp="1"/>
          </p:cNvSpPr>
          <p:nvPr>
            <p:ph type="body" sz="quarter" idx="11" hasCustomPrompt="1"/>
          </p:nvPr>
        </p:nvSpPr>
        <p:spPr>
          <a:xfrm>
            <a:off x="3240524" y="355435"/>
            <a:ext cx="8328823" cy="879687"/>
          </a:xfrm>
          <a:prstGeom prst="rect">
            <a:avLst/>
          </a:prstGeom>
        </p:spPr>
        <p:txBody>
          <a:bodyPr/>
          <a:lstStyle>
            <a:lvl1pPr marL="0" indent="0" algn="l">
              <a:spcBef>
                <a:spcPts val="0"/>
              </a:spcBef>
              <a:buNone/>
              <a:defRPr sz="2800" b="1">
                <a:solidFill>
                  <a:srgbClr val="E63329"/>
                </a:solidFill>
              </a:defRPr>
            </a:lvl1pPr>
          </a:lstStyle>
          <a:p>
            <a:pPr lvl="0"/>
            <a:r>
              <a:rPr lang="fr-FR"/>
              <a:t>Titre sur un</a:t>
            </a:r>
          </a:p>
          <a:p>
            <a:pPr lvl="0"/>
            <a:r>
              <a:rPr lang="fr-FR"/>
              <a:t>Ou deux ligne</a:t>
            </a:r>
          </a:p>
        </p:txBody>
      </p:sp>
      <p:sp>
        <p:nvSpPr>
          <p:cNvPr id="12" name="Espace réservé du texte 10">
            <a:extLst>
              <a:ext uri="{FF2B5EF4-FFF2-40B4-BE49-F238E27FC236}">
                <a16:creationId xmlns:a16="http://schemas.microsoft.com/office/drawing/2014/main" id="{D7F19536-0C59-4040-9CF2-F5A2952AA3C8}"/>
              </a:ext>
            </a:extLst>
          </p:cNvPr>
          <p:cNvSpPr>
            <a:spLocks noGrp="1"/>
          </p:cNvSpPr>
          <p:nvPr>
            <p:ph type="body" sz="quarter" idx="12" hasCustomPrompt="1"/>
          </p:nvPr>
        </p:nvSpPr>
        <p:spPr>
          <a:xfrm>
            <a:off x="3240523" y="1435883"/>
            <a:ext cx="8328823" cy="4528189"/>
          </a:xfrm>
          <a:prstGeom prst="rect">
            <a:avLst/>
          </a:prstGeom>
        </p:spPr>
        <p:txBody>
          <a:bodyPr/>
          <a:lstStyle>
            <a:lvl1pPr marL="342900" indent="-342900" algn="l">
              <a:spcBef>
                <a:spcPts val="0"/>
              </a:spcBef>
              <a:buFont typeface="Arial" panose="020B0604020202020204" pitchFamily="34" charset="0"/>
              <a:buChar char="•"/>
              <a:defRPr sz="2400" b="1">
                <a:solidFill>
                  <a:srgbClr val="5C2244"/>
                </a:solidFill>
              </a:defRPr>
            </a:lvl1pPr>
            <a:lvl2pPr>
              <a:spcBef>
                <a:spcPts val="0"/>
              </a:spcBef>
              <a:defRPr sz="2000">
                <a:solidFill>
                  <a:srgbClr val="5C2244"/>
                </a:solidFill>
              </a:defRPr>
            </a:lvl2pPr>
            <a:lvl3pPr>
              <a:spcBef>
                <a:spcPts val="0"/>
              </a:spcBef>
              <a:defRPr sz="1800">
                <a:solidFill>
                  <a:srgbClr val="5C2244"/>
                </a:solidFill>
              </a:defRPr>
            </a:lvl3pPr>
          </a:lstStyle>
          <a:p>
            <a:pPr lvl="0"/>
            <a:r>
              <a:rPr lang="fr-FR"/>
              <a:t>Sous-titre, data…</a:t>
            </a:r>
          </a:p>
          <a:p>
            <a:pPr lvl="1"/>
            <a:r>
              <a:rPr lang="fr-FR"/>
              <a:t>Sous test</a:t>
            </a:r>
          </a:p>
          <a:p>
            <a:pPr lvl="2"/>
            <a:r>
              <a:rPr lang="fr-FR" err="1"/>
              <a:t>ds</a:t>
            </a:r>
            <a:endParaRPr lang="fr-FR"/>
          </a:p>
        </p:txBody>
      </p:sp>
      <p:sp>
        <p:nvSpPr>
          <p:cNvPr id="8" name="Rectangle 7">
            <a:extLst>
              <a:ext uri="{FF2B5EF4-FFF2-40B4-BE49-F238E27FC236}">
                <a16:creationId xmlns:a16="http://schemas.microsoft.com/office/drawing/2014/main" id="{070FF56F-8666-954B-AD37-3929962A83A1}"/>
              </a:ext>
            </a:extLst>
          </p:cNvPr>
          <p:cNvSpPr/>
          <p:nvPr userDrawn="1"/>
        </p:nvSpPr>
        <p:spPr>
          <a:xfrm>
            <a:off x="0" y="6411685"/>
            <a:ext cx="12192000" cy="236083"/>
          </a:xfrm>
          <a:prstGeom prst="rect">
            <a:avLst/>
          </a:prstGeom>
          <a:solidFill>
            <a:srgbClr val="E63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200">
                <a:latin typeface="Arial Nova Light" panose="020B0304020202020204" pitchFamily="34" charset="0"/>
              </a:rPr>
              <a:t>             </a:t>
            </a:r>
          </a:p>
        </p:txBody>
      </p:sp>
      <p:pic>
        <p:nvPicPr>
          <p:cNvPr id="7" name="Image 6">
            <a:extLst>
              <a:ext uri="{FF2B5EF4-FFF2-40B4-BE49-F238E27FC236}">
                <a16:creationId xmlns:a16="http://schemas.microsoft.com/office/drawing/2014/main" id="{342B22AC-3F00-F744-A10F-F914EAFD9E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19" t="17470" r="13436" b="16142"/>
          <a:stretch/>
        </p:blipFill>
        <p:spPr>
          <a:xfrm>
            <a:off x="10586091" y="6158542"/>
            <a:ext cx="996308" cy="591558"/>
          </a:xfrm>
          <a:prstGeom prst="rect">
            <a:avLst/>
          </a:prstGeom>
          <a:ln>
            <a:noFill/>
          </a:ln>
          <a:effectLst>
            <a:outerShdw blurRad="50800" dist="38100" dir="5400000" algn="t" rotWithShape="0">
              <a:prstClr val="black">
                <a:alpha val="40000"/>
              </a:prstClr>
            </a:outerShdw>
          </a:effectLst>
        </p:spPr>
      </p:pic>
      <p:sp>
        <p:nvSpPr>
          <p:cNvPr id="10" name="ZoneTexte 9">
            <a:extLst>
              <a:ext uri="{FF2B5EF4-FFF2-40B4-BE49-F238E27FC236}">
                <a16:creationId xmlns:a16="http://schemas.microsoft.com/office/drawing/2014/main" id="{B4F999C2-BC08-B54E-BAF9-1FFE4BEABC2E}"/>
              </a:ext>
            </a:extLst>
          </p:cNvPr>
          <p:cNvSpPr txBox="1"/>
          <p:nvPr userDrawn="1"/>
        </p:nvSpPr>
        <p:spPr>
          <a:xfrm>
            <a:off x="4486721" y="6391226"/>
            <a:ext cx="6099370" cy="276999"/>
          </a:xfrm>
          <a:prstGeom prst="rect">
            <a:avLst/>
          </a:prstGeom>
          <a:noFill/>
        </p:spPr>
        <p:txBody>
          <a:bodyPr wrap="square">
            <a:spAutoFit/>
          </a:bodyPr>
          <a:lstStyle/>
          <a:p>
            <a:pPr algn="r"/>
            <a:r>
              <a:rPr lang="fr-FR" sz="1200">
                <a:solidFill>
                  <a:schemeClr val="bg1"/>
                </a:solidFill>
                <a:latin typeface="Arial Nova Light" panose="020B0304020202020204" pitchFamily="34" charset="0"/>
              </a:rPr>
              <a:t>Fédération nationale des agences d’urbanisme • www.fnau.org</a:t>
            </a:r>
            <a:endParaRPr lang="fr-FR" sz="1200">
              <a:solidFill>
                <a:schemeClr val="bg1"/>
              </a:solidFill>
            </a:endParaRPr>
          </a:p>
        </p:txBody>
      </p:sp>
    </p:spTree>
    <p:extLst>
      <p:ext uri="{BB962C8B-B14F-4D97-AF65-F5344CB8AC3E}">
        <p14:creationId xmlns:p14="http://schemas.microsoft.com/office/powerpoint/2010/main" val="105091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47643-3410-F206-0844-3CBBF843FB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5F733EE-3B8C-B148-D31F-D2B85323C3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E72815-E75B-6E53-1869-DE8DE3740F4D}"/>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5" name="Espace réservé du pied de page 4">
            <a:extLst>
              <a:ext uri="{FF2B5EF4-FFF2-40B4-BE49-F238E27FC236}">
                <a16:creationId xmlns:a16="http://schemas.microsoft.com/office/drawing/2014/main" id="{1D265722-82EC-99DE-D4F0-FD80F83E23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B34A38-0A86-8F93-6429-6F8C62547D9A}"/>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403409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FABB-3486-2A71-25B3-57783E4A996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32537B-9BCB-4BAA-A6BD-5B91602DFF2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E854A26-8074-04D5-A44E-8EB29B081A8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011E271-AA2C-F248-7DEC-A67E92427EF7}"/>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6" name="Espace réservé du pied de page 5">
            <a:extLst>
              <a:ext uri="{FF2B5EF4-FFF2-40B4-BE49-F238E27FC236}">
                <a16:creationId xmlns:a16="http://schemas.microsoft.com/office/drawing/2014/main" id="{93388950-D556-50C0-B71D-BA391894AF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E32337-0861-CDDC-8A68-03105D1820F3}"/>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181376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487F5-E7D6-1ADC-C74A-DE920D9B74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154D783-5FA7-A209-1C3F-DB25BB732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78E3B6C-BB6B-71EE-8C8E-95C93FF65BF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86F3063-1CF7-0AC3-37B0-CB4599CC4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BF67F90-E205-AED9-7A42-C9192D51E90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FF67F96-EF7B-7B5B-B875-3132DFBCE2FE}"/>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8" name="Espace réservé du pied de page 7">
            <a:extLst>
              <a:ext uri="{FF2B5EF4-FFF2-40B4-BE49-F238E27FC236}">
                <a16:creationId xmlns:a16="http://schemas.microsoft.com/office/drawing/2014/main" id="{652A6199-84E2-2337-7B3A-A0B7694F612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D2B0A7D-B04C-2B3C-E997-6A0DD11D38BD}"/>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101972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DEE03C-B95C-D15F-AF24-6F0A5B7E4E1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B4AE6-5B81-6ABC-9131-4DE6A96F8BC4}"/>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4" name="Espace réservé du pied de page 3">
            <a:extLst>
              <a:ext uri="{FF2B5EF4-FFF2-40B4-BE49-F238E27FC236}">
                <a16:creationId xmlns:a16="http://schemas.microsoft.com/office/drawing/2014/main" id="{E5570F67-B400-BD58-88A7-8FD5D8518E3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6924B3D-09C1-79A5-E9A0-74CAB4D7E856}"/>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72657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D4ADA85-C065-F5C6-A612-9AF99E89629A}"/>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3" name="Espace réservé du pied de page 2">
            <a:extLst>
              <a:ext uri="{FF2B5EF4-FFF2-40B4-BE49-F238E27FC236}">
                <a16:creationId xmlns:a16="http://schemas.microsoft.com/office/drawing/2014/main" id="{C2C8712A-4231-B8D4-D750-6A5637DDF19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BBBA7BF-DED8-9575-70AA-E62F429FB336}"/>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294582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5E87C-89BE-42A3-0517-514D711EFA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EA06ED8-DD36-90BD-DD9A-821C51220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D674047-A02C-9062-37A4-7C0AAC102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4A6D1C-5BC1-9282-2EBA-FE24CEBA38D0}"/>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6" name="Espace réservé du pied de page 5">
            <a:extLst>
              <a:ext uri="{FF2B5EF4-FFF2-40B4-BE49-F238E27FC236}">
                <a16:creationId xmlns:a16="http://schemas.microsoft.com/office/drawing/2014/main" id="{56EC6C43-A294-AB99-59E8-DB5ED266CC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08F1AA-829D-C008-7F21-09CE6CCF3B7C}"/>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329674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B49CF-DABE-701C-9D54-917330772E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4E16F88-EF85-15B1-4C21-BC5B5C9C7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8CB9D92-9DAD-4506-AE3D-6831C30A6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0769C2-578D-706B-BB27-61DEEC62D480}"/>
              </a:ext>
            </a:extLst>
          </p:cNvPr>
          <p:cNvSpPr>
            <a:spLocks noGrp="1"/>
          </p:cNvSpPr>
          <p:nvPr>
            <p:ph type="dt" sz="half" idx="10"/>
          </p:nvPr>
        </p:nvSpPr>
        <p:spPr/>
        <p:txBody>
          <a:bodyPr/>
          <a:lstStyle/>
          <a:p>
            <a:fld id="{0BE77C9D-8987-46CE-9BC3-EE31C8C4B424}" type="datetimeFigureOut">
              <a:rPr lang="fr-FR" smtClean="0"/>
              <a:t>09/11/2023</a:t>
            </a:fld>
            <a:endParaRPr lang="fr-FR"/>
          </a:p>
        </p:txBody>
      </p:sp>
      <p:sp>
        <p:nvSpPr>
          <p:cNvPr id="6" name="Espace réservé du pied de page 5">
            <a:extLst>
              <a:ext uri="{FF2B5EF4-FFF2-40B4-BE49-F238E27FC236}">
                <a16:creationId xmlns:a16="http://schemas.microsoft.com/office/drawing/2014/main" id="{6A4B48E1-338F-8C91-DAF2-A498F9AA6F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099E5D-4339-E0AE-4E1B-8E1061A84384}"/>
              </a:ext>
            </a:extLst>
          </p:cNvPr>
          <p:cNvSpPr>
            <a:spLocks noGrp="1"/>
          </p:cNvSpPr>
          <p:nvPr>
            <p:ph type="sldNum" sz="quarter" idx="12"/>
          </p:nvPr>
        </p:nvSpPr>
        <p:spPr/>
        <p:txBody>
          <a:bodyPr/>
          <a:lstStyle/>
          <a:p>
            <a:fld id="{5624277F-5821-46C6-97B7-331D260CD01F}" type="slidenum">
              <a:rPr lang="fr-FR" smtClean="0"/>
              <a:t>‹N°›</a:t>
            </a:fld>
            <a:endParaRPr lang="fr-FR"/>
          </a:p>
        </p:txBody>
      </p:sp>
    </p:spTree>
    <p:extLst>
      <p:ext uri="{BB962C8B-B14F-4D97-AF65-F5344CB8AC3E}">
        <p14:creationId xmlns:p14="http://schemas.microsoft.com/office/powerpoint/2010/main" val="40441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E31939B-0C9E-35F2-1E44-E919F12A73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9A4F698-0122-5C7D-BF0F-9581C791B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6B2BE2-85D4-4AF1-9659-76F413780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77C9D-8987-46CE-9BC3-EE31C8C4B424}" type="datetimeFigureOut">
              <a:rPr lang="fr-FR" smtClean="0"/>
              <a:t>09/11/2023</a:t>
            </a:fld>
            <a:endParaRPr lang="fr-FR"/>
          </a:p>
        </p:txBody>
      </p:sp>
      <p:sp>
        <p:nvSpPr>
          <p:cNvPr id="5" name="Espace réservé du pied de page 4">
            <a:extLst>
              <a:ext uri="{FF2B5EF4-FFF2-40B4-BE49-F238E27FC236}">
                <a16:creationId xmlns:a16="http://schemas.microsoft.com/office/drawing/2014/main" id="{D4F412DC-FFC7-2884-984C-A4802F395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06E6A64-DA9A-3D61-13CF-518EEADF8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4277F-5821-46C6-97B7-331D260CD01F}" type="slidenum">
              <a:rPr lang="fr-FR" smtClean="0"/>
              <a:t>‹N°›</a:t>
            </a:fld>
            <a:endParaRPr lang="fr-FR"/>
          </a:p>
        </p:txBody>
      </p:sp>
    </p:spTree>
    <p:extLst>
      <p:ext uri="{BB962C8B-B14F-4D97-AF65-F5344CB8AC3E}">
        <p14:creationId xmlns:p14="http://schemas.microsoft.com/office/powerpoint/2010/main" val="162608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8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093733259"/>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hyperlink" Target="https://docs.google.com/document/d/1H7mtAWl--IEdY5cx84t9reIBVyMjEZIze7NrKVRTYTA/edi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
            <a:extLst>
              <a:ext uri="{FF2B5EF4-FFF2-40B4-BE49-F238E27FC236}">
                <a16:creationId xmlns:a16="http://schemas.microsoft.com/office/drawing/2014/main" id="{57CF5DB1-6E54-9077-FDA7-50969AB36D2B}"/>
              </a:ext>
            </a:extLst>
          </p:cNvPr>
          <p:cNvSpPr txBox="1">
            <a:spLocks/>
          </p:cNvSpPr>
          <p:nvPr/>
        </p:nvSpPr>
        <p:spPr>
          <a:xfrm>
            <a:off x="6676301" y="1532211"/>
            <a:ext cx="4961517" cy="4265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800" b="1" kern="1200">
                <a:solidFill>
                  <a:srgbClr val="E633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600" dirty="0">
                <a:solidFill>
                  <a:srgbClr val="C00000"/>
                </a:solidFill>
              </a:rPr>
              <a:t>Vers l’objectif « Zéro Artificialisation Nette »</a:t>
            </a:r>
          </a:p>
          <a:p>
            <a:pPr algn="ctr"/>
            <a:endParaRPr lang="fr-FR" sz="3600" dirty="0">
              <a:solidFill>
                <a:srgbClr val="C00000"/>
              </a:solidFill>
            </a:endParaRPr>
          </a:p>
          <a:p>
            <a:pPr algn="ctr"/>
            <a:r>
              <a:rPr lang="fr-FR" sz="2400" b="0" dirty="0">
                <a:solidFill>
                  <a:srgbClr val="C00000"/>
                </a:solidFill>
              </a:rPr>
              <a:t>Quelles politiques de protection des sols en Europe ? </a:t>
            </a:r>
          </a:p>
          <a:p>
            <a:pPr algn="ctr"/>
            <a:r>
              <a:rPr lang="fr-FR" sz="3600" dirty="0">
                <a:solidFill>
                  <a:srgbClr val="C00000"/>
                </a:solidFill>
              </a:rPr>
              <a:t>   </a:t>
            </a:r>
          </a:p>
        </p:txBody>
      </p:sp>
      <p:pic>
        <p:nvPicPr>
          <p:cNvPr id="9" name="Image 8" descr="Une image contenant carte, Terre, Monde, planète">
            <a:extLst>
              <a:ext uri="{FF2B5EF4-FFF2-40B4-BE49-F238E27FC236}">
                <a16:creationId xmlns:a16="http://schemas.microsoft.com/office/drawing/2014/main" id="{01928D63-2F8E-AD3D-442C-C0AA881AFC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39" t="9648" r="13583" b="17348"/>
          <a:stretch/>
        </p:blipFill>
        <p:spPr bwMode="auto">
          <a:xfrm>
            <a:off x="1" y="1240244"/>
            <a:ext cx="5891278" cy="4005870"/>
          </a:xfrm>
          <a:prstGeom prst="rect">
            <a:avLst/>
          </a:prstGeom>
          <a:ln>
            <a:noFill/>
          </a:ln>
          <a:extLst>
            <a:ext uri="{53640926-AAD7-44D8-BBD7-CCE9431645EC}">
              <a14:shadowObscured xmlns:a14="http://schemas.microsoft.com/office/drawing/2010/main"/>
            </a:ext>
          </a:extLst>
        </p:spPr>
      </p:pic>
      <p:sp>
        <p:nvSpPr>
          <p:cNvPr id="14" name="Espace réservé du texte 7">
            <a:extLst>
              <a:ext uri="{FF2B5EF4-FFF2-40B4-BE49-F238E27FC236}">
                <a16:creationId xmlns:a16="http://schemas.microsoft.com/office/drawing/2014/main" id="{E3CE277C-AC29-EB62-CFF7-5F9B53451812}"/>
              </a:ext>
            </a:extLst>
          </p:cNvPr>
          <p:cNvSpPr txBox="1">
            <a:spLocks/>
          </p:cNvSpPr>
          <p:nvPr/>
        </p:nvSpPr>
        <p:spPr>
          <a:xfrm>
            <a:off x="6096000" y="4417636"/>
            <a:ext cx="5827713" cy="160388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0"/>
              </a:spcBef>
              <a:buFont typeface="Arial" panose="020B0604020202020204" pitchFamily="34" charset="0"/>
              <a:buChar char="•"/>
              <a:defRPr sz="2400" b="1" kern="1200">
                <a:solidFill>
                  <a:srgbClr val="5C2244"/>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000" kern="1200">
                <a:solidFill>
                  <a:srgbClr val="5C2244"/>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1800" kern="1200">
                <a:solidFill>
                  <a:srgbClr val="5C22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b="0" dirty="0">
              <a:solidFill>
                <a:srgbClr val="C00000"/>
              </a:solidFill>
            </a:endParaRPr>
          </a:p>
          <a:p>
            <a:pPr marL="0" indent="0" algn="ctr">
              <a:buNone/>
            </a:pPr>
            <a:endParaRPr lang="fr-FR" b="0" dirty="0">
              <a:solidFill>
                <a:srgbClr val="C00000"/>
              </a:solidFill>
            </a:endParaRPr>
          </a:p>
          <a:p>
            <a:pPr marL="0" indent="0" algn="r">
              <a:buNone/>
            </a:pPr>
            <a:r>
              <a:rPr lang="fr-FR" sz="2000" b="0" dirty="0">
                <a:solidFill>
                  <a:srgbClr val="C00000"/>
                </a:solidFill>
              </a:rPr>
              <a:t>Brigitte </a:t>
            </a:r>
            <a:r>
              <a:rPr lang="fr-FR" sz="2000" b="0" dirty="0" err="1">
                <a:solidFill>
                  <a:srgbClr val="C00000"/>
                </a:solidFill>
              </a:rPr>
              <a:t>Bariol-Mathais</a:t>
            </a:r>
            <a:r>
              <a:rPr lang="fr-FR" sz="2000" b="0" dirty="0">
                <a:solidFill>
                  <a:srgbClr val="C00000"/>
                </a:solidFill>
              </a:rPr>
              <a:t>, déléguée générale de la Fédération des Agences d’urbanisme</a:t>
            </a:r>
          </a:p>
          <a:p>
            <a:pPr marL="0" indent="0" algn="r">
              <a:buNone/>
            </a:pPr>
            <a:r>
              <a:rPr lang="fr-FR" sz="2000" b="0" dirty="0">
                <a:solidFill>
                  <a:srgbClr val="C00000"/>
                </a:solidFill>
              </a:rPr>
              <a:t>9 novembre 2023</a:t>
            </a:r>
          </a:p>
          <a:p>
            <a:pPr marL="0" indent="0" algn="r">
              <a:buNone/>
            </a:pPr>
            <a:r>
              <a:rPr lang="fr-FR" sz="2000" b="0" dirty="0">
                <a:solidFill>
                  <a:srgbClr val="C00000"/>
                </a:solidFill>
              </a:rPr>
              <a:t>  </a:t>
            </a:r>
            <a:endParaRPr lang="fr-FR" sz="2000" b="0" dirty="0"/>
          </a:p>
        </p:txBody>
      </p:sp>
      <p:pic>
        <p:nvPicPr>
          <p:cNvPr id="18" name="Image 17" descr="Accueil | Sciences Po">
            <a:extLst>
              <a:ext uri="{FF2B5EF4-FFF2-40B4-BE49-F238E27FC236}">
                <a16:creationId xmlns:a16="http://schemas.microsoft.com/office/drawing/2014/main" id="{A8F7AF00-CF1C-4212-030B-1888614AF2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75" y="6138969"/>
            <a:ext cx="1569085" cy="615315"/>
          </a:xfrm>
          <a:prstGeom prst="rect">
            <a:avLst/>
          </a:prstGeom>
          <a:noFill/>
          <a:ln>
            <a:noFill/>
          </a:ln>
        </p:spPr>
      </p:pic>
      <p:sp>
        <p:nvSpPr>
          <p:cNvPr id="2" name="Espace réservé du texte 6">
            <a:extLst>
              <a:ext uri="{FF2B5EF4-FFF2-40B4-BE49-F238E27FC236}">
                <a16:creationId xmlns:a16="http://schemas.microsoft.com/office/drawing/2014/main" id="{9F8A8B83-F700-AB28-4367-9730AE2E79AB}"/>
              </a:ext>
            </a:extLst>
          </p:cNvPr>
          <p:cNvSpPr txBox="1">
            <a:spLocks/>
          </p:cNvSpPr>
          <p:nvPr/>
        </p:nvSpPr>
        <p:spPr>
          <a:xfrm>
            <a:off x="-323243" y="347389"/>
            <a:ext cx="4961517" cy="4265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800" b="1" kern="1200">
                <a:solidFill>
                  <a:srgbClr val="E633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600" dirty="0">
                <a:solidFill>
                  <a:srgbClr val="C00000"/>
                </a:solidFill>
              </a:rPr>
              <a:t>Cycle IHEDATE 2023</a:t>
            </a:r>
          </a:p>
          <a:p>
            <a:pPr algn="ctr"/>
            <a:endParaRPr lang="fr-FR" sz="3600" dirty="0">
              <a:solidFill>
                <a:srgbClr val="C00000"/>
              </a:solidFill>
            </a:endParaRPr>
          </a:p>
        </p:txBody>
      </p:sp>
    </p:spTree>
    <p:extLst>
      <p:ext uri="{BB962C8B-B14F-4D97-AF65-F5344CB8AC3E}">
        <p14:creationId xmlns:p14="http://schemas.microsoft.com/office/powerpoint/2010/main" val="427825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p:nvPr/>
        </p:nvSpPr>
        <p:spPr>
          <a:xfrm>
            <a:off x="6322600" y="2517033"/>
            <a:ext cx="5506800" cy="3465200"/>
          </a:xfrm>
          <a:prstGeom prst="roundRect">
            <a:avLst>
              <a:gd name="adj" fmla="val 16667"/>
            </a:avLst>
          </a:prstGeom>
          <a:noFill/>
          <a:ln w="3810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pPr>
            <a:endParaRPr sz="1600" b="1" kern="0">
              <a:solidFill>
                <a:srgbClr val="000000"/>
              </a:solidFill>
              <a:latin typeface="Arial"/>
              <a:cs typeface="Arial"/>
              <a:sym typeface="Arial"/>
            </a:endParaRPr>
          </a:p>
        </p:txBody>
      </p:sp>
      <p:sp>
        <p:nvSpPr>
          <p:cNvPr id="300" name="Google Shape;300;p27"/>
          <p:cNvSpPr/>
          <p:nvPr/>
        </p:nvSpPr>
        <p:spPr>
          <a:xfrm>
            <a:off x="363767" y="2517033"/>
            <a:ext cx="5506800" cy="3465200"/>
          </a:xfrm>
          <a:prstGeom prst="roundRect">
            <a:avLst>
              <a:gd name="adj" fmla="val 16667"/>
            </a:avLst>
          </a:prstGeom>
          <a:noFill/>
          <a:ln w="3810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pPr>
            <a:endParaRPr sz="1600" b="1" kern="0">
              <a:solidFill>
                <a:srgbClr val="000000"/>
              </a:solidFill>
              <a:latin typeface="Assistant"/>
              <a:ea typeface="Assistant"/>
              <a:cs typeface="Assistant"/>
              <a:sym typeface="Assistant"/>
            </a:endParaRPr>
          </a:p>
        </p:txBody>
      </p:sp>
      <p:sp>
        <p:nvSpPr>
          <p:cNvPr id="301" name="Google Shape;301;p27"/>
          <p:cNvSpPr txBox="1"/>
          <p:nvPr/>
        </p:nvSpPr>
        <p:spPr>
          <a:xfrm>
            <a:off x="363767" y="-56544"/>
            <a:ext cx="11251200" cy="1051594"/>
          </a:xfrm>
          <a:prstGeom prst="rect">
            <a:avLst/>
          </a:prstGeom>
          <a:noFill/>
          <a:ln>
            <a:noFill/>
          </a:ln>
        </p:spPr>
        <p:txBody>
          <a:bodyPr spcFirstLastPara="1" wrap="square" lIns="121900" tIns="121900" rIns="121900" bIns="121900" anchor="t" anchorCtr="0">
            <a:spAutoFit/>
          </a:bodyPr>
          <a:lstStyle/>
          <a:p>
            <a:pPr algn="just" defTabSz="1219170">
              <a:lnSpc>
                <a:spcPct val="115000"/>
              </a:lnSpc>
              <a:spcBef>
                <a:spcPts val="2133"/>
              </a:spcBef>
              <a:spcAft>
                <a:spcPts val="533"/>
              </a:spcAft>
              <a:buClr>
                <a:srgbClr val="000000"/>
              </a:buClr>
            </a:pPr>
            <a:r>
              <a:rPr lang="fr" sz="2667" kern="0" dirty="0">
                <a:solidFill>
                  <a:srgbClr val="000000"/>
                </a:solidFill>
                <a:latin typeface="Lexend Medium"/>
                <a:ea typeface="Lexend Medium"/>
                <a:cs typeface="Lexend Medium"/>
                <a:sym typeface="Lexend Medium"/>
              </a:rPr>
              <a:t>3. Réguler l’artificialisation par les outils financiers et la fiscalité </a:t>
            </a:r>
            <a:endParaRPr sz="2667" kern="0" dirty="0">
              <a:solidFill>
                <a:srgbClr val="000000"/>
              </a:solidFill>
              <a:latin typeface="Lexend Medium"/>
              <a:ea typeface="Lexend Medium"/>
              <a:cs typeface="Lexend Medium"/>
              <a:sym typeface="Lexend Medium"/>
            </a:endParaRPr>
          </a:p>
        </p:txBody>
      </p:sp>
      <p:sp>
        <p:nvSpPr>
          <p:cNvPr id="302" name="Google Shape;302;p27"/>
          <p:cNvSpPr/>
          <p:nvPr/>
        </p:nvSpPr>
        <p:spPr>
          <a:xfrm>
            <a:off x="363767" y="1171833"/>
            <a:ext cx="5506800" cy="1345200"/>
          </a:xfrm>
          <a:prstGeom prst="roundRect">
            <a:avLst>
              <a:gd name="adj" fmla="val 16667"/>
            </a:avLst>
          </a:prstGeom>
          <a:solidFill>
            <a:srgbClr val="D9D9D9"/>
          </a:solidFill>
          <a:ln w="3810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pPr>
            <a:r>
              <a:rPr lang="fr" sz="1867" b="1" kern="0">
                <a:solidFill>
                  <a:srgbClr val="000000"/>
                </a:solidFill>
                <a:latin typeface="Assistant"/>
                <a:ea typeface="Assistant"/>
                <a:cs typeface="Assistant"/>
                <a:sym typeface="Assistant"/>
              </a:rPr>
              <a:t>1. </a:t>
            </a:r>
            <a:r>
              <a:rPr lang="fr" sz="1867" kern="0">
                <a:solidFill>
                  <a:srgbClr val="000000"/>
                </a:solidFill>
                <a:latin typeface="Assistant"/>
                <a:ea typeface="Assistant"/>
                <a:cs typeface="Assistant"/>
                <a:sym typeface="Assistant"/>
              </a:rPr>
              <a:t>Mise en œuvre d'outils financiers pour</a:t>
            </a:r>
            <a:r>
              <a:rPr lang="fr" sz="1867" b="1" kern="0">
                <a:solidFill>
                  <a:srgbClr val="000000"/>
                </a:solidFill>
                <a:latin typeface="Assistant"/>
                <a:ea typeface="Assistant"/>
                <a:cs typeface="Assistant"/>
                <a:sym typeface="Assistant"/>
              </a:rPr>
              <a:t> </a:t>
            </a:r>
            <a:endParaRPr sz="1867" b="1" kern="0">
              <a:solidFill>
                <a:srgbClr val="000000"/>
              </a:solidFill>
              <a:latin typeface="Assistant"/>
              <a:ea typeface="Assistant"/>
              <a:cs typeface="Assistant"/>
              <a:sym typeface="Assistant"/>
            </a:endParaRPr>
          </a:p>
          <a:p>
            <a:pPr algn="ctr" defTabSz="1219170">
              <a:lnSpc>
                <a:spcPct val="115000"/>
              </a:lnSpc>
              <a:buClr>
                <a:srgbClr val="000000"/>
              </a:buClr>
            </a:pPr>
            <a:r>
              <a:rPr lang="fr" sz="1867" b="1" kern="0">
                <a:solidFill>
                  <a:srgbClr val="000000"/>
                </a:solidFill>
                <a:latin typeface="Assistant"/>
                <a:ea typeface="Assistant"/>
                <a:cs typeface="Assistant"/>
                <a:sym typeface="Assistant"/>
              </a:rPr>
              <a:t>promouvoir le renouvellement urbain </a:t>
            </a:r>
            <a:r>
              <a:rPr lang="fr" sz="1867" kern="0">
                <a:solidFill>
                  <a:srgbClr val="000000"/>
                </a:solidFill>
                <a:latin typeface="Assistant"/>
                <a:ea typeface="Assistant"/>
                <a:cs typeface="Assistant"/>
                <a:sym typeface="Assistant"/>
              </a:rPr>
              <a:t>et </a:t>
            </a:r>
            <a:endParaRPr sz="1867" kern="0">
              <a:solidFill>
                <a:srgbClr val="000000"/>
              </a:solidFill>
              <a:latin typeface="Assistant"/>
              <a:ea typeface="Assistant"/>
              <a:cs typeface="Assistant"/>
              <a:sym typeface="Assistant"/>
            </a:endParaRPr>
          </a:p>
          <a:p>
            <a:pPr algn="ctr" defTabSz="1219170">
              <a:lnSpc>
                <a:spcPct val="115000"/>
              </a:lnSpc>
              <a:buClr>
                <a:srgbClr val="000000"/>
              </a:buClr>
            </a:pPr>
            <a:r>
              <a:rPr lang="fr" sz="1867" kern="0">
                <a:solidFill>
                  <a:srgbClr val="000000"/>
                </a:solidFill>
                <a:latin typeface="Assistant"/>
                <a:ea typeface="Assistant"/>
                <a:cs typeface="Assistant"/>
                <a:sym typeface="Assistant"/>
              </a:rPr>
              <a:t>la</a:t>
            </a:r>
            <a:r>
              <a:rPr lang="fr" sz="1867" b="1" kern="0">
                <a:solidFill>
                  <a:srgbClr val="000000"/>
                </a:solidFill>
                <a:latin typeface="Assistant"/>
                <a:ea typeface="Assistant"/>
                <a:cs typeface="Assistant"/>
                <a:sym typeface="Assistant"/>
              </a:rPr>
              <a:t> mobilisation des terrains vacants</a:t>
            </a:r>
            <a:endParaRPr sz="1867" b="1" kern="0">
              <a:solidFill>
                <a:srgbClr val="000000"/>
              </a:solidFill>
              <a:latin typeface="Assistant"/>
              <a:ea typeface="Assistant"/>
              <a:cs typeface="Assistant"/>
              <a:sym typeface="Assistant"/>
            </a:endParaRPr>
          </a:p>
        </p:txBody>
      </p:sp>
      <p:sp>
        <p:nvSpPr>
          <p:cNvPr id="303" name="Google Shape;303;p27"/>
          <p:cNvSpPr/>
          <p:nvPr/>
        </p:nvSpPr>
        <p:spPr>
          <a:xfrm>
            <a:off x="6322600" y="1171833"/>
            <a:ext cx="5506800" cy="1345200"/>
          </a:xfrm>
          <a:prstGeom prst="roundRect">
            <a:avLst>
              <a:gd name="adj" fmla="val 16667"/>
            </a:avLst>
          </a:prstGeom>
          <a:solidFill>
            <a:srgbClr val="CCCCCC"/>
          </a:solidFill>
          <a:ln w="3810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pPr>
            <a:r>
              <a:rPr lang="fr" sz="1867" b="1" kern="0" dirty="0">
                <a:solidFill>
                  <a:srgbClr val="000000"/>
                </a:solidFill>
                <a:latin typeface="Assistant"/>
                <a:ea typeface="Assistant"/>
                <a:cs typeface="Assistant"/>
                <a:sym typeface="Assistant"/>
              </a:rPr>
              <a:t>2. </a:t>
            </a:r>
            <a:r>
              <a:rPr lang="fr" sz="1867" kern="0" dirty="0">
                <a:solidFill>
                  <a:srgbClr val="000000"/>
                </a:solidFill>
                <a:latin typeface="Assistant"/>
                <a:ea typeface="Assistant"/>
                <a:cs typeface="Assistant"/>
                <a:sym typeface="Assistant"/>
              </a:rPr>
              <a:t>En débat </a:t>
            </a:r>
            <a:r>
              <a:rPr lang="fr" sz="1867" b="1" kern="0" dirty="0">
                <a:solidFill>
                  <a:srgbClr val="000000"/>
                </a:solidFill>
                <a:latin typeface="Assistant"/>
                <a:ea typeface="Assistant"/>
                <a:cs typeface="Assistant"/>
                <a:sym typeface="Assistant"/>
              </a:rPr>
              <a:t>l’abandon </a:t>
            </a:r>
            <a:r>
              <a:rPr lang="fr" sz="1867" kern="0" dirty="0">
                <a:solidFill>
                  <a:srgbClr val="000000"/>
                </a:solidFill>
                <a:latin typeface="Assistant"/>
                <a:ea typeface="Assistant"/>
                <a:cs typeface="Assistant"/>
                <a:sym typeface="Assistant"/>
              </a:rPr>
              <a:t>d’autres outils financiers qui</a:t>
            </a:r>
            <a:r>
              <a:rPr lang="fr" sz="1867" b="1" kern="0" dirty="0">
                <a:solidFill>
                  <a:srgbClr val="000000"/>
                </a:solidFill>
                <a:latin typeface="Assistant"/>
                <a:ea typeface="Assistant"/>
                <a:cs typeface="Assistant"/>
                <a:sym typeface="Assistant"/>
              </a:rPr>
              <a:t> </a:t>
            </a:r>
            <a:endParaRPr sz="1867" b="1" kern="0" dirty="0">
              <a:solidFill>
                <a:srgbClr val="000000"/>
              </a:solidFill>
              <a:latin typeface="Assistant"/>
              <a:ea typeface="Assistant"/>
              <a:cs typeface="Assistant"/>
              <a:sym typeface="Assistant"/>
            </a:endParaRPr>
          </a:p>
          <a:p>
            <a:pPr algn="ctr" defTabSz="1219170">
              <a:lnSpc>
                <a:spcPct val="115000"/>
              </a:lnSpc>
              <a:buClr>
                <a:srgbClr val="000000"/>
              </a:buClr>
            </a:pPr>
            <a:r>
              <a:rPr lang="fr" sz="1867" b="1" kern="0" dirty="0">
                <a:solidFill>
                  <a:srgbClr val="000000"/>
                </a:solidFill>
                <a:latin typeface="Assistant"/>
                <a:ea typeface="Assistant"/>
                <a:cs typeface="Assistant"/>
                <a:sym typeface="Assistant"/>
              </a:rPr>
              <a:t>encouragent l'expansion résidentielle</a:t>
            </a:r>
            <a:endParaRPr sz="1867" b="1" kern="0" dirty="0">
              <a:solidFill>
                <a:srgbClr val="000000"/>
              </a:solidFill>
              <a:latin typeface="Arial"/>
              <a:cs typeface="Arial"/>
              <a:sym typeface="Arial"/>
            </a:endParaRPr>
          </a:p>
        </p:txBody>
      </p:sp>
      <p:sp>
        <p:nvSpPr>
          <p:cNvPr id="304" name="Google Shape;304;p27"/>
          <p:cNvSpPr txBox="1"/>
          <p:nvPr/>
        </p:nvSpPr>
        <p:spPr>
          <a:xfrm>
            <a:off x="777567" y="2762301"/>
            <a:ext cx="4428800" cy="2392987"/>
          </a:xfrm>
          <a:prstGeom prst="rect">
            <a:avLst/>
          </a:prstGeom>
          <a:noFill/>
          <a:ln>
            <a:noFill/>
          </a:ln>
        </p:spPr>
        <p:txBody>
          <a:bodyPr spcFirstLastPara="1" wrap="square" lIns="121900" tIns="121900" rIns="121900" bIns="121900" anchor="t" anchorCtr="0">
            <a:spAutoFit/>
          </a:bodyPr>
          <a:lstStyle/>
          <a:p>
            <a:pPr marL="609585" algn="just" defTabSz="1219170">
              <a:lnSpc>
                <a:spcPct val="115000"/>
              </a:lnSpc>
              <a:buClr>
                <a:srgbClr val="000000"/>
              </a:buClr>
            </a:pPr>
            <a:r>
              <a:rPr lang="fr" sz="1733" kern="0" dirty="0">
                <a:solidFill>
                  <a:srgbClr val="000000"/>
                </a:solidFill>
                <a:latin typeface="Assistant"/>
                <a:ea typeface="Assistant"/>
                <a:cs typeface="Assistant"/>
                <a:sym typeface="Assistant"/>
              </a:rPr>
              <a:t>Subventions pour la densification urbaine et le développement des friches industrielles </a:t>
            </a:r>
            <a:endParaRPr sz="1733" kern="0" dirty="0">
              <a:solidFill>
                <a:srgbClr val="000000"/>
              </a:solidFill>
              <a:latin typeface="Assistant"/>
              <a:ea typeface="Assistant"/>
              <a:cs typeface="Assistant"/>
              <a:sym typeface="Assistant"/>
            </a:endParaRPr>
          </a:p>
          <a:p>
            <a:pPr marL="609585" algn="just" defTabSz="1219170">
              <a:lnSpc>
                <a:spcPct val="115000"/>
              </a:lnSpc>
              <a:buClr>
                <a:srgbClr val="000000"/>
              </a:buClr>
            </a:pPr>
            <a:endParaRPr sz="1733" kern="0" dirty="0">
              <a:solidFill>
                <a:srgbClr val="000000"/>
              </a:solidFill>
              <a:latin typeface="Assistant"/>
              <a:ea typeface="Assistant"/>
              <a:cs typeface="Assistant"/>
              <a:sym typeface="Assistant"/>
            </a:endParaRPr>
          </a:p>
          <a:p>
            <a:pPr marL="609585" algn="just" defTabSz="1219170">
              <a:lnSpc>
                <a:spcPct val="115000"/>
              </a:lnSpc>
              <a:buClr>
                <a:srgbClr val="000000"/>
              </a:buClr>
            </a:pPr>
            <a:r>
              <a:rPr lang="fr" sz="1733" kern="0" dirty="0">
                <a:solidFill>
                  <a:srgbClr val="000000"/>
                </a:solidFill>
                <a:latin typeface="Assistant"/>
                <a:ea typeface="Assistant"/>
                <a:cs typeface="Assistant"/>
                <a:sym typeface="Assistant"/>
              </a:rPr>
              <a:t>Subventions pour les acteurs publics ou privés pour inciter à réduire la consommation d’espaces naturels</a:t>
            </a:r>
            <a:endParaRPr sz="1733" kern="0" dirty="0">
              <a:solidFill>
                <a:srgbClr val="000000"/>
              </a:solidFill>
              <a:latin typeface="Assistant"/>
              <a:ea typeface="Assistant"/>
              <a:cs typeface="Assistant"/>
              <a:sym typeface="Assistant"/>
            </a:endParaRPr>
          </a:p>
        </p:txBody>
      </p:sp>
      <p:sp>
        <p:nvSpPr>
          <p:cNvPr id="305" name="Google Shape;305;p27"/>
          <p:cNvSpPr txBox="1"/>
          <p:nvPr/>
        </p:nvSpPr>
        <p:spPr>
          <a:xfrm>
            <a:off x="6685367" y="2762300"/>
            <a:ext cx="4781200" cy="3268162"/>
          </a:xfrm>
          <a:prstGeom prst="rect">
            <a:avLst/>
          </a:prstGeom>
          <a:noFill/>
          <a:ln>
            <a:noFill/>
          </a:ln>
        </p:spPr>
        <p:txBody>
          <a:bodyPr spcFirstLastPara="1" wrap="square" lIns="121900" tIns="121900" rIns="121900" bIns="121900" anchor="t" anchorCtr="0">
            <a:spAutoFit/>
          </a:bodyPr>
          <a:lstStyle/>
          <a:p>
            <a:pPr marL="609585" algn="just" defTabSz="1219170">
              <a:lnSpc>
                <a:spcPct val="115000"/>
              </a:lnSpc>
              <a:buClr>
                <a:srgbClr val="000000"/>
              </a:buClr>
            </a:pPr>
            <a:endParaRPr lang="fr" sz="1733" kern="0" dirty="0">
              <a:solidFill>
                <a:srgbClr val="000000"/>
              </a:solidFill>
              <a:latin typeface="Assistant"/>
              <a:ea typeface="Assistant"/>
              <a:cs typeface="Assistant"/>
              <a:sym typeface="Assistant"/>
            </a:endParaRPr>
          </a:p>
          <a:p>
            <a:pPr marL="609585" algn="just" defTabSz="1219170">
              <a:lnSpc>
                <a:spcPct val="115000"/>
              </a:lnSpc>
              <a:buClr>
                <a:srgbClr val="000000"/>
              </a:buClr>
            </a:pPr>
            <a:r>
              <a:rPr lang="fr" sz="1733" kern="0" dirty="0">
                <a:solidFill>
                  <a:srgbClr val="000000"/>
                </a:solidFill>
                <a:latin typeface="Assistant"/>
                <a:ea typeface="Assistant"/>
                <a:cs typeface="Assistant"/>
                <a:sym typeface="Assistant"/>
              </a:rPr>
              <a:t>Allocation transport  en débat </a:t>
            </a:r>
            <a:r>
              <a:rPr lang="fr" sz="1733" i="1" kern="0" dirty="0">
                <a:solidFill>
                  <a:srgbClr val="34A853"/>
                </a:solidFill>
                <a:latin typeface="Assistant"/>
                <a:ea typeface="Assistant"/>
                <a:cs typeface="Assistant"/>
                <a:sym typeface="Assistant"/>
              </a:rPr>
              <a:t>(Allemagne)</a:t>
            </a:r>
            <a:endParaRPr sz="1733" i="1" kern="0" dirty="0">
              <a:solidFill>
                <a:srgbClr val="34A853"/>
              </a:solidFill>
              <a:latin typeface="Assistant"/>
              <a:ea typeface="Assistant"/>
              <a:cs typeface="Assistant"/>
              <a:sym typeface="Assistant"/>
            </a:endParaRPr>
          </a:p>
          <a:p>
            <a:pPr algn="just" defTabSz="1219170">
              <a:lnSpc>
                <a:spcPct val="115000"/>
              </a:lnSpc>
              <a:buClr>
                <a:srgbClr val="000000"/>
              </a:buClr>
            </a:pPr>
            <a:endParaRPr sz="1733" kern="0" dirty="0">
              <a:solidFill>
                <a:srgbClr val="000000"/>
              </a:solidFill>
              <a:latin typeface="Assistant"/>
              <a:ea typeface="Assistant"/>
              <a:cs typeface="Assistant"/>
              <a:sym typeface="Assistant"/>
            </a:endParaRPr>
          </a:p>
          <a:p>
            <a:pPr marL="609585" algn="just" defTabSz="1219170">
              <a:lnSpc>
                <a:spcPct val="115000"/>
              </a:lnSpc>
              <a:spcBef>
                <a:spcPts val="1600"/>
              </a:spcBef>
              <a:buClr>
                <a:srgbClr val="000000"/>
              </a:buClr>
            </a:pPr>
            <a:endParaRPr lang="fr" sz="1733" kern="0" dirty="0">
              <a:solidFill>
                <a:srgbClr val="000000"/>
              </a:solidFill>
              <a:latin typeface="Assistant"/>
              <a:ea typeface="Assistant"/>
              <a:cs typeface="Assistant"/>
              <a:sym typeface="Assistant"/>
            </a:endParaRPr>
          </a:p>
          <a:p>
            <a:pPr marL="609585" algn="just" defTabSz="1219170">
              <a:lnSpc>
                <a:spcPct val="115000"/>
              </a:lnSpc>
              <a:spcBef>
                <a:spcPts val="1600"/>
              </a:spcBef>
              <a:buClr>
                <a:srgbClr val="000000"/>
              </a:buClr>
            </a:pPr>
            <a:r>
              <a:rPr lang="fr" sz="1733" kern="0" dirty="0">
                <a:solidFill>
                  <a:srgbClr val="000000"/>
                </a:solidFill>
                <a:latin typeface="Assistant"/>
                <a:ea typeface="Assistant"/>
                <a:cs typeface="Assistant"/>
                <a:sym typeface="Assistant"/>
              </a:rPr>
              <a:t>Système très favorable aux propriétaires, indemnisation du déclassement de zone urbanisable </a:t>
            </a:r>
            <a:r>
              <a:rPr lang="fr" sz="1733" i="1" kern="0" dirty="0">
                <a:solidFill>
                  <a:srgbClr val="FBBC04"/>
                </a:solidFill>
                <a:latin typeface="Assistant"/>
                <a:ea typeface="Assistant"/>
                <a:cs typeface="Assistant"/>
                <a:sym typeface="Assistant"/>
              </a:rPr>
              <a:t>(Belgique)  </a:t>
            </a:r>
            <a:endParaRPr sz="1733" i="1" kern="0" dirty="0">
              <a:solidFill>
                <a:srgbClr val="FBBC04"/>
              </a:solidFill>
              <a:latin typeface="Assistant"/>
              <a:ea typeface="Assistant"/>
              <a:cs typeface="Assistant"/>
              <a:sym typeface="Assistant"/>
            </a:endParaRPr>
          </a:p>
          <a:p>
            <a:pPr indent="609585" algn="just" defTabSz="1219170">
              <a:lnSpc>
                <a:spcPct val="115000"/>
              </a:lnSpc>
              <a:spcAft>
                <a:spcPts val="1600"/>
              </a:spcAft>
              <a:buClr>
                <a:srgbClr val="000000"/>
              </a:buClr>
              <a:buSzPts val="1100"/>
            </a:pPr>
            <a:endParaRPr sz="1467" kern="0" dirty="0">
              <a:solidFill>
                <a:srgbClr val="0000FF"/>
              </a:solidFill>
              <a:latin typeface="Assistant"/>
              <a:ea typeface="Assistant"/>
              <a:cs typeface="Assistant"/>
              <a:sym typeface="Assistant"/>
            </a:endParaRPr>
          </a:p>
        </p:txBody>
      </p:sp>
      <p:pic>
        <p:nvPicPr>
          <p:cNvPr id="306" name="Google Shape;306;p27"/>
          <p:cNvPicPr preferRelativeResize="0"/>
          <p:nvPr/>
        </p:nvPicPr>
        <p:blipFill>
          <a:blip r:embed="rId3">
            <a:alphaModFix/>
          </a:blip>
          <a:stretch>
            <a:fillRect/>
          </a:stretch>
        </p:blipFill>
        <p:spPr>
          <a:xfrm>
            <a:off x="676501" y="4145017"/>
            <a:ext cx="591233" cy="591233"/>
          </a:xfrm>
          <a:prstGeom prst="rect">
            <a:avLst/>
          </a:prstGeom>
          <a:noFill/>
          <a:ln>
            <a:noFill/>
          </a:ln>
        </p:spPr>
      </p:pic>
      <p:pic>
        <p:nvPicPr>
          <p:cNvPr id="307" name="Google Shape;307;p27"/>
          <p:cNvPicPr preferRelativeResize="0"/>
          <p:nvPr/>
        </p:nvPicPr>
        <p:blipFill>
          <a:blip r:embed="rId4">
            <a:alphaModFix/>
          </a:blip>
          <a:stretch>
            <a:fillRect/>
          </a:stretch>
        </p:blipFill>
        <p:spPr>
          <a:xfrm>
            <a:off x="676501" y="3035418"/>
            <a:ext cx="591233" cy="591233"/>
          </a:xfrm>
          <a:prstGeom prst="rect">
            <a:avLst/>
          </a:prstGeom>
          <a:noFill/>
          <a:ln>
            <a:noFill/>
          </a:ln>
        </p:spPr>
      </p:pic>
      <p:pic>
        <p:nvPicPr>
          <p:cNvPr id="308" name="Google Shape;308;p27"/>
          <p:cNvPicPr preferRelativeResize="0"/>
          <p:nvPr/>
        </p:nvPicPr>
        <p:blipFill>
          <a:blip r:embed="rId5">
            <a:alphaModFix/>
          </a:blip>
          <a:stretch>
            <a:fillRect/>
          </a:stretch>
        </p:blipFill>
        <p:spPr>
          <a:xfrm>
            <a:off x="6566500" y="3097069"/>
            <a:ext cx="656800" cy="656771"/>
          </a:xfrm>
          <a:prstGeom prst="rect">
            <a:avLst/>
          </a:prstGeom>
          <a:noFill/>
          <a:ln>
            <a:noFill/>
          </a:ln>
        </p:spPr>
      </p:pic>
      <p:pic>
        <p:nvPicPr>
          <p:cNvPr id="310" name="Google Shape;310;p27"/>
          <p:cNvPicPr preferRelativeResize="0"/>
          <p:nvPr/>
        </p:nvPicPr>
        <p:blipFill>
          <a:blip r:embed="rId6">
            <a:alphaModFix/>
          </a:blip>
          <a:stretch>
            <a:fillRect/>
          </a:stretch>
        </p:blipFill>
        <p:spPr>
          <a:xfrm>
            <a:off x="6566500" y="4572420"/>
            <a:ext cx="591233" cy="5912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Immagine" descr="Immagine"/>
          <p:cNvPicPr>
            <a:picLocks noChangeAspect="1"/>
          </p:cNvPicPr>
          <p:nvPr/>
        </p:nvPicPr>
        <p:blipFill>
          <a:blip r:embed="rId3"/>
          <a:stretch>
            <a:fillRect/>
          </a:stretch>
        </p:blipFill>
        <p:spPr>
          <a:xfrm>
            <a:off x="0" y="0"/>
            <a:ext cx="1776351" cy="713450"/>
          </a:xfrm>
          <a:prstGeom prst="rect">
            <a:avLst/>
          </a:prstGeom>
          <a:ln w="12700">
            <a:miter lim="400000"/>
          </a:ln>
        </p:spPr>
      </p:pic>
      <p:sp>
        <p:nvSpPr>
          <p:cNvPr id="243" name="Titolo capitolo"/>
          <p:cNvSpPr txBox="1"/>
          <p:nvPr/>
        </p:nvSpPr>
        <p:spPr>
          <a:xfrm>
            <a:off x="2245810" y="231785"/>
            <a:ext cx="9331080" cy="9746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lgn="l">
              <a:defRPr sz="7700" b="1">
                <a:solidFill>
                  <a:srgbClr val="60A284"/>
                </a:solidFill>
                <a:latin typeface="Raleway"/>
                <a:ea typeface="Raleway"/>
                <a:cs typeface="Raleway"/>
                <a:sym typeface="Raleway"/>
              </a:defRPr>
            </a:lvl1pPr>
          </a:lstStyle>
          <a:p>
            <a:pPr algn="ctr"/>
            <a:r>
              <a:rPr lang="fr-FR" sz="3000" dirty="0"/>
              <a:t>Les outils de mise en œuvre en Emilie Romagne</a:t>
            </a:r>
          </a:p>
          <a:p>
            <a:pPr algn="ctr"/>
            <a:r>
              <a:rPr lang="fr-FR" sz="3000" dirty="0"/>
              <a:t>APPEL D’OFFRE DE RÉGÉNÉRATION URBAINE </a:t>
            </a:r>
            <a:r>
              <a:rPr lang="it-IT" sz="3000" dirty="0">
                <a:solidFill>
                  <a:srgbClr val="C00000"/>
                </a:solidFill>
              </a:rPr>
              <a:t>2021</a:t>
            </a:r>
            <a:endParaRPr lang="it-IT" sz="3000" dirty="0"/>
          </a:p>
        </p:txBody>
      </p:sp>
      <p:sp>
        <p:nvSpPr>
          <p:cNvPr id="2" name="CasellaDiTesto 1">
            <a:extLst>
              <a:ext uri="{FF2B5EF4-FFF2-40B4-BE49-F238E27FC236}">
                <a16:creationId xmlns:a16="http://schemas.microsoft.com/office/drawing/2014/main" id="{04B30AC9-84A5-A123-E48C-AA84480C7691}"/>
              </a:ext>
            </a:extLst>
          </p:cNvPr>
          <p:cNvSpPr txBox="1"/>
          <p:nvPr/>
        </p:nvSpPr>
        <p:spPr>
          <a:xfrm>
            <a:off x="180000" y="1640235"/>
            <a:ext cx="4919770" cy="4278094"/>
          </a:xfrm>
          <a:prstGeom prst="rect">
            <a:avLst/>
          </a:prstGeom>
          <a:noFill/>
          <a:ln w="38100" cap="flat">
            <a:solidFill>
              <a:srgbClr val="46AF82"/>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360045">
              <a:defRPr sz="4600">
                <a:solidFill>
                  <a:srgbClr val="FFFFFF"/>
                </a:solidFill>
                <a:latin typeface="Saira Bold"/>
                <a:ea typeface="Saira Bold"/>
                <a:cs typeface="Saira Bold"/>
                <a:sym typeface="Saira Bold"/>
              </a:defRPr>
            </a:pPr>
            <a:r>
              <a:rPr lang="it-IT" sz="2400" dirty="0">
                <a:solidFill>
                  <a:srgbClr val="C00000"/>
                </a:solidFill>
                <a:latin typeface="Raleway ExtraBold" pitchFamily="2" charset="0"/>
                <a:ea typeface="Verdana" panose="020B0604030504040204" pitchFamily="34" charset="0"/>
                <a:cs typeface="Saira Bold"/>
                <a:sym typeface="Saira Bold"/>
              </a:rPr>
              <a:t>LES RESULTATS:</a:t>
            </a:r>
          </a:p>
          <a:p>
            <a:pPr algn="just" defTabSz="360045">
              <a:defRPr sz="4600">
                <a:solidFill>
                  <a:srgbClr val="FFFFFF"/>
                </a:solidFill>
                <a:latin typeface="Saira Bold"/>
                <a:ea typeface="Saira Bold"/>
                <a:cs typeface="Saira Bold"/>
                <a:sym typeface="Saira Bold"/>
              </a:defRPr>
            </a:pPr>
            <a:r>
              <a:rPr lang="fr-FR" sz="1600" dirty="0">
                <a:solidFill>
                  <a:schemeClr val="tx1">
                    <a:lumMod val="95000"/>
                    <a:lumOff val="5000"/>
                  </a:schemeClr>
                </a:solidFill>
                <a:latin typeface="Raleway ExtraBold" pitchFamily="2" charset="0"/>
                <a:ea typeface="Verdana" panose="020B0604030504040204" pitchFamily="34" charset="0"/>
                <a:cs typeface="Saira Bold"/>
                <a:sym typeface="Saira Bold"/>
              </a:rPr>
              <a:t>L'appel d'offres comme outil pour déclencher des processus de régénération urbaine basés sur un système organique d'interventions et d'actions visant à faire face aux déclinaisons possibles de la régénération, </a:t>
            </a:r>
          </a:p>
          <a:p>
            <a:pPr algn="just" defTabSz="360045">
              <a:defRPr sz="4600">
                <a:solidFill>
                  <a:srgbClr val="FFFFFF"/>
                </a:solidFill>
                <a:latin typeface="Saira Bold"/>
                <a:ea typeface="Saira Bold"/>
                <a:cs typeface="Saira Bold"/>
                <a:sym typeface="Saira Bold"/>
              </a:defRPr>
            </a:pPr>
            <a:r>
              <a:rPr lang="fr-FR" sz="1600" dirty="0">
                <a:solidFill>
                  <a:schemeClr val="tx1">
                    <a:lumMod val="95000"/>
                    <a:lumOff val="5000"/>
                  </a:schemeClr>
                </a:solidFill>
                <a:latin typeface="Raleway ExtraBold" pitchFamily="2" charset="0"/>
                <a:ea typeface="Verdana" panose="020B0604030504040204" pitchFamily="34" charset="0"/>
                <a:cs typeface="Saira Bold"/>
                <a:sym typeface="Saira Bold"/>
              </a:rPr>
              <a:t>-réutilisation, la récupération et la valorisation du patrimoine environnemental, urbain et social.</a:t>
            </a:r>
          </a:p>
          <a:p>
            <a:pPr algn="just" defTabSz="360045">
              <a:defRPr sz="4600">
                <a:solidFill>
                  <a:srgbClr val="FFFFFF"/>
                </a:solidFill>
                <a:latin typeface="Saira Bold"/>
                <a:ea typeface="Saira Bold"/>
                <a:cs typeface="Saira Bold"/>
                <a:sym typeface="Saira Bold"/>
              </a:defRPr>
            </a:pPr>
            <a:endParaRPr lang="it-IT" sz="2400" dirty="0">
              <a:solidFill>
                <a:schemeClr val="tx1">
                  <a:lumMod val="95000"/>
                  <a:lumOff val="5000"/>
                </a:schemeClr>
              </a:solidFill>
              <a:latin typeface="Raleway ExtraBold" pitchFamily="2" charset="0"/>
              <a:ea typeface="Verdana" panose="020B0604030504040204" pitchFamily="34" charset="0"/>
              <a:cs typeface="Saira Bold"/>
              <a:sym typeface="Saira Bold"/>
            </a:endParaRPr>
          </a:p>
          <a:p>
            <a:pPr marL="228600" indent="-228600" algn="just" defTabSz="360045">
              <a:buClr>
                <a:srgbClr val="46AF82"/>
              </a:buClr>
              <a:buFont typeface="Wingdings" panose="05000000000000000000" pitchFamily="2" charset="2"/>
              <a:buChar char="§"/>
              <a:defRPr sz="4600">
                <a:solidFill>
                  <a:srgbClr val="FFFFFF"/>
                </a:solidFill>
                <a:latin typeface="Saira Bold"/>
                <a:ea typeface="Saira Bold"/>
                <a:cs typeface="Saira Bold"/>
                <a:sym typeface="Saira Bold"/>
              </a:defRPr>
            </a:pPr>
            <a:r>
              <a:rPr lang="fr-FR" sz="1600" dirty="0">
                <a:solidFill>
                  <a:schemeClr val="tx1">
                    <a:lumMod val="95000"/>
                    <a:lumOff val="5000"/>
                  </a:schemeClr>
                </a:solidFill>
                <a:latin typeface="Raleway ExtraBold" pitchFamily="2" charset="0"/>
                <a:ea typeface="Verdana" panose="020B0604030504040204" pitchFamily="34" charset="0"/>
                <a:cs typeface="Saira Bold"/>
                <a:sym typeface="Saira Bold"/>
              </a:rPr>
              <a:t>79 propositions sélectionnées</a:t>
            </a:r>
          </a:p>
          <a:p>
            <a:pPr marL="228600" indent="-228600" algn="just" defTabSz="360045">
              <a:buClr>
                <a:srgbClr val="46AF82"/>
              </a:buClr>
              <a:buFont typeface="Wingdings" panose="05000000000000000000" pitchFamily="2" charset="2"/>
              <a:buChar char="§"/>
              <a:defRPr sz="4600">
                <a:solidFill>
                  <a:srgbClr val="FFFFFF"/>
                </a:solidFill>
                <a:latin typeface="Saira Bold"/>
                <a:ea typeface="Saira Bold"/>
                <a:cs typeface="Saira Bold"/>
                <a:sym typeface="Saira Bold"/>
              </a:defRPr>
            </a:pPr>
            <a:endParaRPr lang="fr-FR" sz="1600" dirty="0">
              <a:solidFill>
                <a:schemeClr val="tx1">
                  <a:lumMod val="95000"/>
                  <a:lumOff val="5000"/>
                </a:schemeClr>
              </a:solidFill>
              <a:latin typeface="Raleway ExtraBold" pitchFamily="2" charset="0"/>
              <a:ea typeface="Verdana" panose="020B0604030504040204" pitchFamily="34" charset="0"/>
              <a:cs typeface="Saira Bold"/>
              <a:sym typeface="Saira Bold"/>
            </a:endParaRPr>
          </a:p>
          <a:p>
            <a:pPr marL="228600" indent="-228600" algn="just" defTabSz="360045">
              <a:buClr>
                <a:srgbClr val="46AF82"/>
              </a:buClr>
              <a:buFont typeface="Wingdings" panose="05000000000000000000" pitchFamily="2" charset="2"/>
              <a:buChar char="§"/>
              <a:defRPr sz="4600">
                <a:solidFill>
                  <a:srgbClr val="FFFFFF"/>
                </a:solidFill>
                <a:latin typeface="Saira Bold"/>
                <a:ea typeface="Saira Bold"/>
                <a:cs typeface="Saira Bold"/>
                <a:sym typeface="Saira Bold"/>
              </a:defRPr>
            </a:pPr>
            <a:r>
              <a:rPr lang="fr-FR" sz="1600" dirty="0">
                <a:solidFill>
                  <a:schemeClr val="tx1">
                    <a:lumMod val="95000"/>
                    <a:lumOff val="5000"/>
                  </a:schemeClr>
                </a:solidFill>
                <a:latin typeface="Raleway ExtraBold" pitchFamily="2" charset="0"/>
                <a:ea typeface="Verdana" panose="020B0604030504040204" pitchFamily="34" charset="0"/>
                <a:cs typeface="Saira Bold"/>
                <a:sym typeface="Saira Bold"/>
              </a:rPr>
              <a:t>47 M€ de MOYENS DÉDIÉS, dont</a:t>
            </a:r>
            <a:r>
              <a:rPr lang="it-IT" sz="1600" dirty="0">
                <a:solidFill>
                  <a:schemeClr val="tx1">
                    <a:lumMod val="95000"/>
                    <a:lumOff val="5000"/>
                  </a:schemeClr>
                </a:solidFill>
                <a:latin typeface="Raleway ExtraBold" pitchFamily="2" charset="0"/>
                <a:ea typeface="Verdana" panose="020B0604030504040204" pitchFamily="34" charset="0"/>
                <a:cs typeface="Saira Bold"/>
                <a:sym typeface="Saira Bold"/>
              </a:rPr>
              <a:t>:</a:t>
            </a:r>
          </a:p>
          <a:p>
            <a:pPr marL="0" lvl="2" algn="just" defTabSz="360045">
              <a:buClr>
                <a:srgbClr val="C00000"/>
              </a:buClr>
              <a:defRPr sz="4600">
                <a:solidFill>
                  <a:srgbClr val="FFFFFF"/>
                </a:solidFill>
                <a:latin typeface="Saira Bold"/>
                <a:ea typeface="Saira Bold"/>
                <a:cs typeface="Saira Bold"/>
                <a:sym typeface="Saira Bold"/>
              </a:defRPr>
            </a:pPr>
            <a:endParaRPr lang="fr-FR" sz="1600" dirty="0">
              <a:solidFill>
                <a:schemeClr val="tx1">
                  <a:lumMod val="95000"/>
                  <a:lumOff val="5000"/>
                </a:schemeClr>
              </a:solidFill>
              <a:latin typeface="Raleway ExtraBold" pitchFamily="2" charset="0"/>
              <a:ea typeface="Verdana" panose="020B0604030504040204" pitchFamily="34" charset="0"/>
              <a:cs typeface="Saira Bold"/>
              <a:sym typeface="Saira Bold"/>
            </a:endParaRPr>
          </a:p>
          <a:p>
            <a:pPr marL="180023" lvl="2" indent="-180023" algn="just" defTabSz="360045">
              <a:buClr>
                <a:srgbClr val="C00000"/>
              </a:buClr>
              <a:buFont typeface="Bahnschrift" panose="020B0502040204020203" pitchFamily="34" charset="0"/>
              <a:buChar char="–"/>
              <a:defRPr sz="4600">
                <a:solidFill>
                  <a:srgbClr val="FFFFFF"/>
                </a:solidFill>
                <a:latin typeface="Saira Bold"/>
                <a:ea typeface="Saira Bold"/>
                <a:cs typeface="Saira Bold"/>
                <a:sym typeface="Saira Bold"/>
              </a:defRPr>
            </a:pPr>
            <a:r>
              <a:rPr lang="fr-FR" sz="1600" dirty="0">
                <a:solidFill>
                  <a:schemeClr val="tx1">
                    <a:lumMod val="95000"/>
                    <a:lumOff val="5000"/>
                  </a:schemeClr>
                </a:solidFill>
                <a:latin typeface="Raleway ExtraBold" pitchFamily="2" charset="0"/>
                <a:ea typeface="Verdana" panose="020B0604030504040204" pitchFamily="34" charset="0"/>
                <a:cs typeface="Saira Bold"/>
                <a:sym typeface="Saira Bold"/>
              </a:rPr>
              <a:t>81 millions d'euros env. coût total des projets sélectionnés</a:t>
            </a:r>
            <a:endParaRPr lang="it-IT" sz="1600" dirty="0">
              <a:solidFill>
                <a:schemeClr val="tx1">
                  <a:lumMod val="95000"/>
                  <a:lumOff val="5000"/>
                </a:schemeClr>
              </a:solidFill>
              <a:latin typeface="Raleway ExtraBold" pitchFamily="2" charset="0"/>
              <a:ea typeface="Verdana" panose="020B0604030504040204" pitchFamily="34" charset="0"/>
              <a:cs typeface="Saira Bold"/>
              <a:sym typeface="Saira Bold"/>
            </a:endParaRPr>
          </a:p>
        </p:txBody>
      </p:sp>
      <p:pic>
        <p:nvPicPr>
          <p:cNvPr id="5" name="Immagine 3" descr="Immagine che contiene mappa&#10;&#10;Descrizione generata automaticamente">
            <a:extLst>
              <a:ext uri="{FF2B5EF4-FFF2-40B4-BE49-F238E27FC236}">
                <a16:creationId xmlns:a16="http://schemas.microsoft.com/office/drawing/2014/main" id="{69CF280F-6F89-639E-EC03-50270C9DE1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80" t="13391" r="6862"/>
          <a:stretch/>
        </p:blipFill>
        <p:spPr bwMode="auto">
          <a:xfrm>
            <a:off x="5169877" y="1640235"/>
            <a:ext cx="7022123" cy="479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5282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362" name="Google Shape;362;p32"/>
          <p:cNvSpPr/>
          <p:nvPr/>
        </p:nvSpPr>
        <p:spPr>
          <a:xfrm>
            <a:off x="1630305" y="4157866"/>
            <a:ext cx="9071600" cy="1046000"/>
          </a:xfrm>
          <a:prstGeom prst="roundRect">
            <a:avLst>
              <a:gd name="adj" fmla="val 16667"/>
            </a:avLst>
          </a:prstGeom>
          <a:noFill/>
          <a:ln w="28575" cap="flat" cmpd="sng">
            <a:solidFill>
              <a:srgbClr val="34A85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363;p32"/>
          <p:cNvSpPr/>
          <p:nvPr/>
        </p:nvSpPr>
        <p:spPr>
          <a:xfrm>
            <a:off x="1630305" y="1821533"/>
            <a:ext cx="9071600" cy="10460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364;p32"/>
          <p:cNvSpPr txBox="1"/>
          <p:nvPr/>
        </p:nvSpPr>
        <p:spPr>
          <a:xfrm>
            <a:off x="742772" y="953701"/>
            <a:ext cx="7553600" cy="3169738"/>
          </a:xfrm>
          <a:prstGeom prst="rect">
            <a:avLst/>
          </a:prstGeom>
          <a:noFill/>
          <a:ln>
            <a:noFill/>
          </a:ln>
        </p:spPr>
        <p:txBody>
          <a:bodyPr spcFirstLastPara="1" wrap="square" lIns="121900" tIns="121900" rIns="121900" bIns="121900" anchor="t" anchorCtr="0">
            <a:spAutoFit/>
          </a:bodyPr>
          <a:lstStyle/>
          <a:p>
            <a:pPr marL="609585" indent="-465655" defTabSz="1219170">
              <a:lnSpc>
                <a:spcPct val="150000"/>
              </a:lnSpc>
              <a:buClr>
                <a:srgbClr val="4285F4"/>
              </a:buClr>
              <a:buSzPts val="1900"/>
              <a:buFont typeface="Assistant Medium"/>
              <a:buChar char="●"/>
            </a:pPr>
            <a:r>
              <a:rPr lang="fr" sz="2533" kern="0" dirty="0">
                <a:solidFill>
                  <a:srgbClr val="000000"/>
                </a:solidFill>
                <a:latin typeface="Assistant Medium"/>
                <a:ea typeface="Assistant Medium"/>
                <a:cs typeface="Assistant Medium"/>
                <a:sym typeface="Assistant Medium"/>
              </a:rPr>
              <a:t>Collaboration entre </a:t>
            </a:r>
            <a:r>
              <a:rPr lang="fr" sz="2533" b="1" kern="0" dirty="0">
                <a:solidFill>
                  <a:srgbClr val="000000"/>
                </a:solidFill>
                <a:latin typeface="Assistant"/>
                <a:ea typeface="Assistant"/>
                <a:cs typeface="Assistant"/>
                <a:sym typeface="Assistant"/>
              </a:rPr>
              <a:t>acteurs </a:t>
            </a:r>
            <a:endParaRPr sz="2533" b="1" kern="0" dirty="0">
              <a:solidFill>
                <a:srgbClr val="000000"/>
              </a:solidFill>
              <a:latin typeface="Assistant"/>
              <a:ea typeface="Assistant"/>
              <a:cs typeface="Assistant"/>
              <a:sym typeface="Assistant"/>
            </a:endParaRPr>
          </a:p>
          <a:p>
            <a:pPr defTabSz="1219170">
              <a:lnSpc>
                <a:spcPct val="150000"/>
              </a:lnSpc>
              <a:buClr>
                <a:srgbClr val="000000"/>
              </a:buClr>
            </a:pPr>
            <a:endParaRPr sz="2533" kern="0" dirty="0">
              <a:solidFill>
                <a:srgbClr val="000000"/>
              </a:solidFill>
              <a:latin typeface="Assistant Medium"/>
              <a:ea typeface="Assistant Medium"/>
              <a:cs typeface="Assistant Medium"/>
              <a:sym typeface="Assistant Medium"/>
            </a:endParaRPr>
          </a:p>
          <a:p>
            <a:pPr defTabSz="1219170">
              <a:lnSpc>
                <a:spcPct val="150000"/>
              </a:lnSpc>
              <a:buClr>
                <a:srgbClr val="000000"/>
              </a:buClr>
            </a:pPr>
            <a:endParaRPr sz="2533" kern="0" dirty="0">
              <a:solidFill>
                <a:srgbClr val="000000"/>
              </a:solidFill>
              <a:latin typeface="Assistant Medium"/>
              <a:ea typeface="Assistant Medium"/>
              <a:cs typeface="Assistant Medium"/>
              <a:sym typeface="Assistant Medium"/>
            </a:endParaRPr>
          </a:p>
          <a:p>
            <a:pPr defTabSz="1219170">
              <a:lnSpc>
                <a:spcPct val="150000"/>
              </a:lnSpc>
              <a:buClr>
                <a:srgbClr val="000000"/>
              </a:buClr>
            </a:pPr>
            <a:endParaRPr sz="2533" kern="0" dirty="0">
              <a:solidFill>
                <a:srgbClr val="000000"/>
              </a:solidFill>
              <a:latin typeface="Assistant Medium"/>
              <a:ea typeface="Assistant Medium"/>
              <a:cs typeface="Assistant Medium"/>
              <a:sym typeface="Assistant Medium"/>
            </a:endParaRPr>
          </a:p>
          <a:p>
            <a:pPr marL="609585" indent="-465655" defTabSz="1219170">
              <a:lnSpc>
                <a:spcPct val="150000"/>
              </a:lnSpc>
              <a:buClr>
                <a:srgbClr val="34A853"/>
              </a:buClr>
              <a:buSzPts val="1900"/>
              <a:buFont typeface="Assistant Medium"/>
              <a:buChar char="●"/>
            </a:pPr>
            <a:r>
              <a:rPr lang="fr" sz="2533" kern="0" dirty="0">
                <a:solidFill>
                  <a:srgbClr val="000000"/>
                </a:solidFill>
                <a:latin typeface="Assistant Medium"/>
                <a:ea typeface="Assistant Medium"/>
                <a:cs typeface="Assistant Medium"/>
                <a:sym typeface="Assistant Medium"/>
              </a:rPr>
              <a:t>Négociation entre </a:t>
            </a:r>
            <a:r>
              <a:rPr lang="fr" sz="2533" b="1" kern="0" dirty="0">
                <a:solidFill>
                  <a:srgbClr val="000000"/>
                </a:solidFill>
                <a:latin typeface="Assistant"/>
                <a:ea typeface="Assistant"/>
                <a:cs typeface="Assistant"/>
                <a:sym typeface="Assistant"/>
              </a:rPr>
              <a:t>territoires</a:t>
            </a:r>
            <a:endParaRPr sz="2533" b="1" kern="0" dirty="0">
              <a:solidFill>
                <a:srgbClr val="000000"/>
              </a:solidFill>
              <a:latin typeface="Assistant"/>
              <a:ea typeface="Assistant"/>
              <a:cs typeface="Assistant"/>
              <a:sym typeface="Assistant"/>
            </a:endParaRPr>
          </a:p>
        </p:txBody>
      </p:sp>
      <p:sp>
        <p:nvSpPr>
          <p:cNvPr id="365" name="Google Shape;365;p32"/>
          <p:cNvSpPr txBox="1"/>
          <p:nvPr/>
        </p:nvSpPr>
        <p:spPr>
          <a:xfrm>
            <a:off x="2016605" y="1892267"/>
            <a:ext cx="8178400" cy="907003"/>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buSzPts val="1100"/>
            </a:pPr>
            <a:r>
              <a:rPr lang="fr" sz="1867" i="1" kern="0" dirty="0">
                <a:solidFill>
                  <a:srgbClr val="4285F4"/>
                </a:solidFill>
                <a:latin typeface="Assistant Medium"/>
                <a:ea typeface="Assistant Medium"/>
                <a:cs typeface="Assistant Medium"/>
                <a:sym typeface="Assistant Medium"/>
              </a:rPr>
              <a:t>En France, une collaboration par exemple entre collectivités et Établissements Publics Foncier pour favoriser l’accès au foncier en renouvellement urbain</a:t>
            </a:r>
            <a:endParaRPr sz="2267" i="1" kern="0" dirty="0">
              <a:solidFill>
                <a:srgbClr val="4285F4"/>
              </a:solidFill>
              <a:latin typeface="Assistant Medium"/>
              <a:ea typeface="Assistant Medium"/>
              <a:cs typeface="Assistant Medium"/>
              <a:sym typeface="Assistant Medium"/>
            </a:endParaRPr>
          </a:p>
        </p:txBody>
      </p:sp>
      <p:sp>
        <p:nvSpPr>
          <p:cNvPr id="366" name="Google Shape;366;p32"/>
          <p:cNvSpPr txBox="1"/>
          <p:nvPr/>
        </p:nvSpPr>
        <p:spPr>
          <a:xfrm>
            <a:off x="2016605" y="4248867"/>
            <a:ext cx="8178400" cy="907003"/>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pPr>
            <a:r>
              <a:rPr lang="fr" sz="1867" i="1" kern="0" dirty="0">
                <a:solidFill>
                  <a:srgbClr val="34A853"/>
                </a:solidFill>
                <a:latin typeface="Assistant Medium"/>
                <a:ea typeface="Assistant Medium"/>
                <a:cs typeface="Assistant Medium"/>
                <a:sym typeface="Assistant Medium"/>
              </a:rPr>
              <a:t>En Allemagne, un projet pilote pour l’échange  entre municipalités de  « certificats fonciers » par tranche de 1ha sous forme d’une « bourse de certificats</a:t>
            </a:r>
            <a:endParaRPr sz="1867" i="1" kern="0" dirty="0">
              <a:solidFill>
                <a:srgbClr val="34A853"/>
              </a:solidFill>
              <a:latin typeface="Assistant Medium"/>
              <a:ea typeface="Assistant Medium"/>
              <a:cs typeface="Assistant Medium"/>
              <a:sym typeface="Assistant Medium"/>
            </a:endParaRPr>
          </a:p>
        </p:txBody>
      </p:sp>
      <p:sp>
        <p:nvSpPr>
          <p:cNvPr id="367" name="Google Shape;367;p32"/>
          <p:cNvSpPr txBox="1"/>
          <p:nvPr/>
        </p:nvSpPr>
        <p:spPr>
          <a:xfrm>
            <a:off x="211200" y="363734"/>
            <a:ext cx="11980800" cy="677068"/>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100"/>
            </a:pPr>
            <a:r>
              <a:rPr lang="fr" sz="2800" kern="0" dirty="0">
                <a:solidFill>
                  <a:srgbClr val="000000"/>
                </a:solidFill>
                <a:latin typeface="Lexend Medium"/>
                <a:ea typeface="Lexend Medium"/>
                <a:cs typeface="Lexend Medium"/>
                <a:sym typeface="Lexend Medium"/>
              </a:rPr>
              <a:t>5. La gouvernance comme levier d’action</a:t>
            </a:r>
            <a:endParaRPr sz="2800" kern="0" dirty="0">
              <a:solidFill>
                <a:srgbClr val="000000"/>
              </a:solidFill>
              <a:latin typeface="Lexend Medium"/>
              <a:ea typeface="Lexend Medium"/>
              <a:cs typeface="Lexend Medium"/>
              <a:sym typeface="Lexend Medium"/>
            </a:endParaRPr>
          </a:p>
        </p:txBody>
      </p:sp>
      <p:sp>
        <p:nvSpPr>
          <p:cNvPr id="3" name="ZoneTexte 2">
            <a:extLst>
              <a:ext uri="{FF2B5EF4-FFF2-40B4-BE49-F238E27FC236}">
                <a16:creationId xmlns:a16="http://schemas.microsoft.com/office/drawing/2014/main" id="{26A3927C-4063-1B9C-937E-FBED95D53907}"/>
              </a:ext>
            </a:extLst>
          </p:cNvPr>
          <p:cNvSpPr txBox="1"/>
          <p:nvPr/>
        </p:nvSpPr>
        <p:spPr>
          <a:xfrm>
            <a:off x="341417" y="5904299"/>
            <a:ext cx="6097978" cy="461665"/>
          </a:xfrm>
          <a:prstGeom prst="rect">
            <a:avLst/>
          </a:prstGeom>
          <a:noFill/>
        </p:spPr>
        <p:txBody>
          <a:bodyPr wrap="square">
            <a:spAutoFit/>
          </a:bodyPr>
          <a:lstStyle/>
          <a:p>
            <a:pPr defTabSz="1219170">
              <a:buClr>
                <a:srgbClr val="000000"/>
              </a:buClr>
            </a:pPr>
            <a:r>
              <a:rPr lang="fr-FR" sz="2400" kern="0" dirty="0">
                <a:solidFill>
                  <a:srgbClr val="000000"/>
                </a:solidFill>
                <a:latin typeface="Lexend Medium"/>
                <a:ea typeface="Lexend Medium"/>
                <a:cs typeface="Lexend Medium"/>
                <a:sym typeface="Lexend Medium"/>
              </a:rPr>
              <a:t>6. Le rôle des citoyens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4"/>
          <p:cNvSpPr txBox="1"/>
          <p:nvPr/>
        </p:nvSpPr>
        <p:spPr>
          <a:xfrm>
            <a:off x="4667167" y="2515567"/>
            <a:ext cx="169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4"/>
          <p:cNvSpPr txBox="1"/>
          <p:nvPr/>
        </p:nvSpPr>
        <p:spPr>
          <a:xfrm>
            <a:off x="11184100" y="6476400"/>
            <a:ext cx="9232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grpSp>
        <p:nvGrpSpPr>
          <p:cNvPr id="386" name="Google Shape;386;p34"/>
          <p:cNvGrpSpPr/>
          <p:nvPr/>
        </p:nvGrpSpPr>
        <p:grpSpPr>
          <a:xfrm>
            <a:off x="6498270" y="383252"/>
            <a:ext cx="5693730" cy="5643472"/>
            <a:chOff x="4909105" y="910893"/>
            <a:chExt cx="4234894" cy="4232604"/>
          </a:xfrm>
        </p:grpSpPr>
        <p:grpSp>
          <p:nvGrpSpPr>
            <p:cNvPr id="387" name="Google Shape;387;p34"/>
            <p:cNvGrpSpPr/>
            <p:nvPr/>
          </p:nvGrpSpPr>
          <p:grpSpPr>
            <a:xfrm>
              <a:off x="4909105" y="910893"/>
              <a:ext cx="4234894" cy="4232604"/>
              <a:chOff x="4909105" y="910893"/>
              <a:chExt cx="4234894" cy="4232604"/>
            </a:xfrm>
          </p:grpSpPr>
          <p:pic>
            <p:nvPicPr>
              <p:cNvPr id="388" name="Google Shape;388;p34"/>
              <p:cNvPicPr preferRelativeResize="0"/>
              <p:nvPr/>
            </p:nvPicPr>
            <p:blipFill rotWithShape="1">
              <a:blip r:embed="rId3">
                <a:alphaModFix/>
              </a:blip>
              <a:srcRect l="1656" t="47006" r="28173" b="5888"/>
              <a:stretch/>
            </p:blipFill>
            <p:spPr>
              <a:xfrm>
                <a:off x="5110300" y="1860175"/>
                <a:ext cx="4033699" cy="3283323"/>
              </a:xfrm>
              <a:prstGeom prst="rect">
                <a:avLst/>
              </a:prstGeom>
              <a:noFill/>
              <a:ln>
                <a:noFill/>
              </a:ln>
            </p:spPr>
          </p:pic>
          <p:sp>
            <p:nvSpPr>
              <p:cNvPr id="389" name="Google Shape;389;p34"/>
              <p:cNvSpPr txBox="1"/>
              <p:nvPr/>
            </p:nvSpPr>
            <p:spPr>
              <a:xfrm rot="-1689130">
                <a:off x="5070998" y="1386463"/>
                <a:ext cx="2334814" cy="1271560"/>
              </a:xfrm>
              <a:prstGeom prst="rect">
                <a:avLst/>
              </a:prstGeom>
              <a:solidFill>
                <a:srgbClr val="FFFFFF"/>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ssistant"/>
                  <a:ea typeface="Assistant"/>
                  <a:cs typeface="Assistant"/>
                  <a:sym typeface="Assistant"/>
                </a:endParaRPr>
              </a:p>
            </p:txBody>
          </p:sp>
          <p:sp>
            <p:nvSpPr>
              <p:cNvPr id="390" name="Google Shape;390;p34"/>
              <p:cNvSpPr txBox="1"/>
              <p:nvPr/>
            </p:nvSpPr>
            <p:spPr>
              <a:xfrm rot="-1688654">
                <a:off x="6358245" y="1386482"/>
                <a:ext cx="535518" cy="1271560"/>
              </a:xfrm>
              <a:prstGeom prst="rect">
                <a:avLst/>
              </a:prstGeom>
              <a:solidFill>
                <a:srgbClr val="FFFFFF"/>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ssistant"/>
                  <a:ea typeface="Assistant"/>
                  <a:cs typeface="Assistant"/>
                  <a:sym typeface="Assistant"/>
                </a:endParaRPr>
              </a:p>
            </p:txBody>
          </p:sp>
        </p:grpSp>
        <p:sp>
          <p:nvSpPr>
            <p:cNvPr id="391" name="Google Shape;391;p34"/>
            <p:cNvSpPr/>
            <p:nvPr/>
          </p:nvSpPr>
          <p:spPr>
            <a:xfrm>
              <a:off x="5412450" y="3653125"/>
              <a:ext cx="1636100" cy="1378325"/>
            </a:xfrm>
            <a:custGeom>
              <a:avLst/>
              <a:gdLst/>
              <a:ahLst/>
              <a:cxnLst/>
              <a:rect l="l" t="t" r="r" b="b"/>
              <a:pathLst>
                <a:path w="65444" h="55133" extrusionOk="0">
                  <a:moveTo>
                    <a:pt x="4608" y="452"/>
                  </a:moveTo>
                  <a:lnTo>
                    <a:pt x="0" y="8134"/>
                  </a:lnTo>
                  <a:lnTo>
                    <a:pt x="13365" y="13557"/>
                  </a:lnTo>
                  <a:lnTo>
                    <a:pt x="0" y="44739"/>
                  </a:lnTo>
                  <a:lnTo>
                    <a:pt x="8296" y="55133"/>
                  </a:lnTo>
                  <a:lnTo>
                    <a:pt x="30539" y="53662"/>
                  </a:lnTo>
                  <a:lnTo>
                    <a:pt x="45049" y="41385"/>
                  </a:lnTo>
                  <a:lnTo>
                    <a:pt x="43322" y="35701"/>
                  </a:lnTo>
                  <a:lnTo>
                    <a:pt x="50235" y="25759"/>
                  </a:lnTo>
                  <a:lnTo>
                    <a:pt x="57148" y="24403"/>
                  </a:lnTo>
                  <a:lnTo>
                    <a:pt x="65444" y="19884"/>
                  </a:lnTo>
                  <a:lnTo>
                    <a:pt x="52489" y="15342"/>
                  </a:lnTo>
                  <a:lnTo>
                    <a:pt x="29034" y="4971"/>
                  </a:lnTo>
                  <a:lnTo>
                    <a:pt x="10139" y="0"/>
                  </a:lnTo>
                  <a:close/>
                </a:path>
              </a:pathLst>
            </a:custGeom>
            <a:solidFill>
              <a:srgbClr val="FF9900">
                <a:alpha val="59770"/>
              </a:srgbClr>
            </a:solidFill>
            <a:ln>
              <a:noFill/>
            </a:ln>
          </p:spPr>
          <p:txBody>
            <a:bodyPr/>
            <a:lstStyle/>
            <a:p>
              <a:endParaRPr lang="fr-FR"/>
            </a:p>
          </p:txBody>
        </p:sp>
        <p:sp>
          <p:nvSpPr>
            <p:cNvPr id="392" name="Google Shape;392;p34"/>
            <p:cNvSpPr/>
            <p:nvPr/>
          </p:nvSpPr>
          <p:spPr>
            <a:xfrm>
              <a:off x="6152025" y="2548500"/>
              <a:ext cx="1512725" cy="1580850"/>
            </a:xfrm>
            <a:custGeom>
              <a:avLst/>
              <a:gdLst/>
              <a:ahLst/>
              <a:cxnLst/>
              <a:rect l="l" t="t" r="r" b="b"/>
              <a:pathLst>
                <a:path w="60509" h="63234" extrusionOk="0">
                  <a:moveTo>
                    <a:pt x="15923" y="16618"/>
                  </a:moveTo>
                  <a:lnTo>
                    <a:pt x="6824" y="13480"/>
                  </a:lnTo>
                  <a:lnTo>
                    <a:pt x="0" y="14825"/>
                  </a:lnTo>
                  <a:lnTo>
                    <a:pt x="4549" y="21100"/>
                  </a:lnTo>
                  <a:lnTo>
                    <a:pt x="10919" y="24686"/>
                  </a:lnTo>
                  <a:lnTo>
                    <a:pt x="15469" y="33651"/>
                  </a:lnTo>
                  <a:lnTo>
                    <a:pt x="10464" y="52925"/>
                  </a:lnTo>
                  <a:lnTo>
                    <a:pt x="32757" y="63234"/>
                  </a:lnTo>
                  <a:lnTo>
                    <a:pt x="34577" y="56511"/>
                  </a:lnTo>
                  <a:lnTo>
                    <a:pt x="38672" y="53821"/>
                  </a:lnTo>
                  <a:lnTo>
                    <a:pt x="49591" y="59648"/>
                  </a:lnTo>
                  <a:lnTo>
                    <a:pt x="56869" y="52925"/>
                  </a:lnTo>
                  <a:lnTo>
                    <a:pt x="54530" y="44645"/>
                  </a:lnTo>
                  <a:lnTo>
                    <a:pt x="54902" y="37948"/>
                  </a:lnTo>
                  <a:lnTo>
                    <a:pt x="51182" y="34972"/>
                  </a:lnTo>
                  <a:lnTo>
                    <a:pt x="58689" y="26927"/>
                  </a:lnTo>
                  <a:lnTo>
                    <a:pt x="60509" y="17514"/>
                  </a:lnTo>
                  <a:lnTo>
                    <a:pt x="43675" y="9446"/>
                  </a:lnTo>
                  <a:lnTo>
                    <a:pt x="34440" y="0"/>
                  </a:lnTo>
                  <a:lnTo>
                    <a:pt x="32302" y="6757"/>
                  </a:lnTo>
                  <a:lnTo>
                    <a:pt x="24023" y="11905"/>
                  </a:lnTo>
                  <a:lnTo>
                    <a:pt x="15923" y="8550"/>
                  </a:lnTo>
                  <a:close/>
                </a:path>
              </a:pathLst>
            </a:custGeom>
            <a:solidFill>
              <a:srgbClr val="4A86E8">
                <a:alpha val="62070"/>
              </a:srgbClr>
            </a:solidFill>
            <a:ln>
              <a:noFill/>
            </a:ln>
          </p:spPr>
          <p:txBody>
            <a:bodyPr/>
            <a:lstStyle/>
            <a:p>
              <a:endParaRPr lang="fr-FR"/>
            </a:p>
          </p:txBody>
        </p:sp>
        <p:sp>
          <p:nvSpPr>
            <p:cNvPr id="393" name="Google Shape;393;p34"/>
            <p:cNvSpPr/>
            <p:nvPr/>
          </p:nvSpPr>
          <p:spPr>
            <a:xfrm>
              <a:off x="7048500" y="2510125"/>
              <a:ext cx="448256" cy="347430"/>
            </a:xfrm>
            <a:custGeom>
              <a:avLst/>
              <a:gdLst/>
              <a:ahLst/>
              <a:cxnLst/>
              <a:rect l="l" t="t" r="r" b="b"/>
              <a:pathLst>
                <a:path w="26894" h="21516" extrusionOk="0">
                  <a:moveTo>
                    <a:pt x="0" y="4483"/>
                  </a:moveTo>
                  <a:lnTo>
                    <a:pt x="5827" y="0"/>
                  </a:lnTo>
                  <a:lnTo>
                    <a:pt x="12102" y="4035"/>
                  </a:lnTo>
                  <a:lnTo>
                    <a:pt x="15240" y="0"/>
                  </a:lnTo>
                  <a:lnTo>
                    <a:pt x="25101" y="5379"/>
                  </a:lnTo>
                  <a:lnTo>
                    <a:pt x="26894" y="13447"/>
                  </a:lnTo>
                  <a:lnTo>
                    <a:pt x="22860" y="15689"/>
                  </a:lnTo>
                  <a:lnTo>
                    <a:pt x="22412" y="21516"/>
                  </a:lnTo>
                  <a:lnTo>
                    <a:pt x="16136" y="18826"/>
                  </a:lnTo>
                  <a:lnTo>
                    <a:pt x="4482" y="8069"/>
                  </a:lnTo>
                  <a:close/>
                </a:path>
              </a:pathLst>
            </a:custGeom>
            <a:solidFill>
              <a:srgbClr val="FBBC04">
                <a:alpha val="63530"/>
              </a:srgbClr>
            </a:solidFill>
            <a:ln>
              <a:noFill/>
            </a:ln>
          </p:spPr>
          <p:txBody>
            <a:bodyPr/>
            <a:lstStyle/>
            <a:p>
              <a:endParaRPr lang="fr-FR"/>
            </a:p>
          </p:txBody>
        </p:sp>
        <p:sp>
          <p:nvSpPr>
            <p:cNvPr id="394" name="Google Shape;394;p34"/>
            <p:cNvSpPr/>
            <p:nvPr/>
          </p:nvSpPr>
          <p:spPr>
            <a:xfrm>
              <a:off x="7451900" y="1934625"/>
              <a:ext cx="1008600" cy="1292775"/>
            </a:xfrm>
            <a:custGeom>
              <a:avLst/>
              <a:gdLst/>
              <a:ahLst/>
              <a:cxnLst/>
              <a:rect l="l" t="t" r="r" b="b"/>
              <a:pathLst>
                <a:path w="40344" h="51711" extrusionOk="0">
                  <a:moveTo>
                    <a:pt x="11527" y="10154"/>
                  </a:moveTo>
                  <a:lnTo>
                    <a:pt x="6628" y="7574"/>
                  </a:lnTo>
                  <a:lnTo>
                    <a:pt x="4899" y="10440"/>
                  </a:lnTo>
                  <a:lnTo>
                    <a:pt x="5764" y="15026"/>
                  </a:lnTo>
                  <a:lnTo>
                    <a:pt x="3746" y="20758"/>
                  </a:lnTo>
                  <a:lnTo>
                    <a:pt x="0" y="22764"/>
                  </a:lnTo>
                  <a:lnTo>
                    <a:pt x="1441" y="31935"/>
                  </a:lnTo>
                  <a:lnTo>
                    <a:pt x="1441" y="39674"/>
                  </a:lnTo>
                  <a:lnTo>
                    <a:pt x="7781" y="42253"/>
                  </a:lnTo>
                  <a:lnTo>
                    <a:pt x="5187" y="51424"/>
                  </a:lnTo>
                  <a:lnTo>
                    <a:pt x="32276" y="51711"/>
                  </a:lnTo>
                  <a:lnTo>
                    <a:pt x="30834" y="47125"/>
                  </a:lnTo>
                  <a:lnTo>
                    <a:pt x="35733" y="43972"/>
                  </a:lnTo>
                  <a:lnTo>
                    <a:pt x="28817" y="37381"/>
                  </a:lnTo>
                  <a:lnTo>
                    <a:pt x="27665" y="32795"/>
                  </a:lnTo>
                  <a:lnTo>
                    <a:pt x="40344" y="27063"/>
                  </a:lnTo>
                  <a:lnTo>
                    <a:pt x="38623" y="16742"/>
                  </a:lnTo>
                  <a:lnTo>
                    <a:pt x="36763" y="13394"/>
                  </a:lnTo>
                  <a:lnTo>
                    <a:pt x="36886" y="9580"/>
                  </a:lnTo>
                  <a:lnTo>
                    <a:pt x="31926" y="2604"/>
                  </a:lnTo>
                  <a:lnTo>
                    <a:pt x="21509" y="6325"/>
                  </a:lnTo>
                  <a:lnTo>
                    <a:pt x="16714" y="696"/>
                  </a:lnTo>
                  <a:lnTo>
                    <a:pt x="12208" y="0"/>
                  </a:lnTo>
                  <a:lnTo>
                    <a:pt x="13832" y="7861"/>
                  </a:lnTo>
                  <a:close/>
                </a:path>
              </a:pathLst>
            </a:custGeom>
            <a:solidFill>
              <a:srgbClr val="34A853">
                <a:alpha val="66090"/>
              </a:srgbClr>
            </a:solidFill>
            <a:ln>
              <a:noFill/>
            </a:ln>
          </p:spPr>
          <p:txBody>
            <a:bodyPr/>
            <a:lstStyle/>
            <a:p>
              <a:endParaRPr lang="fr-FR"/>
            </a:p>
          </p:txBody>
        </p:sp>
        <p:sp>
          <p:nvSpPr>
            <p:cNvPr id="395" name="Google Shape;395;p34"/>
            <p:cNvSpPr/>
            <p:nvPr/>
          </p:nvSpPr>
          <p:spPr>
            <a:xfrm>
              <a:off x="7496750" y="3294525"/>
              <a:ext cx="1557575" cy="1848775"/>
            </a:xfrm>
            <a:custGeom>
              <a:avLst/>
              <a:gdLst/>
              <a:ahLst/>
              <a:cxnLst/>
              <a:rect l="l" t="t" r="r" b="b"/>
              <a:pathLst>
                <a:path w="62303" h="73951" extrusionOk="0">
                  <a:moveTo>
                    <a:pt x="1676" y="8477"/>
                  </a:moveTo>
                  <a:lnTo>
                    <a:pt x="9778" y="6430"/>
                  </a:lnTo>
                  <a:lnTo>
                    <a:pt x="11734" y="8769"/>
                  </a:lnTo>
                  <a:lnTo>
                    <a:pt x="13969" y="4385"/>
                  </a:lnTo>
                  <a:lnTo>
                    <a:pt x="17881" y="5846"/>
                  </a:lnTo>
                  <a:lnTo>
                    <a:pt x="19277" y="1169"/>
                  </a:lnTo>
                  <a:lnTo>
                    <a:pt x="26262" y="0"/>
                  </a:lnTo>
                  <a:lnTo>
                    <a:pt x="33805" y="4092"/>
                  </a:lnTo>
                  <a:lnTo>
                    <a:pt x="34364" y="8769"/>
                  </a:lnTo>
                  <a:lnTo>
                    <a:pt x="27100" y="11691"/>
                  </a:lnTo>
                  <a:lnTo>
                    <a:pt x="28217" y="20168"/>
                  </a:lnTo>
                  <a:lnTo>
                    <a:pt x="35482" y="26306"/>
                  </a:lnTo>
                  <a:lnTo>
                    <a:pt x="39952" y="35952"/>
                  </a:lnTo>
                  <a:lnTo>
                    <a:pt x="48333" y="35952"/>
                  </a:lnTo>
                  <a:lnTo>
                    <a:pt x="47216" y="39460"/>
                  </a:lnTo>
                  <a:lnTo>
                    <a:pt x="62303" y="45890"/>
                  </a:lnTo>
                  <a:lnTo>
                    <a:pt x="44981" y="73951"/>
                  </a:lnTo>
                  <a:lnTo>
                    <a:pt x="29894" y="67520"/>
                  </a:lnTo>
                  <a:lnTo>
                    <a:pt x="31570" y="62551"/>
                  </a:lnTo>
                  <a:lnTo>
                    <a:pt x="46936" y="62844"/>
                  </a:lnTo>
                  <a:lnTo>
                    <a:pt x="50289" y="56705"/>
                  </a:lnTo>
                  <a:lnTo>
                    <a:pt x="45819" y="49106"/>
                  </a:lnTo>
                  <a:lnTo>
                    <a:pt x="31249" y="39731"/>
                  </a:lnTo>
                  <a:lnTo>
                    <a:pt x="18998" y="29814"/>
                  </a:lnTo>
                  <a:lnTo>
                    <a:pt x="17322" y="22799"/>
                  </a:lnTo>
                  <a:lnTo>
                    <a:pt x="10337" y="18707"/>
                  </a:lnTo>
                  <a:lnTo>
                    <a:pt x="4190" y="23384"/>
                  </a:lnTo>
                  <a:lnTo>
                    <a:pt x="0" y="13154"/>
                  </a:lnTo>
                  <a:lnTo>
                    <a:pt x="3352" y="11107"/>
                  </a:lnTo>
                  <a:close/>
                </a:path>
              </a:pathLst>
            </a:custGeom>
            <a:solidFill>
              <a:srgbClr val="FF0000">
                <a:alpha val="52300"/>
              </a:srgbClr>
            </a:solidFill>
            <a:ln>
              <a:noFill/>
            </a:ln>
          </p:spPr>
          <p:txBody>
            <a:bodyPr/>
            <a:lstStyle/>
            <a:p>
              <a:endParaRPr lang="fr-FR"/>
            </a:p>
          </p:txBody>
        </p:sp>
        <p:sp>
          <p:nvSpPr>
            <p:cNvPr id="396" name="Google Shape;396;p34"/>
            <p:cNvSpPr/>
            <p:nvPr/>
          </p:nvSpPr>
          <p:spPr>
            <a:xfrm>
              <a:off x="7732075" y="4000500"/>
              <a:ext cx="134400" cy="291300"/>
            </a:xfrm>
            <a:prstGeom prst="ellipse">
              <a:avLst/>
            </a:prstGeom>
            <a:solidFill>
              <a:srgbClr val="4A86E8">
                <a:alpha val="620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4"/>
            <p:cNvSpPr/>
            <p:nvPr/>
          </p:nvSpPr>
          <p:spPr>
            <a:xfrm rot="294994">
              <a:off x="7698491" y="4314246"/>
              <a:ext cx="168018" cy="414640"/>
            </a:xfrm>
            <a:prstGeom prst="ellipse">
              <a:avLst/>
            </a:prstGeom>
            <a:solidFill>
              <a:srgbClr val="FF0000">
                <a:alpha val="523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8" name="Google Shape;398;p34"/>
          <p:cNvSpPr txBox="1"/>
          <p:nvPr/>
        </p:nvSpPr>
        <p:spPr>
          <a:xfrm>
            <a:off x="421528" y="81204"/>
            <a:ext cx="7139422" cy="750071"/>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 sz="3600" kern="0" dirty="0">
                <a:solidFill>
                  <a:srgbClr val="000000"/>
                </a:solidFill>
                <a:latin typeface="Lexend Medium"/>
                <a:ea typeface="Lexend Medium"/>
                <a:cs typeface="Lexend Medium"/>
                <a:sym typeface="Lexend Medium"/>
              </a:rPr>
              <a:t>En conclusion</a:t>
            </a:r>
          </a:p>
          <a:p>
            <a:pPr defTabSz="1219170">
              <a:buClr>
                <a:srgbClr val="000000"/>
              </a:buClr>
            </a:pPr>
            <a:endParaRPr lang="fr" sz="4000" kern="0" dirty="0">
              <a:solidFill>
                <a:srgbClr val="000000"/>
              </a:solidFill>
              <a:latin typeface="Lexend Medium"/>
              <a:ea typeface="Assistant Medium"/>
              <a:cs typeface="Assistant Medium"/>
              <a:sym typeface="Lexend Medium"/>
            </a:endParaRPr>
          </a:p>
          <a:p>
            <a:pPr defTabSz="1219170">
              <a:buClr>
                <a:srgbClr val="000000"/>
              </a:buClr>
            </a:pPr>
            <a:r>
              <a:rPr lang="fr-FR" sz="2400" b="1" kern="0" dirty="0">
                <a:solidFill>
                  <a:srgbClr val="000000"/>
                </a:solidFill>
                <a:latin typeface="Assistant Medium"/>
                <a:ea typeface="Assistant Medium"/>
                <a:cs typeface="Assistant Medium"/>
                <a:sym typeface="Assistant Medium"/>
              </a:rPr>
              <a:t>Une forte disparité entre Etats et entre régions à l’échelle européenne</a:t>
            </a:r>
          </a:p>
          <a:p>
            <a:pPr marL="177796" algn="just" defTabSz="1219170">
              <a:buClr>
                <a:srgbClr val="4285F4"/>
              </a:buClr>
              <a:buSzPts val="1500"/>
            </a:pPr>
            <a:r>
              <a:rPr lang="fr-FR" sz="2400" kern="0" dirty="0">
                <a:solidFill>
                  <a:srgbClr val="000000"/>
                </a:solidFill>
                <a:latin typeface="Assistant Medium"/>
                <a:ea typeface="Assistant"/>
                <a:cs typeface="Assistant"/>
                <a:sym typeface="Assistant Medium"/>
              </a:rPr>
              <a:t>- </a:t>
            </a:r>
            <a:r>
              <a:rPr lang="fr-FR" sz="2000" kern="0" dirty="0">
                <a:solidFill>
                  <a:srgbClr val="000000"/>
                </a:solidFill>
                <a:latin typeface="Assistant"/>
                <a:ea typeface="Assistant"/>
                <a:cs typeface="Assistant"/>
                <a:sym typeface="Assistant"/>
              </a:rPr>
              <a:t>Malgré des engagements, un manque de trajectoires claires</a:t>
            </a:r>
          </a:p>
          <a:p>
            <a:pPr marL="177796" algn="just" defTabSz="1219170">
              <a:buClr>
                <a:srgbClr val="4285F4"/>
              </a:buClr>
              <a:buSzPts val="1500"/>
            </a:pPr>
            <a:r>
              <a:rPr lang="fr-FR" sz="2000" kern="0" dirty="0">
                <a:solidFill>
                  <a:srgbClr val="000000"/>
                </a:solidFill>
                <a:latin typeface="Assistant"/>
                <a:ea typeface="Assistant"/>
                <a:cs typeface="Assistant"/>
                <a:sym typeface="Assistant"/>
              </a:rPr>
              <a:t>- La France fait plutôt référence avec le ZAN</a:t>
            </a:r>
          </a:p>
          <a:p>
            <a:pPr marL="177796" algn="just" defTabSz="1219170">
              <a:buClr>
                <a:srgbClr val="4285F4"/>
              </a:buClr>
              <a:buSzPts val="1500"/>
            </a:pPr>
            <a:r>
              <a:rPr lang="fr-FR" sz="2000" kern="0">
                <a:solidFill>
                  <a:srgbClr val="000000"/>
                </a:solidFill>
                <a:latin typeface="Assistant"/>
                <a:ea typeface="Assistant"/>
                <a:cs typeface="Assistant"/>
                <a:sym typeface="Assistant"/>
              </a:rPr>
              <a:t>-Des </a:t>
            </a:r>
            <a:r>
              <a:rPr lang="fr-FR" sz="2000" kern="0" dirty="0">
                <a:solidFill>
                  <a:srgbClr val="000000"/>
                </a:solidFill>
                <a:latin typeface="Assistant"/>
                <a:ea typeface="Assistant"/>
                <a:cs typeface="Assistant"/>
                <a:sym typeface="Assistant"/>
              </a:rPr>
              <a:t>moyens financiers insuffisants et des modèles économiques pas adaptés pour la régénération urbaine et la compensation </a:t>
            </a:r>
            <a:endParaRPr lang="fr-FR" sz="2400" kern="0" dirty="0">
              <a:solidFill>
                <a:srgbClr val="000000"/>
              </a:solidFill>
              <a:latin typeface="Assistant Medium"/>
              <a:ea typeface="Assistant Medium"/>
              <a:cs typeface="Assistant Medium"/>
              <a:sym typeface="Assistant Medium"/>
            </a:endParaRPr>
          </a:p>
          <a:p>
            <a:pPr defTabSz="1219170">
              <a:buClr>
                <a:srgbClr val="000000"/>
              </a:buClr>
            </a:pPr>
            <a:endParaRPr lang="fr-FR" sz="2400" kern="0" dirty="0">
              <a:solidFill>
                <a:srgbClr val="000000"/>
              </a:solidFill>
              <a:latin typeface="Assistant"/>
              <a:ea typeface="Assistant"/>
              <a:cs typeface="Assistant"/>
              <a:sym typeface="Assistant"/>
            </a:endParaRPr>
          </a:p>
          <a:p>
            <a:pPr defTabSz="1219170">
              <a:buClr>
                <a:srgbClr val="000000"/>
              </a:buClr>
            </a:pPr>
            <a:r>
              <a:rPr lang="fr-FR" sz="2400" b="1" kern="0" dirty="0">
                <a:solidFill>
                  <a:srgbClr val="000000"/>
                </a:solidFill>
                <a:latin typeface="Assistant"/>
                <a:ea typeface="Assistant"/>
                <a:cs typeface="Assistant"/>
                <a:sym typeface="Assistant"/>
              </a:rPr>
              <a:t>Le levier européen est fondamental pour des stratégies convergentes et pour «  faire autrement »</a:t>
            </a:r>
            <a:endParaRPr lang="fr-FR" sz="2400" kern="0" dirty="0">
              <a:solidFill>
                <a:srgbClr val="000000"/>
              </a:solidFill>
              <a:latin typeface="Assistant"/>
              <a:ea typeface="Assistant"/>
              <a:cs typeface="Assistant"/>
              <a:sym typeface="Assistant"/>
            </a:endParaRPr>
          </a:p>
          <a:p>
            <a:pPr defTabSz="1219170">
              <a:buClr>
                <a:srgbClr val="000000"/>
              </a:buClr>
            </a:pPr>
            <a:r>
              <a:rPr lang="fr-FR" sz="2400" kern="0" dirty="0">
                <a:solidFill>
                  <a:srgbClr val="000000"/>
                </a:solidFill>
                <a:latin typeface="Assistant"/>
                <a:ea typeface="Assistant"/>
                <a:cs typeface="Assistant"/>
                <a:sym typeface="Assistant"/>
              </a:rPr>
              <a:t>-  </a:t>
            </a:r>
            <a:r>
              <a:rPr lang="fr-FR" sz="2000" kern="0" dirty="0">
                <a:solidFill>
                  <a:srgbClr val="000000"/>
                </a:solidFill>
                <a:latin typeface="Assistant"/>
                <a:ea typeface="Assistant"/>
                <a:cs typeface="Assistant"/>
                <a:sym typeface="Assistant"/>
              </a:rPr>
              <a:t>Une directive sur la protection des sols en préparation «  surveillance et résilience des sols » </a:t>
            </a:r>
          </a:p>
          <a:p>
            <a:pPr defTabSz="1219170">
              <a:buClr>
                <a:srgbClr val="000000"/>
              </a:buClr>
            </a:pPr>
            <a:r>
              <a:rPr lang="fr-FR" sz="2000" kern="0" dirty="0">
                <a:solidFill>
                  <a:srgbClr val="000000"/>
                </a:solidFill>
                <a:latin typeface="Assistant"/>
                <a:ea typeface="Assistant"/>
                <a:cs typeface="Assistant"/>
                <a:sym typeface="Assistant"/>
              </a:rPr>
              <a:t>-  L’enjeu de mesure  sur les 27 pays</a:t>
            </a:r>
          </a:p>
          <a:p>
            <a:pPr defTabSz="1219170">
              <a:buClr>
                <a:srgbClr val="000000"/>
              </a:buClr>
            </a:pPr>
            <a:r>
              <a:rPr lang="fr-FR" sz="2000" kern="0" dirty="0">
                <a:solidFill>
                  <a:srgbClr val="000000"/>
                </a:solidFill>
                <a:latin typeface="Assistant"/>
                <a:ea typeface="Assistant"/>
                <a:cs typeface="Assistant"/>
                <a:sym typeface="Assistant"/>
              </a:rPr>
              <a:t>-  Partager  les leviers et outils dans une culture européenne commune</a:t>
            </a:r>
          </a:p>
          <a:p>
            <a:pPr defTabSz="1219170">
              <a:buClr>
                <a:srgbClr val="000000"/>
              </a:buClr>
            </a:pPr>
            <a:endParaRPr lang="fr-FR" sz="2000" kern="0" dirty="0">
              <a:solidFill>
                <a:srgbClr val="000000"/>
              </a:solidFill>
              <a:latin typeface="Assistant"/>
              <a:ea typeface="Assistant"/>
              <a:cs typeface="Assistant"/>
              <a:sym typeface="Assistant"/>
            </a:endParaRPr>
          </a:p>
          <a:p>
            <a:pPr defTabSz="1219170">
              <a:buClr>
                <a:srgbClr val="000000"/>
              </a:buClr>
            </a:pPr>
            <a:endParaRPr lang="fr-FR" sz="2000" kern="0" dirty="0">
              <a:solidFill>
                <a:srgbClr val="000000"/>
              </a:solidFill>
              <a:latin typeface="Assistant"/>
              <a:ea typeface="Assistant"/>
              <a:cs typeface="Assistant"/>
              <a:sym typeface="Assistant"/>
            </a:endParaRPr>
          </a:p>
          <a:p>
            <a:pPr defTabSz="1219170">
              <a:buClr>
                <a:srgbClr val="000000"/>
              </a:buClr>
            </a:pPr>
            <a:r>
              <a:rPr lang="fr-FR" sz="2000" kern="0" dirty="0">
                <a:solidFill>
                  <a:srgbClr val="000000"/>
                </a:solidFill>
                <a:latin typeface="Assistant"/>
                <a:ea typeface="Assistant"/>
                <a:cs typeface="Assistant"/>
                <a:sym typeface="Assistant"/>
              </a:rPr>
              <a:t>- </a:t>
            </a:r>
          </a:p>
          <a:p>
            <a:pPr defTabSz="1219170">
              <a:buClr>
                <a:srgbClr val="000000"/>
              </a:buClr>
            </a:pPr>
            <a:endParaRPr lang="fr-FR" sz="2400" kern="0" dirty="0">
              <a:solidFill>
                <a:srgbClr val="000000"/>
              </a:solidFill>
              <a:latin typeface="Assistant"/>
              <a:ea typeface="Assistant"/>
              <a:cs typeface="Assistant"/>
              <a:sym typeface="Assistant"/>
            </a:endParaRPr>
          </a:p>
          <a:p>
            <a:pPr defTabSz="1219170">
              <a:buClr>
                <a:srgbClr val="000000"/>
              </a:buClr>
            </a:pPr>
            <a:endParaRPr lang="fr-FR" sz="2400" kern="0" dirty="0">
              <a:solidFill>
                <a:srgbClr val="000000"/>
              </a:solidFill>
              <a:latin typeface="Assistant Medium"/>
              <a:ea typeface="Assistant Medium"/>
              <a:cs typeface="Assistant Medium"/>
              <a:sym typeface="Assistant Medium"/>
            </a:endParaRPr>
          </a:p>
          <a:p>
            <a:pPr marL="177796" algn="just" defTabSz="1219170">
              <a:lnSpc>
                <a:spcPct val="150000"/>
              </a:lnSpc>
              <a:buClr>
                <a:srgbClr val="4285F4"/>
              </a:buClr>
              <a:buSzPts val="1500"/>
            </a:pPr>
            <a:r>
              <a:rPr lang="fr-FR" sz="2000" kern="0" dirty="0">
                <a:solidFill>
                  <a:srgbClr val="000000"/>
                </a:solidFill>
                <a:latin typeface="Assistant Medium"/>
                <a:ea typeface="Assistant"/>
                <a:cs typeface="Assistant"/>
                <a:sym typeface="Assistant Medium"/>
              </a:rPr>
              <a:t>	</a:t>
            </a:r>
            <a:endParaRPr lang="fr-FR" sz="2000" kern="0" dirty="0">
              <a:solidFill>
                <a:srgbClr val="000000"/>
              </a:solidFill>
              <a:latin typeface="Assistant Medium"/>
              <a:ea typeface="Assistant Medium"/>
              <a:cs typeface="Assistant Medium"/>
              <a:sym typeface="Assistant Medium"/>
            </a:endParaRPr>
          </a:p>
          <a:p>
            <a:pPr defTabSz="1219170">
              <a:buClr>
                <a:srgbClr val="000000"/>
              </a:buClr>
            </a:pPr>
            <a:endParaRPr sz="3067" kern="0" dirty="0">
              <a:solidFill>
                <a:srgbClr val="000000"/>
              </a:solidFill>
              <a:latin typeface="Lexend ExtraLight"/>
              <a:ea typeface="Lexend ExtraLight"/>
              <a:cs typeface="Lexend ExtraLight"/>
              <a:sym typeface="Lexend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
            <a:extLst>
              <a:ext uri="{FF2B5EF4-FFF2-40B4-BE49-F238E27FC236}">
                <a16:creationId xmlns:a16="http://schemas.microsoft.com/office/drawing/2014/main" id="{57CF5DB1-6E54-9077-FDA7-50969AB36D2B}"/>
              </a:ext>
            </a:extLst>
          </p:cNvPr>
          <p:cNvSpPr txBox="1">
            <a:spLocks/>
          </p:cNvSpPr>
          <p:nvPr/>
        </p:nvSpPr>
        <p:spPr>
          <a:xfrm>
            <a:off x="6676301" y="1532211"/>
            <a:ext cx="5247412" cy="4265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800" b="1" kern="1200">
                <a:solidFill>
                  <a:srgbClr val="E633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600" dirty="0">
                <a:solidFill>
                  <a:srgbClr val="C00000"/>
                </a:solidFill>
              </a:rPr>
              <a:t>Vers l’objectif « Zéro Artificialisation Nette»</a:t>
            </a:r>
          </a:p>
          <a:p>
            <a:pPr algn="ctr"/>
            <a:endParaRPr lang="fr-FR" sz="3600" dirty="0">
              <a:solidFill>
                <a:srgbClr val="C00000"/>
              </a:solidFill>
            </a:endParaRPr>
          </a:p>
          <a:p>
            <a:pPr algn="ctr"/>
            <a:r>
              <a:rPr lang="fr-FR" sz="2400" b="0" dirty="0">
                <a:solidFill>
                  <a:srgbClr val="C00000"/>
                </a:solidFill>
              </a:rPr>
              <a:t>Quelles politiques de protection des sols en Europe ? </a:t>
            </a:r>
          </a:p>
          <a:p>
            <a:pPr algn="ctr"/>
            <a:r>
              <a:rPr lang="fr-FR" sz="3600" dirty="0">
                <a:solidFill>
                  <a:srgbClr val="C00000"/>
                </a:solidFill>
              </a:rPr>
              <a:t>   </a:t>
            </a:r>
          </a:p>
        </p:txBody>
      </p:sp>
      <p:pic>
        <p:nvPicPr>
          <p:cNvPr id="9" name="Image 8" descr="Une image contenant carte, Terre, Monde, planète">
            <a:extLst>
              <a:ext uri="{FF2B5EF4-FFF2-40B4-BE49-F238E27FC236}">
                <a16:creationId xmlns:a16="http://schemas.microsoft.com/office/drawing/2014/main" id="{01928D63-2F8E-AD3D-442C-C0AA881AFC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39" t="9648" r="13583" b="17348"/>
          <a:stretch/>
        </p:blipFill>
        <p:spPr bwMode="auto">
          <a:xfrm>
            <a:off x="1" y="1240244"/>
            <a:ext cx="5891278" cy="4005870"/>
          </a:xfrm>
          <a:prstGeom prst="rect">
            <a:avLst/>
          </a:prstGeom>
          <a:ln>
            <a:noFill/>
          </a:ln>
          <a:extLst>
            <a:ext uri="{53640926-AAD7-44D8-BBD7-CCE9431645EC}">
              <a14:shadowObscured xmlns:a14="http://schemas.microsoft.com/office/drawing/2010/main"/>
            </a:ext>
          </a:extLst>
        </p:spPr>
      </p:pic>
      <p:sp>
        <p:nvSpPr>
          <p:cNvPr id="14" name="Espace réservé du texte 7">
            <a:extLst>
              <a:ext uri="{FF2B5EF4-FFF2-40B4-BE49-F238E27FC236}">
                <a16:creationId xmlns:a16="http://schemas.microsoft.com/office/drawing/2014/main" id="{E3CE277C-AC29-EB62-CFF7-5F9B53451812}"/>
              </a:ext>
            </a:extLst>
          </p:cNvPr>
          <p:cNvSpPr txBox="1">
            <a:spLocks/>
          </p:cNvSpPr>
          <p:nvPr/>
        </p:nvSpPr>
        <p:spPr>
          <a:xfrm>
            <a:off x="6096000" y="4417636"/>
            <a:ext cx="5827713" cy="160388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0"/>
              </a:spcBef>
              <a:buFont typeface="Arial" panose="020B0604020202020204" pitchFamily="34" charset="0"/>
              <a:buChar char="•"/>
              <a:defRPr sz="2400" b="1" kern="1200">
                <a:solidFill>
                  <a:srgbClr val="5C2244"/>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000" kern="1200">
                <a:solidFill>
                  <a:srgbClr val="5C2244"/>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1800" kern="1200">
                <a:solidFill>
                  <a:srgbClr val="5C22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b="0" dirty="0">
              <a:solidFill>
                <a:srgbClr val="C00000"/>
              </a:solidFill>
            </a:endParaRPr>
          </a:p>
          <a:p>
            <a:pPr marL="0" indent="0" algn="ctr">
              <a:buNone/>
            </a:pPr>
            <a:endParaRPr lang="fr-FR" b="0" dirty="0">
              <a:solidFill>
                <a:srgbClr val="C00000"/>
              </a:solidFill>
            </a:endParaRPr>
          </a:p>
          <a:p>
            <a:pPr marL="0" indent="0" algn="r">
              <a:buNone/>
            </a:pPr>
            <a:r>
              <a:rPr lang="fr-FR" sz="2000" b="0" dirty="0">
                <a:solidFill>
                  <a:srgbClr val="C00000"/>
                </a:solidFill>
              </a:rPr>
              <a:t>Brigitte </a:t>
            </a:r>
            <a:r>
              <a:rPr lang="fr-FR" sz="2000" b="0" dirty="0" err="1">
                <a:solidFill>
                  <a:srgbClr val="C00000"/>
                </a:solidFill>
              </a:rPr>
              <a:t>Bariol-Mathais</a:t>
            </a:r>
            <a:r>
              <a:rPr lang="fr-FR" sz="2000" b="0" dirty="0">
                <a:solidFill>
                  <a:srgbClr val="C00000"/>
                </a:solidFill>
              </a:rPr>
              <a:t>, déléguée générale de la Fédération des Agences d’urbanisme</a:t>
            </a:r>
          </a:p>
          <a:p>
            <a:pPr marL="0" indent="0" algn="r">
              <a:buNone/>
            </a:pPr>
            <a:r>
              <a:rPr lang="fr-FR" sz="2000" b="0" dirty="0">
                <a:solidFill>
                  <a:srgbClr val="C00000"/>
                </a:solidFill>
              </a:rPr>
              <a:t>9 novembre 2023</a:t>
            </a:r>
          </a:p>
          <a:p>
            <a:pPr marL="0" indent="0" algn="r">
              <a:buNone/>
            </a:pPr>
            <a:r>
              <a:rPr lang="fr-FR" sz="2000" b="0" dirty="0">
                <a:solidFill>
                  <a:srgbClr val="C00000"/>
                </a:solidFill>
              </a:rPr>
              <a:t>  </a:t>
            </a:r>
            <a:endParaRPr lang="fr-FR" sz="2000" b="0" dirty="0"/>
          </a:p>
        </p:txBody>
      </p:sp>
      <p:pic>
        <p:nvPicPr>
          <p:cNvPr id="18" name="Image 17" descr="Accueil | Sciences Po">
            <a:extLst>
              <a:ext uri="{FF2B5EF4-FFF2-40B4-BE49-F238E27FC236}">
                <a16:creationId xmlns:a16="http://schemas.microsoft.com/office/drawing/2014/main" id="{A8F7AF00-CF1C-4212-030B-1888614AF2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75" y="6138969"/>
            <a:ext cx="1569085" cy="615315"/>
          </a:xfrm>
          <a:prstGeom prst="rect">
            <a:avLst/>
          </a:prstGeom>
          <a:noFill/>
          <a:ln>
            <a:noFill/>
          </a:ln>
        </p:spPr>
      </p:pic>
      <p:sp>
        <p:nvSpPr>
          <p:cNvPr id="2" name="Espace réservé du texte 6">
            <a:extLst>
              <a:ext uri="{FF2B5EF4-FFF2-40B4-BE49-F238E27FC236}">
                <a16:creationId xmlns:a16="http://schemas.microsoft.com/office/drawing/2014/main" id="{9F8A8B83-F700-AB28-4367-9730AE2E79AB}"/>
              </a:ext>
            </a:extLst>
          </p:cNvPr>
          <p:cNvSpPr txBox="1">
            <a:spLocks/>
          </p:cNvSpPr>
          <p:nvPr/>
        </p:nvSpPr>
        <p:spPr>
          <a:xfrm>
            <a:off x="268287" y="347389"/>
            <a:ext cx="4961517" cy="4265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800" b="1" kern="1200">
                <a:solidFill>
                  <a:srgbClr val="E633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600" dirty="0">
                <a:solidFill>
                  <a:srgbClr val="C00000"/>
                </a:solidFill>
              </a:rPr>
              <a:t>Cycle IHEDATE 2023</a:t>
            </a:r>
          </a:p>
          <a:p>
            <a:pPr algn="ctr"/>
            <a:endParaRPr lang="fr-FR" sz="3600" dirty="0">
              <a:solidFill>
                <a:srgbClr val="C00000"/>
              </a:solidFill>
            </a:endParaRPr>
          </a:p>
        </p:txBody>
      </p:sp>
    </p:spTree>
    <p:extLst>
      <p:ext uri="{BB962C8B-B14F-4D97-AF65-F5344CB8AC3E}">
        <p14:creationId xmlns:p14="http://schemas.microsoft.com/office/powerpoint/2010/main" val="98202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Accueil | Sciences Po">
            <a:extLst>
              <a:ext uri="{FF2B5EF4-FFF2-40B4-BE49-F238E27FC236}">
                <a16:creationId xmlns:a16="http://schemas.microsoft.com/office/drawing/2014/main" id="{A8F7AF00-CF1C-4212-030B-1888614AF2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75" y="6138969"/>
            <a:ext cx="1569085" cy="615315"/>
          </a:xfrm>
          <a:prstGeom prst="rect">
            <a:avLst/>
          </a:prstGeom>
          <a:noFill/>
          <a:ln>
            <a:noFill/>
          </a:ln>
        </p:spPr>
      </p:pic>
      <p:sp>
        <p:nvSpPr>
          <p:cNvPr id="2" name="Espace réservé du texte 6">
            <a:extLst>
              <a:ext uri="{FF2B5EF4-FFF2-40B4-BE49-F238E27FC236}">
                <a16:creationId xmlns:a16="http://schemas.microsoft.com/office/drawing/2014/main" id="{9F8A8B83-F700-AB28-4367-9730AE2E79AB}"/>
              </a:ext>
            </a:extLst>
          </p:cNvPr>
          <p:cNvSpPr txBox="1">
            <a:spLocks/>
          </p:cNvSpPr>
          <p:nvPr/>
        </p:nvSpPr>
        <p:spPr>
          <a:xfrm>
            <a:off x="-323243" y="347389"/>
            <a:ext cx="4961517" cy="4265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800" b="1" kern="1200">
                <a:solidFill>
                  <a:srgbClr val="E633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3600" dirty="0">
              <a:solidFill>
                <a:srgbClr val="C00000"/>
              </a:solidFill>
            </a:endParaRPr>
          </a:p>
        </p:txBody>
      </p:sp>
      <p:grpSp>
        <p:nvGrpSpPr>
          <p:cNvPr id="3" name="Google Shape;54;p13">
            <a:extLst>
              <a:ext uri="{FF2B5EF4-FFF2-40B4-BE49-F238E27FC236}">
                <a16:creationId xmlns:a16="http://schemas.microsoft.com/office/drawing/2014/main" id="{DC4EF526-7EC7-1905-8646-4304FFB50C4D}"/>
              </a:ext>
            </a:extLst>
          </p:cNvPr>
          <p:cNvGrpSpPr/>
          <p:nvPr/>
        </p:nvGrpSpPr>
        <p:grpSpPr>
          <a:xfrm>
            <a:off x="6545475" y="157701"/>
            <a:ext cx="5646525" cy="5643472"/>
            <a:chOff x="4909105" y="910893"/>
            <a:chExt cx="4234894" cy="4232604"/>
          </a:xfrm>
        </p:grpSpPr>
        <p:grpSp>
          <p:nvGrpSpPr>
            <p:cNvPr id="4" name="Google Shape;55;p13">
              <a:extLst>
                <a:ext uri="{FF2B5EF4-FFF2-40B4-BE49-F238E27FC236}">
                  <a16:creationId xmlns:a16="http://schemas.microsoft.com/office/drawing/2014/main" id="{3EAD8BD8-A1C6-1218-F8A5-94427FD6E455}"/>
                </a:ext>
              </a:extLst>
            </p:cNvPr>
            <p:cNvGrpSpPr/>
            <p:nvPr/>
          </p:nvGrpSpPr>
          <p:grpSpPr>
            <a:xfrm>
              <a:off x="4909105" y="910893"/>
              <a:ext cx="4234894" cy="4232604"/>
              <a:chOff x="4909105" y="910893"/>
              <a:chExt cx="4234894" cy="4232604"/>
            </a:xfrm>
          </p:grpSpPr>
          <p:pic>
            <p:nvPicPr>
              <p:cNvPr id="16" name="Google Shape;56;p13">
                <a:extLst>
                  <a:ext uri="{FF2B5EF4-FFF2-40B4-BE49-F238E27FC236}">
                    <a16:creationId xmlns:a16="http://schemas.microsoft.com/office/drawing/2014/main" id="{1B77934E-6536-88BF-A3FB-207DB70A4ED4}"/>
                  </a:ext>
                </a:extLst>
              </p:cNvPr>
              <p:cNvPicPr preferRelativeResize="0"/>
              <p:nvPr/>
            </p:nvPicPr>
            <p:blipFill rotWithShape="1">
              <a:blip r:embed="rId3">
                <a:alphaModFix/>
              </a:blip>
              <a:srcRect l="1656" t="47006" r="28173" b="5888"/>
              <a:stretch/>
            </p:blipFill>
            <p:spPr>
              <a:xfrm>
                <a:off x="5110300" y="1860175"/>
                <a:ext cx="4033699" cy="3283323"/>
              </a:xfrm>
              <a:prstGeom prst="rect">
                <a:avLst/>
              </a:prstGeom>
              <a:noFill/>
              <a:ln>
                <a:noFill/>
              </a:ln>
            </p:spPr>
          </p:pic>
          <p:sp>
            <p:nvSpPr>
              <p:cNvPr id="17" name="Google Shape;57;p13">
                <a:extLst>
                  <a:ext uri="{FF2B5EF4-FFF2-40B4-BE49-F238E27FC236}">
                    <a16:creationId xmlns:a16="http://schemas.microsoft.com/office/drawing/2014/main" id="{817FEF0F-B3C6-FC66-4B7F-E8795C434359}"/>
                  </a:ext>
                </a:extLst>
              </p:cNvPr>
              <p:cNvSpPr txBox="1"/>
              <p:nvPr/>
            </p:nvSpPr>
            <p:spPr>
              <a:xfrm rot="-1689130">
                <a:off x="5070998" y="1386463"/>
                <a:ext cx="2334814" cy="1271560"/>
              </a:xfrm>
              <a:prstGeom prst="rect">
                <a:avLst/>
              </a:prstGeom>
              <a:solidFill>
                <a:srgbClr val="FFFFFF"/>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ssistant"/>
                  <a:ea typeface="Assistant"/>
                  <a:cs typeface="Assistant"/>
                  <a:sym typeface="Assistant"/>
                </a:endParaRPr>
              </a:p>
            </p:txBody>
          </p:sp>
          <p:sp>
            <p:nvSpPr>
              <p:cNvPr id="19" name="Google Shape;58;p13">
                <a:extLst>
                  <a:ext uri="{FF2B5EF4-FFF2-40B4-BE49-F238E27FC236}">
                    <a16:creationId xmlns:a16="http://schemas.microsoft.com/office/drawing/2014/main" id="{190F01DD-2BCF-95CD-6BD1-067E1F0CE010}"/>
                  </a:ext>
                </a:extLst>
              </p:cNvPr>
              <p:cNvSpPr txBox="1"/>
              <p:nvPr/>
            </p:nvSpPr>
            <p:spPr>
              <a:xfrm rot="-1688654">
                <a:off x="6358245" y="1386482"/>
                <a:ext cx="535518" cy="1271560"/>
              </a:xfrm>
              <a:prstGeom prst="rect">
                <a:avLst/>
              </a:prstGeom>
              <a:solidFill>
                <a:srgbClr val="FFFFFF"/>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ssistant"/>
                  <a:ea typeface="Assistant"/>
                  <a:cs typeface="Assistant"/>
                  <a:sym typeface="Assistant"/>
                </a:endParaRPr>
              </a:p>
            </p:txBody>
          </p:sp>
        </p:grpSp>
        <p:sp>
          <p:nvSpPr>
            <p:cNvPr id="5" name="Google Shape;59;p13">
              <a:extLst>
                <a:ext uri="{FF2B5EF4-FFF2-40B4-BE49-F238E27FC236}">
                  <a16:creationId xmlns:a16="http://schemas.microsoft.com/office/drawing/2014/main" id="{01CF0044-51E3-F362-2C40-16FB8E9FD96B}"/>
                </a:ext>
              </a:extLst>
            </p:cNvPr>
            <p:cNvSpPr/>
            <p:nvPr/>
          </p:nvSpPr>
          <p:spPr>
            <a:xfrm>
              <a:off x="5412450" y="3653125"/>
              <a:ext cx="1636100" cy="1378325"/>
            </a:xfrm>
            <a:custGeom>
              <a:avLst/>
              <a:gdLst/>
              <a:ahLst/>
              <a:cxnLst/>
              <a:rect l="l" t="t" r="r" b="b"/>
              <a:pathLst>
                <a:path w="65444" h="55133" extrusionOk="0">
                  <a:moveTo>
                    <a:pt x="4608" y="452"/>
                  </a:moveTo>
                  <a:lnTo>
                    <a:pt x="0" y="8134"/>
                  </a:lnTo>
                  <a:lnTo>
                    <a:pt x="13365" y="13557"/>
                  </a:lnTo>
                  <a:lnTo>
                    <a:pt x="0" y="44739"/>
                  </a:lnTo>
                  <a:lnTo>
                    <a:pt x="8296" y="55133"/>
                  </a:lnTo>
                  <a:lnTo>
                    <a:pt x="30539" y="53662"/>
                  </a:lnTo>
                  <a:lnTo>
                    <a:pt x="45049" y="41385"/>
                  </a:lnTo>
                  <a:lnTo>
                    <a:pt x="43322" y="35701"/>
                  </a:lnTo>
                  <a:lnTo>
                    <a:pt x="50235" y="25759"/>
                  </a:lnTo>
                  <a:lnTo>
                    <a:pt x="57148" y="24403"/>
                  </a:lnTo>
                  <a:lnTo>
                    <a:pt x="65444" y="19884"/>
                  </a:lnTo>
                  <a:lnTo>
                    <a:pt x="52489" y="15342"/>
                  </a:lnTo>
                  <a:lnTo>
                    <a:pt x="29034" y="4971"/>
                  </a:lnTo>
                  <a:lnTo>
                    <a:pt x="10139" y="0"/>
                  </a:lnTo>
                  <a:close/>
                </a:path>
              </a:pathLst>
            </a:custGeom>
            <a:solidFill>
              <a:srgbClr val="FF9900">
                <a:alpha val="59770"/>
              </a:srgbClr>
            </a:solidFill>
            <a:ln>
              <a:noFill/>
            </a:ln>
          </p:spPr>
          <p:txBody>
            <a:bodyPr/>
            <a:lstStyle/>
            <a:p>
              <a:endParaRPr lang="fr-FR"/>
            </a:p>
          </p:txBody>
        </p:sp>
        <p:sp>
          <p:nvSpPr>
            <p:cNvPr id="6" name="Google Shape;60;p13">
              <a:extLst>
                <a:ext uri="{FF2B5EF4-FFF2-40B4-BE49-F238E27FC236}">
                  <a16:creationId xmlns:a16="http://schemas.microsoft.com/office/drawing/2014/main" id="{121A8D20-ECE2-BFC8-E9FD-251F0C5B5560}"/>
                </a:ext>
              </a:extLst>
            </p:cNvPr>
            <p:cNvSpPr/>
            <p:nvPr/>
          </p:nvSpPr>
          <p:spPr>
            <a:xfrm>
              <a:off x="6152025" y="2548500"/>
              <a:ext cx="1512725" cy="1580850"/>
            </a:xfrm>
            <a:custGeom>
              <a:avLst/>
              <a:gdLst/>
              <a:ahLst/>
              <a:cxnLst/>
              <a:rect l="l" t="t" r="r" b="b"/>
              <a:pathLst>
                <a:path w="60509" h="63234" extrusionOk="0">
                  <a:moveTo>
                    <a:pt x="15923" y="16618"/>
                  </a:moveTo>
                  <a:lnTo>
                    <a:pt x="6824" y="13480"/>
                  </a:lnTo>
                  <a:lnTo>
                    <a:pt x="0" y="14825"/>
                  </a:lnTo>
                  <a:lnTo>
                    <a:pt x="4549" y="21100"/>
                  </a:lnTo>
                  <a:lnTo>
                    <a:pt x="10919" y="24686"/>
                  </a:lnTo>
                  <a:lnTo>
                    <a:pt x="15469" y="33651"/>
                  </a:lnTo>
                  <a:lnTo>
                    <a:pt x="10464" y="52925"/>
                  </a:lnTo>
                  <a:lnTo>
                    <a:pt x="32757" y="63234"/>
                  </a:lnTo>
                  <a:lnTo>
                    <a:pt x="34577" y="56511"/>
                  </a:lnTo>
                  <a:lnTo>
                    <a:pt x="38672" y="53821"/>
                  </a:lnTo>
                  <a:lnTo>
                    <a:pt x="49591" y="59648"/>
                  </a:lnTo>
                  <a:lnTo>
                    <a:pt x="56869" y="52925"/>
                  </a:lnTo>
                  <a:lnTo>
                    <a:pt x="54530" y="44645"/>
                  </a:lnTo>
                  <a:lnTo>
                    <a:pt x="54902" y="37948"/>
                  </a:lnTo>
                  <a:lnTo>
                    <a:pt x="51182" y="34972"/>
                  </a:lnTo>
                  <a:lnTo>
                    <a:pt x="58689" y="26927"/>
                  </a:lnTo>
                  <a:lnTo>
                    <a:pt x="60509" y="17514"/>
                  </a:lnTo>
                  <a:lnTo>
                    <a:pt x="43675" y="9446"/>
                  </a:lnTo>
                  <a:lnTo>
                    <a:pt x="34440" y="0"/>
                  </a:lnTo>
                  <a:lnTo>
                    <a:pt x="32302" y="6757"/>
                  </a:lnTo>
                  <a:lnTo>
                    <a:pt x="24023" y="11905"/>
                  </a:lnTo>
                  <a:lnTo>
                    <a:pt x="15923" y="8550"/>
                  </a:lnTo>
                  <a:close/>
                </a:path>
              </a:pathLst>
            </a:custGeom>
            <a:solidFill>
              <a:srgbClr val="4A86E8">
                <a:alpha val="62070"/>
              </a:srgbClr>
            </a:solidFill>
            <a:ln>
              <a:noFill/>
            </a:ln>
          </p:spPr>
          <p:txBody>
            <a:bodyPr/>
            <a:lstStyle/>
            <a:p>
              <a:endParaRPr lang="fr-FR"/>
            </a:p>
          </p:txBody>
        </p:sp>
        <p:sp>
          <p:nvSpPr>
            <p:cNvPr id="7" name="Google Shape;61;p13">
              <a:extLst>
                <a:ext uri="{FF2B5EF4-FFF2-40B4-BE49-F238E27FC236}">
                  <a16:creationId xmlns:a16="http://schemas.microsoft.com/office/drawing/2014/main" id="{12E17E3B-0D3A-2DEF-4EDA-9F4BF6EA49E3}"/>
                </a:ext>
              </a:extLst>
            </p:cNvPr>
            <p:cNvSpPr/>
            <p:nvPr/>
          </p:nvSpPr>
          <p:spPr>
            <a:xfrm>
              <a:off x="7048500" y="2510125"/>
              <a:ext cx="448256" cy="347430"/>
            </a:xfrm>
            <a:custGeom>
              <a:avLst/>
              <a:gdLst/>
              <a:ahLst/>
              <a:cxnLst/>
              <a:rect l="l" t="t" r="r" b="b"/>
              <a:pathLst>
                <a:path w="26894" h="21516" extrusionOk="0">
                  <a:moveTo>
                    <a:pt x="0" y="4483"/>
                  </a:moveTo>
                  <a:lnTo>
                    <a:pt x="5827" y="0"/>
                  </a:lnTo>
                  <a:lnTo>
                    <a:pt x="12102" y="4035"/>
                  </a:lnTo>
                  <a:lnTo>
                    <a:pt x="15240" y="0"/>
                  </a:lnTo>
                  <a:lnTo>
                    <a:pt x="25101" y="5379"/>
                  </a:lnTo>
                  <a:lnTo>
                    <a:pt x="26894" y="13447"/>
                  </a:lnTo>
                  <a:lnTo>
                    <a:pt x="22860" y="15689"/>
                  </a:lnTo>
                  <a:lnTo>
                    <a:pt x="22412" y="21516"/>
                  </a:lnTo>
                  <a:lnTo>
                    <a:pt x="16136" y="18826"/>
                  </a:lnTo>
                  <a:lnTo>
                    <a:pt x="4482" y="8069"/>
                  </a:lnTo>
                  <a:close/>
                </a:path>
              </a:pathLst>
            </a:custGeom>
            <a:solidFill>
              <a:srgbClr val="FBBC04">
                <a:alpha val="63530"/>
              </a:srgbClr>
            </a:solidFill>
            <a:ln>
              <a:noFill/>
            </a:ln>
          </p:spPr>
          <p:txBody>
            <a:bodyPr/>
            <a:lstStyle/>
            <a:p>
              <a:endParaRPr lang="fr-FR"/>
            </a:p>
          </p:txBody>
        </p:sp>
        <p:sp>
          <p:nvSpPr>
            <p:cNvPr id="10" name="Google Shape;62;p13">
              <a:extLst>
                <a:ext uri="{FF2B5EF4-FFF2-40B4-BE49-F238E27FC236}">
                  <a16:creationId xmlns:a16="http://schemas.microsoft.com/office/drawing/2014/main" id="{0E220016-B111-7850-3D5C-49566CA5B2C6}"/>
                </a:ext>
              </a:extLst>
            </p:cNvPr>
            <p:cNvSpPr/>
            <p:nvPr/>
          </p:nvSpPr>
          <p:spPr>
            <a:xfrm>
              <a:off x="7451900" y="1934625"/>
              <a:ext cx="1008600" cy="1292775"/>
            </a:xfrm>
            <a:custGeom>
              <a:avLst/>
              <a:gdLst/>
              <a:ahLst/>
              <a:cxnLst/>
              <a:rect l="l" t="t" r="r" b="b"/>
              <a:pathLst>
                <a:path w="40344" h="51711" extrusionOk="0">
                  <a:moveTo>
                    <a:pt x="11527" y="10154"/>
                  </a:moveTo>
                  <a:lnTo>
                    <a:pt x="6628" y="7574"/>
                  </a:lnTo>
                  <a:lnTo>
                    <a:pt x="4899" y="10440"/>
                  </a:lnTo>
                  <a:lnTo>
                    <a:pt x="5764" y="15026"/>
                  </a:lnTo>
                  <a:lnTo>
                    <a:pt x="3746" y="20758"/>
                  </a:lnTo>
                  <a:lnTo>
                    <a:pt x="0" y="22764"/>
                  </a:lnTo>
                  <a:lnTo>
                    <a:pt x="1441" y="31935"/>
                  </a:lnTo>
                  <a:lnTo>
                    <a:pt x="1441" y="39674"/>
                  </a:lnTo>
                  <a:lnTo>
                    <a:pt x="7781" y="42253"/>
                  </a:lnTo>
                  <a:lnTo>
                    <a:pt x="5187" y="51424"/>
                  </a:lnTo>
                  <a:lnTo>
                    <a:pt x="32276" y="51711"/>
                  </a:lnTo>
                  <a:lnTo>
                    <a:pt x="30834" y="47125"/>
                  </a:lnTo>
                  <a:lnTo>
                    <a:pt x="35733" y="43972"/>
                  </a:lnTo>
                  <a:lnTo>
                    <a:pt x="28817" y="37381"/>
                  </a:lnTo>
                  <a:lnTo>
                    <a:pt x="27665" y="32795"/>
                  </a:lnTo>
                  <a:lnTo>
                    <a:pt x="40344" y="27063"/>
                  </a:lnTo>
                  <a:lnTo>
                    <a:pt x="38623" y="16742"/>
                  </a:lnTo>
                  <a:lnTo>
                    <a:pt x="36763" y="13394"/>
                  </a:lnTo>
                  <a:lnTo>
                    <a:pt x="36886" y="9580"/>
                  </a:lnTo>
                  <a:lnTo>
                    <a:pt x="31926" y="2604"/>
                  </a:lnTo>
                  <a:lnTo>
                    <a:pt x="21509" y="6325"/>
                  </a:lnTo>
                  <a:lnTo>
                    <a:pt x="16714" y="696"/>
                  </a:lnTo>
                  <a:lnTo>
                    <a:pt x="12208" y="0"/>
                  </a:lnTo>
                  <a:lnTo>
                    <a:pt x="13832" y="7861"/>
                  </a:lnTo>
                  <a:close/>
                </a:path>
              </a:pathLst>
            </a:custGeom>
            <a:solidFill>
              <a:srgbClr val="34A853">
                <a:alpha val="66090"/>
              </a:srgbClr>
            </a:solidFill>
            <a:ln>
              <a:noFill/>
            </a:ln>
          </p:spPr>
          <p:txBody>
            <a:bodyPr/>
            <a:lstStyle/>
            <a:p>
              <a:endParaRPr lang="fr-FR"/>
            </a:p>
          </p:txBody>
        </p:sp>
        <p:sp>
          <p:nvSpPr>
            <p:cNvPr id="11" name="Google Shape;63;p13">
              <a:extLst>
                <a:ext uri="{FF2B5EF4-FFF2-40B4-BE49-F238E27FC236}">
                  <a16:creationId xmlns:a16="http://schemas.microsoft.com/office/drawing/2014/main" id="{3843D74F-199A-B220-0616-522910ECE747}"/>
                </a:ext>
              </a:extLst>
            </p:cNvPr>
            <p:cNvSpPr/>
            <p:nvPr/>
          </p:nvSpPr>
          <p:spPr>
            <a:xfrm>
              <a:off x="7496750" y="3294525"/>
              <a:ext cx="1557575" cy="1848775"/>
            </a:xfrm>
            <a:custGeom>
              <a:avLst/>
              <a:gdLst/>
              <a:ahLst/>
              <a:cxnLst/>
              <a:rect l="l" t="t" r="r" b="b"/>
              <a:pathLst>
                <a:path w="62303" h="73951" extrusionOk="0">
                  <a:moveTo>
                    <a:pt x="1676" y="8477"/>
                  </a:moveTo>
                  <a:lnTo>
                    <a:pt x="9778" y="6430"/>
                  </a:lnTo>
                  <a:lnTo>
                    <a:pt x="11734" y="8769"/>
                  </a:lnTo>
                  <a:lnTo>
                    <a:pt x="13969" y="4385"/>
                  </a:lnTo>
                  <a:lnTo>
                    <a:pt x="17881" y="5846"/>
                  </a:lnTo>
                  <a:lnTo>
                    <a:pt x="19277" y="1169"/>
                  </a:lnTo>
                  <a:lnTo>
                    <a:pt x="26262" y="0"/>
                  </a:lnTo>
                  <a:lnTo>
                    <a:pt x="33805" y="4092"/>
                  </a:lnTo>
                  <a:lnTo>
                    <a:pt x="34364" y="8769"/>
                  </a:lnTo>
                  <a:lnTo>
                    <a:pt x="27100" y="11691"/>
                  </a:lnTo>
                  <a:lnTo>
                    <a:pt x="28217" y="20168"/>
                  </a:lnTo>
                  <a:lnTo>
                    <a:pt x="35482" y="26306"/>
                  </a:lnTo>
                  <a:lnTo>
                    <a:pt x="39952" y="35952"/>
                  </a:lnTo>
                  <a:lnTo>
                    <a:pt x="48333" y="35952"/>
                  </a:lnTo>
                  <a:lnTo>
                    <a:pt x="47216" y="39460"/>
                  </a:lnTo>
                  <a:lnTo>
                    <a:pt x="62303" y="45890"/>
                  </a:lnTo>
                  <a:lnTo>
                    <a:pt x="44981" y="73951"/>
                  </a:lnTo>
                  <a:lnTo>
                    <a:pt x="29894" y="67520"/>
                  </a:lnTo>
                  <a:lnTo>
                    <a:pt x="31570" y="62551"/>
                  </a:lnTo>
                  <a:lnTo>
                    <a:pt x="46936" y="62844"/>
                  </a:lnTo>
                  <a:lnTo>
                    <a:pt x="50289" y="56705"/>
                  </a:lnTo>
                  <a:lnTo>
                    <a:pt x="45819" y="49106"/>
                  </a:lnTo>
                  <a:lnTo>
                    <a:pt x="31249" y="39731"/>
                  </a:lnTo>
                  <a:lnTo>
                    <a:pt x="18998" y="29814"/>
                  </a:lnTo>
                  <a:lnTo>
                    <a:pt x="17322" y="22799"/>
                  </a:lnTo>
                  <a:lnTo>
                    <a:pt x="10337" y="18707"/>
                  </a:lnTo>
                  <a:lnTo>
                    <a:pt x="4190" y="23384"/>
                  </a:lnTo>
                  <a:lnTo>
                    <a:pt x="0" y="13154"/>
                  </a:lnTo>
                  <a:lnTo>
                    <a:pt x="3352" y="11107"/>
                  </a:lnTo>
                  <a:close/>
                </a:path>
              </a:pathLst>
            </a:custGeom>
            <a:solidFill>
              <a:srgbClr val="FF0000">
                <a:alpha val="52300"/>
              </a:srgbClr>
            </a:solidFill>
            <a:ln>
              <a:noFill/>
            </a:ln>
          </p:spPr>
          <p:txBody>
            <a:bodyPr/>
            <a:lstStyle/>
            <a:p>
              <a:endParaRPr lang="fr-FR"/>
            </a:p>
          </p:txBody>
        </p:sp>
        <p:sp>
          <p:nvSpPr>
            <p:cNvPr id="13" name="Google Shape;64;p13">
              <a:extLst>
                <a:ext uri="{FF2B5EF4-FFF2-40B4-BE49-F238E27FC236}">
                  <a16:creationId xmlns:a16="http://schemas.microsoft.com/office/drawing/2014/main" id="{6BC55BA9-1111-9BCA-686F-4EE5DD9397E2}"/>
                </a:ext>
              </a:extLst>
            </p:cNvPr>
            <p:cNvSpPr/>
            <p:nvPr/>
          </p:nvSpPr>
          <p:spPr>
            <a:xfrm>
              <a:off x="7732075" y="4000500"/>
              <a:ext cx="134400" cy="291300"/>
            </a:xfrm>
            <a:prstGeom prst="ellipse">
              <a:avLst/>
            </a:prstGeom>
            <a:solidFill>
              <a:srgbClr val="4A86E8">
                <a:alpha val="620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5;p13">
              <a:extLst>
                <a:ext uri="{FF2B5EF4-FFF2-40B4-BE49-F238E27FC236}">
                  <a16:creationId xmlns:a16="http://schemas.microsoft.com/office/drawing/2014/main" id="{D12AB873-300F-5E29-5195-AF6F27E65F72}"/>
                </a:ext>
              </a:extLst>
            </p:cNvPr>
            <p:cNvSpPr/>
            <p:nvPr/>
          </p:nvSpPr>
          <p:spPr>
            <a:xfrm rot="294994">
              <a:off x="7698491" y="4314246"/>
              <a:ext cx="168018" cy="414640"/>
            </a:xfrm>
            <a:prstGeom prst="ellipse">
              <a:avLst/>
            </a:prstGeom>
            <a:solidFill>
              <a:srgbClr val="FF0000">
                <a:alpha val="523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Google Shape;66;p13">
            <a:extLst>
              <a:ext uri="{FF2B5EF4-FFF2-40B4-BE49-F238E27FC236}">
                <a16:creationId xmlns:a16="http://schemas.microsoft.com/office/drawing/2014/main" id="{6C3E9C19-CB7C-490B-FE18-736FCCA19C9A}"/>
              </a:ext>
            </a:extLst>
          </p:cNvPr>
          <p:cNvSpPr txBox="1"/>
          <p:nvPr/>
        </p:nvSpPr>
        <p:spPr>
          <a:xfrm>
            <a:off x="508299" y="4452655"/>
            <a:ext cx="6962000" cy="634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 sz="1867" kern="0" dirty="0">
                <a:solidFill>
                  <a:srgbClr val="000000"/>
                </a:solidFill>
                <a:latin typeface="Lexend ExtraLight"/>
                <a:ea typeface="Lexend ExtraLight"/>
                <a:cs typeface="Lexend ExtraLight"/>
                <a:sym typeface="Lexend ExtraLight"/>
              </a:rPr>
              <a:t>Projet </a:t>
            </a:r>
            <a:r>
              <a:rPr lang="fr" sz="1867" kern="0" dirty="0" err="1">
                <a:solidFill>
                  <a:srgbClr val="000000"/>
                </a:solidFill>
                <a:latin typeface="Lexend ExtraLight"/>
                <a:ea typeface="Lexend ExtraLight"/>
                <a:cs typeface="Lexend ExtraLight"/>
                <a:sym typeface="Lexend ExtraLight"/>
              </a:rPr>
              <a:t>Captsone</a:t>
            </a:r>
            <a:r>
              <a:rPr lang="fr" sz="1867" kern="0" dirty="0">
                <a:solidFill>
                  <a:srgbClr val="000000"/>
                </a:solidFill>
                <a:latin typeface="Lexend ExtraLight"/>
                <a:ea typeface="Lexend ExtraLight"/>
                <a:cs typeface="Lexend ExtraLight"/>
                <a:sym typeface="Lexend ExtraLight"/>
              </a:rPr>
              <a:t>  Sciences Po Paris</a:t>
            </a:r>
          </a:p>
          <a:p>
            <a:pPr defTabSz="1219170">
              <a:buClr>
                <a:srgbClr val="000000"/>
              </a:buClr>
            </a:pPr>
            <a:r>
              <a:rPr lang="fr" sz="1867" b="1" kern="0" dirty="0">
                <a:solidFill>
                  <a:srgbClr val="000000"/>
                </a:solidFill>
                <a:latin typeface="Lexend ExtraLight"/>
                <a:ea typeface="Lexend ExtraLight"/>
                <a:cs typeface="Lexend ExtraLight"/>
                <a:sym typeface="Lexend ExtraLight"/>
              </a:rPr>
              <a:t>Garance Monnier, Paul Janson, Scotia </a:t>
            </a:r>
            <a:r>
              <a:rPr lang="fr" sz="1867" b="1" kern="0" dirty="0" err="1">
                <a:solidFill>
                  <a:srgbClr val="000000"/>
                </a:solidFill>
                <a:latin typeface="Lexend ExtraLight"/>
                <a:ea typeface="Lexend ExtraLight"/>
                <a:cs typeface="Lexend ExtraLight"/>
                <a:sym typeface="Lexend ExtraLight"/>
              </a:rPr>
              <a:t>Hille</a:t>
            </a:r>
            <a:r>
              <a:rPr lang="fr" sz="1867" b="1" kern="0" dirty="0">
                <a:solidFill>
                  <a:srgbClr val="000000"/>
                </a:solidFill>
                <a:latin typeface="Lexend ExtraLight"/>
                <a:ea typeface="Lexend ExtraLight"/>
                <a:cs typeface="Lexend ExtraLight"/>
                <a:sym typeface="Lexend ExtraLight"/>
              </a:rPr>
              <a:t> &amp; Lise Fortin</a:t>
            </a:r>
            <a:endParaRPr sz="1867" b="1" kern="0" dirty="0">
              <a:solidFill>
                <a:srgbClr val="000000"/>
              </a:solidFill>
              <a:latin typeface="Lexend ExtraLight"/>
              <a:ea typeface="Lexend ExtraLight"/>
              <a:cs typeface="Lexend ExtraLight"/>
              <a:sym typeface="Lexend ExtraLight"/>
            </a:endParaRPr>
          </a:p>
          <a:p>
            <a:pPr defTabSz="1219170">
              <a:buClr>
                <a:srgbClr val="000000"/>
              </a:buClr>
            </a:pPr>
            <a:endParaRPr sz="1467" kern="0" dirty="0">
              <a:solidFill>
                <a:srgbClr val="000000"/>
              </a:solidFill>
              <a:latin typeface="Lexend ExtraLight"/>
              <a:ea typeface="Lexend ExtraLight"/>
              <a:cs typeface="Lexend ExtraLight"/>
              <a:sym typeface="Lexend ExtraLight"/>
            </a:endParaRPr>
          </a:p>
          <a:p>
            <a:pPr defTabSz="1219170">
              <a:buClr>
                <a:srgbClr val="000000"/>
              </a:buClr>
            </a:pPr>
            <a:r>
              <a:rPr lang="fr" sz="1867" i="1" kern="0" dirty="0">
                <a:solidFill>
                  <a:srgbClr val="000000"/>
                </a:solidFill>
                <a:latin typeface="Lexend ExtraLight"/>
                <a:ea typeface="Lexend ExtraLight"/>
                <a:cs typeface="Lexend ExtraLight"/>
                <a:sym typeface="Lexend ExtraLight"/>
              </a:rPr>
              <a:t>Master </a:t>
            </a:r>
            <a:r>
              <a:rPr lang="fr" sz="1867" i="1" kern="0" dirty="0" err="1">
                <a:solidFill>
                  <a:srgbClr val="000000"/>
                </a:solidFill>
                <a:latin typeface="Lexend ExtraLight"/>
                <a:ea typeface="Lexend ExtraLight"/>
                <a:cs typeface="Lexend ExtraLight"/>
                <a:sym typeface="Lexend ExtraLight"/>
              </a:rPr>
              <a:t>Governing</a:t>
            </a:r>
            <a:r>
              <a:rPr lang="fr" sz="1867" i="1" kern="0" dirty="0">
                <a:solidFill>
                  <a:srgbClr val="000000"/>
                </a:solidFill>
                <a:latin typeface="Lexend ExtraLight"/>
                <a:ea typeface="Lexend ExtraLight"/>
                <a:cs typeface="Lexend ExtraLight"/>
                <a:sym typeface="Lexend ExtraLight"/>
              </a:rPr>
              <a:t> </a:t>
            </a:r>
            <a:r>
              <a:rPr lang="fr" sz="1867" i="1" kern="0" dirty="0" err="1">
                <a:solidFill>
                  <a:srgbClr val="000000"/>
                </a:solidFill>
                <a:latin typeface="Lexend ExtraLight"/>
                <a:ea typeface="Lexend ExtraLight"/>
                <a:cs typeface="Lexend ExtraLight"/>
                <a:sym typeface="Lexend ExtraLight"/>
              </a:rPr>
              <a:t>Ecological</a:t>
            </a:r>
            <a:r>
              <a:rPr lang="fr" sz="1867" i="1" kern="0" dirty="0">
                <a:solidFill>
                  <a:srgbClr val="000000"/>
                </a:solidFill>
                <a:latin typeface="Lexend ExtraLight"/>
                <a:ea typeface="Lexend ExtraLight"/>
                <a:cs typeface="Lexend ExtraLight"/>
                <a:sym typeface="Lexend ExtraLight"/>
              </a:rPr>
              <a:t> Transitions in </a:t>
            </a:r>
            <a:r>
              <a:rPr lang="fr" sz="1867" i="1" kern="0" dirty="0" err="1">
                <a:solidFill>
                  <a:srgbClr val="000000"/>
                </a:solidFill>
                <a:latin typeface="Lexend ExtraLight"/>
                <a:ea typeface="Lexend ExtraLight"/>
                <a:cs typeface="Lexend ExtraLight"/>
                <a:sym typeface="Lexend ExtraLight"/>
              </a:rPr>
              <a:t>European</a:t>
            </a:r>
            <a:r>
              <a:rPr lang="fr" sz="1867" i="1" kern="0" dirty="0">
                <a:solidFill>
                  <a:srgbClr val="000000"/>
                </a:solidFill>
                <a:latin typeface="Lexend ExtraLight"/>
                <a:ea typeface="Lexend ExtraLight"/>
                <a:cs typeface="Lexend ExtraLight"/>
                <a:sym typeface="Lexend ExtraLight"/>
              </a:rPr>
              <a:t> Cities</a:t>
            </a:r>
            <a:endParaRPr sz="1867" i="1" kern="0" dirty="0">
              <a:solidFill>
                <a:srgbClr val="000000"/>
              </a:solidFill>
              <a:latin typeface="Lexend ExtraLight"/>
              <a:ea typeface="Lexend ExtraLight"/>
              <a:cs typeface="Lexend ExtraLight"/>
              <a:sym typeface="Lexend ExtraLight"/>
            </a:endParaRPr>
          </a:p>
        </p:txBody>
      </p:sp>
      <p:sp>
        <p:nvSpPr>
          <p:cNvPr id="22" name="Google Shape;66;p13">
            <a:extLst>
              <a:ext uri="{FF2B5EF4-FFF2-40B4-BE49-F238E27FC236}">
                <a16:creationId xmlns:a16="http://schemas.microsoft.com/office/drawing/2014/main" id="{729D9273-FBC9-F9BA-8D0B-90827740B416}"/>
              </a:ext>
            </a:extLst>
          </p:cNvPr>
          <p:cNvSpPr txBox="1"/>
          <p:nvPr/>
        </p:nvSpPr>
        <p:spPr>
          <a:xfrm>
            <a:off x="546219" y="3356058"/>
            <a:ext cx="6962000" cy="915903"/>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FR" sz="1867" kern="0" dirty="0">
                <a:solidFill>
                  <a:srgbClr val="000000"/>
                </a:solidFill>
                <a:latin typeface="Lexend ExtraLight"/>
                <a:ea typeface="Lexend ExtraLight"/>
                <a:cs typeface="Lexend ExtraLight"/>
                <a:sym typeface="Lexend ExtraLight"/>
              </a:rPr>
              <a:t>Coordination </a:t>
            </a:r>
            <a:r>
              <a:rPr lang="fr-FR" sz="1867" kern="0" dirty="0" err="1">
                <a:solidFill>
                  <a:srgbClr val="000000"/>
                </a:solidFill>
                <a:latin typeface="Lexend ExtraLight"/>
                <a:ea typeface="Lexend ExtraLight"/>
                <a:cs typeface="Lexend ExtraLight"/>
                <a:sym typeface="Lexend ExtraLight"/>
              </a:rPr>
              <a:t>Fnau</a:t>
            </a:r>
            <a:r>
              <a:rPr lang="fr-FR" sz="1867" kern="0" dirty="0">
                <a:solidFill>
                  <a:srgbClr val="000000"/>
                </a:solidFill>
                <a:latin typeface="Lexend ExtraLight"/>
                <a:ea typeface="Lexend ExtraLight"/>
                <a:cs typeface="Lexend ExtraLight"/>
                <a:sym typeface="Lexend ExtraLight"/>
              </a:rPr>
              <a:t> </a:t>
            </a:r>
          </a:p>
          <a:p>
            <a:pPr defTabSz="1219170">
              <a:buClr>
                <a:srgbClr val="000000"/>
              </a:buClr>
            </a:pPr>
            <a:r>
              <a:rPr lang="fr-FR" sz="1867" b="1" kern="0" dirty="0">
                <a:solidFill>
                  <a:srgbClr val="000000"/>
                </a:solidFill>
                <a:latin typeface="Lexend ExtraLight"/>
                <a:ea typeface="Lexend ExtraLight"/>
                <a:cs typeface="Lexend ExtraLight"/>
                <a:sym typeface="Lexend ExtraLight"/>
              </a:rPr>
              <a:t>Zoé Chaloin et Carla </a:t>
            </a:r>
            <a:r>
              <a:rPr lang="fr-FR" sz="1867" b="1" kern="0" dirty="0" err="1">
                <a:solidFill>
                  <a:srgbClr val="000000"/>
                </a:solidFill>
                <a:latin typeface="Lexend ExtraLight"/>
                <a:ea typeface="Lexend ExtraLight"/>
                <a:cs typeface="Lexend ExtraLight"/>
                <a:sym typeface="Lexend ExtraLight"/>
              </a:rPr>
              <a:t>Doncescu</a:t>
            </a:r>
            <a:endParaRPr sz="1867" b="1" kern="0" dirty="0">
              <a:solidFill>
                <a:srgbClr val="000000"/>
              </a:solidFill>
              <a:latin typeface="Lexend ExtraLight"/>
              <a:ea typeface="Lexend ExtraLight"/>
              <a:cs typeface="Lexend ExtraLight"/>
              <a:sym typeface="Lexend ExtraLight"/>
            </a:endParaRPr>
          </a:p>
          <a:p>
            <a:pPr defTabSz="1219170">
              <a:buClr>
                <a:srgbClr val="000000"/>
              </a:buClr>
            </a:pPr>
            <a:endParaRPr sz="1467" kern="0" dirty="0">
              <a:solidFill>
                <a:srgbClr val="000000"/>
              </a:solidFill>
              <a:latin typeface="Lexend ExtraLight"/>
              <a:ea typeface="Lexend ExtraLight"/>
              <a:cs typeface="Lexend ExtraLight"/>
              <a:sym typeface="Lexend ExtraLight"/>
            </a:endParaRPr>
          </a:p>
        </p:txBody>
      </p:sp>
      <p:sp>
        <p:nvSpPr>
          <p:cNvPr id="23" name="ZoneTexte 22">
            <a:extLst>
              <a:ext uri="{FF2B5EF4-FFF2-40B4-BE49-F238E27FC236}">
                <a16:creationId xmlns:a16="http://schemas.microsoft.com/office/drawing/2014/main" id="{43CD7203-9F94-F206-E239-07B1F66B245D}"/>
              </a:ext>
            </a:extLst>
          </p:cNvPr>
          <p:cNvSpPr txBox="1"/>
          <p:nvPr/>
        </p:nvSpPr>
        <p:spPr>
          <a:xfrm>
            <a:off x="112757" y="406004"/>
            <a:ext cx="8734359" cy="1015663"/>
          </a:xfrm>
          <a:prstGeom prst="rect">
            <a:avLst/>
          </a:prstGeom>
          <a:noFill/>
        </p:spPr>
        <p:txBody>
          <a:bodyPr wrap="square">
            <a:spAutoFit/>
          </a:bodyPr>
          <a:lstStyle/>
          <a:p>
            <a:pPr algn="ctr"/>
            <a:r>
              <a:rPr lang="fr-FR" sz="3600" b="1" dirty="0">
                <a:solidFill>
                  <a:srgbClr val="C00000"/>
                </a:solidFill>
              </a:rPr>
              <a:t>Vers l’objectif « Zéro Artificialisation Nette »</a:t>
            </a:r>
          </a:p>
          <a:p>
            <a:pPr algn="ctr"/>
            <a:r>
              <a:rPr lang="fr-FR" sz="2400" b="1" dirty="0">
                <a:solidFill>
                  <a:srgbClr val="C00000"/>
                </a:solidFill>
              </a:rPr>
              <a:t>Quelles politiques de protection des sols en Europe ? </a:t>
            </a:r>
          </a:p>
        </p:txBody>
      </p:sp>
    </p:spTree>
    <p:extLst>
      <p:ext uri="{BB962C8B-B14F-4D97-AF65-F5344CB8AC3E}">
        <p14:creationId xmlns:p14="http://schemas.microsoft.com/office/powerpoint/2010/main" val="163161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Accueil | Sciences Po">
            <a:extLst>
              <a:ext uri="{FF2B5EF4-FFF2-40B4-BE49-F238E27FC236}">
                <a16:creationId xmlns:a16="http://schemas.microsoft.com/office/drawing/2014/main" id="{A8F7AF00-CF1C-4212-030B-1888614AF2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75" y="6138969"/>
            <a:ext cx="1569085" cy="615315"/>
          </a:xfrm>
          <a:prstGeom prst="rect">
            <a:avLst/>
          </a:prstGeom>
          <a:noFill/>
          <a:ln>
            <a:noFill/>
          </a:ln>
        </p:spPr>
      </p:pic>
      <p:sp>
        <p:nvSpPr>
          <p:cNvPr id="2" name="Espace réservé du texte 6">
            <a:extLst>
              <a:ext uri="{FF2B5EF4-FFF2-40B4-BE49-F238E27FC236}">
                <a16:creationId xmlns:a16="http://schemas.microsoft.com/office/drawing/2014/main" id="{9F8A8B83-F700-AB28-4367-9730AE2E79AB}"/>
              </a:ext>
            </a:extLst>
          </p:cNvPr>
          <p:cNvSpPr txBox="1">
            <a:spLocks/>
          </p:cNvSpPr>
          <p:nvPr/>
        </p:nvSpPr>
        <p:spPr>
          <a:xfrm>
            <a:off x="-323243" y="347389"/>
            <a:ext cx="4961517" cy="4265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800" b="1" kern="1200">
                <a:solidFill>
                  <a:srgbClr val="E633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3600" dirty="0">
              <a:solidFill>
                <a:srgbClr val="C00000"/>
              </a:solidFill>
            </a:endParaRPr>
          </a:p>
        </p:txBody>
      </p:sp>
      <p:grpSp>
        <p:nvGrpSpPr>
          <p:cNvPr id="3" name="Google Shape;54;p13">
            <a:extLst>
              <a:ext uri="{FF2B5EF4-FFF2-40B4-BE49-F238E27FC236}">
                <a16:creationId xmlns:a16="http://schemas.microsoft.com/office/drawing/2014/main" id="{DC4EF526-7EC7-1905-8646-4304FFB50C4D}"/>
              </a:ext>
            </a:extLst>
          </p:cNvPr>
          <p:cNvGrpSpPr/>
          <p:nvPr/>
        </p:nvGrpSpPr>
        <p:grpSpPr>
          <a:xfrm>
            <a:off x="6545475" y="157701"/>
            <a:ext cx="5646525" cy="5643472"/>
            <a:chOff x="4909105" y="910893"/>
            <a:chExt cx="4234894" cy="4232604"/>
          </a:xfrm>
        </p:grpSpPr>
        <p:grpSp>
          <p:nvGrpSpPr>
            <p:cNvPr id="4" name="Google Shape;55;p13">
              <a:extLst>
                <a:ext uri="{FF2B5EF4-FFF2-40B4-BE49-F238E27FC236}">
                  <a16:creationId xmlns:a16="http://schemas.microsoft.com/office/drawing/2014/main" id="{3EAD8BD8-A1C6-1218-F8A5-94427FD6E455}"/>
                </a:ext>
              </a:extLst>
            </p:cNvPr>
            <p:cNvGrpSpPr/>
            <p:nvPr/>
          </p:nvGrpSpPr>
          <p:grpSpPr>
            <a:xfrm>
              <a:off x="4909105" y="910893"/>
              <a:ext cx="4234894" cy="4232604"/>
              <a:chOff x="4909105" y="910893"/>
              <a:chExt cx="4234894" cy="4232604"/>
            </a:xfrm>
          </p:grpSpPr>
          <p:pic>
            <p:nvPicPr>
              <p:cNvPr id="16" name="Google Shape;56;p13">
                <a:extLst>
                  <a:ext uri="{FF2B5EF4-FFF2-40B4-BE49-F238E27FC236}">
                    <a16:creationId xmlns:a16="http://schemas.microsoft.com/office/drawing/2014/main" id="{1B77934E-6536-88BF-A3FB-207DB70A4ED4}"/>
                  </a:ext>
                </a:extLst>
              </p:cNvPr>
              <p:cNvPicPr preferRelativeResize="0"/>
              <p:nvPr/>
            </p:nvPicPr>
            <p:blipFill rotWithShape="1">
              <a:blip r:embed="rId3">
                <a:alphaModFix/>
              </a:blip>
              <a:srcRect l="1656" t="47006" r="28173" b="5888"/>
              <a:stretch/>
            </p:blipFill>
            <p:spPr>
              <a:xfrm>
                <a:off x="5110300" y="1860175"/>
                <a:ext cx="4033699" cy="3283323"/>
              </a:xfrm>
              <a:prstGeom prst="rect">
                <a:avLst/>
              </a:prstGeom>
              <a:noFill/>
              <a:ln>
                <a:noFill/>
              </a:ln>
            </p:spPr>
          </p:pic>
          <p:sp>
            <p:nvSpPr>
              <p:cNvPr id="17" name="Google Shape;57;p13">
                <a:extLst>
                  <a:ext uri="{FF2B5EF4-FFF2-40B4-BE49-F238E27FC236}">
                    <a16:creationId xmlns:a16="http://schemas.microsoft.com/office/drawing/2014/main" id="{817FEF0F-B3C6-FC66-4B7F-E8795C434359}"/>
                  </a:ext>
                </a:extLst>
              </p:cNvPr>
              <p:cNvSpPr txBox="1"/>
              <p:nvPr/>
            </p:nvSpPr>
            <p:spPr>
              <a:xfrm rot="-1689130">
                <a:off x="5070998" y="1386463"/>
                <a:ext cx="2334814" cy="1271560"/>
              </a:xfrm>
              <a:prstGeom prst="rect">
                <a:avLst/>
              </a:prstGeom>
              <a:solidFill>
                <a:srgbClr val="FFFFFF"/>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ssistant"/>
                  <a:ea typeface="Assistant"/>
                  <a:cs typeface="Assistant"/>
                  <a:sym typeface="Assistant"/>
                </a:endParaRPr>
              </a:p>
            </p:txBody>
          </p:sp>
          <p:sp>
            <p:nvSpPr>
              <p:cNvPr id="19" name="Google Shape;58;p13">
                <a:extLst>
                  <a:ext uri="{FF2B5EF4-FFF2-40B4-BE49-F238E27FC236}">
                    <a16:creationId xmlns:a16="http://schemas.microsoft.com/office/drawing/2014/main" id="{190F01DD-2BCF-95CD-6BD1-067E1F0CE010}"/>
                  </a:ext>
                </a:extLst>
              </p:cNvPr>
              <p:cNvSpPr txBox="1"/>
              <p:nvPr/>
            </p:nvSpPr>
            <p:spPr>
              <a:xfrm rot="-1688654">
                <a:off x="6358245" y="1386482"/>
                <a:ext cx="535518" cy="1271560"/>
              </a:xfrm>
              <a:prstGeom prst="rect">
                <a:avLst/>
              </a:prstGeom>
              <a:solidFill>
                <a:srgbClr val="FFFFFF"/>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ssistant"/>
                  <a:ea typeface="Assistant"/>
                  <a:cs typeface="Assistant"/>
                  <a:sym typeface="Assistant"/>
                </a:endParaRPr>
              </a:p>
            </p:txBody>
          </p:sp>
        </p:grpSp>
        <p:sp>
          <p:nvSpPr>
            <p:cNvPr id="5" name="Google Shape;59;p13">
              <a:extLst>
                <a:ext uri="{FF2B5EF4-FFF2-40B4-BE49-F238E27FC236}">
                  <a16:creationId xmlns:a16="http://schemas.microsoft.com/office/drawing/2014/main" id="{01CF0044-51E3-F362-2C40-16FB8E9FD96B}"/>
                </a:ext>
              </a:extLst>
            </p:cNvPr>
            <p:cNvSpPr/>
            <p:nvPr/>
          </p:nvSpPr>
          <p:spPr>
            <a:xfrm>
              <a:off x="5412450" y="3653125"/>
              <a:ext cx="1636100" cy="1378325"/>
            </a:xfrm>
            <a:custGeom>
              <a:avLst/>
              <a:gdLst/>
              <a:ahLst/>
              <a:cxnLst/>
              <a:rect l="l" t="t" r="r" b="b"/>
              <a:pathLst>
                <a:path w="65444" h="55133" extrusionOk="0">
                  <a:moveTo>
                    <a:pt x="4608" y="452"/>
                  </a:moveTo>
                  <a:lnTo>
                    <a:pt x="0" y="8134"/>
                  </a:lnTo>
                  <a:lnTo>
                    <a:pt x="13365" y="13557"/>
                  </a:lnTo>
                  <a:lnTo>
                    <a:pt x="0" y="44739"/>
                  </a:lnTo>
                  <a:lnTo>
                    <a:pt x="8296" y="55133"/>
                  </a:lnTo>
                  <a:lnTo>
                    <a:pt x="30539" y="53662"/>
                  </a:lnTo>
                  <a:lnTo>
                    <a:pt x="45049" y="41385"/>
                  </a:lnTo>
                  <a:lnTo>
                    <a:pt x="43322" y="35701"/>
                  </a:lnTo>
                  <a:lnTo>
                    <a:pt x="50235" y="25759"/>
                  </a:lnTo>
                  <a:lnTo>
                    <a:pt x="57148" y="24403"/>
                  </a:lnTo>
                  <a:lnTo>
                    <a:pt x="65444" y="19884"/>
                  </a:lnTo>
                  <a:lnTo>
                    <a:pt x="52489" y="15342"/>
                  </a:lnTo>
                  <a:lnTo>
                    <a:pt x="29034" y="4971"/>
                  </a:lnTo>
                  <a:lnTo>
                    <a:pt x="10139" y="0"/>
                  </a:lnTo>
                  <a:close/>
                </a:path>
              </a:pathLst>
            </a:custGeom>
            <a:solidFill>
              <a:srgbClr val="FF9900">
                <a:alpha val="59770"/>
              </a:srgbClr>
            </a:solidFill>
            <a:ln>
              <a:noFill/>
            </a:ln>
          </p:spPr>
          <p:txBody>
            <a:bodyPr/>
            <a:lstStyle/>
            <a:p>
              <a:endParaRPr lang="fr-FR"/>
            </a:p>
          </p:txBody>
        </p:sp>
        <p:sp>
          <p:nvSpPr>
            <p:cNvPr id="6" name="Google Shape;60;p13">
              <a:extLst>
                <a:ext uri="{FF2B5EF4-FFF2-40B4-BE49-F238E27FC236}">
                  <a16:creationId xmlns:a16="http://schemas.microsoft.com/office/drawing/2014/main" id="{121A8D20-ECE2-BFC8-E9FD-251F0C5B5560}"/>
                </a:ext>
              </a:extLst>
            </p:cNvPr>
            <p:cNvSpPr/>
            <p:nvPr/>
          </p:nvSpPr>
          <p:spPr>
            <a:xfrm>
              <a:off x="6152025" y="2548500"/>
              <a:ext cx="1512725" cy="1580850"/>
            </a:xfrm>
            <a:custGeom>
              <a:avLst/>
              <a:gdLst/>
              <a:ahLst/>
              <a:cxnLst/>
              <a:rect l="l" t="t" r="r" b="b"/>
              <a:pathLst>
                <a:path w="60509" h="63234" extrusionOk="0">
                  <a:moveTo>
                    <a:pt x="15923" y="16618"/>
                  </a:moveTo>
                  <a:lnTo>
                    <a:pt x="6824" y="13480"/>
                  </a:lnTo>
                  <a:lnTo>
                    <a:pt x="0" y="14825"/>
                  </a:lnTo>
                  <a:lnTo>
                    <a:pt x="4549" y="21100"/>
                  </a:lnTo>
                  <a:lnTo>
                    <a:pt x="10919" y="24686"/>
                  </a:lnTo>
                  <a:lnTo>
                    <a:pt x="15469" y="33651"/>
                  </a:lnTo>
                  <a:lnTo>
                    <a:pt x="10464" y="52925"/>
                  </a:lnTo>
                  <a:lnTo>
                    <a:pt x="32757" y="63234"/>
                  </a:lnTo>
                  <a:lnTo>
                    <a:pt x="34577" y="56511"/>
                  </a:lnTo>
                  <a:lnTo>
                    <a:pt x="38672" y="53821"/>
                  </a:lnTo>
                  <a:lnTo>
                    <a:pt x="49591" y="59648"/>
                  </a:lnTo>
                  <a:lnTo>
                    <a:pt x="56869" y="52925"/>
                  </a:lnTo>
                  <a:lnTo>
                    <a:pt x="54530" y="44645"/>
                  </a:lnTo>
                  <a:lnTo>
                    <a:pt x="54902" y="37948"/>
                  </a:lnTo>
                  <a:lnTo>
                    <a:pt x="51182" y="34972"/>
                  </a:lnTo>
                  <a:lnTo>
                    <a:pt x="58689" y="26927"/>
                  </a:lnTo>
                  <a:lnTo>
                    <a:pt x="60509" y="17514"/>
                  </a:lnTo>
                  <a:lnTo>
                    <a:pt x="43675" y="9446"/>
                  </a:lnTo>
                  <a:lnTo>
                    <a:pt x="34440" y="0"/>
                  </a:lnTo>
                  <a:lnTo>
                    <a:pt x="32302" y="6757"/>
                  </a:lnTo>
                  <a:lnTo>
                    <a:pt x="24023" y="11905"/>
                  </a:lnTo>
                  <a:lnTo>
                    <a:pt x="15923" y="8550"/>
                  </a:lnTo>
                  <a:close/>
                </a:path>
              </a:pathLst>
            </a:custGeom>
            <a:solidFill>
              <a:srgbClr val="4A86E8">
                <a:alpha val="62070"/>
              </a:srgbClr>
            </a:solidFill>
            <a:ln>
              <a:noFill/>
            </a:ln>
          </p:spPr>
          <p:txBody>
            <a:bodyPr/>
            <a:lstStyle/>
            <a:p>
              <a:endParaRPr lang="fr-FR"/>
            </a:p>
          </p:txBody>
        </p:sp>
        <p:sp>
          <p:nvSpPr>
            <p:cNvPr id="7" name="Google Shape;61;p13">
              <a:extLst>
                <a:ext uri="{FF2B5EF4-FFF2-40B4-BE49-F238E27FC236}">
                  <a16:creationId xmlns:a16="http://schemas.microsoft.com/office/drawing/2014/main" id="{12E17E3B-0D3A-2DEF-4EDA-9F4BF6EA49E3}"/>
                </a:ext>
              </a:extLst>
            </p:cNvPr>
            <p:cNvSpPr/>
            <p:nvPr/>
          </p:nvSpPr>
          <p:spPr>
            <a:xfrm>
              <a:off x="7048500" y="2510125"/>
              <a:ext cx="448256" cy="347430"/>
            </a:xfrm>
            <a:custGeom>
              <a:avLst/>
              <a:gdLst/>
              <a:ahLst/>
              <a:cxnLst/>
              <a:rect l="l" t="t" r="r" b="b"/>
              <a:pathLst>
                <a:path w="26894" h="21516" extrusionOk="0">
                  <a:moveTo>
                    <a:pt x="0" y="4483"/>
                  </a:moveTo>
                  <a:lnTo>
                    <a:pt x="5827" y="0"/>
                  </a:lnTo>
                  <a:lnTo>
                    <a:pt x="12102" y="4035"/>
                  </a:lnTo>
                  <a:lnTo>
                    <a:pt x="15240" y="0"/>
                  </a:lnTo>
                  <a:lnTo>
                    <a:pt x="25101" y="5379"/>
                  </a:lnTo>
                  <a:lnTo>
                    <a:pt x="26894" y="13447"/>
                  </a:lnTo>
                  <a:lnTo>
                    <a:pt x="22860" y="15689"/>
                  </a:lnTo>
                  <a:lnTo>
                    <a:pt x="22412" y="21516"/>
                  </a:lnTo>
                  <a:lnTo>
                    <a:pt x="16136" y="18826"/>
                  </a:lnTo>
                  <a:lnTo>
                    <a:pt x="4482" y="8069"/>
                  </a:lnTo>
                  <a:close/>
                </a:path>
              </a:pathLst>
            </a:custGeom>
            <a:solidFill>
              <a:srgbClr val="FBBC04">
                <a:alpha val="63530"/>
              </a:srgbClr>
            </a:solidFill>
            <a:ln>
              <a:noFill/>
            </a:ln>
          </p:spPr>
          <p:txBody>
            <a:bodyPr/>
            <a:lstStyle/>
            <a:p>
              <a:endParaRPr lang="fr-FR"/>
            </a:p>
          </p:txBody>
        </p:sp>
        <p:sp>
          <p:nvSpPr>
            <p:cNvPr id="10" name="Google Shape;62;p13">
              <a:extLst>
                <a:ext uri="{FF2B5EF4-FFF2-40B4-BE49-F238E27FC236}">
                  <a16:creationId xmlns:a16="http://schemas.microsoft.com/office/drawing/2014/main" id="{0E220016-B111-7850-3D5C-49566CA5B2C6}"/>
                </a:ext>
              </a:extLst>
            </p:cNvPr>
            <p:cNvSpPr/>
            <p:nvPr/>
          </p:nvSpPr>
          <p:spPr>
            <a:xfrm>
              <a:off x="7451900" y="1934625"/>
              <a:ext cx="1008600" cy="1292775"/>
            </a:xfrm>
            <a:custGeom>
              <a:avLst/>
              <a:gdLst/>
              <a:ahLst/>
              <a:cxnLst/>
              <a:rect l="l" t="t" r="r" b="b"/>
              <a:pathLst>
                <a:path w="40344" h="51711" extrusionOk="0">
                  <a:moveTo>
                    <a:pt x="11527" y="10154"/>
                  </a:moveTo>
                  <a:lnTo>
                    <a:pt x="6628" y="7574"/>
                  </a:lnTo>
                  <a:lnTo>
                    <a:pt x="4899" y="10440"/>
                  </a:lnTo>
                  <a:lnTo>
                    <a:pt x="5764" y="15026"/>
                  </a:lnTo>
                  <a:lnTo>
                    <a:pt x="3746" y="20758"/>
                  </a:lnTo>
                  <a:lnTo>
                    <a:pt x="0" y="22764"/>
                  </a:lnTo>
                  <a:lnTo>
                    <a:pt x="1441" y="31935"/>
                  </a:lnTo>
                  <a:lnTo>
                    <a:pt x="1441" y="39674"/>
                  </a:lnTo>
                  <a:lnTo>
                    <a:pt x="7781" y="42253"/>
                  </a:lnTo>
                  <a:lnTo>
                    <a:pt x="5187" y="51424"/>
                  </a:lnTo>
                  <a:lnTo>
                    <a:pt x="32276" y="51711"/>
                  </a:lnTo>
                  <a:lnTo>
                    <a:pt x="30834" y="47125"/>
                  </a:lnTo>
                  <a:lnTo>
                    <a:pt x="35733" y="43972"/>
                  </a:lnTo>
                  <a:lnTo>
                    <a:pt x="28817" y="37381"/>
                  </a:lnTo>
                  <a:lnTo>
                    <a:pt x="27665" y="32795"/>
                  </a:lnTo>
                  <a:lnTo>
                    <a:pt x="40344" y="27063"/>
                  </a:lnTo>
                  <a:lnTo>
                    <a:pt x="38623" y="16742"/>
                  </a:lnTo>
                  <a:lnTo>
                    <a:pt x="36763" y="13394"/>
                  </a:lnTo>
                  <a:lnTo>
                    <a:pt x="36886" y="9580"/>
                  </a:lnTo>
                  <a:lnTo>
                    <a:pt x="31926" y="2604"/>
                  </a:lnTo>
                  <a:lnTo>
                    <a:pt x="21509" y="6325"/>
                  </a:lnTo>
                  <a:lnTo>
                    <a:pt x="16714" y="696"/>
                  </a:lnTo>
                  <a:lnTo>
                    <a:pt x="12208" y="0"/>
                  </a:lnTo>
                  <a:lnTo>
                    <a:pt x="13832" y="7861"/>
                  </a:lnTo>
                  <a:close/>
                </a:path>
              </a:pathLst>
            </a:custGeom>
            <a:solidFill>
              <a:srgbClr val="34A853">
                <a:alpha val="66090"/>
              </a:srgbClr>
            </a:solidFill>
            <a:ln>
              <a:noFill/>
            </a:ln>
          </p:spPr>
          <p:txBody>
            <a:bodyPr/>
            <a:lstStyle/>
            <a:p>
              <a:endParaRPr lang="fr-FR"/>
            </a:p>
          </p:txBody>
        </p:sp>
        <p:sp>
          <p:nvSpPr>
            <p:cNvPr id="11" name="Google Shape;63;p13">
              <a:extLst>
                <a:ext uri="{FF2B5EF4-FFF2-40B4-BE49-F238E27FC236}">
                  <a16:creationId xmlns:a16="http://schemas.microsoft.com/office/drawing/2014/main" id="{3843D74F-199A-B220-0616-522910ECE747}"/>
                </a:ext>
              </a:extLst>
            </p:cNvPr>
            <p:cNvSpPr/>
            <p:nvPr/>
          </p:nvSpPr>
          <p:spPr>
            <a:xfrm>
              <a:off x="7496750" y="3294525"/>
              <a:ext cx="1557575" cy="1848775"/>
            </a:xfrm>
            <a:custGeom>
              <a:avLst/>
              <a:gdLst/>
              <a:ahLst/>
              <a:cxnLst/>
              <a:rect l="l" t="t" r="r" b="b"/>
              <a:pathLst>
                <a:path w="62303" h="73951" extrusionOk="0">
                  <a:moveTo>
                    <a:pt x="1676" y="8477"/>
                  </a:moveTo>
                  <a:lnTo>
                    <a:pt x="9778" y="6430"/>
                  </a:lnTo>
                  <a:lnTo>
                    <a:pt x="11734" y="8769"/>
                  </a:lnTo>
                  <a:lnTo>
                    <a:pt x="13969" y="4385"/>
                  </a:lnTo>
                  <a:lnTo>
                    <a:pt x="17881" y="5846"/>
                  </a:lnTo>
                  <a:lnTo>
                    <a:pt x="19277" y="1169"/>
                  </a:lnTo>
                  <a:lnTo>
                    <a:pt x="26262" y="0"/>
                  </a:lnTo>
                  <a:lnTo>
                    <a:pt x="33805" y="4092"/>
                  </a:lnTo>
                  <a:lnTo>
                    <a:pt x="34364" y="8769"/>
                  </a:lnTo>
                  <a:lnTo>
                    <a:pt x="27100" y="11691"/>
                  </a:lnTo>
                  <a:lnTo>
                    <a:pt x="28217" y="20168"/>
                  </a:lnTo>
                  <a:lnTo>
                    <a:pt x="35482" y="26306"/>
                  </a:lnTo>
                  <a:lnTo>
                    <a:pt x="39952" y="35952"/>
                  </a:lnTo>
                  <a:lnTo>
                    <a:pt x="48333" y="35952"/>
                  </a:lnTo>
                  <a:lnTo>
                    <a:pt x="47216" y="39460"/>
                  </a:lnTo>
                  <a:lnTo>
                    <a:pt x="62303" y="45890"/>
                  </a:lnTo>
                  <a:lnTo>
                    <a:pt x="44981" y="73951"/>
                  </a:lnTo>
                  <a:lnTo>
                    <a:pt x="29894" y="67520"/>
                  </a:lnTo>
                  <a:lnTo>
                    <a:pt x="31570" y="62551"/>
                  </a:lnTo>
                  <a:lnTo>
                    <a:pt x="46936" y="62844"/>
                  </a:lnTo>
                  <a:lnTo>
                    <a:pt x="50289" y="56705"/>
                  </a:lnTo>
                  <a:lnTo>
                    <a:pt x="45819" y="49106"/>
                  </a:lnTo>
                  <a:lnTo>
                    <a:pt x="31249" y="39731"/>
                  </a:lnTo>
                  <a:lnTo>
                    <a:pt x="18998" y="29814"/>
                  </a:lnTo>
                  <a:lnTo>
                    <a:pt x="17322" y="22799"/>
                  </a:lnTo>
                  <a:lnTo>
                    <a:pt x="10337" y="18707"/>
                  </a:lnTo>
                  <a:lnTo>
                    <a:pt x="4190" y="23384"/>
                  </a:lnTo>
                  <a:lnTo>
                    <a:pt x="0" y="13154"/>
                  </a:lnTo>
                  <a:lnTo>
                    <a:pt x="3352" y="11107"/>
                  </a:lnTo>
                  <a:close/>
                </a:path>
              </a:pathLst>
            </a:custGeom>
            <a:solidFill>
              <a:srgbClr val="FF0000">
                <a:alpha val="52300"/>
              </a:srgbClr>
            </a:solidFill>
            <a:ln>
              <a:noFill/>
            </a:ln>
          </p:spPr>
          <p:txBody>
            <a:bodyPr/>
            <a:lstStyle/>
            <a:p>
              <a:endParaRPr lang="fr-FR"/>
            </a:p>
          </p:txBody>
        </p:sp>
        <p:sp>
          <p:nvSpPr>
            <p:cNvPr id="13" name="Google Shape;64;p13">
              <a:extLst>
                <a:ext uri="{FF2B5EF4-FFF2-40B4-BE49-F238E27FC236}">
                  <a16:creationId xmlns:a16="http://schemas.microsoft.com/office/drawing/2014/main" id="{6BC55BA9-1111-9BCA-686F-4EE5DD9397E2}"/>
                </a:ext>
              </a:extLst>
            </p:cNvPr>
            <p:cNvSpPr/>
            <p:nvPr/>
          </p:nvSpPr>
          <p:spPr>
            <a:xfrm>
              <a:off x="7732075" y="4000500"/>
              <a:ext cx="134400" cy="291300"/>
            </a:xfrm>
            <a:prstGeom prst="ellipse">
              <a:avLst/>
            </a:prstGeom>
            <a:solidFill>
              <a:srgbClr val="4A86E8">
                <a:alpha val="620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5;p13">
              <a:extLst>
                <a:ext uri="{FF2B5EF4-FFF2-40B4-BE49-F238E27FC236}">
                  <a16:creationId xmlns:a16="http://schemas.microsoft.com/office/drawing/2014/main" id="{D12AB873-300F-5E29-5195-AF6F27E65F72}"/>
                </a:ext>
              </a:extLst>
            </p:cNvPr>
            <p:cNvSpPr/>
            <p:nvPr/>
          </p:nvSpPr>
          <p:spPr>
            <a:xfrm rot="294994">
              <a:off x="7698491" y="4314246"/>
              <a:ext cx="168018" cy="414640"/>
            </a:xfrm>
            <a:prstGeom prst="ellipse">
              <a:avLst/>
            </a:prstGeom>
            <a:solidFill>
              <a:srgbClr val="FF0000">
                <a:alpha val="523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Google Shape;66;p13">
            <a:extLst>
              <a:ext uri="{FF2B5EF4-FFF2-40B4-BE49-F238E27FC236}">
                <a16:creationId xmlns:a16="http://schemas.microsoft.com/office/drawing/2014/main" id="{729D9273-FBC9-F9BA-8D0B-90827740B416}"/>
              </a:ext>
            </a:extLst>
          </p:cNvPr>
          <p:cNvSpPr txBox="1"/>
          <p:nvPr/>
        </p:nvSpPr>
        <p:spPr>
          <a:xfrm>
            <a:off x="519025" y="1803390"/>
            <a:ext cx="6962000" cy="915903"/>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FR" sz="1867" kern="0" dirty="0">
                <a:solidFill>
                  <a:srgbClr val="000000"/>
                </a:solidFill>
                <a:latin typeface="Lexend ExtraLight"/>
                <a:ea typeface="Lexend ExtraLight"/>
                <a:cs typeface="Lexend ExtraLight"/>
                <a:sym typeface="Lexend ExtraLight"/>
              </a:rPr>
              <a:t>- Nommer et définir</a:t>
            </a:r>
          </a:p>
          <a:p>
            <a:pPr defTabSz="1219170">
              <a:buClr>
                <a:srgbClr val="000000"/>
              </a:buClr>
            </a:pPr>
            <a:endParaRPr lang="fr-FR" sz="1867" kern="0" dirty="0">
              <a:solidFill>
                <a:srgbClr val="000000"/>
              </a:solidFill>
              <a:latin typeface="Lexend ExtraLight"/>
              <a:ea typeface="Lexend ExtraLight"/>
              <a:cs typeface="Lexend ExtraLight"/>
              <a:sym typeface="Lexend ExtraLight"/>
            </a:endParaRPr>
          </a:p>
          <a:p>
            <a:pPr defTabSz="1219170">
              <a:buClr>
                <a:srgbClr val="000000"/>
              </a:buClr>
            </a:pPr>
            <a:r>
              <a:rPr lang="fr-FR" sz="1867" kern="0" dirty="0">
                <a:solidFill>
                  <a:srgbClr val="000000"/>
                </a:solidFill>
                <a:latin typeface="Lexend ExtraLight"/>
                <a:ea typeface="Lexend ExtraLight"/>
                <a:cs typeface="Lexend ExtraLight"/>
                <a:sym typeface="Lexend ExtraLight"/>
              </a:rPr>
              <a:t>- Cadre législatif et institutionnel</a:t>
            </a:r>
          </a:p>
          <a:p>
            <a:pPr defTabSz="1219170">
              <a:buClr>
                <a:srgbClr val="000000"/>
              </a:buClr>
            </a:pPr>
            <a:endParaRPr lang="fr-FR" sz="1867" kern="0" dirty="0">
              <a:solidFill>
                <a:srgbClr val="000000"/>
              </a:solidFill>
              <a:latin typeface="Lexend ExtraLight"/>
              <a:ea typeface="Lexend ExtraLight"/>
              <a:cs typeface="Lexend ExtraLight"/>
              <a:sym typeface="Lexend ExtraLight"/>
            </a:endParaRPr>
          </a:p>
          <a:p>
            <a:pPr defTabSz="1219170">
              <a:buClr>
                <a:srgbClr val="000000"/>
              </a:buClr>
            </a:pPr>
            <a:r>
              <a:rPr lang="fr-FR" sz="1867" kern="0" dirty="0">
                <a:solidFill>
                  <a:srgbClr val="000000"/>
                </a:solidFill>
                <a:latin typeface="Lexend ExtraLight"/>
                <a:ea typeface="Lexend ExtraLight"/>
                <a:cs typeface="Lexend ExtraLight"/>
                <a:sym typeface="Lexend ExtraLight"/>
              </a:rPr>
              <a:t>- Mesurer et suivre</a:t>
            </a:r>
          </a:p>
          <a:p>
            <a:pPr defTabSz="1219170">
              <a:buClr>
                <a:srgbClr val="000000"/>
              </a:buClr>
            </a:pPr>
            <a:endParaRPr lang="fr-FR" sz="1867" kern="0" dirty="0">
              <a:solidFill>
                <a:srgbClr val="000000"/>
              </a:solidFill>
              <a:latin typeface="Lexend ExtraLight"/>
              <a:ea typeface="Lexend ExtraLight"/>
              <a:cs typeface="Lexend ExtraLight"/>
              <a:sym typeface="Lexend ExtraLight"/>
            </a:endParaRPr>
          </a:p>
          <a:p>
            <a:pPr defTabSz="1219170">
              <a:buClr>
                <a:srgbClr val="000000"/>
              </a:buClr>
            </a:pPr>
            <a:r>
              <a:rPr lang="fr-FR" sz="1867" kern="0" dirty="0">
                <a:solidFill>
                  <a:srgbClr val="000000"/>
                </a:solidFill>
                <a:latin typeface="Lexend ExtraLight"/>
                <a:ea typeface="Lexend ExtraLight"/>
                <a:cs typeface="Lexend ExtraLight"/>
                <a:sym typeface="Lexend ExtraLight"/>
              </a:rPr>
              <a:t>- Construire autrement: la séquence éviter, réduire, compenser</a:t>
            </a:r>
          </a:p>
          <a:p>
            <a:pPr defTabSz="1219170">
              <a:buClr>
                <a:srgbClr val="000000"/>
              </a:buClr>
            </a:pPr>
            <a:endParaRPr lang="fr-FR" sz="1867" kern="0" dirty="0">
              <a:solidFill>
                <a:srgbClr val="000000"/>
              </a:solidFill>
              <a:latin typeface="Lexend ExtraLight"/>
              <a:ea typeface="Lexend ExtraLight"/>
              <a:cs typeface="Lexend ExtraLight"/>
              <a:sym typeface="Lexend ExtraLight"/>
            </a:endParaRPr>
          </a:p>
          <a:p>
            <a:pPr defTabSz="1219170">
              <a:buClr>
                <a:srgbClr val="000000"/>
              </a:buClr>
            </a:pPr>
            <a:r>
              <a:rPr lang="fr-FR" sz="1867" kern="0" dirty="0">
                <a:solidFill>
                  <a:srgbClr val="000000"/>
                </a:solidFill>
                <a:latin typeface="Lexend ExtraLight"/>
                <a:ea typeface="Lexend ExtraLight"/>
                <a:cs typeface="Lexend ExtraLight"/>
                <a:sym typeface="Lexend ExtraLight"/>
              </a:rPr>
              <a:t>- Outils financiers et fiscalité</a:t>
            </a:r>
          </a:p>
          <a:p>
            <a:pPr defTabSz="1219170">
              <a:buClr>
                <a:srgbClr val="000000"/>
              </a:buClr>
            </a:pPr>
            <a:endParaRPr lang="fr-FR" sz="1867" kern="0" dirty="0">
              <a:solidFill>
                <a:srgbClr val="000000"/>
              </a:solidFill>
              <a:latin typeface="Lexend ExtraLight"/>
              <a:ea typeface="Lexend ExtraLight"/>
              <a:cs typeface="Lexend ExtraLight"/>
              <a:sym typeface="Lexend ExtraLight"/>
            </a:endParaRPr>
          </a:p>
          <a:p>
            <a:pPr defTabSz="1219170">
              <a:buClr>
                <a:srgbClr val="000000"/>
              </a:buClr>
            </a:pPr>
            <a:r>
              <a:rPr lang="fr-FR" sz="1867" kern="0" dirty="0">
                <a:solidFill>
                  <a:srgbClr val="000000"/>
                </a:solidFill>
                <a:latin typeface="Lexend ExtraLight"/>
                <a:ea typeface="Lexend ExtraLight"/>
                <a:cs typeface="Lexend ExtraLight"/>
                <a:sym typeface="Lexend ExtraLight"/>
              </a:rPr>
              <a:t>- Gouvernance </a:t>
            </a:r>
          </a:p>
          <a:p>
            <a:pPr defTabSz="1219170">
              <a:buClr>
                <a:srgbClr val="000000"/>
              </a:buClr>
            </a:pPr>
            <a:endParaRPr lang="fr-FR" sz="1867" kern="0" dirty="0">
              <a:solidFill>
                <a:srgbClr val="000000"/>
              </a:solidFill>
              <a:latin typeface="Lexend ExtraLight"/>
              <a:ea typeface="Lexend ExtraLight"/>
              <a:cs typeface="Lexend ExtraLight"/>
              <a:sym typeface="Lexend ExtraLight"/>
            </a:endParaRPr>
          </a:p>
          <a:p>
            <a:pPr defTabSz="1219170">
              <a:buClr>
                <a:srgbClr val="000000"/>
              </a:buClr>
            </a:pPr>
            <a:endParaRPr sz="1467" kern="0" dirty="0">
              <a:solidFill>
                <a:srgbClr val="000000"/>
              </a:solidFill>
              <a:latin typeface="Lexend ExtraLight"/>
              <a:ea typeface="Lexend ExtraLight"/>
              <a:cs typeface="Lexend ExtraLight"/>
              <a:sym typeface="Lexend ExtraLight"/>
            </a:endParaRPr>
          </a:p>
        </p:txBody>
      </p:sp>
      <p:sp>
        <p:nvSpPr>
          <p:cNvPr id="23" name="ZoneTexte 22">
            <a:extLst>
              <a:ext uri="{FF2B5EF4-FFF2-40B4-BE49-F238E27FC236}">
                <a16:creationId xmlns:a16="http://schemas.microsoft.com/office/drawing/2014/main" id="{43CD7203-9F94-F206-E239-07B1F66B245D}"/>
              </a:ext>
            </a:extLst>
          </p:cNvPr>
          <p:cNvSpPr txBox="1"/>
          <p:nvPr/>
        </p:nvSpPr>
        <p:spPr>
          <a:xfrm>
            <a:off x="112757" y="406004"/>
            <a:ext cx="8734359" cy="1015663"/>
          </a:xfrm>
          <a:prstGeom prst="rect">
            <a:avLst/>
          </a:prstGeom>
          <a:noFill/>
        </p:spPr>
        <p:txBody>
          <a:bodyPr wrap="square">
            <a:spAutoFit/>
          </a:bodyPr>
          <a:lstStyle/>
          <a:p>
            <a:pPr algn="ctr"/>
            <a:r>
              <a:rPr lang="fr-FR" sz="3600" b="1" dirty="0">
                <a:solidFill>
                  <a:srgbClr val="C00000"/>
                </a:solidFill>
              </a:rPr>
              <a:t>Vers l’objectif « Zéro Artificialisation Nette »</a:t>
            </a:r>
          </a:p>
          <a:p>
            <a:pPr algn="ctr"/>
            <a:r>
              <a:rPr lang="fr-FR" sz="2400" b="1" dirty="0">
                <a:solidFill>
                  <a:srgbClr val="C00000"/>
                </a:solidFill>
              </a:rPr>
              <a:t>Quelles politiques de protection des sols en Europe ? </a:t>
            </a:r>
          </a:p>
        </p:txBody>
      </p:sp>
    </p:spTree>
    <p:extLst>
      <p:ext uri="{BB962C8B-B14F-4D97-AF65-F5344CB8AC3E}">
        <p14:creationId xmlns:p14="http://schemas.microsoft.com/office/powerpoint/2010/main" val="329593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16"/>
          <p:cNvGrpSpPr/>
          <p:nvPr/>
        </p:nvGrpSpPr>
        <p:grpSpPr>
          <a:xfrm>
            <a:off x="2174585" y="-14447"/>
            <a:ext cx="8148417" cy="7007516"/>
            <a:chOff x="1630938" y="-10836"/>
            <a:chExt cx="6111313" cy="5255637"/>
          </a:xfrm>
        </p:grpSpPr>
        <p:pic>
          <p:nvPicPr>
            <p:cNvPr id="108" name="Google Shape;108;p16"/>
            <p:cNvPicPr preferRelativeResize="0"/>
            <p:nvPr/>
          </p:nvPicPr>
          <p:blipFill rotWithShape="1">
            <a:blip r:embed="rId3">
              <a:alphaModFix/>
            </a:blip>
            <a:srcRect l="1656" t="45404" r="28173" b="5888"/>
            <a:stretch/>
          </p:blipFill>
          <p:spPr>
            <a:xfrm>
              <a:off x="1630938" y="101300"/>
              <a:ext cx="6111313" cy="5143501"/>
            </a:xfrm>
            <a:prstGeom prst="rect">
              <a:avLst/>
            </a:prstGeom>
            <a:noFill/>
            <a:ln>
              <a:noFill/>
            </a:ln>
          </p:spPr>
        </p:pic>
        <p:sp>
          <p:nvSpPr>
            <p:cNvPr id="109" name="Google Shape;109;p16"/>
            <p:cNvSpPr txBox="1"/>
            <p:nvPr/>
          </p:nvSpPr>
          <p:spPr>
            <a:xfrm>
              <a:off x="2241850" y="0"/>
              <a:ext cx="1724100" cy="1419900"/>
            </a:xfrm>
            <a:prstGeom prst="rect">
              <a:avLst/>
            </a:prstGeom>
            <a:solidFill>
              <a:srgbClr val="FFFFFF"/>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ssistant"/>
                <a:ea typeface="Assistant"/>
                <a:cs typeface="Assistant"/>
                <a:sym typeface="Assistant"/>
              </a:endParaRPr>
            </a:p>
          </p:txBody>
        </p:sp>
        <p:sp>
          <p:nvSpPr>
            <p:cNvPr id="110" name="Google Shape;110;p16"/>
            <p:cNvSpPr txBox="1"/>
            <p:nvPr/>
          </p:nvSpPr>
          <p:spPr>
            <a:xfrm rot="-1294021">
              <a:off x="2948319" y="247506"/>
              <a:ext cx="1647763" cy="1271615"/>
            </a:xfrm>
            <a:prstGeom prst="rect">
              <a:avLst/>
            </a:prstGeom>
            <a:solidFill>
              <a:srgbClr val="FFFFFF"/>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ssistant"/>
                <a:ea typeface="Assistant"/>
                <a:cs typeface="Assistant"/>
                <a:sym typeface="Assistant"/>
              </a:endParaRPr>
            </a:p>
          </p:txBody>
        </p:sp>
      </p:grpSp>
      <p:sp>
        <p:nvSpPr>
          <p:cNvPr id="111" name="Google Shape;111;p16"/>
          <p:cNvSpPr txBox="1"/>
          <p:nvPr/>
        </p:nvSpPr>
        <p:spPr>
          <a:xfrm rot="-1511408">
            <a:off x="5133595" y="1912097"/>
            <a:ext cx="1998011"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1867" kern="0">
                <a:solidFill>
                  <a:srgbClr val="4285F4"/>
                </a:solidFill>
                <a:latin typeface="Lexend Light"/>
                <a:ea typeface="Lexend Light"/>
                <a:cs typeface="Lexend Light"/>
                <a:sym typeface="Lexend Light"/>
              </a:rPr>
              <a:t>artificialis</a:t>
            </a:r>
            <a:r>
              <a:rPr lang="fr" sz="1867" kern="0">
                <a:solidFill>
                  <a:srgbClr val="FBBC04"/>
                </a:solidFill>
                <a:latin typeface="Lexend Light"/>
                <a:ea typeface="Lexend Light"/>
                <a:cs typeface="Lexend Light"/>
                <a:sym typeface="Lexend Light"/>
              </a:rPr>
              <a:t>ation</a:t>
            </a:r>
            <a:endParaRPr sz="1867" kern="0">
              <a:solidFill>
                <a:srgbClr val="FBBC04"/>
              </a:solidFill>
              <a:latin typeface="Lexend Light"/>
              <a:ea typeface="Lexend Light"/>
              <a:cs typeface="Lexend Light"/>
              <a:sym typeface="Lexend Light"/>
            </a:endParaRPr>
          </a:p>
        </p:txBody>
      </p:sp>
      <p:sp>
        <p:nvSpPr>
          <p:cNvPr id="112" name="Google Shape;112;p16"/>
          <p:cNvSpPr txBox="1"/>
          <p:nvPr/>
        </p:nvSpPr>
        <p:spPr>
          <a:xfrm rot="196764">
            <a:off x="5074063" y="2537989"/>
            <a:ext cx="2349447" cy="82082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4285F4"/>
                </a:solidFill>
                <a:latin typeface="Lexend Light"/>
                <a:ea typeface="Lexend Light"/>
                <a:cs typeface="Lexend Light"/>
                <a:sym typeface="Lexend Light"/>
              </a:rPr>
              <a:t>zéro artificialisation nette  </a:t>
            </a:r>
            <a:endParaRPr sz="1867" kern="0">
              <a:solidFill>
                <a:srgbClr val="FBBC04"/>
              </a:solidFill>
              <a:latin typeface="Lexend Light"/>
              <a:ea typeface="Lexend Light"/>
              <a:cs typeface="Lexend Light"/>
              <a:sym typeface="Lexend Light"/>
            </a:endParaRPr>
          </a:p>
        </p:txBody>
      </p:sp>
      <p:sp>
        <p:nvSpPr>
          <p:cNvPr id="113" name="Google Shape;113;p16"/>
          <p:cNvSpPr txBox="1"/>
          <p:nvPr/>
        </p:nvSpPr>
        <p:spPr>
          <a:xfrm rot="-495004">
            <a:off x="4742478" y="3867426"/>
            <a:ext cx="2458644"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4285F4"/>
                </a:solidFill>
                <a:latin typeface="Lexend Light"/>
                <a:ea typeface="Lexend Light"/>
                <a:cs typeface="Lexend Light"/>
                <a:sym typeface="Lexend Light"/>
              </a:rPr>
              <a:t>imperméabilisation</a:t>
            </a:r>
            <a:endParaRPr sz="1867" kern="0">
              <a:solidFill>
                <a:srgbClr val="FBBC04"/>
              </a:solidFill>
              <a:latin typeface="Lexend Light"/>
              <a:ea typeface="Lexend Light"/>
              <a:cs typeface="Lexend Light"/>
              <a:sym typeface="Lexend Light"/>
            </a:endParaRPr>
          </a:p>
        </p:txBody>
      </p:sp>
      <p:sp>
        <p:nvSpPr>
          <p:cNvPr id="114" name="Google Shape;114;p16"/>
          <p:cNvSpPr txBox="1"/>
          <p:nvPr/>
        </p:nvSpPr>
        <p:spPr>
          <a:xfrm rot="609725">
            <a:off x="5012632" y="3297312"/>
            <a:ext cx="2239939"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4285F4"/>
                </a:solidFill>
                <a:latin typeface="Lexend Light"/>
                <a:ea typeface="Lexend Light"/>
                <a:cs typeface="Lexend Light"/>
                <a:sym typeface="Lexend Light"/>
              </a:rPr>
              <a:t>sobriété foncière</a:t>
            </a:r>
            <a:endParaRPr sz="1867" kern="0">
              <a:solidFill>
                <a:srgbClr val="FBBC04"/>
              </a:solidFill>
              <a:latin typeface="Lexend Light"/>
              <a:ea typeface="Lexend Light"/>
              <a:cs typeface="Lexend Light"/>
              <a:sym typeface="Lexend Light"/>
            </a:endParaRPr>
          </a:p>
        </p:txBody>
      </p:sp>
      <p:sp>
        <p:nvSpPr>
          <p:cNvPr id="115" name="Google Shape;115;p16"/>
          <p:cNvSpPr txBox="1"/>
          <p:nvPr/>
        </p:nvSpPr>
        <p:spPr>
          <a:xfrm rot="-479210">
            <a:off x="3015680" y="4959858"/>
            <a:ext cx="2239725"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6D01"/>
                </a:solidFill>
                <a:latin typeface="Lexend Light"/>
                <a:ea typeface="Lexend Light"/>
                <a:cs typeface="Lexend Light"/>
                <a:sym typeface="Lexend Light"/>
              </a:rPr>
              <a:t>désertification</a:t>
            </a:r>
            <a:endParaRPr sz="1867" kern="0">
              <a:solidFill>
                <a:srgbClr val="FF6D01"/>
              </a:solidFill>
              <a:latin typeface="Lexend Light"/>
              <a:ea typeface="Lexend Light"/>
              <a:cs typeface="Lexend Light"/>
              <a:sym typeface="Lexend Light"/>
            </a:endParaRPr>
          </a:p>
        </p:txBody>
      </p:sp>
      <p:sp>
        <p:nvSpPr>
          <p:cNvPr id="116" name="Google Shape;116;p16"/>
          <p:cNvSpPr txBox="1"/>
          <p:nvPr/>
        </p:nvSpPr>
        <p:spPr>
          <a:xfrm rot="1077863">
            <a:off x="3217519" y="4348814"/>
            <a:ext cx="2602895"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6D01"/>
                </a:solidFill>
                <a:latin typeface="Lexend Light"/>
                <a:ea typeface="Lexend Light"/>
                <a:cs typeface="Lexend Light"/>
                <a:sym typeface="Lexend Light"/>
              </a:rPr>
              <a:t>dégradation des sols </a:t>
            </a:r>
            <a:endParaRPr sz="1867" kern="0">
              <a:solidFill>
                <a:srgbClr val="FF6D01"/>
              </a:solidFill>
              <a:latin typeface="Lexend Light"/>
              <a:ea typeface="Lexend Light"/>
              <a:cs typeface="Lexend Light"/>
              <a:sym typeface="Lexend Light"/>
            </a:endParaRPr>
          </a:p>
        </p:txBody>
      </p:sp>
      <p:sp>
        <p:nvSpPr>
          <p:cNvPr id="117" name="Google Shape;117;p16"/>
          <p:cNvSpPr txBox="1"/>
          <p:nvPr/>
        </p:nvSpPr>
        <p:spPr>
          <a:xfrm rot="-450036">
            <a:off x="2825469" y="5422998"/>
            <a:ext cx="2399329" cy="1025946"/>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6D01"/>
                </a:solidFill>
                <a:latin typeface="Lexend Light"/>
                <a:ea typeface="Lexend Light"/>
                <a:cs typeface="Lexend Light"/>
                <a:sym typeface="Lexend Light"/>
              </a:rPr>
              <a:t>occupation du sol</a:t>
            </a:r>
            <a:r>
              <a:rPr lang="fr" sz="1600" kern="0">
                <a:solidFill>
                  <a:srgbClr val="FF6D01"/>
                </a:solidFill>
                <a:latin typeface="Lexend Light"/>
                <a:ea typeface="Lexend Light"/>
                <a:cs typeface="Lexend Light"/>
                <a:sym typeface="Lexend Light"/>
              </a:rPr>
              <a:t> (</a:t>
            </a:r>
            <a:r>
              <a:rPr lang="fr" sz="1600" i="1" kern="0">
                <a:solidFill>
                  <a:srgbClr val="FF6D01"/>
                </a:solidFill>
                <a:latin typeface="Lexend Light"/>
                <a:ea typeface="Lexend Light"/>
                <a:cs typeface="Lexend Light"/>
                <a:sym typeface="Lexend Light"/>
              </a:rPr>
              <a:t>ocupación de los soles)</a:t>
            </a:r>
            <a:endParaRPr sz="1600" kern="0">
              <a:solidFill>
                <a:srgbClr val="FF6D01"/>
              </a:solidFill>
              <a:latin typeface="Lexend Light"/>
              <a:ea typeface="Lexend Light"/>
              <a:cs typeface="Lexend Light"/>
              <a:sym typeface="Lexend Light"/>
            </a:endParaRPr>
          </a:p>
        </p:txBody>
      </p:sp>
      <p:sp>
        <p:nvSpPr>
          <p:cNvPr id="118" name="Google Shape;118;p16"/>
          <p:cNvSpPr txBox="1"/>
          <p:nvPr/>
        </p:nvSpPr>
        <p:spPr>
          <a:xfrm rot="-384710">
            <a:off x="7020078" y="925807"/>
            <a:ext cx="1801669" cy="964391"/>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dirty="0">
                <a:solidFill>
                  <a:srgbClr val="34A853"/>
                </a:solidFill>
                <a:latin typeface="Assistant"/>
                <a:ea typeface="Assistant"/>
                <a:cs typeface="Assistant"/>
                <a:sym typeface="Assistant"/>
              </a:rPr>
              <a:t>utilisation</a:t>
            </a:r>
            <a:endParaRPr sz="1600" kern="0" dirty="0">
              <a:solidFill>
                <a:srgbClr val="34A853"/>
              </a:solidFill>
              <a:latin typeface="Assistant"/>
              <a:ea typeface="Assistant"/>
              <a:cs typeface="Assistant"/>
              <a:sym typeface="Assistant"/>
            </a:endParaRPr>
          </a:p>
          <a:p>
            <a:pPr algn="ctr" defTabSz="1219170">
              <a:buClr>
                <a:srgbClr val="000000"/>
              </a:buClr>
            </a:pPr>
            <a:r>
              <a:rPr lang="fr" sz="1600" kern="0" dirty="0">
                <a:solidFill>
                  <a:srgbClr val="34A853"/>
                </a:solidFill>
                <a:latin typeface="Assistant"/>
                <a:ea typeface="Assistant"/>
                <a:cs typeface="Assistant"/>
                <a:sym typeface="Assistant"/>
              </a:rPr>
              <a:t> des terres</a:t>
            </a:r>
            <a:endParaRPr sz="1733" kern="0" dirty="0">
              <a:solidFill>
                <a:srgbClr val="EEEEEE"/>
              </a:solidFill>
              <a:latin typeface="Assistant"/>
              <a:ea typeface="Assistant"/>
              <a:cs typeface="Assistant"/>
              <a:sym typeface="Assistant"/>
            </a:endParaRPr>
          </a:p>
          <a:p>
            <a:pPr algn="ctr" defTabSz="1219170">
              <a:buClr>
                <a:srgbClr val="000000"/>
              </a:buClr>
            </a:pPr>
            <a:r>
              <a:rPr lang="fr" sz="1467" i="1" kern="0" dirty="0">
                <a:solidFill>
                  <a:srgbClr val="34A853"/>
                </a:solidFill>
                <a:latin typeface="Assistant"/>
                <a:ea typeface="Assistant"/>
                <a:cs typeface="Assistant"/>
                <a:sym typeface="Assistant"/>
              </a:rPr>
              <a:t>(</a:t>
            </a:r>
            <a:r>
              <a:rPr lang="fr" sz="1467" i="1" kern="0" dirty="0" err="1">
                <a:solidFill>
                  <a:srgbClr val="34A853"/>
                </a:solidFill>
                <a:latin typeface="Assistant"/>
                <a:ea typeface="Assistant"/>
                <a:cs typeface="Assistant"/>
                <a:sym typeface="Assistant"/>
              </a:rPr>
              <a:t>Flächenverbrauch</a:t>
            </a:r>
            <a:r>
              <a:rPr lang="fr" sz="1467" i="1" kern="0" dirty="0">
                <a:solidFill>
                  <a:srgbClr val="34A853"/>
                </a:solidFill>
                <a:latin typeface="Assistant"/>
                <a:ea typeface="Assistant"/>
                <a:cs typeface="Assistant"/>
                <a:sym typeface="Assistant"/>
              </a:rPr>
              <a:t>) </a:t>
            </a:r>
            <a:endParaRPr sz="1733" kern="0" dirty="0">
              <a:solidFill>
                <a:srgbClr val="34A853"/>
              </a:solidFill>
              <a:latin typeface="Assistant"/>
              <a:ea typeface="Assistant"/>
              <a:cs typeface="Assistant"/>
              <a:sym typeface="Assistant"/>
            </a:endParaRPr>
          </a:p>
        </p:txBody>
      </p:sp>
      <p:sp>
        <p:nvSpPr>
          <p:cNvPr id="119" name="Google Shape;119;p16"/>
          <p:cNvSpPr txBox="1"/>
          <p:nvPr/>
        </p:nvSpPr>
        <p:spPr>
          <a:xfrm rot="2869129">
            <a:off x="6682956" y="4553581"/>
            <a:ext cx="3899463" cy="1028575"/>
          </a:xfrm>
          <a:prstGeom prst="rect">
            <a:avLst/>
          </a:prstGeom>
          <a:noFill/>
          <a:ln>
            <a:noFill/>
          </a:ln>
        </p:spPr>
        <p:txBody>
          <a:bodyPr spcFirstLastPara="1" wrap="square" lIns="121900" tIns="121900" rIns="121900" bIns="121900" anchor="t" anchorCtr="0">
            <a:spAutoFit/>
          </a:bodyPr>
          <a:lstStyle/>
          <a:p>
            <a:pPr marR="866353" algn="ctr" defTabSz="1219170">
              <a:spcAft>
                <a:spcPts val="2133"/>
              </a:spcAft>
              <a:buClr>
                <a:srgbClr val="000000"/>
              </a:buClr>
            </a:pPr>
            <a:r>
              <a:rPr lang="fr" sz="1867" kern="0" dirty="0">
                <a:solidFill>
                  <a:srgbClr val="FF0000"/>
                </a:solidFill>
                <a:latin typeface="Lexend Light"/>
                <a:ea typeface="Lexend Light"/>
                <a:cs typeface="Lexend Light"/>
                <a:sym typeface="Lexend Light"/>
              </a:rPr>
              <a:t>consommation des sols </a:t>
            </a:r>
            <a:r>
              <a:rPr lang="fr" sz="1467" i="1" kern="0" dirty="0">
                <a:solidFill>
                  <a:srgbClr val="FF0000"/>
                </a:solidFill>
                <a:latin typeface="Lexend Light"/>
                <a:ea typeface="Lexend Light"/>
                <a:cs typeface="Lexend Light"/>
                <a:sym typeface="Lexend Light"/>
              </a:rPr>
              <a:t>(</a:t>
            </a:r>
            <a:r>
              <a:rPr lang="fr" sz="1467" i="1" kern="0" dirty="0" err="1">
                <a:solidFill>
                  <a:srgbClr val="FF0000"/>
                </a:solidFill>
                <a:latin typeface="Lexend Light"/>
                <a:ea typeface="Lexend Light"/>
                <a:cs typeface="Lexend Light"/>
                <a:sym typeface="Lexend Light"/>
              </a:rPr>
              <a:t>consumo</a:t>
            </a:r>
            <a:r>
              <a:rPr lang="fr" sz="1467" i="1" kern="0" dirty="0">
                <a:solidFill>
                  <a:srgbClr val="FF0000"/>
                </a:solidFill>
                <a:latin typeface="Lexend Light"/>
                <a:ea typeface="Lexend Light"/>
                <a:cs typeface="Lexend Light"/>
                <a:sym typeface="Lexend Light"/>
              </a:rPr>
              <a:t> di </a:t>
            </a:r>
            <a:r>
              <a:rPr lang="fr" sz="1467" i="1" kern="0" dirty="0" err="1">
                <a:solidFill>
                  <a:srgbClr val="FF0000"/>
                </a:solidFill>
                <a:latin typeface="Lexend Light"/>
                <a:ea typeface="Lexend Light"/>
                <a:cs typeface="Lexend Light"/>
                <a:sym typeface="Lexend Light"/>
              </a:rPr>
              <a:t>suolo</a:t>
            </a:r>
            <a:r>
              <a:rPr lang="fr" sz="1467" i="1" kern="0" dirty="0">
                <a:solidFill>
                  <a:srgbClr val="FF0000"/>
                </a:solidFill>
                <a:latin typeface="Lexend Light"/>
                <a:ea typeface="Lexend Light"/>
                <a:cs typeface="Lexend Light"/>
                <a:sym typeface="Lexend Light"/>
              </a:rPr>
              <a:t>)</a:t>
            </a:r>
            <a:endParaRPr sz="1467" kern="0" dirty="0">
              <a:solidFill>
                <a:srgbClr val="FF0000"/>
              </a:solidFill>
              <a:latin typeface="Lexend Light"/>
              <a:ea typeface="Lexend Light"/>
              <a:cs typeface="Lexend Light"/>
              <a:sym typeface="Lexend Light"/>
            </a:endParaRPr>
          </a:p>
        </p:txBody>
      </p:sp>
      <p:sp>
        <p:nvSpPr>
          <p:cNvPr id="120" name="Google Shape;120;p16"/>
          <p:cNvSpPr txBox="1"/>
          <p:nvPr/>
        </p:nvSpPr>
        <p:spPr>
          <a:xfrm rot="-937717">
            <a:off x="6793562" y="1873857"/>
            <a:ext cx="3110605" cy="823262"/>
          </a:xfrm>
          <a:prstGeom prst="rect">
            <a:avLst/>
          </a:prstGeom>
          <a:noFill/>
          <a:ln>
            <a:noFill/>
          </a:ln>
        </p:spPr>
        <p:txBody>
          <a:bodyPr spcFirstLastPara="1" wrap="square" lIns="121900" tIns="121900" rIns="121900" bIns="121900" anchor="t" anchorCtr="0">
            <a:spAutoFit/>
          </a:bodyPr>
          <a:lstStyle/>
          <a:p>
            <a:pPr marR="866353" algn="ctr" defTabSz="1219170">
              <a:spcAft>
                <a:spcPts val="2133"/>
              </a:spcAft>
              <a:buClr>
                <a:srgbClr val="000000"/>
              </a:buClr>
            </a:pPr>
            <a:r>
              <a:rPr lang="fr" sz="1333" i="1" kern="0" dirty="0">
                <a:solidFill>
                  <a:srgbClr val="34A853"/>
                </a:solidFill>
                <a:latin typeface="Lexend Light"/>
                <a:ea typeface="Lexend Light"/>
                <a:cs typeface="Lexend Light"/>
                <a:sym typeface="Lexend Light"/>
              </a:rPr>
              <a:t>-</a:t>
            </a:r>
            <a:r>
              <a:rPr lang="fr" sz="2000" i="1" kern="0" dirty="0">
                <a:solidFill>
                  <a:srgbClr val="34A853"/>
                </a:solidFill>
                <a:latin typeface="Lexend Light"/>
                <a:ea typeface="Lexend Light"/>
                <a:cs typeface="Lexend Light"/>
                <a:sym typeface="Lexend Light"/>
              </a:rPr>
              <a:t>30ha par jour </a:t>
            </a:r>
            <a:endParaRPr sz="2000" kern="0" dirty="0">
              <a:solidFill>
                <a:srgbClr val="34A853"/>
              </a:solidFill>
              <a:latin typeface="Lexend Light"/>
              <a:ea typeface="Lexend Light"/>
              <a:cs typeface="Lexend Light"/>
              <a:sym typeface="Lexend Light"/>
            </a:endParaRPr>
          </a:p>
        </p:txBody>
      </p:sp>
      <p:sp>
        <p:nvSpPr>
          <p:cNvPr id="122" name="Google Shape;122;p16"/>
          <p:cNvSpPr txBox="1"/>
          <p:nvPr/>
        </p:nvSpPr>
        <p:spPr>
          <a:xfrm>
            <a:off x="557967" y="148234"/>
            <a:ext cx="5804856" cy="76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FR" sz="2800" kern="0" dirty="0">
                <a:solidFill>
                  <a:srgbClr val="000000"/>
                </a:solidFill>
                <a:latin typeface="Lexend Medium"/>
                <a:ea typeface="Lexend Medium"/>
                <a:cs typeface="Lexend Medium"/>
                <a:sym typeface="Lexend Medium"/>
              </a:rPr>
              <a:t>N</a:t>
            </a:r>
            <a:r>
              <a:rPr lang="fr" sz="2800" kern="0" dirty="0" err="1">
                <a:solidFill>
                  <a:srgbClr val="000000"/>
                </a:solidFill>
                <a:latin typeface="Lexend Medium"/>
                <a:ea typeface="Lexend Medium"/>
                <a:cs typeface="Lexend Medium"/>
                <a:sym typeface="Lexend Medium"/>
              </a:rPr>
              <a:t>ommer</a:t>
            </a:r>
            <a:r>
              <a:rPr lang="fr" sz="2800" kern="0" dirty="0">
                <a:solidFill>
                  <a:srgbClr val="000000"/>
                </a:solidFill>
                <a:latin typeface="Lexend Medium"/>
                <a:ea typeface="Lexend Medium"/>
                <a:cs typeface="Lexend Medium"/>
                <a:sym typeface="Lexend Medium"/>
              </a:rPr>
              <a:t> et définir </a:t>
            </a:r>
            <a:endParaRPr sz="2800" kern="0" dirty="0">
              <a:solidFill>
                <a:srgbClr val="000000"/>
              </a:solidFill>
              <a:latin typeface="Lexend"/>
              <a:ea typeface="Lexend"/>
              <a:cs typeface="Lexend"/>
              <a:sym typeface="Lexend"/>
            </a:endParaRPr>
          </a:p>
        </p:txBody>
      </p:sp>
      <p:sp>
        <p:nvSpPr>
          <p:cNvPr id="123" name="Google Shape;123;p16"/>
          <p:cNvSpPr txBox="1"/>
          <p:nvPr/>
        </p:nvSpPr>
        <p:spPr>
          <a:xfrm>
            <a:off x="3935936" y="973504"/>
            <a:ext cx="175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1867" kern="0">
                <a:solidFill>
                  <a:srgbClr val="FBBC04"/>
                </a:solidFill>
                <a:latin typeface="Assistant"/>
                <a:ea typeface="Assistant"/>
                <a:cs typeface="Assistant"/>
                <a:sym typeface="Assistant"/>
              </a:rPr>
              <a:t>Stop Béton</a:t>
            </a:r>
            <a:endParaRPr sz="1867" kern="0">
              <a:solidFill>
                <a:srgbClr val="FBBC04"/>
              </a:solidFill>
              <a:latin typeface="Assistant"/>
              <a:ea typeface="Assistant"/>
              <a:cs typeface="Assistant"/>
              <a:sym typeface="Assistant"/>
            </a:endParaRPr>
          </a:p>
        </p:txBody>
      </p:sp>
      <p:sp>
        <p:nvSpPr>
          <p:cNvPr id="124" name="Google Shape;124;p16"/>
          <p:cNvSpPr txBox="1"/>
          <p:nvPr/>
        </p:nvSpPr>
        <p:spPr>
          <a:xfrm>
            <a:off x="3935937" y="1253785"/>
            <a:ext cx="22400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1867" kern="0">
                <a:solidFill>
                  <a:srgbClr val="FBBC04"/>
                </a:solidFill>
                <a:latin typeface="Lexend Light"/>
                <a:ea typeface="Lexend Light"/>
                <a:cs typeface="Lexend Light"/>
                <a:sym typeface="Lexend Light"/>
              </a:rPr>
              <a:t>étalement urbain</a:t>
            </a:r>
            <a:endParaRPr sz="1867" kern="0">
              <a:solidFill>
                <a:srgbClr val="FBBC04"/>
              </a:solidFill>
              <a:latin typeface="Lexend Light"/>
              <a:ea typeface="Lexend Light"/>
              <a:cs typeface="Lexend Light"/>
              <a:sym typeface="Lexend Light"/>
            </a:endParaRPr>
          </a:p>
          <a:p>
            <a:pPr defTabSz="1219170">
              <a:buClr>
                <a:srgbClr val="000000"/>
              </a:buClr>
            </a:pPr>
            <a:r>
              <a:rPr lang="fr" sz="1867" kern="0">
                <a:solidFill>
                  <a:srgbClr val="FBBC04"/>
                </a:solidFill>
                <a:latin typeface="Lexend Light"/>
                <a:ea typeface="Lexend Light"/>
                <a:cs typeface="Lexend Light"/>
                <a:sym typeface="Lexend Light"/>
              </a:rPr>
              <a:t>espaces bâtis </a:t>
            </a:r>
            <a:endParaRPr sz="1867" kern="0">
              <a:solidFill>
                <a:srgbClr val="FBBC04"/>
              </a:solidFill>
              <a:latin typeface="Lexend Light"/>
              <a:ea typeface="Lexend Light"/>
              <a:cs typeface="Lexend Light"/>
              <a:sym typeface="Lexend Light"/>
            </a:endParaRPr>
          </a:p>
        </p:txBody>
      </p:sp>
      <p:cxnSp>
        <p:nvCxnSpPr>
          <p:cNvPr id="125" name="Google Shape;125;p16"/>
          <p:cNvCxnSpPr/>
          <p:nvPr/>
        </p:nvCxnSpPr>
        <p:spPr>
          <a:xfrm>
            <a:off x="5704667" y="1761000"/>
            <a:ext cx="735600" cy="273200"/>
          </a:xfrm>
          <a:prstGeom prst="straightConnector1">
            <a:avLst/>
          </a:prstGeom>
          <a:noFill/>
          <a:ln w="19050" cap="flat" cmpd="sng">
            <a:solidFill>
              <a:srgbClr val="FBBC04"/>
            </a:solidFill>
            <a:prstDash val="solid"/>
            <a:round/>
            <a:headEnd type="none" w="med" len="med"/>
            <a:tailEnd type="none" w="med" len="med"/>
          </a:ln>
        </p:spPr>
      </p:cxnSp>
      <p:sp>
        <p:nvSpPr>
          <p:cNvPr id="126" name="Google Shape;126;p16"/>
          <p:cNvSpPr txBox="1"/>
          <p:nvPr/>
        </p:nvSpPr>
        <p:spPr>
          <a:xfrm>
            <a:off x="629695" y="1548923"/>
            <a:ext cx="3228798" cy="2257437"/>
          </a:xfrm>
          <a:prstGeom prst="rect">
            <a:avLst/>
          </a:prstGeom>
          <a:noFill/>
          <a:ln>
            <a:noFill/>
          </a:ln>
        </p:spPr>
        <p:txBody>
          <a:bodyPr spcFirstLastPara="1" wrap="square" lIns="121900" tIns="121900" rIns="121900" bIns="121900" anchor="t" anchorCtr="0">
            <a:spAutoFit/>
          </a:bodyPr>
          <a:lstStyle/>
          <a:p>
            <a:pPr marR="866353" defTabSz="1219170">
              <a:buClr>
                <a:srgbClr val="000000"/>
              </a:buClr>
            </a:pPr>
            <a:r>
              <a:rPr lang="fr" sz="1867" kern="0" dirty="0">
                <a:solidFill>
                  <a:srgbClr val="C00000"/>
                </a:solidFill>
                <a:latin typeface="Lexend Light"/>
                <a:ea typeface="Lexend Light"/>
                <a:cs typeface="Lexend Light"/>
                <a:sym typeface="Lexend Light"/>
              </a:rPr>
              <a:t>Union Européenne</a:t>
            </a:r>
          </a:p>
          <a:p>
            <a:pPr marR="866353" defTabSz="1219170">
              <a:buClr>
                <a:srgbClr val="000000"/>
              </a:buClr>
            </a:pPr>
            <a:endParaRPr lang="fr" sz="1867" kern="0" dirty="0">
              <a:solidFill>
                <a:srgbClr val="C00000"/>
              </a:solidFill>
              <a:latin typeface="Lexend Light"/>
              <a:ea typeface="Lexend Light"/>
              <a:cs typeface="Lexend Light"/>
              <a:sym typeface="Lexend Light"/>
            </a:endParaRPr>
          </a:p>
          <a:p>
            <a:pPr marR="866353" defTabSz="1219170">
              <a:buClr>
                <a:srgbClr val="000000"/>
              </a:buClr>
            </a:pPr>
            <a:r>
              <a:rPr lang="fr" sz="1867" b="1" kern="0" dirty="0">
                <a:solidFill>
                  <a:srgbClr val="C00000"/>
                </a:solidFill>
                <a:latin typeface="Lexend Light"/>
                <a:ea typeface="Lexend Light"/>
                <a:cs typeface="Lexend Light"/>
                <a:sym typeface="Lexend Light"/>
              </a:rPr>
              <a:t>land </a:t>
            </a:r>
            <a:r>
              <a:rPr lang="fr" sz="1867" b="1" kern="0" dirty="0" err="1">
                <a:solidFill>
                  <a:srgbClr val="C00000"/>
                </a:solidFill>
                <a:latin typeface="Lexend Light"/>
                <a:ea typeface="Lexend Light"/>
                <a:cs typeface="Lexend Light"/>
                <a:sym typeface="Lexend Light"/>
              </a:rPr>
              <a:t>take</a:t>
            </a:r>
            <a:r>
              <a:rPr lang="fr" sz="1867" b="1" kern="0" dirty="0">
                <a:solidFill>
                  <a:srgbClr val="C00000"/>
                </a:solidFill>
                <a:latin typeface="Lexend Light"/>
                <a:ea typeface="Lexend Light"/>
                <a:cs typeface="Lexend Light"/>
                <a:sym typeface="Lexend Light"/>
              </a:rPr>
              <a:t> </a:t>
            </a:r>
            <a:endParaRPr sz="1867" b="1" kern="0" dirty="0">
              <a:solidFill>
                <a:srgbClr val="C00000"/>
              </a:solidFill>
              <a:latin typeface="Lexend Light"/>
              <a:ea typeface="Lexend Light"/>
              <a:cs typeface="Lexend Light"/>
              <a:sym typeface="Lexend Light"/>
            </a:endParaRPr>
          </a:p>
          <a:p>
            <a:pPr marR="866353" defTabSz="1219170">
              <a:buClr>
                <a:srgbClr val="000000"/>
              </a:buClr>
            </a:pPr>
            <a:r>
              <a:rPr lang="fr" sz="1867" b="1" kern="0" dirty="0">
                <a:solidFill>
                  <a:srgbClr val="C00000"/>
                </a:solidFill>
                <a:latin typeface="Lexend Light"/>
                <a:ea typeface="Lexend Light"/>
                <a:cs typeface="Lexend Light"/>
                <a:sym typeface="Lexend Light"/>
              </a:rPr>
              <a:t>no net land </a:t>
            </a:r>
            <a:r>
              <a:rPr lang="fr" sz="1867" b="1" kern="0" dirty="0" err="1">
                <a:solidFill>
                  <a:srgbClr val="C00000"/>
                </a:solidFill>
                <a:latin typeface="Lexend Light"/>
                <a:ea typeface="Lexend Light"/>
                <a:cs typeface="Lexend Light"/>
                <a:sym typeface="Lexend Light"/>
              </a:rPr>
              <a:t>take</a:t>
            </a:r>
            <a:r>
              <a:rPr lang="fr" sz="1867" b="1" kern="0" dirty="0">
                <a:solidFill>
                  <a:srgbClr val="C00000"/>
                </a:solidFill>
                <a:latin typeface="Lexend Light"/>
                <a:ea typeface="Lexend Light"/>
                <a:cs typeface="Lexend Light"/>
                <a:sym typeface="Lexend Light"/>
              </a:rPr>
              <a:t> </a:t>
            </a:r>
          </a:p>
          <a:p>
            <a:pPr marR="866353" defTabSz="1219170">
              <a:buClr>
                <a:srgbClr val="000000"/>
              </a:buClr>
            </a:pPr>
            <a:endParaRPr lang="fr" sz="1867" b="1" kern="0" dirty="0">
              <a:solidFill>
                <a:srgbClr val="C00000"/>
              </a:solidFill>
              <a:latin typeface="Lexend Light"/>
              <a:ea typeface="Lexend Light"/>
              <a:cs typeface="Lexend Light"/>
              <a:sym typeface="Lexend Light"/>
            </a:endParaRPr>
          </a:p>
          <a:p>
            <a:pPr marR="866353" defTabSz="1219170">
              <a:buClr>
                <a:srgbClr val="000000"/>
              </a:buClr>
            </a:pPr>
            <a:r>
              <a:rPr lang="fr" sz="1867" kern="0" dirty="0" err="1">
                <a:solidFill>
                  <a:srgbClr val="C00000"/>
                </a:solidFill>
                <a:latin typeface="Lexend Light"/>
                <a:ea typeface="Lexend Light"/>
                <a:cs typeface="Lexend Light"/>
                <a:sym typeface="Lexend Light"/>
              </a:rPr>
              <a:t>soil</a:t>
            </a:r>
            <a:r>
              <a:rPr lang="fr" sz="1867" kern="0" dirty="0">
                <a:solidFill>
                  <a:srgbClr val="C00000"/>
                </a:solidFill>
                <a:latin typeface="Lexend Light"/>
                <a:ea typeface="Lexend Light"/>
                <a:cs typeface="Lexend Light"/>
                <a:sym typeface="Lexend Light"/>
              </a:rPr>
              <a:t> </a:t>
            </a:r>
            <a:r>
              <a:rPr lang="fr" sz="1867" kern="0" dirty="0" err="1">
                <a:solidFill>
                  <a:srgbClr val="C00000"/>
                </a:solidFill>
                <a:latin typeface="Lexend Light"/>
                <a:ea typeface="Lexend Light"/>
                <a:cs typeface="Lexend Light"/>
                <a:sym typeface="Lexend Light"/>
              </a:rPr>
              <a:t>sealing</a:t>
            </a:r>
            <a:r>
              <a:rPr lang="fr" sz="1867" kern="0" dirty="0">
                <a:solidFill>
                  <a:srgbClr val="C00000"/>
                </a:solidFill>
                <a:latin typeface="Lexend Light"/>
                <a:ea typeface="Lexend Light"/>
                <a:cs typeface="Lexend Light"/>
                <a:sym typeface="Lexend Light"/>
              </a:rPr>
              <a:t> </a:t>
            </a:r>
            <a:endParaRPr sz="1867" kern="0" dirty="0">
              <a:solidFill>
                <a:srgbClr val="C00000"/>
              </a:solidFill>
              <a:latin typeface="Lexend Light"/>
              <a:ea typeface="Lexend Light"/>
              <a:cs typeface="Lexend Light"/>
              <a:sym typeface="Lexend Light"/>
            </a:endParaRPr>
          </a:p>
          <a:p>
            <a:pPr defTabSz="1219170">
              <a:buClr>
                <a:srgbClr val="000000"/>
              </a:buClr>
            </a:pPr>
            <a:r>
              <a:rPr lang="fr" sz="1867" kern="0" dirty="0" err="1">
                <a:solidFill>
                  <a:srgbClr val="C00000"/>
                </a:solidFill>
                <a:latin typeface="Lexend Light"/>
                <a:ea typeface="Lexend Light"/>
                <a:cs typeface="Lexend Light"/>
                <a:sym typeface="Lexend Light"/>
              </a:rPr>
              <a:t>soil</a:t>
            </a:r>
            <a:r>
              <a:rPr lang="fr" sz="1867" kern="0" dirty="0">
                <a:solidFill>
                  <a:srgbClr val="C00000"/>
                </a:solidFill>
                <a:latin typeface="Lexend Light"/>
                <a:ea typeface="Lexend Light"/>
                <a:cs typeface="Lexend Light"/>
                <a:sym typeface="Lexend Light"/>
              </a:rPr>
              <a:t> </a:t>
            </a:r>
            <a:r>
              <a:rPr lang="fr" sz="1867" kern="0" dirty="0" err="1">
                <a:solidFill>
                  <a:srgbClr val="C00000"/>
                </a:solidFill>
                <a:latin typeface="Lexend Light"/>
                <a:ea typeface="Lexend Light"/>
                <a:cs typeface="Lexend Light"/>
                <a:sym typeface="Lexend Light"/>
              </a:rPr>
              <a:t>waterproofing</a:t>
            </a:r>
            <a:r>
              <a:rPr lang="fr" sz="1867" kern="0" dirty="0">
                <a:solidFill>
                  <a:srgbClr val="C00000"/>
                </a:solidFill>
                <a:latin typeface="Lexend Light"/>
                <a:ea typeface="Lexend Light"/>
                <a:cs typeface="Lexend Light"/>
                <a:sym typeface="Lexend Light"/>
              </a:rPr>
              <a:t> </a:t>
            </a:r>
            <a:endParaRPr sz="1867" kern="0" dirty="0">
              <a:solidFill>
                <a:srgbClr val="C00000"/>
              </a:solidFill>
              <a:latin typeface="Lexend Light"/>
              <a:ea typeface="Lexend Light"/>
              <a:cs typeface="Lexend Light"/>
              <a:sym typeface="Lexend Light"/>
            </a:endParaRPr>
          </a:p>
        </p:txBody>
      </p:sp>
      <p:sp>
        <p:nvSpPr>
          <p:cNvPr id="127" name="Google Shape;127;p16"/>
          <p:cNvSpPr txBox="1"/>
          <p:nvPr/>
        </p:nvSpPr>
        <p:spPr>
          <a:xfrm rot="-5400000">
            <a:off x="6710500" y="1406377"/>
            <a:ext cx="104724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1200" kern="0">
                <a:solidFill>
                  <a:srgbClr val="595959"/>
                </a:solidFill>
                <a:latin typeface="Lexend Light"/>
                <a:ea typeface="Lexend Light"/>
                <a:cs typeface="Lexend Light"/>
                <a:sym typeface="Lexend Light"/>
              </a:rPr>
              <a:t>Glossary : </a:t>
            </a:r>
            <a:r>
              <a:rPr lang="fr" sz="933" u="sng" kern="0">
                <a:solidFill>
                  <a:srgbClr val="595959"/>
                </a:solidFill>
                <a:latin typeface="Lexend Light"/>
                <a:ea typeface="Lexend Light"/>
                <a:cs typeface="Lexend Light"/>
                <a:sym typeface="Lexend Light"/>
                <a:hlinkClick r:id="rId4">
                  <a:extLst>
                    <a:ext uri="{A12FA001-AC4F-418D-AE19-62706E023703}">
                      <ahyp:hlinkClr xmlns:ahyp="http://schemas.microsoft.com/office/drawing/2018/hyperlinkcolor" val="tx"/>
                    </a:ext>
                  </a:extLst>
                </a:hlinkClick>
              </a:rPr>
              <a:t>https://docs.google.com/document/d/1H7mtAWl--IEdY5cx84t9reIBVyMjEZIze7NrKVRTYTA/edit</a:t>
            </a:r>
            <a:r>
              <a:rPr lang="fr" sz="933" kern="0">
                <a:solidFill>
                  <a:srgbClr val="595959"/>
                </a:solidFill>
                <a:latin typeface="Lexend Light"/>
                <a:ea typeface="Lexend Light"/>
                <a:cs typeface="Lexend Light"/>
                <a:sym typeface="Lexend Light"/>
              </a:rPr>
              <a:t> </a:t>
            </a:r>
            <a:endParaRPr sz="933" kern="0">
              <a:solidFill>
                <a:srgbClr val="595959"/>
              </a:solidFill>
              <a:latin typeface="Lexend Light"/>
              <a:ea typeface="Lexend Light"/>
              <a:cs typeface="Lexend Light"/>
              <a:sym typeface="Lexend Light"/>
            </a:endParaRPr>
          </a:p>
        </p:txBody>
      </p:sp>
      <p:cxnSp>
        <p:nvCxnSpPr>
          <p:cNvPr id="128" name="Google Shape;128;p16"/>
          <p:cNvCxnSpPr/>
          <p:nvPr/>
        </p:nvCxnSpPr>
        <p:spPr>
          <a:xfrm>
            <a:off x="6225533" y="1153333"/>
            <a:ext cx="347200" cy="669600"/>
          </a:xfrm>
          <a:prstGeom prst="straightConnector1">
            <a:avLst/>
          </a:prstGeom>
          <a:noFill/>
          <a:ln w="19050" cap="flat" cmpd="sng">
            <a:solidFill>
              <a:srgbClr val="FBBC04"/>
            </a:solidFill>
            <a:prstDash val="solid"/>
            <a:round/>
            <a:headEnd type="none" w="med" len="med"/>
            <a:tailEnd type="none" w="med" len="med"/>
          </a:ln>
        </p:spPr>
      </p:cxnSp>
      <p:sp>
        <p:nvSpPr>
          <p:cNvPr id="129" name="Google Shape;129;p16"/>
          <p:cNvSpPr txBox="1"/>
          <p:nvPr/>
        </p:nvSpPr>
        <p:spPr>
          <a:xfrm>
            <a:off x="5520136" y="433004"/>
            <a:ext cx="17580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1867" kern="0">
                <a:solidFill>
                  <a:srgbClr val="FBBC04"/>
                </a:solidFill>
                <a:latin typeface="Assistant"/>
                <a:ea typeface="Assistant"/>
                <a:cs typeface="Assistant"/>
                <a:sym typeface="Assistant"/>
              </a:rPr>
              <a:t>bouwshift</a:t>
            </a:r>
            <a:endParaRPr sz="1867" kern="0">
              <a:solidFill>
                <a:srgbClr val="FBBC04"/>
              </a:solidFill>
              <a:latin typeface="Assistant"/>
              <a:ea typeface="Assistant"/>
              <a:cs typeface="Assistant"/>
              <a:sym typeface="Assistant"/>
            </a:endParaRPr>
          </a:p>
          <a:p>
            <a:pPr defTabSz="1219170">
              <a:buClr>
                <a:srgbClr val="000000"/>
              </a:buClr>
            </a:pPr>
            <a:r>
              <a:rPr lang="fr" sz="1867" kern="0">
                <a:solidFill>
                  <a:srgbClr val="FBBC04"/>
                </a:solidFill>
                <a:latin typeface="Assistant"/>
                <a:ea typeface="Assistant"/>
                <a:cs typeface="Assistant"/>
                <a:sym typeface="Assistant"/>
              </a:rPr>
              <a:t>betonstop</a:t>
            </a:r>
            <a:endParaRPr sz="1867" kern="0">
              <a:solidFill>
                <a:srgbClr val="FBBC04"/>
              </a:solidFill>
              <a:latin typeface="Assistant"/>
              <a:ea typeface="Assistant"/>
              <a:cs typeface="Assistant"/>
              <a:sym typeface="Assistan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p:nvPr/>
        </p:nvSpPr>
        <p:spPr>
          <a:xfrm>
            <a:off x="233933" y="-254694"/>
            <a:ext cx="8900400" cy="1075126"/>
          </a:xfrm>
          <a:prstGeom prst="rect">
            <a:avLst/>
          </a:prstGeom>
          <a:noFill/>
          <a:ln>
            <a:noFill/>
          </a:ln>
        </p:spPr>
        <p:txBody>
          <a:bodyPr spcFirstLastPara="1" wrap="square" lIns="121900" tIns="121900" rIns="121900" bIns="121900" anchor="t" anchorCtr="0">
            <a:spAutoFit/>
          </a:bodyPr>
          <a:lstStyle/>
          <a:p>
            <a:pPr algn="just" defTabSz="1219170">
              <a:lnSpc>
                <a:spcPct val="115000"/>
              </a:lnSpc>
              <a:spcBef>
                <a:spcPts val="2133"/>
              </a:spcBef>
              <a:spcAft>
                <a:spcPts val="533"/>
              </a:spcAft>
              <a:buClr>
                <a:srgbClr val="000000"/>
              </a:buClr>
            </a:pPr>
            <a:r>
              <a:rPr lang="fr" sz="2800" kern="0" dirty="0">
                <a:solidFill>
                  <a:srgbClr val="000000"/>
                </a:solidFill>
                <a:latin typeface="Lexend Medium"/>
                <a:ea typeface="Lexend Medium"/>
                <a:cs typeface="Lexend Medium"/>
                <a:sym typeface="Lexend Medium"/>
              </a:rPr>
              <a:t>Réguler l’artificialisation par la loi</a:t>
            </a:r>
            <a:endParaRPr sz="2800" i="1" kern="0" dirty="0">
              <a:solidFill>
                <a:srgbClr val="434343"/>
              </a:solidFill>
              <a:latin typeface="Assistant"/>
              <a:ea typeface="Assistant"/>
              <a:cs typeface="Assistant"/>
              <a:sym typeface="Assistant"/>
            </a:endParaRPr>
          </a:p>
        </p:txBody>
      </p:sp>
      <p:sp>
        <p:nvSpPr>
          <p:cNvPr id="247" name="Google Shape;247;p23"/>
          <p:cNvSpPr/>
          <p:nvPr/>
        </p:nvSpPr>
        <p:spPr>
          <a:xfrm>
            <a:off x="933333" y="1338600"/>
            <a:ext cx="2097600" cy="15788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FFFFFF"/>
              </a:solidFill>
              <a:latin typeface="Assistant"/>
              <a:ea typeface="Assistant"/>
              <a:cs typeface="Assistant"/>
              <a:sym typeface="Assistant"/>
            </a:endParaRPr>
          </a:p>
          <a:p>
            <a:pPr algn="ctr" defTabSz="1219170">
              <a:buClr>
                <a:srgbClr val="000000"/>
              </a:buClr>
            </a:pPr>
            <a:r>
              <a:rPr lang="fr" sz="1867" b="1" kern="0">
                <a:solidFill>
                  <a:srgbClr val="FFFFFF"/>
                </a:solidFill>
                <a:latin typeface="Assistant"/>
                <a:ea typeface="Assistant"/>
                <a:cs typeface="Assistant"/>
                <a:sym typeface="Assistant"/>
              </a:rPr>
              <a:t>La Loi ZAN (2021)</a:t>
            </a:r>
            <a:endParaRPr sz="1867" b="1" kern="0">
              <a:solidFill>
                <a:srgbClr val="FFFFFF"/>
              </a:solidFill>
              <a:latin typeface="Assistant"/>
              <a:ea typeface="Assistant"/>
              <a:cs typeface="Assistant"/>
              <a:sym typeface="Assistant"/>
            </a:endParaRPr>
          </a:p>
          <a:p>
            <a:pPr algn="ctr" defTabSz="1219170">
              <a:buClr>
                <a:srgbClr val="000000"/>
              </a:buClr>
            </a:pPr>
            <a:endParaRPr sz="1200"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horizon 2050</a:t>
            </a:r>
            <a:endParaRPr sz="1333"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contraignante</a:t>
            </a:r>
            <a:endParaRPr sz="1333"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trajectoire définie en trois étapes</a:t>
            </a:r>
            <a:endParaRPr sz="1333" kern="0">
              <a:solidFill>
                <a:srgbClr val="FFFFFF"/>
              </a:solidFill>
              <a:latin typeface="Assistant"/>
              <a:ea typeface="Assistant"/>
              <a:cs typeface="Assistant"/>
              <a:sym typeface="Assistant"/>
            </a:endParaRPr>
          </a:p>
          <a:p>
            <a:pPr defTabSz="1219170">
              <a:buClr>
                <a:srgbClr val="000000"/>
              </a:buClr>
            </a:pPr>
            <a:endParaRPr sz="1867" kern="0">
              <a:solidFill>
                <a:srgbClr val="FFFFFF"/>
              </a:solidFill>
              <a:latin typeface="Assistant"/>
              <a:ea typeface="Assistant"/>
              <a:cs typeface="Assistant"/>
              <a:sym typeface="Assistant"/>
            </a:endParaRPr>
          </a:p>
        </p:txBody>
      </p:sp>
      <p:sp>
        <p:nvSpPr>
          <p:cNvPr id="248" name="Google Shape;248;p23"/>
          <p:cNvSpPr/>
          <p:nvPr/>
        </p:nvSpPr>
        <p:spPr>
          <a:xfrm rot="-5400000">
            <a:off x="-338067" y="1789400"/>
            <a:ext cx="1621600" cy="677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r>
              <a:rPr lang="fr" sz="1467" kern="0">
                <a:solidFill>
                  <a:srgbClr val="000000"/>
                </a:solidFill>
                <a:latin typeface="Assistant"/>
                <a:ea typeface="Assistant"/>
                <a:cs typeface="Assistant"/>
                <a:sym typeface="Assistant"/>
              </a:rPr>
              <a:t>échelle nationale</a:t>
            </a:r>
            <a:endParaRPr sz="1467" kern="0">
              <a:solidFill>
                <a:srgbClr val="000000"/>
              </a:solidFill>
              <a:latin typeface="Assistant"/>
              <a:ea typeface="Assistant"/>
              <a:cs typeface="Assistant"/>
              <a:sym typeface="Assistant"/>
            </a:endParaRPr>
          </a:p>
        </p:txBody>
      </p:sp>
      <p:sp>
        <p:nvSpPr>
          <p:cNvPr id="249" name="Google Shape;249;p23"/>
          <p:cNvSpPr/>
          <p:nvPr/>
        </p:nvSpPr>
        <p:spPr>
          <a:xfrm rot="-5400000">
            <a:off x="-342067" y="3543651"/>
            <a:ext cx="1629600" cy="677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r>
              <a:rPr lang="fr" sz="1467" kern="0">
                <a:solidFill>
                  <a:srgbClr val="000000"/>
                </a:solidFill>
                <a:latin typeface="Assistant"/>
                <a:ea typeface="Assistant"/>
                <a:cs typeface="Assistant"/>
                <a:sym typeface="Assistant"/>
              </a:rPr>
              <a:t>échelle régionale</a:t>
            </a:r>
            <a:endParaRPr sz="1467" kern="0">
              <a:solidFill>
                <a:srgbClr val="000000"/>
              </a:solidFill>
              <a:latin typeface="Assistant"/>
              <a:ea typeface="Assistant"/>
              <a:cs typeface="Assistant"/>
              <a:sym typeface="Assistant"/>
            </a:endParaRPr>
          </a:p>
        </p:txBody>
      </p:sp>
      <p:sp>
        <p:nvSpPr>
          <p:cNvPr id="250" name="Google Shape;250;p23"/>
          <p:cNvSpPr/>
          <p:nvPr/>
        </p:nvSpPr>
        <p:spPr>
          <a:xfrm rot="-5400000">
            <a:off x="-407267" y="5367100"/>
            <a:ext cx="1760000" cy="677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r>
              <a:rPr lang="fr" sz="1467" kern="0">
                <a:solidFill>
                  <a:srgbClr val="000000"/>
                </a:solidFill>
                <a:latin typeface="Assistant"/>
                <a:ea typeface="Assistant"/>
                <a:cs typeface="Assistant"/>
                <a:sym typeface="Assistant"/>
              </a:rPr>
              <a:t>échelle municipale</a:t>
            </a:r>
            <a:endParaRPr sz="1467" kern="0">
              <a:solidFill>
                <a:srgbClr val="000000"/>
              </a:solidFill>
              <a:latin typeface="Assistant"/>
              <a:ea typeface="Assistant"/>
              <a:cs typeface="Assistant"/>
              <a:sym typeface="Assistant"/>
            </a:endParaRPr>
          </a:p>
        </p:txBody>
      </p:sp>
      <p:sp>
        <p:nvSpPr>
          <p:cNvPr id="251" name="Google Shape;251;p23"/>
          <p:cNvSpPr/>
          <p:nvPr/>
        </p:nvSpPr>
        <p:spPr>
          <a:xfrm>
            <a:off x="942333" y="3092867"/>
            <a:ext cx="2064400" cy="15788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FFFFFF"/>
              </a:solidFill>
              <a:latin typeface="Assistant"/>
              <a:ea typeface="Assistant"/>
              <a:cs typeface="Assistant"/>
              <a:sym typeface="Assistant"/>
            </a:endParaRPr>
          </a:p>
          <a:p>
            <a:pPr algn="ctr" defTabSz="1219170">
              <a:buClr>
                <a:srgbClr val="000000"/>
              </a:buClr>
            </a:pPr>
            <a:r>
              <a:rPr lang="fr" sz="1467" kern="0">
                <a:solidFill>
                  <a:srgbClr val="FFFFFF"/>
                </a:solidFill>
                <a:latin typeface="Assistant"/>
                <a:ea typeface="Assistant"/>
                <a:cs typeface="Assistant"/>
                <a:sym typeface="Assistant"/>
              </a:rPr>
              <a:t>Déclinaison de l’objectif dans le </a:t>
            </a:r>
            <a:r>
              <a:rPr lang="fr" sz="1467" b="1" kern="0">
                <a:solidFill>
                  <a:srgbClr val="FFFFFF"/>
                </a:solidFill>
                <a:latin typeface="Assistant"/>
                <a:ea typeface="Assistant"/>
                <a:cs typeface="Assistant"/>
                <a:sym typeface="Assistant"/>
              </a:rPr>
              <a:t>SRADDET</a:t>
            </a:r>
            <a:r>
              <a:rPr lang="fr" sz="1467" kern="0">
                <a:solidFill>
                  <a:srgbClr val="FFFFFF"/>
                </a:solidFill>
                <a:latin typeface="Assistant"/>
                <a:ea typeface="Assistant"/>
                <a:cs typeface="Assistant"/>
                <a:sym typeface="Assistant"/>
              </a:rPr>
              <a:t> d’ici février 2024, puis dans le </a:t>
            </a:r>
            <a:r>
              <a:rPr lang="fr" sz="1467" b="1" kern="0">
                <a:solidFill>
                  <a:srgbClr val="FFFFFF"/>
                </a:solidFill>
                <a:latin typeface="Assistant"/>
                <a:ea typeface="Assistant"/>
                <a:cs typeface="Assistant"/>
                <a:sym typeface="Assistant"/>
              </a:rPr>
              <a:t>SCOT</a:t>
            </a:r>
            <a:endParaRPr sz="1467" b="1" kern="0">
              <a:solidFill>
                <a:srgbClr val="FFFFFF"/>
              </a:solidFill>
              <a:latin typeface="Assistant"/>
              <a:ea typeface="Assistant"/>
              <a:cs typeface="Assistant"/>
              <a:sym typeface="Assistant"/>
            </a:endParaRPr>
          </a:p>
          <a:p>
            <a:pPr defTabSz="1219170">
              <a:buClr>
                <a:srgbClr val="000000"/>
              </a:buClr>
            </a:pPr>
            <a:endParaRPr sz="1867" kern="0">
              <a:solidFill>
                <a:srgbClr val="FFFFFF"/>
              </a:solidFill>
              <a:latin typeface="Assistant"/>
              <a:ea typeface="Assistant"/>
              <a:cs typeface="Assistant"/>
              <a:sym typeface="Assistant"/>
            </a:endParaRPr>
          </a:p>
        </p:txBody>
      </p:sp>
      <p:sp>
        <p:nvSpPr>
          <p:cNvPr id="252" name="Google Shape;252;p23"/>
          <p:cNvSpPr/>
          <p:nvPr/>
        </p:nvSpPr>
        <p:spPr>
          <a:xfrm>
            <a:off x="949633" y="4847133"/>
            <a:ext cx="2081600" cy="15788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FFFFFF"/>
              </a:solidFill>
              <a:latin typeface="Assistant"/>
              <a:ea typeface="Assistant"/>
              <a:cs typeface="Assistant"/>
              <a:sym typeface="Assistant"/>
            </a:endParaRPr>
          </a:p>
          <a:p>
            <a:pPr algn="ctr" defTabSz="1219170">
              <a:buClr>
                <a:srgbClr val="000000"/>
              </a:buClr>
            </a:pPr>
            <a:r>
              <a:rPr lang="fr" sz="1467" kern="0">
                <a:solidFill>
                  <a:srgbClr val="FFFFFF"/>
                </a:solidFill>
                <a:latin typeface="Assistant"/>
                <a:ea typeface="Assistant"/>
                <a:cs typeface="Assistant"/>
                <a:sym typeface="Assistant"/>
              </a:rPr>
              <a:t>Enfin, déclinaison de l’objectif dans le </a:t>
            </a:r>
            <a:endParaRPr sz="1467" kern="0">
              <a:solidFill>
                <a:srgbClr val="FFFFFF"/>
              </a:solidFill>
              <a:latin typeface="Assistant"/>
              <a:ea typeface="Assistant"/>
              <a:cs typeface="Assistant"/>
              <a:sym typeface="Assistant"/>
            </a:endParaRPr>
          </a:p>
          <a:p>
            <a:pPr algn="ctr" defTabSz="1219170">
              <a:buClr>
                <a:srgbClr val="000000"/>
              </a:buClr>
            </a:pPr>
            <a:r>
              <a:rPr lang="fr" sz="1467" b="1" kern="0">
                <a:solidFill>
                  <a:srgbClr val="FFFFFF"/>
                </a:solidFill>
                <a:latin typeface="Assistant"/>
                <a:ea typeface="Assistant"/>
                <a:cs typeface="Assistant"/>
                <a:sym typeface="Assistant"/>
              </a:rPr>
              <a:t>PLU / PLUi</a:t>
            </a:r>
            <a:endParaRPr sz="1467" b="1" kern="0">
              <a:solidFill>
                <a:srgbClr val="FFFFFF"/>
              </a:solidFill>
              <a:latin typeface="Assistant"/>
              <a:ea typeface="Assistant"/>
              <a:cs typeface="Assistant"/>
              <a:sym typeface="Assistant"/>
            </a:endParaRPr>
          </a:p>
          <a:p>
            <a:pPr defTabSz="1219170">
              <a:buClr>
                <a:srgbClr val="000000"/>
              </a:buClr>
            </a:pPr>
            <a:endParaRPr sz="1867" kern="0">
              <a:solidFill>
                <a:srgbClr val="FFFFFF"/>
              </a:solidFill>
              <a:latin typeface="Assistant"/>
              <a:ea typeface="Assistant"/>
              <a:cs typeface="Assistant"/>
              <a:sym typeface="Assistant"/>
            </a:endParaRPr>
          </a:p>
        </p:txBody>
      </p:sp>
      <p:sp>
        <p:nvSpPr>
          <p:cNvPr id="253" name="Google Shape;253;p23"/>
          <p:cNvSpPr/>
          <p:nvPr/>
        </p:nvSpPr>
        <p:spPr>
          <a:xfrm>
            <a:off x="3200584" y="1338600"/>
            <a:ext cx="2081600" cy="1578800"/>
          </a:xfrm>
          <a:prstGeom prst="rect">
            <a:avLst/>
          </a:prstGeom>
          <a:solidFill>
            <a:srgbClr val="FBBC04"/>
          </a:solidFill>
          <a:ln>
            <a:noFill/>
          </a:ln>
        </p:spPr>
        <p:txBody>
          <a:bodyPr spcFirstLastPara="1" wrap="square" lIns="121900" tIns="121900" rIns="121900" bIns="121900" anchor="ctr" anchorCtr="0">
            <a:noAutofit/>
          </a:bodyPr>
          <a:lstStyle/>
          <a:p>
            <a:pPr algn="ctr" defTabSz="1219170">
              <a:buClr>
                <a:srgbClr val="000000"/>
              </a:buClr>
            </a:pPr>
            <a:r>
              <a:rPr lang="fr" sz="1867" b="1" kern="0" dirty="0">
                <a:solidFill>
                  <a:srgbClr val="FFFFFF"/>
                </a:solidFill>
                <a:latin typeface="Assistant"/>
                <a:ea typeface="Assistant"/>
                <a:cs typeface="Assistant"/>
                <a:sym typeface="Assistant"/>
              </a:rPr>
              <a:t>Absence d’une loi nationale</a:t>
            </a:r>
            <a:endParaRPr sz="1867" kern="0" dirty="0">
              <a:solidFill>
                <a:srgbClr val="FFFFFF"/>
              </a:solidFill>
              <a:latin typeface="Assistant"/>
              <a:ea typeface="Assistant"/>
              <a:cs typeface="Assistant"/>
              <a:sym typeface="Assistant"/>
            </a:endParaRPr>
          </a:p>
        </p:txBody>
      </p:sp>
      <p:sp>
        <p:nvSpPr>
          <p:cNvPr id="254" name="Google Shape;254;p23"/>
          <p:cNvSpPr/>
          <p:nvPr/>
        </p:nvSpPr>
        <p:spPr>
          <a:xfrm>
            <a:off x="3209333" y="3067467"/>
            <a:ext cx="2064400" cy="3358400"/>
          </a:xfrm>
          <a:prstGeom prst="rect">
            <a:avLst/>
          </a:prstGeom>
          <a:solidFill>
            <a:srgbClr val="FBBC04"/>
          </a:solidFill>
          <a:ln>
            <a:noFill/>
          </a:ln>
        </p:spPr>
        <p:txBody>
          <a:bodyPr spcFirstLastPara="1" wrap="square" lIns="121900" tIns="121900" rIns="121900" bIns="121900" anchor="t" anchorCtr="0">
            <a:noAutofit/>
          </a:bodyPr>
          <a:lstStyle/>
          <a:p>
            <a:pPr algn="ctr" defTabSz="1219170">
              <a:buClr>
                <a:srgbClr val="000000"/>
              </a:buClr>
            </a:pPr>
            <a:r>
              <a:rPr lang="fr" sz="1467" b="1" kern="0">
                <a:solidFill>
                  <a:srgbClr val="FFFFFF"/>
                </a:solidFill>
                <a:latin typeface="Assistant"/>
                <a:ea typeface="Assistant"/>
                <a:cs typeface="Assistant"/>
                <a:sym typeface="Assistant"/>
              </a:rPr>
              <a:t>“Stop Béton” en Wallonie (2018)</a:t>
            </a:r>
            <a:endParaRPr sz="1467" b="1" kern="0">
              <a:solidFill>
                <a:srgbClr val="FFFFFF"/>
              </a:solidFill>
              <a:latin typeface="Assistant"/>
              <a:ea typeface="Assistant"/>
              <a:cs typeface="Assistant"/>
              <a:sym typeface="Assistant"/>
            </a:endParaRPr>
          </a:p>
          <a:p>
            <a:pPr algn="ctr" defTabSz="1219170">
              <a:buClr>
                <a:srgbClr val="000000"/>
              </a:buClr>
            </a:pPr>
            <a:r>
              <a:rPr lang="fr" sz="1333" kern="0">
                <a:solidFill>
                  <a:srgbClr val="FFFFFF"/>
                </a:solidFill>
                <a:latin typeface="Assistant"/>
                <a:ea typeface="Assistant"/>
                <a:cs typeface="Assistant"/>
                <a:sym typeface="Assistant"/>
              </a:rPr>
              <a:t>→ horizon 2050</a:t>
            </a:r>
            <a:endParaRPr sz="1333" kern="0">
              <a:solidFill>
                <a:srgbClr val="FFFFFF"/>
              </a:solidFill>
              <a:latin typeface="Assistant"/>
              <a:ea typeface="Assistant"/>
              <a:cs typeface="Assistant"/>
              <a:sym typeface="Assistant"/>
            </a:endParaRPr>
          </a:p>
          <a:p>
            <a:pPr algn="ctr" defTabSz="1219170">
              <a:buClr>
                <a:srgbClr val="000000"/>
              </a:buClr>
            </a:pPr>
            <a:r>
              <a:rPr lang="fr" sz="1333" kern="0">
                <a:solidFill>
                  <a:srgbClr val="FFFFFF"/>
                </a:solidFill>
                <a:latin typeface="Assistant"/>
                <a:ea typeface="Assistant"/>
                <a:cs typeface="Assistant"/>
                <a:sym typeface="Assistant"/>
              </a:rPr>
              <a:t>→ non contraignant</a:t>
            </a:r>
            <a:endParaRPr sz="1333" kern="0">
              <a:solidFill>
                <a:srgbClr val="FFFFFF"/>
              </a:solidFill>
              <a:latin typeface="Assistant"/>
              <a:ea typeface="Assistant"/>
              <a:cs typeface="Assistant"/>
              <a:sym typeface="Assistant"/>
            </a:endParaRPr>
          </a:p>
          <a:p>
            <a:pPr algn="ctr" defTabSz="1219170">
              <a:buClr>
                <a:srgbClr val="000000"/>
              </a:buClr>
            </a:pPr>
            <a:endParaRPr sz="1333" kern="0">
              <a:solidFill>
                <a:srgbClr val="FFFFFF"/>
              </a:solidFill>
              <a:latin typeface="Assistant"/>
              <a:ea typeface="Assistant"/>
              <a:cs typeface="Assistant"/>
              <a:sym typeface="Assistant"/>
            </a:endParaRPr>
          </a:p>
          <a:p>
            <a:pPr algn="ctr" defTabSz="1219170">
              <a:buClr>
                <a:srgbClr val="000000"/>
              </a:buClr>
            </a:pPr>
            <a:r>
              <a:rPr lang="fr" sz="1467" b="1" i="1" kern="0">
                <a:solidFill>
                  <a:srgbClr val="FFFFFF"/>
                </a:solidFill>
                <a:latin typeface="Assistant"/>
                <a:ea typeface="Assistant"/>
                <a:cs typeface="Assistant"/>
                <a:sym typeface="Assistant"/>
              </a:rPr>
              <a:t>Bouwshift </a:t>
            </a:r>
            <a:r>
              <a:rPr lang="fr" sz="1467" b="1" kern="0">
                <a:solidFill>
                  <a:srgbClr val="FFFFFF"/>
                </a:solidFill>
                <a:latin typeface="Assistant"/>
                <a:ea typeface="Assistant"/>
                <a:cs typeface="Assistant"/>
                <a:sym typeface="Assistant"/>
              </a:rPr>
              <a:t>en Flandre (2017)</a:t>
            </a:r>
            <a:endParaRPr sz="1467" b="1" kern="0">
              <a:solidFill>
                <a:srgbClr val="FFFFFF"/>
              </a:solidFill>
              <a:latin typeface="Assistant"/>
              <a:ea typeface="Assistant"/>
              <a:cs typeface="Assistant"/>
              <a:sym typeface="Assistant"/>
            </a:endParaRPr>
          </a:p>
          <a:p>
            <a:pPr algn="ctr" defTabSz="1219170">
              <a:buClr>
                <a:srgbClr val="000000"/>
              </a:buClr>
            </a:pPr>
            <a:r>
              <a:rPr lang="fr" sz="1333" kern="0">
                <a:solidFill>
                  <a:srgbClr val="FFFFFF"/>
                </a:solidFill>
                <a:latin typeface="Assistant"/>
                <a:ea typeface="Assistant"/>
                <a:cs typeface="Assistant"/>
                <a:sym typeface="Assistant"/>
              </a:rPr>
              <a:t>→ horizon 2040</a:t>
            </a:r>
            <a:endParaRPr sz="1333" kern="0">
              <a:solidFill>
                <a:srgbClr val="FFFFFF"/>
              </a:solidFill>
              <a:latin typeface="Assistant"/>
              <a:ea typeface="Assistant"/>
              <a:cs typeface="Assistant"/>
              <a:sym typeface="Assistant"/>
            </a:endParaRPr>
          </a:p>
          <a:p>
            <a:pPr algn="ctr" defTabSz="1219170">
              <a:buClr>
                <a:srgbClr val="000000"/>
              </a:buClr>
            </a:pPr>
            <a:r>
              <a:rPr lang="fr" sz="1333" kern="0">
                <a:solidFill>
                  <a:srgbClr val="FFFFFF"/>
                </a:solidFill>
                <a:latin typeface="Assistant"/>
                <a:ea typeface="Assistant"/>
                <a:cs typeface="Assistant"/>
                <a:sym typeface="Assistant"/>
              </a:rPr>
              <a:t>→ non contraignant</a:t>
            </a:r>
            <a:endParaRPr sz="1333" kern="0">
              <a:solidFill>
                <a:srgbClr val="FFFFFF"/>
              </a:solidFill>
              <a:latin typeface="Assistant"/>
              <a:ea typeface="Assistant"/>
              <a:cs typeface="Assistant"/>
              <a:sym typeface="Assistant"/>
            </a:endParaRPr>
          </a:p>
          <a:p>
            <a:pPr algn="ctr" defTabSz="1219170">
              <a:buClr>
                <a:srgbClr val="000000"/>
              </a:buClr>
            </a:pPr>
            <a:r>
              <a:rPr lang="fr" sz="1333" kern="0">
                <a:solidFill>
                  <a:srgbClr val="FFFFFF"/>
                </a:solidFill>
                <a:latin typeface="Assistant"/>
                <a:ea typeface="Assistant"/>
                <a:cs typeface="Assistant"/>
                <a:sym typeface="Assistant"/>
              </a:rPr>
              <a:t>→ 100% d’indemnisation</a:t>
            </a:r>
            <a:endParaRPr sz="1867" kern="0">
              <a:solidFill>
                <a:srgbClr val="FFFFFF"/>
              </a:solidFill>
              <a:latin typeface="Assistant"/>
              <a:ea typeface="Assistant"/>
              <a:cs typeface="Assistant"/>
              <a:sym typeface="Assistant"/>
            </a:endParaRPr>
          </a:p>
        </p:txBody>
      </p:sp>
      <p:sp>
        <p:nvSpPr>
          <p:cNvPr id="255" name="Google Shape;255;p23"/>
          <p:cNvSpPr/>
          <p:nvPr/>
        </p:nvSpPr>
        <p:spPr>
          <a:xfrm>
            <a:off x="5451833" y="1338600"/>
            <a:ext cx="2064400" cy="1578800"/>
          </a:xfrm>
          <a:prstGeom prst="rect">
            <a:avLst/>
          </a:prstGeom>
          <a:solidFill>
            <a:srgbClr val="FF5A5A"/>
          </a:solidFill>
          <a:ln>
            <a:noFill/>
          </a:ln>
        </p:spPr>
        <p:txBody>
          <a:bodyPr spcFirstLastPara="1" wrap="square" lIns="121900" tIns="121900" rIns="121900" bIns="121900" anchor="ctr" anchorCtr="0">
            <a:noAutofit/>
          </a:bodyPr>
          <a:lstStyle/>
          <a:p>
            <a:pPr algn="ctr" defTabSz="1219170">
              <a:buClr>
                <a:srgbClr val="000000"/>
              </a:buClr>
            </a:pPr>
            <a:r>
              <a:rPr lang="fr" sz="1867" b="1" kern="0">
                <a:solidFill>
                  <a:srgbClr val="FFFFFF"/>
                </a:solidFill>
                <a:latin typeface="Assistant"/>
                <a:ea typeface="Assistant"/>
                <a:cs typeface="Assistant"/>
                <a:sym typeface="Assistant"/>
              </a:rPr>
              <a:t>Absence d’une loi nationale</a:t>
            </a:r>
            <a:endParaRPr sz="1867" kern="0">
              <a:solidFill>
                <a:srgbClr val="FFFFFF"/>
              </a:solidFill>
              <a:latin typeface="Assistant"/>
              <a:ea typeface="Assistant"/>
              <a:cs typeface="Assistant"/>
              <a:sym typeface="Assistant"/>
            </a:endParaRPr>
          </a:p>
          <a:p>
            <a:pPr defTabSz="1219170">
              <a:buClr>
                <a:srgbClr val="000000"/>
              </a:buClr>
            </a:pPr>
            <a:endParaRPr sz="1200" kern="0">
              <a:solidFill>
                <a:srgbClr val="FFFFFF"/>
              </a:solidFill>
              <a:latin typeface="Assistant"/>
              <a:ea typeface="Assistant"/>
              <a:cs typeface="Assistant"/>
              <a:sym typeface="Assistant"/>
            </a:endParaRPr>
          </a:p>
          <a:p>
            <a:pPr algn="ctr" defTabSz="1219170">
              <a:buClr>
                <a:srgbClr val="000000"/>
              </a:buClr>
            </a:pPr>
            <a:r>
              <a:rPr lang="fr" sz="1333" kern="0">
                <a:solidFill>
                  <a:srgbClr val="FFFFFF"/>
                </a:solidFill>
                <a:latin typeface="Assistant"/>
                <a:ea typeface="Assistant"/>
                <a:cs typeface="Assistant"/>
                <a:sym typeface="Assistant"/>
              </a:rPr>
              <a:t>Deux propositions avortées et une en cours.</a:t>
            </a:r>
            <a:endParaRPr sz="1333" kern="0">
              <a:solidFill>
                <a:srgbClr val="FFFFFF"/>
              </a:solidFill>
              <a:latin typeface="Assistant"/>
              <a:ea typeface="Assistant"/>
              <a:cs typeface="Assistant"/>
              <a:sym typeface="Assistant"/>
            </a:endParaRPr>
          </a:p>
        </p:txBody>
      </p:sp>
      <p:sp>
        <p:nvSpPr>
          <p:cNvPr id="256" name="Google Shape;256;p23"/>
          <p:cNvSpPr/>
          <p:nvPr/>
        </p:nvSpPr>
        <p:spPr>
          <a:xfrm>
            <a:off x="5451817" y="3092867"/>
            <a:ext cx="2064400" cy="2019600"/>
          </a:xfrm>
          <a:prstGeom prst="rect">
            <a:avLst/>
          </a:prstGeom>
          <a:solidFill>
            <a:srgbClr val="FF5A5A"/>
          </a:solidFill>
          <a:ln>
            <a:noFill/>
          </a:ln>
        </p:spPr>
        <p:txBody>
          <a:bodyPr spcFirstLastPara="1" wrap="square" lIns="121900" tIns="121900" rIns="121900" bIns="121900" anchor="ctr" anchorCtr="0">
            <a:noAutofit/>
          </a:bodyPr>
          <a:lstStyle/>
          <a:p>
            <a:pPr defTabSz="1219170">
              <a:buClr>
                <a:srgbClr val="000000"/>
              </a:buClr>
            </a:pPr>
            <a:endParaRPr sz="1333" kern="0">
              <a:solidFill>
                <a:srgbClr val="FFFFFF"/>
              </a:solidFill>
              <a:latin typeface="Assistant"/>
              <a:ea typeface="Assistant"/>
              <a:cs typeface="Assistant"/>
              <a:sym typeface="Assistant"/>
            </a:endParaRPr>
          </a:p>
          <a:p>
            <a:pPr algn="ctr" defTabSz="1219170">
              <a:buClr>
                <a:srgbClr val="000000"/>
              </a:buClr>
            </a:pPr>
            <a:r>
              <a:rPr lang="fr" sz="1333" kern="0">
                <a:solidFill>
                  <a:srgbClr val="FFFFFF"/>
                </a:solidFill>
                <a:latin typeface="Assistant"/>
                <a:ea typeface="Assistant"/>
                <a:cs typeface="Assistant"/>
                <a:sym typeface="Assistant"/>
              </a:rPr>
              <a:t>L’aménagement du territoire est une compétence des régions.</a:t>
            </a:r>
            <a:endParaRPr sz="1333" kern="0">
              <a:solidFill>
                <a:srgbClr val="FFFFFF"/>
              </a:solidFill>
              <a:latin typeface="Assistant"/>
              <a:ea typeface="Assistant"/>
              <a:cs typeface="Assistant"/>
              <a:sym typeface="Assistant"/>
            </a:endParaRPr>
          </a:p>
          <a:p>
            <a:pPr algn="ctr" defTabSz="1219170">
              <a:buClr>
                <a:srgbClr val="000000"/>
              </a:buClr>
            </a:pPr>
            <a:endParaRPr sz="1333" kern="0">
              <a:solidFill>
                <a:srgbClr val="FFFFFF"/>
              </a:solidFill>
              <a:latin typeface="Assistant"/>
              <a:ea typeface="Assistant"/>
              <a:cs typeface="Assistant"/>
              <a:sym typeface="Assistant"/>
            </a:endParaRPr>
          </a:p>
          <a:p>
            <a:pPr algn="ctr" defTabSz="1219170">
              <a:buClr>
                <a:srgbClr val="000000"/>
              </a:buClr>
            </a:pPr>
            <a:r>
              <a:rPr lang="fr" sz="1333" b="1" kern="0">
                <a:solidFill>
                  <a:srgbClr val="FFFFFF"/>
                </a:solidFill>
                <a:latin typeface="Assistant"/>
                <a:ea typeface="Assistant"/>
                <a:cs typeface="Assistant"/>
                <a:sym typeface="Assistant"/>
              </a:rPr>
              <a:t>Loi 24/2017 en Émilie-Romagne (2017)</a:t>
            </a:r>
            <a:endParaRPr sz="1333" b="1"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horizon 2050</a:t>
            </a:r>
            <a:endParaRPr sz="1333"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non contraignante </a:t>
            </a:r>
            <a:endParaRPr sz="1333"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limite de 3% du TU</a:t>
            </a:r>
            <a:endParaRPr sz="1867" kern="0">
              <a:solidFill>
                <a:srgbClr val="FFFFFF"/>
              </a:solidFill>
              <a:latin typeface="Assistant"/>
              <a:ea typeface="Assistant"/>
              <a:cs typeface="Assistant"/>
              <a:sym typeface="Assistant"/>
            </a:endParaRPr>
          </a:p>
          <a:p>
            <a:pPr defTabSz="1219170">
              <a:buClr>
                <a:srgbClr val="000000"/>
              </a:buClr>
            </a:pPr>
            <a:endParaRPr sz="1867" kern="0">
              <a:solidFill>
                <a:srgbClr val="FFFFFF"/>
              </a:solidFill>
              <a:latin typeface="Assistant"/>
              <a:ea typeface="Assistant"/>
              <a:cs typeface="Assistant"/>
              <a:sym typeface="Assistant"/>
            </a:endParaRPr>
          </a:p>
        </p:txBody>
      </p:sp>
      <p:sp>
        <p:nvSpPr>
          <p:cNvPr id="257" name="Google Shape;257;p23"/>
          <p:cNvSpPr/>
          <p:nvPr/>
        </p:nvSpPr>
        <p:spPr>
          <a:xfrm>
            <a:off x="5451833" y="5287933"/>
            <a:ext cx="2064400" cy="1203200"/>
          </a:xfrm>
          <a:prstGeom prst="rect">
            <a:avLst/>
          </a:prstGeom>
          <a:solidFill>
            <a:srgbClr val="FF5A5A"/>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FFFFFF"/>
              </a:solidFill>
              <a:latin typeface="Assistant"/>
              <a:ea typeface="Assistant"/>
              <a:cs typeface="Assistant"/>
              <a:sym typeface="Assistant"/>
            </a:endParaRPr>
          </a:p>
          <a:p>
            <a:pPr algn="ctr" defTabSz="1219170">
              <a:buClr>
                <a:srgbClr val="000000"/>
              </a:buClr>
            </a:pPr>
            <a:r>
              <a:rPr lang="fr" sz="1467" kern="0">
                <a:solidFill>
                  <a:srgbClr val="FFFFFF"/>
                </a:solidFill>
                <a:latin typeface="Assistant"/>
                <a:ea typeface="Assistant"/>
                <a:cs typeface="Assistant"/>
                <a:sym typeface="Assistant"/>
              </a:rPr>
              <a:t>En Émilie-Romagne, interprétation de la limite par les municipalités.</a:t>
            </a:r>
            <a:endParaRPr sz="1467" kern="0">
              <a:solidFill>
                <a:srgbClr val="FFFFFF"/>
              </a:solidFill>
              <a:latin typeface="Assistant"/>
              <a:ea typeface="Assistant"/>
              <a:cs typeface="Assistant"/>
              <a:sym typeface="Assistant"/>
            </a:endParaRPr>
          </a:p>
          <a:p>
            <a:pPr defTabSz="1219170">
              <a:buClr>
                <a:srgbClr val="000000"/>
              </a:buClr>
            </a:pPr>
            <a:endParaRPr sz="1867" kern="0">
              <a:solidFill>
                <a:srgbClr val="FFFFFF"/>
              </a:solidFill>
              <a:latin typeface="Assistant"/>
              <a:ea typeface="Assistant"/>
              <a:cs typeface="Assistant"/>
              <a:sym typeface="Assistant"/>
            </a:endParaRPr>
          </a:p>
        </p:txBody>
      </p:sp>
      <p:sp>
        <p:nvSpPr>
          <p:cNvPr id="258" name="Google Shape;258;p23"/>
          <p:cNvSpPr/>
          <p:nvPr/>
        </p:nvSpPr>
        <p:spPr>
          <a:xfrm>
            <a:off x="7685900" y="1338600"/>
            <a:ext cx="2064400" cy="2090400"/>
          </a:xfrm>
          <a:prstGeom prst="rect">
            <a:avLst/>
          </a:prstGeom>
          <a:solidFill>
            <a:srgbClr val="34A853"/>
          </a:solidFill>
          <a:ln>
            <a:noFill/>
          </a:ln>
        </p:spPr>
        <p:txBody>
          <a:bodyPr spcFirstLastPara="1" wrap="square" lIns="121900" tIns="121900" rIns="121900" bIns="121900" anchor="ctr" anchorCtr="0">
            <a:noAutofit/>
          </a:bodyPr>
          <a:lstStyle/>
          <a:p>
            <a:pPr algn="ctr" defTabSz="1219170">
              <a:buClr>
                <a:srgbClr val="000000"/>
              </a:buClr>
            </a:pPr>
            <a:endParaRPr sz="400" b="1" kern="0">
              <a:solidFill>
                <a:srgbClr val="FFFFFF"/>
              </a:solidFill>
              <a:latin typeface="Assistant"/>
              <a:ea typeface="Assistant"/>
              <a:cs typeface="Assistant"/>
              <a:sym typeface="Assistant"/>
            </a:endParaRPr>
          </a:p>
          <a:p>
            <a:pPr algn="ctr" defTabSz="1219170">
              <a:buClr>
                <a:srgbClr val="000000"/>
              </a:buClr>
            </a:pPr>
            <a:r>
              <a:rPr lang="fr" sz="1867" b="1" kern="0">
                <a:solidFill>
                  <a:srgbClr val="FFFFFF"/>
                </a:solidFill>
                <a:latin typeface="Assistant"/>
                <a:ea typeface="Assistant"/>
                <a:cs typeface="Assistant"/>
                <a:sym typeface="Assistant"/>
              </a:rPr>
              <a:t>Adaptation des lois existantes</a:t>
            </a:r>
            <a:r>
              <a:rPr lang="fr" sz="1867" kern="0">
                <a:solidFill>
                  <a:srgbClr val="FFFFFF"/>
                </a:solidFill>
                <a:latin typeface="Assistant"/>
                <a:ea typeface="Assistant"/>
                <a:cs typeface="Assistant"/>
                <a:sym typeface="Assistant"/>
              </a:rPr>
              <a:t> </a:t>
            </a:r>
            <a:endParaRPr sz="1867" b="1" kern="0">
              <a:solidFill>
                <a:srgbClr val="FFFFFF"/>
              </a:solidFill>
              <a:latin typeface="Assistant"/>
              <a:ea typeface="Assistant"/>
              <a:cs typeface="Assistant"/>
              <a:sym typeface="Assistant"/>
            </a:endParaRPr>
          </a:p>
          <a:p>
            <a:pPr algn="ctr" defTabSz="1219170">
              <a:buClr>
                <a:srgbClr val="000000"/>
              </a:buClr>
            </a:pPr>
            <a:r>
              <a:rPr lang="fr" sz="1467" b="1" kern="0">
                <a:solidFill>
                  <a:srgbClr val="FFFFFF"/>
                </a:solidFill>
                <a:latin typeface="Assistant"/>
                <a:ea typeface="Assistant"/>
                <a:cs typeface="Assistant"/>
                <a:sym typeface="Assistant"/>
              </a:rPr>
              <a:t> </a:t>
            </a:r>
            <a:endParaRPr sz="1467" b="1"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stratégie nationale de moins 30ha/jour d’ici 2030</a:t>
            </a:r>
            <a:endParaRPr sz="1333"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non contraignante</a:t>
            </a:r>
            <a:endParaRPr sz="1333" kern="0">
              <a:solidFill>
                <a:srgbClr val="FFFFFF"/>
              </a:solidFill>
              <a:latin typeface="Assistant"/>
              <a:ea typeface="Assistant"/>
              <a:cs typeface="Assistant"/>
              <a:sym typeface="Assistant"/>
            </a:endParaRPr>
          </a:p>
          <a:p>
            <a:pPr defTabSz="1219170">
              <a:buClr>
                <a:srgbClr val="000000"/>
              </a:buClr>
            </a:pPr>
            <a:r>
              <a:rPr lang="fr" sz="1333" kern="0">
                <a:solidFill>
                  <a:srgbClr val="FFFFFF"/>
                </a:solidFill>
                <a:latin typeface="Assistant"/>
                <a:ea typeface="Assistant"/>
                <a:cs typeface="Assistant"/>
                <a:sym typeface="Assistant"/>
              </a:rPr>
              <a:t>→ pas d’objectifs intermédiaires</a:t>
            </a:r>
            <a:endParaRPr sz="1333" kern="0">
              <a:solidFill>
                <a:srgbClr val="FFFFFF"/>
              </a:solidFill>
              <a:latin typeface="Assistant"/>
              <a:ea typeface="Assistant"/>
              <a:cs typeface="Assistant"/>
              <a:sym typeface="Assistant"/>
            </a:endParaRPr>
          </a:p>
        </p:txBody>
      </p:sp>
      <p:sp>
        <p:nvSpPr>
          <p:cNvPr id="259" name="Google Shape;259;p23"/>
          <p:cNvSpPr/>
          <p:nvPr/>
        </p:nvSpPr>
        <p:spPr>
          <a:xfrm>
            <a:off x="7694333" y="3501133"/>
            <a:ext cx="2064400" cy="2990000"/>
          </a:xfrm>
          <a:prstGeom prst="rect">
            <a:avLst/>
          </a:prstGeom>
          <a:solidFill>
            <a:srgbClr val="34A853"/>
          </a:solidFill>
          <a:ln>
            <a:noFill/>
          </a:ln>
        </p:spPr>
        <p:txBody>
          <a:bodyPr spcFirstLastPara="1" wrap="square" lIns="121900" tIns="121900" rIns="121900" bIns="121900" anchor="ctr" anchorCtr="0">
            <a:noAutofit/>
          </a:bodyPr>
          <a:lstStyle/>
          <a:p>
            <a:pPr algn="ctr" defTabSz="1219170">
              <a:spcAft>
                <a:spcPts val="1600"/>
              </a:spcAft>
              <a:buClr>
                <a:srgbClr val="000000"/>
              </a:buClr>
              <a:buSzPts val="1100"/>
            </a:pPr>
            <a:r>
              <a:rPr lang="fr" sz="1333" kern="0">
                <a:solidFill>
                  <a:srgbClr val="FFFFFF"/>
                </a:solidFill>
                <a:latin typeface="Assistant"/>
                <a:ea typeface="Assistant"/>
                <a:cs typeface="Assistant"/>
                <a:sym typeface="Assistant"/>
              </a:rPr>
              <a:t>La réalisation de cet objectif incombe principalement aux </a:t>
            </a:r>
            <a:r>
              <a:rPr lang="fr" sz="1333" i="1" kern="0">
                <a:solidFill>
                  <a:srgbClr val="FFFFFF"/>
                </a:solidFill>
                <a:latin typeface="Assistant"/>
                <a:ea typeface="Assistant"/>
                <a:cs typeface="Assistant"/>
                <a:sym typeface="Assistant"/>
              </a:rPr>
              <a:t>Länder </a:t>
            </a:r>
            <a:r>
              <a:rPr lang="fr" sz="1333" kern="0">
                <a:solidFill>
                  <a:srgbClr val="FFFFFF"/>
                </a:solidFill>
                <a:latin typeface="Assistant"/>
                <a:ea typeface="Assistant"/>
                <a:cs typeface="Assistant"/>
                <a:sym typeface="Assistant"/>
              </a:rPr>
              <a:t>et aux municipalités.</a:t>
            </a:r>
            <a:endParaRPr sz="1333" kern="0">
              <a:solidFill>
                <a:srgbClr val="FFFFFF"/>
              </a:solidFill>
              <a:latin typeface="Assistant"/>
              <a:ea typeface="Assistant"/>
              <a:cs typeface="Assistant"/>
              <a:sym typeface="Assistant"/>
            </a:endParaRPr>
          </a:p>
        </p:txBody>
      </p:sp>
      <p:sp>
        <p:nvSpPr>
          <p:cNvPr id="260" name="Google Shape;260;p23"/>
          <p:cNvSpPr/>
          <p:nvPr/>
        </p:nvSpPr>
        <p:spPr>
          <a:xfrm>
            <a:off x="9919933" y="1338600"/>
            <a:ext cx="2064400" cy="1578800"/>
          </a:xfrm>
          <a:prstGeom prst="rect">
            <a:avLst/>
          </a:prstGeom>
          <a:solidFill>
            <a:srgbClr val="FFAB40"/>
          </a:solidFill>
          <a:ln>
            <a:noFill/>
          </a:ln>
        </p:spPr>
        <p:txBody>
          <a:bodyPr spcFirstLastPara="1" wrap="square" lIns="121900" tIns="121900" rIns="121900" bIns="121900" anchor="ctr" anchorCtr="0">
            <a:noAutofit/>
          </a:bodyPr>
          <a:lstStyle/>
          <a:p>
            <a:pPr algn="ctr" defTabSz="1219170">
              <a:buClr>
                <a:srgbClr val="000000"/>
              </a:buClr>
            </a:pPr>
            <a:r>
              <a:rPr lang="fr" sz="1867" b="1" kern="0">
                <a:solidFill>
                  <a:srgbClr val="FFFFFF"/>
                </a:solidFill>
                <a:latin typeface="Assistant"/>
                <a:ea typeface="Assistant"/>
                <a:cs typeface="Assistant"/>
                <a:sym typeface="Assistant"/>
              </a:rPr>
              <a:t>Absence d’une loi nationale</a:t>
            </a:r>
            <a:endParaRPr sz="1867" kern="0">
              <a:solidFill>
                <a:srgbClr val="FFFFFF"/>
              </a:solidFill>
              <a:latin typeface="Assistant"/>
              <a:ea typeface="Assistant"/>
              <a:cs typeface="Assistant"/>
              <a:sym typeface="Assistant"/>
            </a:endParaRPr>
          </a:p>
        </p:txBody>
      </p:sp>
      <p:sp>
        <p:nvSpPr>
          <p:cNvPr id="261" name="Google Shape;261;p23"/>
          <p:cNvSpPr txBox="1"/>
          <p:nvPr/>
        </p:nvSpPr>
        <p:spPr>
          <a:xfrm>
            <a:off x="1400933" y="729734"/>
            <a:ext cx="11472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4285F4"/>
                </a:solidFill>
                <a:latin typeface="Lexend"/>
                <a:ea typeface="Lexend"/>
                <a:cs typeface="Lexend"/>
                <a:sym typeface="Lexend"/>
              </a:rPr>
              <a:t>France</a:t>
            </a:r>
            <a:endParaRPr sz="2000" b="1" kern="0">
              <a:solidFill>
                <a:srgbClr val="4285F4"/>
              </a:solidFill>
              <a:latin typeface="Lexend"/>
              <a:ea typeface="Lexend"/>
              <a:cs typeface="Lexend"/>
              <a:sym typeface="Lexend"/>
            </a:endParaRPr>
          </a:p>
        </p:txBody>
      </p:sp>
      <p:sp>
        <p:nvSpPr>
          <p:cNvPr id="262" name="Google Shape;262;p23"/>
          <p:cNvSpPr txBox="1"/>
          <p:nvPr/>
        </p:nvSpPr>
        <p:spPr>
          <a:xfrm>
            <a:off x="3514733" y="729734"/>
            <a:ext cx="14536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FBBC04"/>
                </a:solidFill>
                <a:latin typeface="Lexend"/>
                <a:ea typeface="Lexend"/>
                <a:cs typeface="Lexend"/>
                <a:sym typeface="Lexend"/>
              </a:rPr>
              <a:t>Belgique</a:t>
            </a:r>
            <a:endParaRPr sz="2000" b="1" kern="0">
              <a:solidFill>
                <a:srgbClr val="FBBC04"/>
              </a:solidFill>
              <a:latin typeface="Lexend"/>
              <a:ea typeface="Lexend"/>
              <a:cs typeface="Lexend"/>
              <a:sym typeface="Lexend"/>
            </a:endParaRPr>
          </a:p>
        </p:txBody>
      </p:sp>
      <p:sp>
        <p:nvSpPr>
          <p:cNvPr id="263" name="Google Shape;263;p23"/>
          <p:cNvSpPr txBox="1"/>
          <p:nvPr/>
        </p:nvSpPr>
        <p:spPr>
          <a:xfrm>
            <a:off x="5803433" y="729734"/>
            <a:ext cx="13612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FF5A5A"/>
                </a:solidFill>
                <a:latin typeface="Lexend"/>
                <a:ea typeface="Lexend"/>
                <a:cs typeface="Lexend"/>
                <a:sym typeface="Lexend"/>
              </a:rPr>
              <a:t>Italie</a:t>
            </a:r>
            <a:endParaRPr sz="2000" b="1" kern="0">
              <a:solidFill>
                <a:srgbClr val="FF5A5A"/>
              </a:solidFill>
              <a:latin typeface="Lexend"/>
              <a:ea typeface="Lexend"/>
              <a:cs typeface="Lexend"/>
              <a:sym typeface="Lexend"/>
            </a:endParaRPr>
          </a:p>
        </p:txBody>
      </p:sp>
      <p:sp>
        <p:nvSpPr>
          <p:cNvPr id="264" name="Google Shape;264;p23"/>
          <p:cNvSpPr txBox="1"/>
          <p:nvPr/>
        </p:nvSpPr>
        <p:spPr>
          <a:xfrm>
            <a:off x="7872901" y="729734"/>
            <a:ext cx="16904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34A853"/>
                </a:solidFill>
                <a:latin typeface="Lexend"/>
                <a:ea typeface="Lexend"/>
                <a:cs typeface="Lexend"/>
                <a:sym typeface="Lexend"/>
              </a:rPr>
              <a:t>Allemagne</a:t>
            </a:r>
            <a:endParaRPr sz="2000" b="1" kern="0">
              <a:solidFill>
                <a:srgbClr val="34A853"/>
              </a:solidFill>
              <a:latin typeface="Lexend"/>
              <a:ea typeface="Lexend"/>
              <a:cs typeface="Lexend"/>
              <a:sym typeface="Lexend"/>
            </a:endParaRPr>
          </a:p>
        </p:txBody>
      </p:sp>
      <p:sp>
        <p:nvSpPr>
          <p:cNvPr id="265" name="Google Shape;265;p23"/>
          <p:cNvSpPr txBox="1"/>
          <p:nvPr/>
        </p:nvSpPr>
        <p:spPr>
          <a:xfrm>
            <a:off x="10108101" y="729734"/>
            <a:ext cx="16904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FFAB40"/>
                </a:solidFill>
                <a:latin typeface="Lexend"/>
                <a:ea typeface="Lexend"/>
                <a:cs typeface="Lexend"/>
                <a:sym typeface="Lexend"/>
              </a:rPr>
              <a:t>Espagne</a:t>
            </a:r>
            <a:endParaRPr sz="2000" b="1" kern="0">
              <a:solidFill>
                <a:srgbClr val="FFAB40"/>
              </a:solidFill>
              <a:latin typeface="Lexend"/>
              <a:ea typeface="Lexend"/>
              <a:cs typeface="Lexend"/>
              <a:sym typeface="Lexend"/>
            </a:endParaRPr>
          </a:p>
        </p:txBody>
      </p:sp>
      <p:sp>
        <p:nvSpPr>
          <p:cNvPr id="266" name="Google Shape;266;p23"/>
          <p:cNvSpPr/>
          <p:nvPr/>
        </p:nvSpPr>
        <p:spPr>
          <a:xfrm>
            <a:off x="9936833" y="3092867"/>
            <a:ext cx="2064400" cy="1732800"/>
          </a:xfrm>
          <a:prstGeom prst="rect">
            <a:avLst/>
          </a:prstGeom>
          <a:solidFill>
            <a:srgbClr val="FFAB40"/>
          </a:solidFill>
          <a:ln>
            <a:noFill/>
          </a:ln>
        </p:spPr>
        <p:txBody>
          <a:bodyPr spcFirstLastPara="1" wrap="square" lIns="121900" tIns="121900" rIns="121900" bIns="121900" anchor="ctr" anchorCtr="0">
            <a:noAutofit/>
          </a:bodyPr>
          <a:lstStyle/>
          <a:p>
            <a:pPr algn="ctr" defTabSz="1219170">
              <a:buClr>
                <a:srgbClr val="000000"/>
              </a:buClr>
            </a:pPr>
            <a:r>
              <a:rPr lang="fr" sz="1333" b="1" kern="0">
                <a:solidFill>
                  <a:srgbClr val="FFFFFF"/>
                </a:solidFill>
                <a:latin typeface="Assistant"/>
                <a:ea typeface="Assistant"/>
                <a:cs typeface="Assistant"/>
                <a:sym typeface="Assistant"/>
              </a:rPr>
              <a:t>Absence de loi régionale </a:t>
            </a:r>
            <a:endParaRPr sz="1333" b="1" kern="0">
              <a:solidFill>
                <a:srgbClr val="FFFFFF"/>
              </a:solidFill>
              <a:latin typeface="Assistant"/>
              <a:ea typeface="Assistant"/>
              <a:cs typeface="Assistant"/>
              <a:sym typeface="Assistant"/>
            </a:endParaRPr>
          </a:p>
          <a:p>
            <a:pPr algn="ctr" defTabSz="1219170">
              <a:buClr>
                <a:srgbClr val="000000"/>
              </a:buClr>
            </a:pPr>
            <a:r>
              <a:rPr lang="fr" sz="1333" kern="0">
                <a:solidFill>
                  <a:srgbClr val="FFFFFF"/>
                </a:solidFill>
                <a:latin typeface="Assistant"/>
                <a:ea typeface="Assistant"/>
                <a:cs typeface="Assistant"/>
                <a:sym typeface="Assistant"/>
              </a:rPr>
              <a:t>Certaines régions (ex : Andalousie) intègrent l’enjeu d’une consommation raisonnée du sol mais </a:t>
            </a:r>
            <a:r>
              <a:rPr lang="fr" sz="1333" b="1" kern="0">
                <a:solidFill>
                  <a:srgbClr val="FFFFFF"/>
                </a:solidFill>
                <a:latin typeface="Assistant"/>
                <a:ea typeface="Assistant"/>
                <a:cs typeface="Assistant"/>
                <a:sym typeface="Assistant"/>
              </a:rPr>
              <a:t>pas d’objectif précis ni quantifié</a:t>
            </a:r>
            <a:endParaRPr sz="1333" b="1" kern="0">
              <a:solidFill>
                <a:srgbClr val="FFFFFF"/>
              </a:solidFill>
              <a:latin typeface="Assistant"/>
              <a:ea typeface="Assistant"/>
              <a:cs typeface="Assistant"/>
              <a:sym typeface="Assistant"/>
            </a:endParaRPr>
          </a:p>
        </p:txBody>
      </p:sp>
      <p:sp>
        <p:nvSpPr>
          <p:cNvPr id="267" name="Google Shape;267;p23"/>
          <p:cNvSpPr/>
          <p:nvPr/>
        </p:nvSpPr>
        <p:spPr>
          <a:xfrm>
            <a:off x="9936833" y="5001133"/>
            <a:ext cx="2064400" cy="1490000"/>
          </a:xfrm>
          <a:prstGeom prst="rect">
            <a:avLst/>
          </a:prstGeom>
          <a:solidFill>
            <a:srgbClr val="FFAB40"/>
          </a:solidFill>
          <a:ln>
            <a:noFill/>
          </a:ln>
        </p:spPr>
        <p:txBody>
          <a:bodyPr spcFirstLastPara="1" wrap="square" lIns="121900" tIns="121900" rIns="121900" bIns="121900" anchor="ctr" anchorCtr="0">
            <a:noAutofit/>
          </a:bodyPr>
          <a:lstStyle/>
          <a:p>
            <a:pPr algn="ctr" defTabSz="1219170">
              <a:buClr>
                <a:srgbClr val="000000"/>
              </a:buClr>
            </a:pPr>
            <a:r>
              <a:rPr lang="fr" sz="1333" kern="0">
                <a:solidFill>
                  <a:srgbClr val="FFFFFF"/>
                </a:solidFill>
                <a:latin typeface="Assistant"/>
                <a:ea typeface="Assistant"/>
                <a:cs typeface="Assistant"/>
                <a:sym typeface="Assistant"/>
              </a:rPr>
              <a:t>Certaines villes prennent néanmoins des </a:t>
            </a:r>
            <a:r>
              <a:rPr lang="fr" sz="1333" b="1" kern="0">
                <a:solidFill>
                  <a:srgbClr val="FFFFFF"/>
                </a:solidFill>
                <a:latin typeface="Assistant"/>
                <a:ea typeface="Assistant"/>
                <a:cs typeface="Assistant"/>
                <a:sym typeface="Assistant"/>
              </a:rPr>
              <a:t>initiatives </a:t>
            </a:r>
            <a:r>
              <a:rPr lang="fr" sz="1333" kern="0">
                <a:solidFill>
                  <a:srgbClr val="FFFFFF"/>
                </a:solidFill>
                <a:latin typeface="Assistant"/>
                <a:ea typeface="Assistant"/>
                <a:cs typeface="Assistant"/>
                <a:sym typeface="Assistant"/>
              </a:rPr>
              <a:t>vers plus de sobriété foncière (ex : Vitoria-Gasteiz)</a:t>
            </a:r>
            <a:endParaRPr sz="1333" kern="0">
              <a:solidFill>
                <a:srgbClr val="FFFFFF"/>
              </a:solidFill>
              <a:latin typeface="Assistant"/>
              <a:ea typeface="Assistant"/>
              <a:cs typeface="Assistant"/>
              <a:sym typeface="Assistan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87;p47">
            <a:extLst>
              <a:ext uri="{FF2B5EF4-FFF2-40B4-BE49-F238E27FC236}">
                <a16:creationId xmlns:a16="http://schemas.microsoft.com/office/drawing/2014/main" id="{5A6FBD73-DB97-26DE-3BC3-BC7816B1F136}"/>
              </a:ext>
            </a:extLst>
          </p:cNvPr>
          <p:cNvSpPr txBox="1">
            <a:spLocks/>
          </p:cNvSpPr>
          <p:nvPr/>
        </p:nvSpPr>
        <p:spPr>
          <a:xfrm rot="16200000">
            <a:off x="-803787" y="2794248"/>
            <a:ext cx="2513109"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Fira Sans" panose="020B0503050000020004" pitchFamily="34" charset="0"/>
                <a:ea typeface="Fira Sans" panose="020B05030500000200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BE" sz="3733" b="1">
                <a:solidFill>
                  <a:schemeClr val="dk1"/>
                </a:solidFill>
                <a:sym typeface="Josefin Sans"/>
              </a:rPr>
              <a:t>SDT 2023</a:t>
            </a:r>
          </a:p>
        </p:txBody>
      </p:sp>
      <p:pic>
        <p:nvPicPr>
          <p:cNvPr id="3" name="Image 2">
            <a:extLst>
              <a:ext uri="{FF2B5EF4-FFF2-40B4-BE49-F238E27FC236}">
                <a16:creationId xmlns:a16="http://schemas.microsoft.com/office/drawing/2014/main" id="{9D82C898-6907-C725-82A8-74DAA6C46F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0079" y="610454"/>
            <a:ext cx="8950207" cy="6247546"/>
          </a:xfrm>
          <a:prstGeom prst="rect">
            <a:avLst/>
          </a:prstGeom>
        </p:spPr>
      </p:pic>
      <p:sp>
        <p:nvSpPr>
          <p:cNvPr id="2" name="Google Shape;387;p47">
            <a:extLst>
              <a:ext uri="{FF2B5EF4-FFF2-40B4-BE49-F238E27FC236}">
                <a16:creationId xmlns:a16="http://schemas.microsoft.com/office/drawing/2014/main" id="{D9CF29E4-1801-4FEA-F254-AB4A97F4B660}"/>
              </a:ext>
            </a:extLst>
          </p:cNvPr>
          <p:cNvSpPr txBox="1">
            <a:spLocks/>
          </p:cNvSpPr>
          <p:nvPr/>
        </p:nvSpPr>
        <p:spPr>
          <a:xfrm>
            <a:off x="834568" y="-295649"/>
            <a:ext cx="9280000" cy="763600"/>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1219170">
              <a:lnSpc>
                <a:spcPct val="115000"/>
              </a:lnSpc>
              <a:spcBef>
                <a:spcPts val="2133"/>
              </a:spcBef>
              <a:spcAft>
                <a:spcPts val="533"/>
              </a:spcAft>
              <a:buClr>
                <a:srgbClr val="000000"/>
              </a:buClr>
            </a:pPr>
            <a:r>
              <a:rPr lang="fr-FR" sz="2800" kern="0" dirty="0">
                <a:solidFill>
                  <a:srgbClr val="000000"/>
                </a:solidFill>
                <a:latin typeface="Lexend Medium"/>
                <a:ea typeface="Lexend Medium"/>
                <a:cs typeface="Lexend Medium"/>
                <a:sym typeface="Lexend Medium"/>
              </a:rPr>
              <a:t>Schéma de développement territorial de la Wallonie</a:t>
            </a:r>
            <a:endParaRPr lang="fr-FR" sz="2800" i="1" kern="0" dirty="0">
              <a:solidFill>
                <a:srgbClr val="434343"/>
              </a:solidFill>
              <a:latin typeface="Assistant"/>
              <a:ea typeface="Assistant"/>
              <a:cs typeface="Assistant"/>
              <a:sym typeface="Assistant"/>
            </a:endParaRPr>
          </a:p>
        </p:txBody>
      </p:sp>
    </p:spTree>
    <p:extLst>
      <p:ext uri="{BB962C8B-B14F-4D97-AF65-F5344CB8AC3E}">
        <p14:creationId xmlns:p14="http://schemas.microsoft.com/office/powerpoint/2010/main" val="181034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p:nvPr/>
        </p:nvSpPr>
        <p:spPr>
          <a:xfrm>
            <a:off x="231200" y="819300"/>
            <a:ext cx="11729600" cy="1506400"/>
          </a:xfrm>
          <a:prstGeom prst="rect">
            <a:avLst/>
          </a:prstGeom>
          <a:noFill/>
          <a:ln w="28575" cap="flat" cmpd="sng">
            <a:solidFill>
              <a:srgbClr val="46BDC6"/>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fr" sz="2000" b="1" kern="0">
                <a:solidFill>
                  <a:srgbClr val="46BDC6"/>
                </a:solidFill>
                <a:latin typeface="Lexend"/>
                <a:ea typeface="Lexend"/>
                <a:cs typeface="Lexend"/>
                <a:sym typeface="Lexend"/>
              </a:rPr>
              <a:t>UE: </a:t>
            </a:r>
            <a:r>
              <a:rPr lang="fr" sz="1733" b="1" kern="0">
                <a:solidFill>
                  <a:srgbClr val="000000"/>
                </a:solidFill>
                <a:latin typeface="Assistant"/>
                <a:ea typeface="Assistant"/>
                <a:cs typeface="Assistant"/>
                <a:sym typeface="Assistant"/>
              </a:rPr>
              <a:t>CORINE Land Cover</a:t>
            </a:r>
            <a:endParaRPr sz="1733" b="1" kern="0">
              <a:solidFill>
                <a:srgbClr val="000000"/>
              </a:solidFill>
              <a:latin typeface="Assistant"/>
              <a:ea typeface="Assistant"/>
              <a:cs typeface="Assistant"/>
              <a:sym typeface="Assistant"/>
            </a:endParaRPr>
          </a:p>
          <a:p>
            <a:pPr algn="ctr" defTabSz="1219170">
              <a:buClr>
                <a:srgbClr val="000000"/>
              </a:buClr>
            </a:pPr>
            <a:endParaRPr sz="667" b="1" kern="0">
              <a:solidFill>
                <a:srgbClr val="000000"/>
              </a:solidFill>
              <a:latin typeface="Assistant"/>
              <a:ea typeface="Assistant"/>
              <a:cs typeface="Assistant"/>
              <a:sym typeface="Assistant"/>
            </a:endParaRPr>
          </a:p>
          <a:p>
            <a:pPr defTabSz="1219170">
              <a:buClr>
                <a:srgbClr val="000000"/>
              </a:buClr>
            </a:pPr>
            <a:r>
              <a:rPr lang="fr" sz="1200" b="1" i="1" kern="0">
                <a:solidFill>
                  <a:srgbClr val="000000"/>
                </a:solidFill>
                <a:latin typeface="Assistant"/>
                <a:ea typeface="Assistant"/>
                <a:cs typeface="Assistant"/>
                <a:sym typeface="Assistant"/>
              </a:rPr>
              <a:t>Quoi ? </a:t>
            </a:r>
            <a:r>
              <a:rPr lang="fr" sz="1200" i="1" kern="0">
                <a:solidFill>
                  <a:srgbClr val="000000"/>
                </a:solidFill>
                <a:latin typeface="Assistant"/>
                <a:ea typeface="Assistant"/>
                <a:cs typeface="Assistant"/>
                <a:sym typeface="Assistant"/>
              </a:rPr>
              <a:t>Programme de l’Agence Européenne de l’Environnement  qui diffuse des géodonnées  à partir d’images satellites. Processus de photo-interprétation et système de classification avec approche hiérarchique pour capturer les différents MOS. </a:t>
            </a:r>
            <a:endParaRPr sz="1200" i="1" kern="0">
              <a:solidFill>
                <a:srgbClr val="000000"/>
              </a:solidFill>
              <a:latin typeface="Assistant"/>
              <a:ea typeface="Assistant"/>
              <a:cs typeface="Assistant"/>
              <a:sym typeface="Assistant"/>
            </a:endParaRPr>
          </a:p>
          <a:p>
            <a:pPr defTabSz="1219170">
              <a:buClr>
                <a:srgbClr val="000000"/>
              </a:buClr>
            </a:pPr>
            <a:r>
              <a:rPr lang="fr" sz="1200" b="1" i="1" kern="0">
                <a:solidFill>
                  <a:srgbClr val="000000"/>
                </a:solidFill>
                <a:latin typeface="Assistant"/>
                <a:ea typeface="Assistant"/>
                <a:cs typeface="Assistant"/>
                <a:sym typeface="Assistant"/>
              </a:rPr>
              <a:t>Fréquence :</a:t>
            </a:r>
            <a:r>
              <a:rPr lang="fr" sz="1200" i="1" kern="0">
                <a:solidFill>
                  <a:srgbClr val="000000"/>
                </a:solidFill>
                <a:latin typeface="Assistant"/>
                <a:ea typeface="Assistant"/>
                <a:cs typeface="Assistant"/>
                <a:sym typeface="Assistant"/>
              </a:rPr>
              <a:t> tous les 6 ans</a:t>
            </a:r>
            <a:endParaRPr sz="1200" i="1" kern="0">
              <a:solidFill>
                <a:srgbClr val="000000"/>
              </a:solidFill>
              <a:latin typeface="Assistant"/>
              <a:ea typeface="Assistant"/>
              <a:cs typeface="Assistant"/>
              <a:sym typeface="Assistant"/>
            </a:endParaRPr>
          </a:p>
          <a:p>
            <a:pPr defTabSz="1219170">
              <a:buClr>
                <a:srgbClr val="000000"/>
              </a:buClr>
            </a:pPr>
            <a:r>
              <a:rPr lang="fr" sz="1200" b="1" i="1" kern="0">
                <a:solidFill>
                  <a:srgbClr val="000000"/>
                </a:solidFill>
                <a:latin typeface="Assistant"/>
                <a:ea typeface="Assistant"/>
                <a:cs typeface="Assistant"/>
                <a:sym typeface="Assistant"/>
              </a:rPr>
              <a:t>Couverture : </a:t>
            </a:r>
            <a:r>
              <a:rPr lang="fr" sz="1200" i="1" kern="0">
                <a:solidFill>
                  <a:srgbClr val="000000"/>
                </a:solidFill>
                <a:latin typeface="Assistant"/>
                <a:ea typeface="Assistant"/>
                <a:cs typeface="Assistant"/>
                <a:sym typeface="Assistant"/>
              </a:rPr>
              <a:t>tous les pays membres</a:t>
            </a:r>
            <a:endParaRPr sz="1200" i="1" kern="0">
              <a:solidFill>
                <a:srgbClr val="000000"/>
              </a:solidFill>
              <a:latin typeface="Assistant"/>
              <a:ea typeface="Assistant"/>
              <a:cs typeface="Assistant"/>
              <a:sym typeface="Assistant"/>
            </a:endParaRPr>
          </a:p>
          <a:p>
            <a:pPr defTabSz="1219170">
              <a:buClr>
                <a:srgbClr val="000000"/>
              </a:buClr>
            </a:pPr>
            <a:r>
              <a:rPr lang="fr" sz="1200" b="1" i="1" kern="0">
                <a:solidFill>
                  <a:srgbClr val="000000"/>
                </a:solidFill>
                <a:latin typeface="Assistant"/>
                <a:ea typeface="Assistant"/>
                <a:cs typeface="Assistant"/>
                <a:sym typeface="Assistant"/>
              </a:rPr>
              <a:t>Accessibilité : </a:t>
            </a:r>
            <a:r>
              <a:rPr lang="fr" sz="1200" i="1" kern="0">
                <a:solidFill>
                  <a:srgbClr val="000000"/>
                </a:solidFill>
                <a:latin typeface="Assistant"/>
                <a:ea typeface="Assistant"/>
                <a:cs typeface="Assistant"/>
                <a:sym typeface="Assistant"/>
              </a:rPr>
              <a:t>en ligne</a:t>
            </a:r>
            <a:endParaRPr sz="1200" i="1" kern="0">
              <a:solidFill>
                <a:srgbClr val="000000"/>
              </a:solidFill>
              <a:latin typeface="Assistant"/>
              <a:ea typeface="Assistant"/>
              <a:cs typeface="Assistant"/>
              <a:sym typeface="Assistant"/>
            </a:endParaRPr>
          </a:p>
        </p:txBody>
      </p:sp>
      <p:sp>
        <p:nvSpPr>
          <p:cNvPr id="220" name="Google Shape;220;p21"/>
          <p:cNvSpPr/>
          <p:nvPr/>
        </p:nvSpPr>
        <p:spPr>
          <a:xfrm>
            <a:off x="300867" y="2827333"/>
            <a:ext cx="2155200" cy="3892800"/>
          </a:xfrm>
          <a:prstGeom prst="rect">
            <a:avLst/>
          </a:prstGeom>
          <a:noFill/>
          <a:ln w="19050" cap="flat" cmpd="sng">
            <a:solidFill>
              <a:srgbClr val="4285F4"/>
            </a:solidFill>
            <a:prstDash val="solid"/>
            <a:round/>
            <a:headEnd type="none" w="sm" len="sm"/>
            <a:tailEnd type="none" w="sm" len="sm"/>
          </a:ln>
        </p:spPr>
        <p:txBody>
          <a:bodyPr spcFirstLastPara="1" wrap="square" lIns="121900" tIns="121900" rIns="121900" bIns="121900" anchor="ctr" anchorCtr="0">
            <a:noAutofit/>
          </a:bodyPr>
          <a:lstStyle/>
          <a:p>
            <a:pPr algn="ctr" defTabSz="1219170">
              <a:spcBef>
                <a:spcPts val="1600"/>
              </a:spcBef>
              <a:buClr>
                <a:srgbClr val="000000"/>
              </a:buClr>
            </a:pPr>
            <a:r>
              <a:rPr lang="fr-FR" sz="1733" b="1" kern="0" dirty="0">
                <a:solidFill>
                  <a:srgbClr val="000000"/>
                </a:solidFill>
                <a:latin typeface="Assistant"/>
                <a:ea typeface="Assistant"/>
                <a:cs typeface="Assistant"/>
                <a:sym typeface="Assistant"/>
              </a:rPr>
              <a:t>L’OCSGE</a:t>
            </a:r>
          </a:p>
          <a:p>
            <a:pPr algn="ctr" defTabSz="1219170">
              <a:spcBef>
                <a:spcPts val="1600"/>
              </a:spcBef>
              <a:buClr>
                <a:srgbClr val="000000"/>
              </a:buClr>
            </a:pPr>
            <a:endParaRPr lang="fr-FR" sz="1733" b="1" kern="0" dirty="0">
              <a:solidFill>
                <a:srgbClr val="000000"/>
              </a:solidFill>
              <a:latin typeface="Assistant"/>
              <a:ea typeface="Assistant"/>
              <a:cs typeface="Assistant"/>
              <a:sym typeface="Assistant"/>
            </a:endParaRPr>
          </a:p>
          <a:p>
            <a:pPr defTabSz="1219170">
              <a:spcBef>
                <a:spcPts val="1600"/>
              </a:spcBef>
              <a:buClr>
                <a:srgbClr val="000000"/>
              </a:buClr>
            </a:pPr>
            <a:r>
              <a:rPr lang="fr-FR" sz="1067" b="1" i="1" kern="0" dirty="0">
                <a:solidFill>
                  <a:srgbClr val="000000"/>
                </a:solidFill>
                <a:latin typeface="Assistant"/>
                <a:ea typeface="Assistant"/>
                <a:cs typeface="Assistant"/>
                <a:sym typeface="Assistant"/>
              </a:rPr>
              <a:t>Quoi ?</a:t>
            </a:r>
          </a:p>
          <a:p>
            <a:pPr defTabSz="1219170">
              <a:buClr>
                <a:srgbClr val="000000"/>
              </a:buClr>
            </a:pPr>
            <a:r>
              <a:rPr lang="fr-FR" sz="1067" i="1" kern="0" dirty="0">
                <a:solidFill>
                  <a:srgbClr val="000000"/>
                </a:solidFill>
                <a:latin typeface="Assistant"/>
                <a:ea typeface="Assistant"/>
                <a:cs typeface="Assistant"/>
                <a:sym typeface="Assistant"/>
              </a:rPr>
              <a:t>Mesure l’artificialisation  à grande échelle  (résolution  fine) s </a:t>
            </a:r>
            <a:r>
              <a:rPr lang="fr-FR" sz="1067" i="1" kern="0" dirty="0" err="1">
                <a:solidFill>
                  <a:srgbClr val="000000"/>
                </a:solidFill>
                <a:latin typeface="Assistant"/>
                <a:ea typeface="Assistant"/>
                <a:cs typeface="Assistant"/>
                <a:sym typeface="Assistant"/>
              </a:rPr>
              <a:t>ur</a:t>
            </a:r>
            <a:r>
              <a:rPr lang="fr-FR" sz="1067" i="1" kern="0" dirty="0">
                <a:solidFill>
                  <a:srgbClr val="000000"/>
                </a:solidFill>
                <a:latin typeface="Assistant"/>
                <a:ea typeface="Assistant"/>
                <a:cs typeface="Assistant"/>
                <a:sym typeface="Assistant"/>
              </a:rPr>
              <a:t> l’ensemble du </a:t>
            </a:r>
            <a:r>
              <a:rPr lang="fr-FR" sz="1067" i="1" kern="0" dirty="0" err="1">
                <a:solidFill>
                  <a:srgbClr val="000000"/>
                </a:solidFill>
                <a:latin typeface="Assistant"/>
                <a:ea typeface="Assistant"/>
                <a:cs typeface="Assistant"/>
                <a:sym typeface="Assistant"/>
              </a:rPr>
              <a:t>territoird</a:t>
            </a:r>
            <a:r>
              <a:rPr lang="fr-FR" sz="1067" i="1" kern="0" dirty="0">
                <a:solidFill>
                  <a:srgbClr val="000000"/>
                </a:solidFill>
                <a:latin typeface="Assistant"/>
                <a:ea typeface="Assistant"/>
                <a:cs typeface="Assistant"/>
                <a:sym typeface="Assistant"/>
              </a:rPr>
              <a:t> national</a:t>
            </a:r>
          </a:p>
          <a:p>
            <a:pPr defTabSz="1219170">
              <a:buClr>
                <a:srgbClr val="000000"/>
              </a:buClr>
            </a:pPr>
            <a:r>
              <a:rPr lang="fr-FR" sz="1067" i="1" kern="0" dirty="0">
                <a:solidFill>
                  <a:srgbClr val="000000"/>
                </a:solidFill>
                <a:latin typeface="Assistant"/>
                <a:ea typeface="Assistant"/>
                <a:cs typeface="Assistant"/>
                <a:sym typeface="Assistant"/>
              </a:rPr>
              <a:t>Réalisé par l’IGN</a:t>
            </a:r>
          </a:p>
          <a:p>
            <a:pPr defTabSz="1219170">
              <a:buClr>
                <a:srgbClr val="000000"/>
              </a:buClr>
            </a:pPr>
            <a:endParaRPr lang="fr-FR" sz="1067" i="1" kern="0" dirty="0">
              <a:solidFill>
                <a:srgbClr val="000000"/>
              </a:solidFill>
              <a:latin typeface="Assistant"/>
              <a:ea typeface="Assistant"/>
              <a:cs typeface="Assistant"/>
              <a:sym typeface="Assistant"/>
            </a:endParaRPr>
          </a:p>
          <a:p>
            <a:pPr defTabSz="1219170">
              <a:buClr>
                <a:srgbClr val="000000"/>
              </a:buClr>
            </a:pPr>
            <a:endParaRPr lang="fr-FR" sz="1067" i="1" kern="0" dirty="0">
              <a:solidFill>
                <a:srgbClr val="000000"/>
              </a:solidFill>
              <a:latin typeface="Assistant"/>
              <a:ea typeface="Assistant"/>
              <a:cs typeface="Assistant"/>
              <a:sym typeface="Assistant"/>
            </a:endParaRPr>
          </a:p>
          <a:p>
            <a:pPr defTabSz="1219170">
              <a:buClr>
                <a:srgbClr val="000000"/>
              </a:buClr>
            </a:pPr>
            <a:r>
              <a:rPr lang="fr-FR" sz="1067" b="1" i="1" kern="0" dirty="0">
                <a:solidFill>
                  <a:srgbClr val="000000"/>
                </a:solidFill>
                <a:latin typeface="Assistant"/>
                <a:ea typeface="Assistant"/>
                <a:cs typeface="Assistant"/>
                <a:sym typeface="Assistant"/>
              </a:rPr>
              <a:t>Fréquence :</a:t>
            </a:r>
            <a:r>
              <a:rPr lang="fr-FR" sz="1067" i="1" kern="0" dirty="0">
                <a:solidFill>
                  <a:srgbClr val="000000"/>
                </a:solidFill>
                <a:latin typeface="Assistant"/>
                <a:ea typeface="Assistant"/>
                <a:cs typeface="Assistant"/>
                <a:sym typeface="Assistant"/>
              </a:rPr>
              <a:t> </a:t>
            </a:r>
            <a:r>
              <a:rPr lang="fr-FR" sz="1067" i="1" kern="0" dirty="0">
                <a:solidFill>
                  <a:srgbClr val="000000"/>
                </a:solidFill>
                <a:highlight>
                  <a:srgbClr val="FFFFFF"/>
                </a:highlight>
                <a:latin typeface="Assistant"/>
                <a:ea typeface="Assistant"/>
                <a:cs typeface="Assistant"/>
                <a:sym typeface="Assistant"/>
              </a:rPr>
              <a:t>prises de vue tous les ans d’un tiers des départements français, en roulement</a:t>
            </a:r>
            <a:endParaRPr lang="fr-FR" sz="1067" i="1" kern="0" dirty="0">
              <a:solidFill>
                <a:srgbClr val="000000"/>
              </a:solidFill>
              <a:latin typeface="Assistant"/>
              <a:ea typeface="Assistant"/>
              <a:cs typeface="Assistant"/>
              <a:sym typeface="Assistant"/>
            </a:endParaRPr>
          </a:p>
          <a:p>
            <a:pPr defTabSz="1219170">
              <a:buClr>
                <a:srgbClr val="000000"/>
              </a:buClr>
            </a:pPr>
            <a:endParaRPr lang="fr-FR" sz="1067" kern="0" dirty="0">
              <a:solidFill>
                <a:srgbClr val="000000"/>
              </a:solidFill>
              <a:latin typeface="Assistant"/>
              <a:ea typeface="Assistant"/>
              <a:cs typeface="Assistant"/>
              <a:sym typeface="Assistant"/>
            </a:endParaRPr>
          </a:p>
          <a:p>
            <a:pPr defTabSz="1219170">
              <a:buClr>
                <a:srgbClr val="000000"/>
              </a:buClr>
            </a:pPr>
            <a:r>
              <a:rPr lang="fr-FR" sz="1067" b="1" i="1" kern="0" dirty="0">
                <a:solidFill>
                  <a:srgbClr val="000000"/>
                </a:solidFill>
                <a:latin typeface="Assistant"/>
                <a:ea typeface="Assistant"/>
                <a:cs typeface="Assistant"/>
                <a:sym typeface="Assistant"/>
              </a:rPr>
              <a:t>Couverture </a:t>
            </a:r>
            <a:r>
              <a:rPr lang="fr-FR" sz="1067" i="1" kern="0" dirty="0">
                <a:solidFill>
                  <a:srgbClr val="000000"/>
                </a:solidFill>
                <a:latin typeface="Assistant"/>
                <a:ea typeface="Assistant"/>
                <a:cs typeface="Assistant"/>
                <a:sym typeface="Assistant"/>
              </a:rPr>
              <a:t>: 100% du territoire couvert d’ici 2024 </a:t>
            </a:r>
          </a:p>
          <a:p>
            <a:pPr defTabSz="1219170">
              <a:spcBef>
                <a:spcPts val="1600"/>
              </a:spcBef>
              <a:buClr>
                <a:srgbClr val="000000"/>
              </a:buClr>
            </a:pPr>
            <a:r>
              <a:rPr lang="fr-FR" sz="1067" b="1" i="1" kern="0" dirty="0">
                <a:solidFill>
                  <a:srgbClr val="000000"/>
                </a:solidFill>
                <a:latin typeface="Assistant"/>
                <a:ea typeface="Assistant"/>
                <a:cs typeface="Assistant"/>
                <a:sym typeface="Assistant"/>
              </a:rPr>
              <a:t>Accessibilité :</a:t>
            </a:r>
            <a:r>
              <a:rPr lang="fr-FR" sz="1067" i="1" kern="0" dirty="0">
                <a:solidFill>
                  <a:srgbClr val="000000"/>
                </a:solidFill>
                <a:latin typeface="Assistant"/>
                <a:ea typeface="Assistant"/>
                <a:cs typeface="Assistant"/>
                <a:sym typeface="Assistant"/>
              </a:rPr>
              <a:t> en ligne</a:t>
            </a:r>
          </a:p>
          <a:p>
            <a:pPr defTabSz="1219170">
              <a:spcBef>
                <a:spcPts val="1600"/>
              </a:spcBef>
              <a:spcAft>
                <a:spcPts val="1600"/>
              </a:spcAft>
              <a:buClr>
                <a:srgbClr val="000000"/>
              </a:buClr>
            </a:pPr>
            <a:endParaRPr lang="fr-FR" sz="1467" i="1" kern="0" dirty="0">
              <a:solidFill>
                <a:srgbClr val="000000"/>
              </a:solidFill>
              <a:latin typeface="Assistant"/>
              <a:ea typeface="Assistant"/>
              <a:cs typeface="Assistant"/>
              <a:sym typeface="Assistant"/>
            </a:endParaRPr>
          </a:p>
        </p:txBody>
      </p:sp>
      <p:sp>
        <p:nvSpPr>
          <p:cNvPr id="221" name="Google Shape;221;p21"/>
          <p:cNvSpPr/>
          <p:nvPr/>
        </p:nvSpPr>
        <p:spPr>
          <a:xfrm>
            <a:off x="2659633" y="2827333"/>
            <a:ext cx="2155200" cy="3892800"/>
          </a:xfrm>
          <a:prstGeom prst="rect">
            <a:avLst/>
          </a:prstGeom>
          <a:noFill/>
          <a:ln w="19050" cap="flat" cmpd="sng">
            <a:solidFill>
              <a:srgbClr val="FF5A5A"/>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fr" sz="1600" b="1" kern="0">
                <a:solidFill>
                  <a:srgbClr val="000000"/>
                </a:solidFill>
                <a:latin typeface="Assistant"/>
                <a:ea typeface="Assistant"/>
                <a:cs typeface="Assistant"/>
                <a:sym typeface="Assistant"/>
              </a:rPr>
              <a:t>L’ISPRA</a:t>
            </a:r>
            <a:endParaRPr sz="1333" i="1" kern="0">
              <a:solidFill>
                <a:srgbClr val="000000"/>
              </a:solidFill>
              <a:latin typeface="Assistant"/>
              <a:ea typeface="Assistant"/>
              <a:cs typeface="Assistant"/>
              <a:sym typeface="Assistant"/>
            </a:endParaRPr>
          </a:p>
          <a:p>
            <a:pPr defTabSz="1219170">
              <a:spcBef>
                <a:spcPts val="1600"/>
              </a:spcBef>
              <a:buClr>
                <a:srgbClr val="000000"/>
              </a:buClr>
            </a:pPr>
            <a:r>
              <a:rPr lang="fr" sz="1067" b="1" i="1" kern="0">
                <a:solidFill>
                  <a:srgbClr val="000000"/>
                </a:solidFill>
                <a:latin typeface="Assistant"/>
                <a:ea typeface="Assistant"/>
                <a:cs typeface="Assistant"/>
                <a:sym typeface="Assistant"/>
              </a:rPr>
              <a:t>Quoi ?</a:t>
            </a:r>
            <a:endParaRPr sz="1067" b="1" i="1" kern="0">
              <a:solidFill>
                <a:srgbClr val="000000"/>
              </a:solidFill>
              <a:latin typeface="Assistant"/>
              <a:ea typeface="Assistant"/>
              <a:cs typeface="Assistant"/>
              <a:sym typeface="Assistant"/>
            </a:endParaRPr>
          </a:p>
          <a:p>
            <a:pPr defTabSz="1219170">
              <a:buClr>
                <a:srgbClr val="000000"/>
              </a:buClr>
            </a:pPr>
            <a:r>
              <a:rPr lang="fr" sz="1067" i="1" kern="0">
                <a:solidFill>
                  <a:srgbClr val="000000"/>
                </a:solidFill>
                <a:latin typeface="Assistant"/>
                <a:ea typeface="Assistant"/>
                <a:cs typeface="Assistant"/>
                <a:sym typeface="Assistant"/>
              </a:rPr>
              <a:t>Institut de recherche chargé du suivi scientifique et technique de la consommation et l’artificialisation des sols. Processus de photo-interprétation avec résolution à 10m. 3 niveaux d’analyse : surveillance ;  réversibilité ; &amp; causes précises. </a:t>
            </a:r>
            <a:endParaRPr sz="1067" i="1" kern="0">
              <a:solidFill>
                <a:srgbClr val="000000"/>
              </a:solidFill>
              <a:latin typeface="Assistant"/>
              <a:ea typeface="Assistant"/>
              <a:cs typeface="Assistant"/>
              <a:sym typeface="Assistant"/>
            </a:endParaRPr>
          </a:p>
          <a:p>
            <a:pPr defTabSz="1219170">
              <a:buClr>
                <a:srgbClr val="000000"/>
              </a:buClr>
            </a:pPr>
            <a:endParaRPr sz="1067" i="1" kern="0">
              <a:solidFill>
                <a:srgbClr val="000000"/>
              </a:solidFill>
              <a:latin typeface="Assistant"/>
              <a:ea typeface="Assistant"/>
              <a:cs typeface="Assistant"/>
              <a:sym typeface="Assistant"/>
            </a:endParaRPr>
          </a:p>
          <a:p>
            <a:pPr defTabSz="1219170">
              <a:buClr>
                <a:srgbClr val="000000"/>
              </a:buClr>
            </a:pPr>
            <a:r>
              <a:rPr lang="fr" sz="1067" b="1" i="1" kern="0">
                <a:solidFill>
                  <a:srgbClr val="000000"/>
                </a:solidFill>
                <a:latin typeface="Assistant"/>
                <a:ea typeface="Assistant"/>
                <a:cs typeface="Assistant"/>
                <a:sym typeface="Assistant"/>
              </a:rPr>
              <a:t>Fréquence</a:t>
            </a:r>
            <a:r>
              <a:rPr lang="fr" sz="1067" i="1" kern="0">
                <a:solidFill>
                  <a:srgbClr val="000000"/>
                </a:solidFill>
                <a:latin typeface="Assistant"/>
                <a:ea typeface="Assistant"/>
                <a:cs typeface="Assistant"/>
                <a:sym typeface="Assistant"/>
              </a:rPr>
              <a:t> :  mesures annuelles</a:t>
            </a:r>
            <a:endParaRPr sz="1067" i="1" kern="0">
              <a:solidFill>
                <a:srgbClr val="000000"/>
              </a:solidFill>
              <a:latin typeface="Assistant"/>
              <a:ea typeface="Assistant"/>
              <a:cs typeface="Assistant"/>
              <a:sym typeface="Assistant"/>
            </a:endParaRPr>
          </a:p>
          <a:p>
            <a:pPr defTabSz="1219170">
              <a:buClr>
                <a:srgbClr val="000000"/>
              </a:buClr>
            </a:pPr>
            <a:endParaRPr sz="1067" i="1" kern="0">
              <a:solidFill>
                <a:srgbClr val="000000"/>
              </a:solidFill>
              <a:latin typeface="Assistant"/>
              <a:ea typeface="Assistant"/>
              <a:cs typeface="Assistant"/>
              <a:sym typeface="Assistant"/>
            </a:endParaRPr>
          </a:p>
          <a:p>
            <a:pPr defTabSz="1219170">
              <a:buClr>
                <a:srgbClr val="000000"/>
              </a:buClr>
            </a:pPr>
            <a:r>
              <a:rPr lang="fr" sz="1067" b="1" i="1" kern="0">
                <a:solidFill>
                  <a:srgbClr val="000000"/>
                </a:solidFill>
                <a:latin typeface="Assistant"/>
                <a:ea typeface="Assistant"/>
                <a:cs typeface="Assistant"/>
                <a:sym typeface="Assistant"/>
              </a:rPr>
              <a:t>Couverture : </a:t>
            </a:r>
            <a:r>
              <a:rPr lang="fr" sz="1067" i="1" kern="0">
                <a:solidFill>
                  <a:srgbClr val="000000"/>
                </a:solidFill>
                <a:latin typeface="Assistant"/>
                <a:ea typeface="Assistant"/>
                <a:cs typeface="Assistant"/>
                <a:sym typeface="Assistant"/>
              </a:rPr>
              <a:t>100% du territoire. Collaboration avec les 21 agences régionales.</a:t>
            </a:r>
            <a:endParaRPr sz="1067" i="1" kern="0">
              <a:solidFill>
                <a:srgbClr val="000000"/>
              </a:solidFill>
              <a:latin typeface="Assistant"/>
              <a:ea typeface="Assistant"/>
              <a:cs typeface="Assistant"/>
              <a:sym typeface="Assistant"/>
            </a:endParaRPr>
          </a:p>
          <a:p>
            <a:pPr defTabSz="1219170">
              <a:buClr>
                <a:srgbClr val="000000"/>
              </a:buClr>
            </a:pPr>
            <a:endParaRPr sz="1067" i="1" kern="0">
              <a:solidFill>
                <a:srgbClr val="000000"/>
              </a:solidFill>
              <a:latin typeface="Assistant"/>
              <a:ea typeface="Assistant"/>
              <a:cs typeface="Assistant"/>
              <a:sym typeface="Assistant"/>
            </a:endParaRPr>
          </a:p>
          <a:p>
            <a:pPr defTabSz="1219170">
              <a:buClr>
                <a:srgbClr val="000000"/>
              </a:buClr>
            </a:pPr>
            <a:r>
              <a:rPr lang="fr" sz="1067" b="1" i="1" kern="0">
                <a:solidFill>
                  <a:srgbClr val="000000"/>
                </a:solidFill>
                <a:latin typeface="Assistant"/>
                <a:ea typeface="Assistant"/>
                <a:cs typeface="Assistant"/>
                <a:sym typeface="Assistant"/>
              </a:rPr>
              <a:t>Accessibilité : </a:t>
            </a:r>
            <a:r>
              <a:rPr lang="fr" sz="1067" i="1" kern="0">
                <a:solidFill>
                  <a:srgbClr val="000000"/>
                </a:solidFill>
                <a:latin typeface="Assistant"/>
                <a:ea typeface="Assistant"/>
                <a:cs typeface="Assistant"/>
                <a:sym typeface="Assistant"/>
              </a:rPr>
              <a:t>en ligne + publication d’un rapport annuel</a:t>
            </a:r>
            <a:endParaRPr sz="1067" i="1" kern="0">
              <a:solidFill>
                <a:srgbClr val="000000"/>
              </a:solidFill>
              <a:latin typeface="Assistant"/>
              <a:ea typeface="Assistant"/>
              <a:cs typeface="Assistant"/>
              <a:sym typeface="Assistant"/>
            </a:endParaRPr>
          </a:p>
          <a:p>
            <a:pPr defTabSz="1219170">
              <a:buClr>
                <a:srgbClr val="000000"/>
              </a:buClr>
            </a:pPr>
            <a:endParaRPr sz="1067" i="1" kern="0">
              <a:solidFill>
                <a:srgbClr val="000000"/>
              </a:solidFill>
              <a:latin typeface="Assistant"/>
              <a:ea typeface="Assistant"/>
              <a:cs typeface="Assistant"/>
              <a:sym typeface="Assistant"/>
            </a:endParaRPr>
          </a:p>
        </p:txBody>
      </p:sp>
      <p:sp>
        <p:nvSpPr>
          <p:cNvPr id="222" name="Google Shape;222;p21"/>
          <p:cNvSpPr/>
          <p:nvPr/>
        </p:nvSpPr>
        <p:spPr>
          <a:xfrm>
            <a:off x="5018400" y="2827333"/>
            <a:ext cx="2155200" cy="3944400"/>
          </a:xfrm>
          <a:prstGeom prst="rect">
            <a:avLst/>
          </a:prstGeom>
          <a:noFill/>
          <a:ln w="19050" cap="flat" cmpd="sng">
            <a:solidFill>
              <a:srgbClr val="34A853"/>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fr" sz="1467" b="1" kern="0">
                <a:solidFill>
                  <a:srgbClr val="000000"/>
                </a:solidFill>
                <a:latin typeface="Assistant"/>
                <a:ea typeface="Assistant"/>
                <a:cs typeface="Assistant"/>
                <a:sym typeface="Assistant"/>
              </a:rPr>
              <a:t>ALKIS</a:t>
            </a:r>
            <a:endParaRPr sz="1467" b="1" kern="0">
              <a:solidFill>
                <a:srgbClr val="000000"/>
              </a:solidFill>
              <a:latin typeface="Assistant"/>
              <a:ea typeface="Assistant"/>
              <a:cs typeface="Assistant"/>
              <a:sym typeface="Assistant"/>
            </a:endParaRPr>
          </a:p>
          <a:p>
            <a:pPr defTabSz="1219170">
              <a:spcBef>
                <a:spcPts val="1600"/>
              </a:spcBef>
              <a:buClr>
                <a:srgbClr val="000000"/>
              </a:buClr>
            </a:pPr>
            <a:r>
              <a:rPr lang="fr" sz="1200" b="1" i="1" kern="0">
                <a:solidFill>
                  <a:srgbClr val="000000"/>
                </a:solidFill>
                <a:latin typeface="Assistant"/>
                <a:ea typeface="Assistant"/>
                <a:cs typeface="Assistant"/>
                <a:sym typeface="Assistant"/>
              </a:rPr>
              <a:t>Quoi ?</a:t>
            </a:r>
            <a:endParaRPr sz="1200" b="1" i="1" kern="0">
              <a:solidFill>
                <a:srgbClr val="000000"/>
              </a:solidFill>
              <a:latin typeface="Assistant"/>
              <a:ea typeface="Assistant"/>
              <a:cs typeface="Assistant"/>
              <a:sym typeface="Assistant"/>
            </a:endParaRPr>
          </a:p>
          <a:p>
            <a:pPr defTabSz="1219170">
              <a:buClr>
                <a:srgbClr val="000000"/>
              </a:buClr>
            </a:pPr>
            <a:r>
              <a:rPr lang="fr" sz="1200" i="1" kern="0">
                <a:solidFill>
                  <a:srgbClr val="000000"/>
                </a:solidFill>
                <a:latin typeface="Assistant"/>
                <a:ea typeface="Assistant"/>
                <a:cs typeface="Assistant"/>
                <a:sym typeface="Assistant"/>
              </a:rPr>
              <a:t>Système de géodonnées harmonisé à l’échelle du pays  et mis à jour pour les états fédéraux.</a:t>
            </a:r>
            <a:endParaRPr sz="1200" i="1" kern="0">
              <a:solidFill>
                <a:srgbClr val="000000"/>
              </a:solidFill>
              <a:latin typeface="Assistant"/>
              <a:ea typeface="Assistant"/>
              <a:cs typeface="Assistant"/>
              <a:sym typeface="Assistant"/>
            </a:endParaRPr>
          </a:p>
          <a:p>
            <a:pPr defTabSz="1219170">
              <a:buClr>
                <a:srgbClr val="000000"/>
              </a:buClr>
            </a:pPr>
            <a:r>
              <a:rPr lang="fr" sz="1200" i="1" kern="0">
                <a:solidFill>
                  <a:srgbClr val="000000"/>
                </a:solidFill>
                <a:latin typeface="Assistant"/>
                <a:ea typeface="Assistant"/>
                <a:cs typeface="Assistant"/>
                <a:sym typeface="Assistant"/>
              </a:rPr>
              <a:t>Données basées sur le cadastre officiel des biens immobiliers et à partir d’images satellites</a:t>
            </a:r>
            <a:endParaRPr sz="1200" i="1" kern="0">
              <a:solidFill>
                <a:srgbClr val="000000"/>
              </a:solidFill>
              <a:latin typeface="Assistant"/>
              <a:ea typeface="Assistant"/>
              <a:cs typeface="Assistant"/>
              <a:sym typeface="Assistant"/>
            </a:endParaRPr>
          </a:p>
          <a:p>
            <a:pPr defTabSz="1219170">
              <a:spcBef>
                <a:spcPts val="1600"/>
              </a:spcBef>
              <a:buClr>
                <a:srgbClr val="000000"/>
              </a:buClr>
            </a:pPr>
            <a:r>
              <a:rPr lang="fr" sz="1200" b="1" i="1" kern="0">
                <a:solidFill>
                  <a:srgbClr val="000000"/>
                </a:solidFill>
                <a:latin typeface="Assistant"/>
                <a:ea typeface="Assistant"/>
                <a:cs typeface="Assistant"/>
                <a:sym typeface="Assistant"/>
              </a:rPr>
              <a:t>Fréquence </a:t>
            </a:r>
            <a:r>
              <a:rPr lang="fr" sz="1200" i="1" kern="0">
                <a:solidFill>
                  <a:srgbClr val="000000"/>
                </a:solidFill>
                <a:latin typeface="Assistant"/>
                <a:ea typeface="Assistant"/>
                <a:cs typeface="Assistant"/>
                <a:sym typeface="Assistant"/>
              </a:rPr>
              <a:t>: calcul annuel de la consommation  des terres</a:t>
            </a:r>
            <a:endParaRPr sz="1200" i="1" kern="0">
              <a:solidFill>
                <a:srgbClr val="000000"/>
              </a:solidFill>
              <a:latin typeface="Assistant"/>
              <a:ea typeface="Assistant"/>
              <a:cs typeface="Assistant"/>
              <a:sym typeface="Assistant"/>
            </a:endParaRPr>
          </a:p>
          <a:p>
            <a:pPr defTabSz="1219170">
              <a:spcBef>
                <a:spcPts val="1600"/>
              </a:spcBef>
              <a:buClr>
                <a:srgbClr val="000000"/>
              </a:buClr>
            </a:pPr>
            <a:r>
              <a:rPr lang="fr" sz="1200" b="1" i="1" kern="0">
                <a:solidFill>
                  <a:srgbClr val="000000"/>
                </a:solidFill>
                <a:latin typeface="Assistant"/>
                <a:ea typeface="Assistant"/>
                <a:cs typeface="Assistant"/>
                <a:sym typeface="Assistant"/>
              </a:rPr>
              <a:t>Couverture</a:t>
            </a:r>
            <a:r>
              <a:rPr lang="fr" sz="1200" i="1" kern="0">
                <a:solidFill>
                  <a:srgbClr val="000000"/>
                </a:solidFill>
                <a:latin typeface="Assistant"/>
                <a:ea typeface="Assistant"/>
                <a:cs typeface="Assistant"/>
                <a:sym typeface="Assistant"/>
              </a:rPr>
              <a:t> : 100% du territoire</a:t>
            </a:r>
            <a:endParaRPr sz="1200" i="1" kern="0">
              <a:solidFill>
                <a:srgbClr val="000000"/>
              </a:solidFill>
              <a:latin typeface="Assistant"/>
              <a:ea typeface="Assistant"/>
              <a:cs typeface="Assistant"/>
              <a:sym typeface="Assistant"/>
            </a:endParaRPr>
          </a:p>
          <a:p>
            <a:pPr defTabSz="1219170">
              <a:spcBef>
                <a:spcPts val="1600"/>
              </a:spcBef>
              <a:spcAft>
                <a:spcPts val="1600"/>
              </a:spcAft>
              <a:buClr>
                <a:srgbClr val="000000"/>
              </a:buClr>
            </a:pPr>
            <a:r>
              <a:rPr lang="fr" sz="1200" b="1" i="1" kern="0">
                <a:solidFill>
                  <a:srgbClr val="000000"/>
                </a:solidFill>
                <a:latin typeface="Assistant"/>
                <a:ea typeface="Assistant"/>
                <a:cs typeface="Assistant"/>
                <a:sym typeface="Assistant"/>
              </a:rPr>
              <a:t>Accessibilité</a:t>
            </a:r>
            <a:r>
              <a:rPr lang="fr" sz="1200" i="1" kern="0">
                <a:solidFill>
                  <a:srgbClr val="000000"/>
                </a:solidFill>
                <a:latin typeface="Assistant"/>
                <a:ea typeface="Assistant"/>
                <a:cs typeface="Assistant"/>
                <a:sym typeface="Assistant"/>
              </a:rPr>
              <a:t> :  en ligne</a:t>
            </a:r>
            <a:endParaRPr sz="1200" i="1" kern="0">
              <a:solidFill>
                <a:srgbClr val="000000"/>
              </a:solidFill>
              <a:latin typeface="Assistant"/>
              <a:ea typeface="Assistant"/>
              <a:cs typeface="Assistant"/>
              <a:sym typeface="Assistant"/>
            </a:endParaRPr>
          </a:p>
        </p:txBody>
      </p:sp>
      <p:sp>
        <p:nvSpPr>
          <p:cNvPr id="223" name="Google Shape;223;p21"/>
          <p:cNvSpPr/>
          <p:nvPr/>
        </p:nvSpPr>
        <p:spPr>
          <a:xfrm>
            <a:off x="7377167" y="2827333"/>
            <a:ext cx="2155200" cy="3944400"/>
          </a:xfrm>
          <a:prstGeom prst="rect">
            <a:avLst/>
          </a:prstGeom>
          <a:noFill/>
          <a:ln w="19050" cap="flat" cmpd="sng">
            <a:solidFill>
              <a:srgbClr val="FFAB4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733" b="1" kern="0" dirty="0">
              <a:solidFill>
                <a:srgbClr val="000000"/>
              </a:solidFill>
              <a:latin typeface="Assistant"/>
              <a:ea typeface="Assistant"/>
              <a:cs typeface="Assistant"/>
              <a:sym typeface="Assistant"/>
            </a:endParaRPr>
          </a:p>
          <a:p>
            <a:pPr algn="ctr" defTabSz="1219170">
              <a:spcBef>
                <a:spcPts val="1600"/>
              </a:spcBef>
              <a:buClr>
                <a:srgbClr val="000000"/>
              </a:buClr>
            </a:pPr>
            <a:endParaRPr sz="1733" b="1" kern="0" dirty="0">
              <a:solidFill>
                <a:srgbClr val="000000"/>
              </a:solidFill>
              <a:latin typeface="Assistant"/>
              <a:ea typeface="Assistant"/>
              <a:cs typeface="Assistant"/>
              <a:sym typeface="Assistant"/>
            </a:endParaRPr>
          </a:p>
          <a:p>
            <a:pPr algn="ctr" defTabSz="1219170">
              <a:spcBef>
                <a:spcPts val="1600"/>
              </a:spcBef>
              <a:buClr>
                <a:srgbClr val="000000"/>
              </a:buClr>
            </a:pPr>
            <a:r>
              <a:rPr lang="fr" sz="1733" b="1" kern="0" dirty="0">
                <a:solidFill>
                  <a:srgbClr val="000000"/>
                </a:solidFill>
                <a:latin typeface="Assistant"/>
                <a:ea typeface="Assistant"/>
                <a:cs typeface="Assistant"/>
                <a:sym typeface="Assistant"/>
              </a:rPr>
              <a:t>SIOSE </a:t>
            </a:r>
            <a:endParaRPr sz="1733" b="1" kern="0" dirty="0">
              <a:solidFill>
                <a:srgbClr val="000000"/>
              </a:solidFill>
              <a:latin typeface="Assistant"/>
              <a:ea typeface="Assistant"/>
              <a:cs typeface="Assistant"/>
              <a:sym typeface="Assistant"/>
            </a:endParaRPr>
          </a:p>
          <a:p>
            <a:pPr defTabSz="1219170">
              <a:spcBef>
                <a:spcPts val="1600"/>
              </a:spcBef>
              <a:buClr>
                <a:srgbClr val="000000"/>
              </a:buClr>
            </a:pPr>
            <a:r>
              <a:rPr lang="fr" sz="1200" b="1" i="1" kern="0" dirty="0">
                <a:solidFill>
                  <a:srgbClr val="000000"/>
                </a:solidFill>
                <a:latin typeface="Assistant"/>
                <a:ea typeface="Assistant"/>
                <a:cs typeface="Assistant"/>
                <a:sym typeface="Assistant"/>
              </a:rPr>
              <a:t>Quoi ?</a:t>
            </a:r>
            <a:endParaRPr sz="1200" b="1" i="1" kern="0" dirty="0">
              <a:solidFill>
                <a:srgbClr val="000000"/>
              </a:solidFill>
              <a:latin typeface="Assistant"/>
              <a:ea typeface="Assistant"/>
              <a:cs typeface="Assistant"/>
              <a:sym typeface="Assistant"/>
            </a:endParaRPr>
          </a:p>
          <a:p>
            <a:pPr defTabSz="1219170">
              <a:buClr>
                <a:srgbClr val="000000"/>
              </a:buClr>
            </a:pPr>
            <a:r>
              <a:rPr lang="fr" sz="1200" i="1" kern="0" dirty="0">
                <a:solidFill>
                  <a:srgbClr val="000000"/>
                </a:solidFill>
                <a:latin typeface="Assistant"/>
                <a:ea typeface="Assistant"/>
                <a:cs typeface="Assistant"/>
                <a:sym typeface="Assistant"/>
              </a:rPr>
              <a:t>Système d'information sur l'occupation du sol en Espagne, intégré au Plan national d'observation du territoire (PNOT) </a:t>
            </a:r>
            <a:endParaRPr sz="1200" i="1" kern="0" dirty="0">
              <a:solidFill>
                <a:srgbClr val="000000"/>
              </a:solidFill>
              <a:latin typeface="Assistant"/>
              <a:ea typeface="Assistant"/>
              <a:cs typeface="Assistant"/>
              <a:sym typeface="Assistant"/>
            </a:endParaRPr>
          </a:p>
          <a:p>
            <a:pPr defTabSz="1219170">
              <a:buClr>
                <a:srgbClr val="000000"/>
              </a:buClr>
            </a:pPr>
            <a:endParaRPr sz="1200" i="1" kern="0" dirty="0">
              <a:solidFill>
                <a:srgbClr val="000000"/>
              </a:solidFill>
              <a:latin typeface="Assistant"/>
              <a:ea typeface="Assistant"/>
              <a:cs typeface="Assistant"/>
              <a:sym typeface="Assistant"/>
            </a:endParaRPr>
          </a:p>
          <a:p>
            <a:pPr defTabSz="1219170">
              <a:buClr>
                <a:srgbClr val="000000"/>
              </a:buClr>
            </a:pPr>
            <a:r>
              <a:rPr lang="fr" sz="1200" b="1" i="1" kern="0" dirty="0">
                <a:solidFill>
                  <a:srgbClr val="000000"/>
                </a:solidFill>
                <a:latin typeface="Assistant"/>
                <a:ea typeface="Assistant"/>
                <a:cs typeface="Assistant"/>
                <a:sym typeface="Assistant"/>
              </a:rPr>
              <a:t>Fréquence </a:t>
            </a:r>
            <a:r>
              <a:rPr lang="fr" sz="1200" i="1" kern="0" dirty="0">
                <a:solidFill>
                  <a:srgbClr val="000000"/>
                </a:solidFill>
                <a:latin typeface="Assistant"/>
                <a:ea typeface="Assistant"/>
                <a:cs typeface="Assistant"/>
                <a:sym typeface="Assistant"/>
              </a:rPr>
              <a:t>: mis à jour périodiquement</a:t>
            </a:r>
            <a:endParaRPr sz="1200" i="1" kern="0" dirty="0">
              <a:solidFill>
                <a:srgbClr val="000000"/>
              </a:solidFill>
              <a:latin typeface="Assistant"/>
              <a:ea typeface="Assistant"/>
              <a:cs typeface="Assistant"/>
              <a:sym typeface="Assistant"/>
            </a:endParaRPr>
          </a:p>
          <a:p>
            <a:pPr defTabSz="1219170">
              <a:spcBef>
                <a:spcPts val="1600"/>
              </a:spcBef>
              <a:buClr>
                <a:srgbClr val="000000"/>
              </a:buClr>
            </a:pPr>
            <a:r>
              <a:rPr lang="fr" sz="1200" b="1" i="1" kern="0" dirty="0">
                <a:solidFill>
                  <a:srgbClr val="000000"/>
                </a:solidFill>
                <a:latin typeface="Assistant"/>
                <a:ea typeface="Assistant"/>
                <a:cs typeface="Assistant"/>
                <a:sym typeface="Assistant"/>
              </a:rPr>
              <a:t>Couverture </a:t>
            </a:r>
            <a:r>
              <a:rPr lang="fr" sz="1200" i="1" kern="0" dirty="0">
                <a:solidFill>
                  <a:srgbClr val="000000"/>
                </a:solidFill>
                <a:latin typeface="Assistant"/>
                <a:ea typeface="Assistant"/>
                <a:cs typeface="Assistant"/>
                <a:sym typeface="Assistant"/>
              </a:rPr>
              <a:t>: tout le territoire avec la participation des régions autonomes</a:t>
            </a:r>
            <a:endParaRPr sz="1200" i="1" kern="0" dirty="0">
              <a:solidFill>
                <a:srgbClr val="000000"/>
              </a:solidFill>
              <a:latin typeface="Assistant"/>
              <a:ea typeface="Assistant"/>
              <a:cs typeface="Assistant"/>
              <a:sym typeface="Assistant"/>
            </a:endParaRPr>
          </a:p>
          <a:p>
            <a:pPr defTabSz="1219170">
              <a:spcBef>
                <a:spcPts val="1600"/>
              </a:spcBef>
              <a:buClr>
                <a:srgbClr val="000000"/>
              </a:buClr>
            </a:pPr>
            <a:r>
              <a:rPr lang="fr" sz="1200" b="1" i="1" kern="0" dirty="0">
                <a:solidFill>
                  <a:srgbClr val="000000"/>
                </a:solidFill>
                <a:latin typeface="Assistant"/>
                <a:ea typeface="Assistant"/>
                <a:cs typeface="Assistant"/>
                <a:sym typeface="Assistant"/>
              </a:rPr>
              <a:t>Accessibilité : </a:t>
            </a:r>
            <a:r>
              <a:rPr lang="fr" sz="1200" i="1" kern="0" dirty="0">
                <a:solidFill>
                  <a:srgbClr val="000000"/>
                </a:solidFill>
                <a:latin typeface="Assistant"/>
                <a:ea typeface="Assistant"/>
                <a:cs typeface="Assistant"/>
                <a:sym typeface="Assistant"/>
              </a:rPr>
              <a:t>en ligne</a:t>
            </a:r>
            <a:endParaRPr sz="1200" i="1" kern="0" dirty="0">
              <a:solidFill>
                <a:srgbClr val="000000"/>
              </a:solidFill>
              <a:latin typeface="Assistant"/>
              <a:ea typeface="Assistant"/>
              <a:cs typeface="Assistant"/>
              <a:sym typeface="Assistant"/>
            </a:endParaRPr>
          </a:p>
          <a:p>
            <a:pPr defTabSz="1219170">
              <a:buClr>
                <a:srgbClr val="000000"/>
              </a:buClr>
            </a:pPr>
            <a:endParaRPr sz="1467" i="1" kern="0" dirty="0">
              <a:solidFill>
                <a:srgbClr val="FFFFFF"/>
              </a:solidFill>
              <a:latin typeface="Assistant"/>
              <a:ea typeface="Assistant"/>
              <a:cs typeface="Assistant"/>
              <a:sym typeface="Assistant"/>
            </a:endParaRPr>
          </a:p>
          <a:p>
            <a:pPr defTabSz="1219170">
              <a:spcBef>
                <a:spcPts val="1600"/>
              </a:spcBef>
              <a:buClr>
                <a:srgbClr val="000000"/>
              </a:buClr>
            </a:pPr>
            <a:endParaRPr sz="1467" i="1" kern="0" dirty="0">
              <a:solidFill>
                <a:srgbClr val="FFFFFF"/>
              </a:solidFill>
              <a:latin typeface="Assistant"/>
              <a:ea typeface="Assistant"/>
              <a:cs typeface="Assistant"/>
              <a:sym typeface="Assistant"/>
            </a:endParaRPr>
          </a:p>
          <a:p>
            <a:pPr defTabSz="1219170">
              <a:spcBef>
                <a:spcPts val="1600"/>
              </a:spcBef>
              <a:spcAft>
                <a:spcPts val="1600"/>
              </a:spcAft>
              <a:buClr>
                <a:srgbClr val="000000"/>
              </a:buClr>
            </a:pPr>
            <a:endParaRPr sz="1467" i="1" kern="0" dirty="0">
              <a:solidFill>
                <a:srgbClr val="FFFFFF"/>
              </a:solidFill>
              <a:latin typeface="Assistant"/>
              <a:ea typeface="Assistant"/>
              <a:cs typeface="Assistant"/>
              <a:sym typeface="Assistant"/>
            </a:endParaRPr>
          </a:p>
        </p:txBody>
      </p:sp>
      <p:sp>
        <p:nvSpPr>
          <p:cNvPr id="224" name="Google Shape;224;p21"/>
          <p:cNvSpPr/>
          <p:nvPr/>
        </p:nvSpPr>
        <p:spPr>
          <a:xfrm>
            <a:off x="9735933" y="2827333"/>
            <a:ext cx="2155200" cy="3944400"/>
          </a:xfrm>
          <a:prstGeom prst="rect">
            <a:avLst/>
          </a:prstGeom>
          <a:noFill/>
          <a:ln w="19050" cap="flat" cmpd="sng">
            <a:solidFill>
              <a:srgbClr val="FBBC04"/>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733" b="1" kern="0">
              <a:solidFill>
                <a:srgbClr val="000000"/>
              </a:solidFill>
              <a:latin typeface="Assistant"/>
              <a:ea typeface="Assistant"/>
              <a:cs typeface="Assistant"/>
              <a:sym typeface="Assistant"/>
            </a:endParaRPr>
          </a:p>
          <a:p>
            <a:pPr algn="ctr" defTabSz="1219170">
              <a:spcBef>
                <a:spcPts val="1600"/>
              </a:spcBef>
              <a:buClr>
                <a:srgbClr val="000000"/>
              </a:buClr>
            </a:pPr>
            <a:r>
              <a:rPr lang="fr" sz="1733" b="1" kern="0">
                <a:solidFill>
                  <a:srgbClr val="000000"/>
                </a:solidFill>
                <a:latin typeface="Assistant"/>
                <a:ea typeface="Assistant"/>
                <a:cs typeface="Assistant"/>
                <a:sym typeface="Assistant"/>
              </a:rPr>
              <a:t>IWEPS en Wallonie &amp; </a:t>
            </a:r>
            <a:r>
              <a:rPr lang="fr" sz="1733" b="1" i="1" kern="0">
                <a:solidFill>
                  <a:srgbClr val="000000"/>
                </a:solidFill>
                <a:latin typeface="Assistant"/>
                <a:ea typeface="Assistant"/>
                <a:cs typeface="Assistant"/>
                <a:sym typeface="Assistant"/>
              </a:rPr>
              <a:t>Statistiek Vlaanderen </a:t>
            </a:r>
            <a:r>
              <a:rPr lang="fr" sz="1733" b="1" kern="0">
                <a:solidFill>
                  <a:srgbClr val="000000"/>
                </a:solidFill>
                <a:latin typeface="Assistant"/>
                <a:ea typeface="Assistant"/>
                <a:cs typeface="Assistant"/>
                <a:sym typeface="Assistant"/>
              </a:rPr>
              <a:t>en Flandre</a:t>
            </a:r>
            <a:endParaRPr sz="1733" b="1" kern="0">
              <a:solidFill>
                <a:srgbClr val="000000"/>
              </a:solidFill>
              <a:latin typeface="Assistant"/>
              <a:ea typeface="Assistant"/>
              <a:cs typeface="Assistant"/>
              <a:sym typeface="Assistant"/>
            </a:endParaRPr>
          </a:p>
          <a:p>
            <a:pPr defTabSz="1219170">
              <a:spcBef>
                <a:spcPts val="1600"/>
              </a:spcBef>
              <a:buClr>
                <a:srgbClr val="000000"/>
              </a:buClr>
            </a:pPr>
            <a:r>
              <a:rPr lang="fr" sz="1200" b="1" i="1" kern="0">
                <a:solidFill>
                  <a:srgbClr val="000000"/>
                </a:solidFill>
                <a:latin typeface="Assistant"/>
                <a:ea typeface="Assistant"/>
                <a:cs typeface="Assistant"/>
                <a:sym typeface="Assistant"/>
              </a:rPr>
              <a:t>Quoi ?</a:t>
            </a:r>
            <a:endParaRPr sz="1200" b="1" i="1" kern="0">
              <a:solidFill>
                <a:srgbClr val="000000"/>
              </a:solidFill>
              <a:latin typeface="Assistant"/>
              <a:ea typeface="Assistant"/>
              <a:cs typeface="Assistant"/>
              <a:sym typeface="Assistant"/>
            </a:endParaRPr>
          </a:p>
          <a:p>
            <a:pPr defTabSz="1219170">
              <a:buClr>
                <a:srgbClr val="000000"/>
              </a:buClr>
            </a:pPr>
            <a:r>
              <a:rPr lang="fr" sz="1200" i="1" kern="0">
                <a:solidFill>
                  <a:srgbClr val="000000"/>
                </a:solidFill>
                <a:latin typeface="Assistant"/>
                <a:ea typeface="Assistant"/>
                <a:cs typeface="Assistant"/>
                <a:sym typeface="Assistant"/>
              </a:rPr>
              <a:t>Données basées sur des registres fonciers. La Flandre s’exprime en hectares, la Wallonie préfère utiliser les km2.</a:t>
            </a:r>
            <a:endParaRPr sz="1200" i="1" kern="0">
              <a:solidFill>
                <a:srgbClr val="000000"/>
              </a:solidFill>
              <a:latin typeface="Assistant"/>
              <a:ea typeface="Assistant"/>
              <a:cs typeface="Assistant"/>
              <a:sym typeface="Assistant"/>
            </a:endParaRPr>
          </a:p>
          <a:p>
            <a:pPr defTabSz="1219170">
              <a:buClr>
                <a:srgbClr val="000000"/>
              </a:buClr>
            </a:pPr>
            <a:endParaRPr sz="1200" i="1" kern="0">
              <a:solidFill>
                <a:srgbClr val="000000"/>
              </a:solidFill>
              <a:latin typeface="Assistant"/>
              <a:ea typeface="Assistant"/>
              <a:cs typeface="Assistant"/>
              <a:sym typeface="Assistant"/>
            </a:endParaRPr>
          </a:p>
          <a:p>
            <a:pPr defTabSz="1219170">
              <a:buClr>
                <a:srgbClr val="000000"/>
              </a:buClr>
            </a:pPr>
            <a:r>
              <a:rPr lang="fr" sz="1200" b="1" i="1" kern="0">
                <a:solidFill>
                  <a:srgbClr val="000000"/>
                </a:solidFill>
                <a:latin typeface="Assistant"/>
                <a:ea typeface="Assistant"/>
                <a:cs typeface="Assistant"/>
                <a:sym typeface="Assistant"/>
              </a:rPr>
              <a:t>Fréquence:  </a:t>
            </a:r>
            <a:r>
              <a:rPr lang="fr" sz="1200" i="1" kern="0">
                <a:solidFill>
                  <a:srgbClr val="000000"/>
                </a:solidFill>
                <a:latin typeface="Assistant"/>
                <a:ea typeface="Assistant"/>
                <a:cs typeface="Assistant"/>
                <a:sym typeface="Assistant"/>
              </a:rPr>
              <a:t>annuelle</a:t>
            </a:r>
            <a:endParaRPr sz="1200" i="1" kern="0">
              <a:solidFill>
                <a:srgbClr val="000000"/>
              </a:solidFill>
              <a:latin typeface="Assistant"/>
              <a:ea typeface="Assistant"/>
              <a:cs typeface="Assistant"/>
              <a:sym typeface="Assistant"/>
            </a:endParaRPr>
          </a:p>
          <a:p>
            <a:pPr defTabSz="1219170">
              <a:buClr>
                <a:srgbClr val="000000"/>
              </a:buClr>
            </a:pPr>
            <a:endParaRPr sz="1200" i="1" kern="0">
              <a:solidFill>
                <a:srgbClr val="000000"/>
              </a:solidFill>
              <a:latin typeface="Assistant"/>
              <a:ea typeface="Assistant"/>
              <a:cs typeface="Assistant"/>
              <a:sym typeface="Assistant"/>
            </a:endParaRPr>
          </a:p>
          <a:p>
            <a:pPr defTabSz="1219170">
              <a:buClr>
                <a:srgbClr val="000000"/>
              </a:buClr>
            </a:pPr>
            <a:r>
              <a:rPr lang="fr" sz="1200" b="1" i="1" kern="0">
                <a:solidFill>
                  <a:srgbClr val="000000"/>
                </a:solidFill>
                <a:latin typeface="Assistant"/>
                <a:ea typeface="Assistant"/>
                <a:cs typeface="Assistant"/>
                <a:sym typeface="Assistant"/>
              </a:rPr>
              <a:t>Couverture: </a:t>
            </a:r>
            <a:r>
              <a:rPr lang="fr" sz="1200" i="1" kern="0">
                <a:solidFill>
                  <a:srgbClr val="000000"/>
                </a:solidFill>
                <a:latin typeface="Assistant"/>
                <a:ea typeface="Assistant"/>
                <a:cs typeface="Assistant"/>
                <a:sym typeface="Assistant"/>
              </a:rPr>
              <a:t>régionale</a:t>
            </a:r>
            <a:endParaRPr sz="1200" i="1" kern="0">
              <a:solidFill>
                <a:srgbClr val="000000"/>
              </a:solidFill>
              <a:latin typeface="Assistant"/>
              <a:ea typeface="Assistant"/>
              <a:cs typeface="Assistant"/>
              <a:sym typeface="Assistant"/>
            </a:endParaRPr>
          </a:p>
          <a:p>
            <a:pPr defTabSz="1219170">
              <a:buClr>
                <a:srgbClr val="000000"/>
              </a:buClr>
            </a:pPr>
            <a:endParaRPr sz="1200" i="1" kern="0">
              <a:solidFill>
                <a:srgbClr val="000000"/>
              </a:solidFill>
              <a:latin typeface="Assistant"/>
              <a:ea typeface="Assistant"/>
              <a:cs typeface="Assistant"/>
              <a:sym typeface="Assistant"/>
            </a:endParaRPr>
          </a:p>
          <a:p>
            <a:pPr defTabSz="1219170">
              <a:buClr>
                <a:srgbClr val="000000"/>
              </a:buClr>
            </a:pPr>
            <a:r>
              <a:rPr lang="fr" sz="1200" b="1" i="1" kern="0">
                <a:solidFill>
                  <a:srgbClr val="000000"/>
                </a:solidFill>
                <a:latin typeface="Assistant"/>
                <a:ea typeface="Assistant"/>
                <a:cs typeface="Assistant"/>
                <a:sym typeface="Assistant"/>
              </a:rPr>
              <a:t>Accessibilité:</a:t>
            </a:r>
            <a:r>
              <a:rPr lang="fr" sz="1200" i="1" kern="0">
                <a:solidFill>
                  <a:srgbClr val="000000"/>
                </a:solidFill>
                <a:latin typeface="Assistant"/>
                <a:ea typeface="Assistant"/>
                <a:cs typeface="Assistant"/>
                <a:sym typeface="Assistant"/>
              </a:rPr>
              <a:t> en ligne</a:t>
            </a:r>
            <a:endParaRPr sz="1467" i="1" kern="0">
              <a:solidFill>
                <a:srgbClr val="FFFFFF"/>
              </a:solidFill>
              <a:latin typeface="Assistant"/>
              <a:ea typeface="Assistant"/>
              <a:cs typeface="Assistant"/>
              <a:sym typeface="Assistant"/>
            </a:endParaRPr>
          </a:p>
          <a:p>
            <a:pPr defTabSz="1219170">
              <a:lnSpc>
                <a:spcPct val="115000"/>
              </a:lnSpc>
              <a:spcAft>
                <a:spcPts val="1600"/>
              </a:spcAft>
              <a:buClr>
                <a:srgbClr val="000000"/>
              </a:buClr>
            </a:pPr>
            <a:endParaRPr sz="1467" i="1" kern="0">
              <a:solidFill>
                <a:srgbClr val="FFFFFF"/>
              </a:solidFill>
              <a:latin typeface="Assistant"/>
              <a:ea typeface="Assistant"/>
              <a:cs typeface="Assistant"/>
              <a:sym typeface="Assistant"/>
            </a:endParaRPr>
          </a:p>
        </p:txBody>
      </p:sp>
      <p:sp>
        <p:nvSpPr>
          <p:cNvPr id="225" name="Google Shape;225;p21"/>
          <p:cNvSpPr txBox="1"/>
          <p:nvPr/>
        </p:nvSpPr>
        <p:spPr>
          <a:xfrm>
            <a:off x="804867" y="2314734"/>
            <a:ext cx="11472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4285F4"/>
                </a:solidFill>
                <a:latin typeface="Lexend"/>
                <a:ea typeface="Lexend"/>
                <a:cs typeface="Lexend"/>
                <a:sym typeface="Lexend"/>
              </a:rPr>
              <a:t>France</a:t>
            </a:r>
            <a:endParaRPr sz="2000" b="1" kern="0">
              <a:solidFill>
                <a:srgbClr val="4285F4"/>
              </a:solidFill>
              <a:latin typeface="Lexend"/>
              <a:ea typeface="Lexend"/>
              <a:cs typeface="Lexend"/>
              <a:sym typeface="Lexend"/>
            </a:endParaRPr>
          </a:p>
        </p:txBody>
      </p:sp>
      <p:sp>
        <p:nvSpPr>
          <p:cNvPr id="226" name="Google Shape;226;p21"/>
          <p:cNvSpPr txBox="1"/>
          <p:nvPr/>
        </p:nvSpPr>
        <p:spPr>
          <a:xfrm>
            <a:off x="10086733" y="2314718"/>
            <a:ext cx="14536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FBBC04"/>
                </a:solidFill>
                <a:latin typeface="Lexend"/>
                <a:ea typeface="Lexend"/>
                <a:cs typeface="Lexend"/>
                <a:sym typeface="Lexend"/>
              </a:rPr>
              <a:t>Belgique</a:t>
            </a:r>
            <a:endParaRPr sz="2000" b="1" kern="0">
              <a:solidFill>
                <a:srgbClr val="FBBC04"/>
              </a:solidFill>
              <a:latin typeface="Lexend"/>
              <a:ea typeface="Lexend"/>
              <a:cs typeface="Lexend"/>
              <a:sym typeface="Lexend"/>
            </a:endParaRPr>
          </a:p>
        </p:txBody>
      </p:sp>
      <p:sp>
        <p:nvSpPr>
          <p:cNvPr id="227" name="Google Shape;227;p21"/>
          <p:cNvSpPr txBox="1"/>
          <p:nvPr/>
        </p:nvSpPr>
        <p:spPr>
          <a:xfrm>
            <a:off x="3056633" y="2314734"/>
            <a:ext cx="13612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FF5A5A"/>
                </a:solidFill>
                <a:latin typeface="Lexend"/>
                <a:ea typeface="Lexend"/>
                <a:cs typeface="Lexend"/>
                <a:sym typeface="Lexend"/>
              </a:rPr>
              <a:t>Italie</a:t>
            </a:r>
            <a:endParaRPr sz="2000" b="1" kern="0">
              <a:solidFill>
                <a:srgbClr val="FF5A5A"/>
              </a:solidFill>
              <a:latin typeface="Lexend"/>
              <a:ea typeface="Lexend"/>
              <a:cs typeface="Lexend"/>
              <a:sym typeface="Lexend"/>
            </a:endParaRPr>
          </a:p>
        </p:txBody>
      </p:sp>
      <p:sp>
        <p:nvSpPr>
          <p:cNvPr id="228" name="Google Shape;228;p21"/>
          <p:cNvSpPr txBox="1"/>
          <p:nvPr/>
        </p:nvSpPr>
        <p:spPr>
          <a:xfrm>
            <a:off x="5250801" y="2314734"/>
            <a:ext cx="16904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34A853"/>
                </a:solidFill>
                <a:latin typeface="Lexend"/>
                <a:ea typeface="Lexend"/>
                <a:cs typeface="Lexend"/>
                <a:sym typeface="Lexend"/>
              </a:rPr>
              <a:t>Allemagne</a:t>
            </a:r>
            <a:endParaRPr sz="2000" b="1" kern="0">
              <a:solidFill>
                <a:srgbClr val="34A853"/>
              </a:solidFill>
              <a:latin typeface="Lexend"/>
              <a:ea typeface="Lexend"/>
              <a:cs typeface="Lexend"/>
              <a:sym typeface="Lexend"/>
            </a:endParaRPr>
          </a:p>
        </p:txBody>
      </p:sp>
      <p:sp>
        <p:nvSpPr>
          <p:cNvPr id="229" name="Google Shape;229;p21"/>
          <p:cNvSpPr txBox="1"/>
          <p:nvPr/>
        </p:nvSpPr>
        <p:spPr>
          <a:xfrm>
            <a:off x="7609568" y="2314734"/>
            <a:ext cx="16904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kern="0">
                <a:solidFill>
                  <a:srgbClr val="FFAB40"/>
                </a:solidFill>
                <a:latin typeface="Lexend"/>
                <a:ea typeface="Lexend"/>
                <a:cs typeface="Lexend"/>
                <a:sym typeface="Lexend"/>
              </a:rPr>
              <a:t>Espagne</a:t>
            </a:r>
            <a:endParaRPr sz="2000" b="1" kern="0">
              <a:solidFill>
                <a:srgbClr val="FFAB40"/>
              </a:solidFill>
              <a:latin typeface="Lexend"/>
              <a:ea typeface="Lexend"/>
              <a:cs typeface="Lexend"/>
              <a:sym typeface="Lexend"/>
            </a:endParaRPr>
          </a:p>
        </p:txBody>
      </p:sp>
      <p:sp>
        <p:nvSpPr>
          <p:cNvPr id="230" name="Google Shape;230;p21"/>
          <p:cNvSpPr txBox="1"/>
          <p:nvPr/>
        </p:nvSpPr>
        <p:spPr>
          <a:xfrm>
            <a:off x="118753" y="-255826"/>
            <a:ext cx="10999200" cy="1075126"/>
          </a:xfrm>
          <a:prstGeom prst="rect">
            <a:avLst/>
          </a:prstGeom>
          <a:noFill/>
          <a:ln>
            <a:noFill/>
          </a:ln>
        </p:spPr>
        <p:txBody>
          <a:bodyPr spcFirstLastPara="1" wrap="square" lIns="121900" tIns="121900" rIns="121900" bIns="121900" anchor="t" anchorCtr="0">
            <a:spAutoFit/>
          </a:bodyPr>
          <a:lstStyle/>
          <a:p>
            <a:pPr algn="just" defTabSz="1219170">
              <a:lnSpc>
                <a:spcPct val="115000"/>
              </a:lnSpc>
              <a:spcBef>
                <a:spcPts val="2133"/>
              </a:spcBef>
              <a:spcAft>
                <a:spcPts val="533"/>
              </a:spcAft>
              <a:buClr>
                <a:srgbClr val="000000"/>
              </a:buClr>
            </a:pPr>
            <a:r>
              <a:rPr lang="fr" sz="2800" kern="0" dirty="0">
                <a:solidFill>
                  <a:srgbClr val="000000"/>
                </a:solidFill>
                <a:latin typeface="Lexend Medium"/>
                <a:ea typeface="Lexend Medium"/>
                <a:cs typeface="Lexend Medium"/>
                <a:sym typeface="Lexend Medium"/>
              </a:rPr>
              <a:t>1. Observer, mesurer et assurer un suivi</a:t>
            </a:r>
            <a:endParaRPr sz="2800" i="1" kern="0" dirty="0">
              <a:solidFill>
                <a:srgbClr val="434343"/>
              </a:solidFill>
              <a:latin typeface="Assistant"/>
              <a:ea typeface="Assistant"/>
              <a:cs typeface="Assistant"/>
              <a:sym typeface="Assistan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p:nvPr/>
        </p:nvSpPr>
        <p:spPr>
          <a:xfrm>
            <a:off x="1426033" y="1655684"/>
            <a:ext cx="1844400" cy="5336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7;p18"/>
          <p:cNvSpPr txBox="1"/>
          <p:nvPr/>
        </p:nvSpPr>
        <p:spPr>
          <a:xfrm>
            <a:off x="9161167" y="1093618"/>
            <a:ext cx="2071600" cy="61551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400" b="1" kern="0">
                <a:solidFill>
                  <a:srgbClr val="000000"/>
                </a:solidFill>
                <a:latin typeface="Assistant"/>
                <a:ea typeface="Assistant"/>
                <a:cs typeface="Assistant"/>
                <a:sym typeface="Assistant"/>
              </a:rPr>
              <a:t>2012 - 2018</a:t>
            </a:r>
            <a:endParaRPr sz="2400" b="1" kern="0">
              <a:solidFill>
                <a:srgbClr val="000000"/>
              </a:solidFill>
              <a:latin typeface="Assistant"/>
              <a:ea typeface="Assistant"/>
              <a:cs typeface="Assistant"/>
              <a:sym typeface="Assistant"/>
            </a:endParaRPr>
          </a:p>
        </p:txBody>
      </p:sp>
      <p:grpSp>
        <p:nvGrpSpPr>
          <p:cNvPr id="148" name="Google Shape;148;p18"/>
          <p:cNvGrpSpPr/>
          <p:nvPr/>
        </p:nvGrpSpPr>
        <p:grpSpPr>
          <a:xfrm>
            <a:off x="188233" y="2189300"/>
            <a:ext cx="4320000" cy="4534000"/>
            <a:chOff x="141175" y="902225"/>
            <a:chExt cx="3240000" cy="3400500"/>
          </a:xfrm>
        </p:grpSpPr>
        <p:pic>
          <p:nvPicPr>
            <p:cNvPr id="149" name="Google Shape;149;p18"/>
            <p:cNvPicPr preferRelativeResize="0"/>
            <p:nvPr/>
          </p:nvPicPr>
          <p:blipFill rotWithShape="1">
            <a:blip r:embed="rId3">
              <a:alphaModFix/>
            </a:blip>
            <a:srcRect l="10894" t="4437" r="7618" b="4446"/>
            <a:stretch/>
          </p:blipFill>
          <p:spPr>
            <a:xfrm>
              <a:off x="141175" y="1062725"/>
              <a:ext cx="3240000" cy="3240000"/>
            </a:xfrm>
            <a:prstGeom prst="ellipse">
              <a:avLst/>
            </a:prstGeom>
            <a:noFill/>
            <a:ln>
              <a:noFill/>
            </a:ln>
          </p:spPr>
        </p:pic>
        <p:sp>
          <p:nvSpPr>
            <p:cNvPr id="150" name="Google Shape;150;p18"/>
            <p:cNvSpPr txBox="1"/>
            <p:nvPr/>
          </p:nvSpPr>
          <p:spPr>
            <a:xfrm>
              <a:off x="1831325" y="1471725"/>
              <a:ext cx="9228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14,11%</a:t>
              </a:r>
              <a:endParaRPr sz="1867" kern="0">
                <a:solidFill>
                  <a:srgbClr val="FFFFFF"/>
                </a:solidFill>
                <a:latin typeface="Assistant"/>
                <a:ea typeface="Assistant"/>
                <a:cs typeface="Assistant"/>
                <a:sym typeface="Assistant"/>
              </a:endParaRPr>
            </a:p>
          </p:txBody>
        </p:sp>
        <p:sp>
          <p:nvSpPr>
            <p:cNvPr id="151" name="Google Shape;151;p18"/>
            <p:cNvSpPr txBox="1"/>
            <p:nvPr/>
          </p:nvSpPr>
          <p:spPr>
            <a:xfrm>
              <a:off x="2359350" y="2171550"/>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10,72%</a:t>
              </a:r>
              <a:endParaRPr sz="1867" kern="0">
                <a:solidFill>
                  <a:srgbClr val="FFFFFF"/>
                </a:solidFill>
                <a:latin typeface="Assistant"/>
                <a:ea typeface="Assistant"/>
                <a:cs typeface="Assistant"/>
                <a:sym typeface="Assistant"/>
              </a:endParaRPr>
            </a:p>
          </p:txBody>
        </p:sp>
        <p:sp>
          <p:nvSpPr>
            <p:cNvPr id="152" name="Google Shape;152;p18"/>
            <p:cNvSpPr txBox="1"/>
            <p:nvPr/>
          </p:nvSpPr>
          <p:spPr>
            <a:xfrm>
              <a:off x="2484800" y="2784150"/>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8,06%</a:t>
              </a:r>
              <a:endParaRPr sz="1867" kern="0">
                <a:solidFill>
                  <a:srgbClr val="FFFFFF"/>
                </a:solidFill>
                <a:latin typeface="Assistant"/>
                <a:ea typeface="Assistant"/>
                <a:cs typeface="Assistant"/>
                <a:sym typeface="Assistant"/>
              </a:endParaRPr>
            </a:p>
          </p:txBody>
        </p:sp>
        <p:sp>
          <p:nvSpPr>
            <p:cNvPr id="153" name="Google Shape;153;p18"/>
            <p:cNvSpPr txBox="1"/>
            <p:nvPr/>
          </p:nvSpPr>
          <p:spPr>
            <a:xfrm>
              <a:off x="1696100" y="3326625"/>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22%</a:t>
              </a:r>
              <a:endParaRPr sz="1867" kern="0">
                <a:solidFill>
                  <a:srgbClr val="FFFFFF"/>
                </a:solidFill>
                <a:latin typeface="Assistant"/>
                <a:ea typeface="Assistant"/>
                <a:cs typeface="Assistant"/>
                <a:sym typeface="Assistant"/>
              </a:endParaRPr>
            </a:p>
          </p:txBody>
        </p:sp>
        <p:sp>
          <p:nvSpPr>
            <p:cNvPr id="154" name="Google Shape;154;p18"/>
            <p:cNvSpPr txBox="1"/>
            <p:nvPr/>
          </p:nvSpPr>
          <p:spPr>
            <a:xfrm>
              <a:off x="299475" y="2482625"/>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44,52%</a:t>
              </a:r>
              <a:endParaRPr sz="1867" kern="0">
                <a:solidFill>
                  <a:srgbClr val="FFFFFF"/>
                </a:solidFill>
                <a:latin typeface="Assistant"/>
                <a:ea typeface="Assistant"/>
                <a:cs typeface="Assistant"/>
                <a:sym typeface="Assistant"/>
              </a:endParaRPr>
            </a:p>
          </p:txBody>
        </p:sp>
        <p:sp>
          <p:nvSpPr>
            <p:cNvPr id="155" name="Google Shape;155;p18"/>
            <p:cNvSpPr txBox="1"/>
            <p:nvPr/>
          </p:nvSpPr>
          <p:spPr>
            <a:xfrm>
              <a:off x="2595475" y="902225"/>
              <a:ext cx="585900" cy="369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a:solidFill>
                    <a:srgbClr val="000000"/>
                  </a:solidFill>
                  <a:latin typeface="Assistant"/>
                  <a:ea typeface="Assistant"/>
                  <a:cs typeface="Assistant"/>
                  <a:sym typeface="Assistant"/>
                </a:rPr>
                <a:t>0,58%</a:t>
              </a:r>
              <a:endParaRPr sz="1600" kern="0">
                <a:solidFill>
                  <a:srgbClr val="000000"/>
                </a:solidFill>
                <a:latin typeface="Assistant"/>
                <a:ea typeface="Assistant"/>
                <a:cs typeface="Assistant"/>
                <a:sym typeface="Assistant"/>
              </a:endParaRPr>
            </a:p>
          </p:txBody>
        </p:sp>
        <p:cxnSp>
          <p:nvCxnSpPr>
            <p:cNvPr id="156" name="Google Shape;156;p18"/>
            <p:cNvCxnSpPr/>
            <p:nvPr/>
          </p:nvCxnSpPr>
          <p:spPr>
            <a:xfrm flipH="1">
              <a:off x="1796775" y="1085225"/>
              <a:ext cx="818700" cy="3300"/>
            </a:xfrm>
            <a:prstGeom prst="straightConnector1">
              <a:avLst/>
            </a:prstGeom>
            <a:noFill/>
            <a:ln w="9525" cap="flat" cmpd="sng">
              <a:solidFill>
                <a:schemeClr val="dk2"/>
              </a:solidFill>
              <a:prstDash val="solid"/>
              <a:round/>
              <a:headEnd type="none" w="med" len="med"/>
              <a:tailEnd type="none" w="med" len="med"/>
            </a:ln>
          </p:spPr>
        </p:cxnSp>
      </p:grpSp>
      <p:sp>
        <p:nvSpPr>
          <p:cNvPr id="157" name="Google Shape;157;p18"/>
          <p:cNvSpPr txBox="1"/>
          <p:nvPr/>
        </p:nvSpPr>
        <p:spPr>
          <a:xfrm>
            <a:off x="5669367" y="1093618"/>
            <a:ext cx="2071600" cy="61551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400" b="1" kern="0">
                <a:solidFill>
                  <a:srgbClr val="000000"/>
                </a:solidFill>
                <a:latin typeface="Assistant"/>
                <a:ea typeface="Assistant"/>
                <a:cs typeface="Assistant"/>
                <a:sym typeface="Assistant"/>
              </a:rPr>
              <a:t>2006 - 2012</a:t>
            </a:r>
            <a:endParaRPr sz="2400" b="1" kern="0">
              <a:solidFill>
                <a:srgbClr val="000000"/>
              </a:solidFill>
              <a:latin typeface="Assistant"/>
              <a:ea typeface="Assistant"/>
              <a:cs typeface="Assistant"/>
              <a:sym typeface="Assistant"/>
            </a:endParaRPr>
          </a:p>
        </p:txBody>
      </p:sp>
      <p:sp>
        <p:nvSpPr>
          <p:cNvPr id="158" name="Google Shape;158;p18"/>
          <p:cNvSpPr txBox="1"/>
          <p:nvPr/>
        </p:nvSpPr>
        <p:spPr>
          <a:xfrm>
            <a:off x="1312433" y="1093618"/>
            <a:ext cx="2071600" cy="61551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400" b="1" kern="0">
                <a:solidFill>
                  <a:srgbClr val="000000"/>
                </a:solidFill>
                <a:latin typeface="Assistant"/>
                <a:ea typeface="Assistant"/>
                <a:cs typeface="Assistant"/>
                <a:sym typeface="Assistant"/>
              </a:rPr>
              <a:t>2000 - 2006</a:t>
            </a:r>
            <a:endParaRPr sz="2400" b="1" kern="0">
              <a:solidFill>
                <a:srgbClr val="000000"/>
              </a:solidFill>
              <a:latin typeface="Assistant"/>
              <a:ea typeface="Assistant"/>
              <a:cs typeface="Assistant"/>
              <a:sym typeface="Assistant"/>
            </a:endParaRPr>
          </a:p>
        </p:txBody>
      </p:sp>
      <p:sp>
        <p:nvSpPr>
          <p:cNvPr id="159" name="Google Shape;159;p18"/>
          <p:cNvSpPr txBox="1"/>
          <p:nvPr/>
        </p:nvSpPr>
        <p:spPr>
          <a:xfrm>
            <a:off x="201732" y="142467"/>
            <a:ext cx="10319805" cy="9848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2400" kern="0" dirty="0">
                <a:solidFill>
                  <a:srgbClr val="000000"/>
                </a:solidFill>
                <a:latin typeface="Assistant"/>
                <a:ea typeface="Assistant"/>
                <a:cs typeface="Assistant"/>
                <a:sym typeface="Assistant"/>
              </a:rPr>
              <a:t>Les tendances : une lente diminution d’artificialisation en Europe 2000-2018 contributions pour les cinq pays  </a:t>
            </a:r>
            <a:endParaRPr sz="2400" kern="0" dirty="0">
              <a:solidFill>
                <a:srgbClr val="000000"/>
              </a:solidFill>
              <a:latin typeface="Assistant"/>
              <a:ea typeface="Assistant"/>
              <a:cs typeface="Assistant"/>
              <a:sym typeface="Assistant"/>
            </a:endParaRPr>
          </a:p>
        </p:txBody>
      </p:sp>
      <p:pic>
        <p:nvPicPr>
          <p:cNvPr id="160" name="Google Shape;160;p18"/>
          <p:cNvPicPr preferRelativeResize="0"/>
          <p:nvPr/>
        </p:nvPicPr>
        <p:blipFill>
          <a:blip r:embed="rId4">
            <a:alphaModFix/>
          </a:blip>
          <a:stretch>
            <a:fillRect/>
          </a:stretch>
        </p:blipFill>
        <p:spPr>
          <a:xfrm>
            <a:off x="9209367" y="4859767"/>
            <a:ext cx="1844416" cy="1997067"/>
          </a:xfrm>
          <a:prstGeom prst="rect">
            <a:avLst/>
          </a:prstGeom>
          <a:noFill/>
          <a:ln>
            <a:noFill/>
          </a:ln>
        </p:spPr>
      </p:pic>
      <p:sp>
        <p:nvSpPr>
          <p:cNvPr id="161" name="Google Shape;161;p18"/>
          <p:cNvSpPr txBox="1"/>
          <p:nvPr/>
        </p:nvSpPr>
        <p:spPr>
          <a:xfrm>
            <a:off x="1360633" y="1532484"/>
            <a:ext cx="1975200" cy="77972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i="1" kern="0">
                <a:solidFill>
                  <a:srgbClr val="FFFFFF"/>
                </a:solidFill>
                <a:latin typeface="Assistant"/>
                <a:ea typeface="Assistant"/>
                <a:cs typeface="Assistant"/>
                <a:sym typeface="Assistant"/>
              </a:rPr>
              <a:t>6130,25 km</a:t>
            </a:r>
            <a:r>
              <a:rPr lang="fr" sz="2000" b="1" i="1" kern="0" baseline="30000">
                <a:solidFill>
                  <a:srgbClr val="FFFFFF"/>
                </a:solidFill>
                <a:latin typeface="Assistant"/>
                <a:ea typeface="Assistant"/>
                <a:cs typeface="Assistant"/>
                <a:sym typeface="Assistant"/>
              </a:rPr>
              <a:t>2</a:t>
            </a:r>
            <a:r>
              <a:rPr lang="fr" sz="1467" b="1" i="1" kern="0">
                <a:solidFill>
                  <a:srgbClr val="FFFFFF"/>
                </a:solidFill>
                <a:latin typeface="Assistant"/>
                <a:ea typeface="Assistant"/>
                <a:cs typeface="Assistant"/>
                <a:sym typeface="Assistant"/>
              </a:rPr>
              <a:t> artificialisés</a:t>
            </a:r>
            <a:endParaRPr sz="1467" b="1" i="1" kern="0">
              <a:solidFill>
                <a:srgbClr val="FFFFFF"/>
              </a:solidFill>
              <a:latin typeface="Assistant"/>
              <a:ea typeface="Assistant"/>
              <a:cs typeface="Assistant"/>
              <a:sym typeface="Assistant"/>
            </a:endParaRPr>
          </a:p>
        </p:txBody>
      </p:sp>
      <p:sp>
        <p:nvSpPr>
          <p:cNvPr id="162" name="Google Shape;162;p18"/>
          <p:cNvSpPr/>
          <p:nvPr/>
        </p:nvSpPr>
        <p:spPr>
          <a:xfrm>
            <a:off x="5782967" y="1655684"/>
            <a:ext cx="1844400" cy="5336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63;p18"/>
          <p:cNvSpPr txBox="1"/>
          <p:nvPr/>
        </p:nvSpPr>
        <p:spPr>
          <a:xfrm>
            <a:off x="5717567" y="1532484"/>
            <a:ext cx="1975200" cy="77972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i="1" kern="0">
                <a:solidFill>
                  <a:srgbClr val="FFFFFF"/>
                </a:solidFill>
                <a:latin typeface="Assistant"/>
                <a:ea typeface="Assistant"/>
                <a:cs typeface="Assistant"/>
                <a:sym typeface="Assistant"/>
              </a:rPr>
              <a:t>5160,8 km</a:t>
            </a:r>
            <a:r>
              <a:rPr lang="fr" sz="2000" b="1" i="1" kern="0" baseline="30000">
                <a:solidFill>
                  <a:srgbClr val="FFFFFF"/>
                </a:solidFill>
                <a:latin typeface="Assistant"/>
                <a:ea typeface="Assistant"/>
                <a:cs typeface="Assistant"/>
                <a:sym typeface="Assistant"/>
              </a:rPr>
              <a:t>2</a:t>
            </a:r>
            <a:r>
              <a:rPr lang="fr" sz="1467" b="1" i="1" kern="0">
                <a:solidFill>
                  <a:srgbClr val="FFFFFF"/>
                </a:solidFill>
                <a:latin typeface="Assistant"/>
                <a:ea typeface="Assistant"/>
                <a:cs typeface="Assistant"/>
                <a:sym typeface="Assistant"/>
              </a:rPr>
              <a:t> artificialisés</a:t>
            </a:r>
            <a:endParaRPr sz="1467" b="1" i="1" kern="0">
              <a:solidFill>
                <a:srgbClr val="FFFFFF"/>
              </a:solidFill>
              <a:latin typeface="Assistant"/>
              <a:ea typeface="Assistant"/>
              <a:cs typeface="Assistant"/>
              <a:sym typeface="Assistant"/>
            </a:endParaRPr>
          </a:p>
        </p:txBody>
      </p:sp>
      <p:sp>
        <p:nvSpPr>
          <p:cNvPr id="164" name="Google Shape;164;p18"/>
          <p:cNvSpPr/>
          <p:nvPr/>
        </p:nvSpPr>
        <p:spPr>
          <a:xfrm>
            <a:off x="9274767" y="1655684"/>
            <a:ext cx="1844400" cy="5336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65;p18"/>
          <p:cNvSpPr txBox="1"/>
          <p:nvPr/>
        </p:nvSpPr>
        <p:spPr>
          <a:xfrm>
            <a:off x="9209367" y="1532484"/>
            <a:ext cx="1975200" cy="77972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2000" b="1" i="1" kern="0">
                <a:solidFill>
                  <a:srgbClr val="FFFFFF"/>
                </a:solidFill>
                <a:latin typeface="Assistant"/>
                <a:ea typeface="Assistant"/>
                <a:cs typeface="Assistant"/>
                <a:sym typeface="Assistant"/>
              </a:rPr>
              <a:t>3236 km</a:t>
            </a:r>
            <a:r>
              <a:rPr lang="fr" sz="2000" b="1" i="1" kern="0" baseline="30000">
                <a:solidFill>
                  <a:srgbClr val="FFFFFF"/>
                </a:solidFill>
                <a:latin typeface="Assistant"/>
                <a:ea typeface="Assistant"/>
                <a:cs typeface="Assistant"/>
                <a:sym typeface="Assistant"/>
              </a:rPr>
              <a:t>2</a:t>
            </a:r>
            <a:r>
              <a:rPr lang="fr" sz="1467" b="1" i="1" kern="0">
                <a:solidFill>
                  <a:srgbClr val="FFFFFF"/>
                </a:solidFill>
                <a:latin typeface="Assistant"/>
                <a:ea typeface="Assistant"/>
                <a:cs typeface="Assistant"/>
                <a:sym typeface="Assistant"/>
              </a:rPr>
              <a:t> artificialisés</a:t>
            </a:r>
            <a:endParaRPr sz="1467" b="1" i="1" kern="0">
              <a:solidFill>
                <a:srgbClr val="FFFFFF"/>
              </a:solidFill>
              <a:latin typeface="Assistant"/>
              <a:ea typeface="Assistant"/>
              <a:cs typeface="Assistant"/>
              <a:sym typeface="Assistant"/>
            </a:endParaRPr>
          </a:p>
        </p:txBody>
      </p:sp>
      <p:grpSp>
        <p:nvGrpSpPr>
          <p:cNvPr id="166" name="Google Shape;166;p18"/>
          <p:cNvGrpSpPr/>
          <p:nvPr/>
        </p:nvGrpSpPr>
        <p:grpSpPr>
          <a:xfrm>
            <a:off x="4865967" y="2189301"/>
            <a:ext cx="3678400" cy="3873916"/>
            <a:chOff x="3649475" y="1910988"/>
            <a:chExt cx="2758800" cy="2905437"/>
          </a:xfrm>
        </p:grpSpPr>
        <p:grpSp>
          <p:nvGrpSpPr>
            <p:cNvPr id="167" name="Google Shape;167;p18"/>
            <p:cNvGrpSpPr/>
            <p:nvPr/>
          </p:nvGrpSpPr>
          <p:grpSpPr>
            <a:xfrm>
              <a:off x="3649475" y="1910988"/>
              <a:ext cx="2758800" cy="2905437"/>
              <a:chOff x="3646350" y="1397288"/>
              <a:chExt cx="2758800" cy="2905437"/>
            </a:xfrm>
          </p:grpSpPr>
          <p:pic>
            <p:nvPicPr>
              <p:cNvPr id="168" name="Google Shape;168;p18"/>
              <p:cNvPicPr preferRelativeResize="0"/>
              <p:nvPr/>
            </p:nvPicPr>
            <p:blipFill rotWithShape="1">
              <a:blip r:embed="rId5">
                <a:alphaModFix/>
              </a:blip>
              <a:srcRect l="8881" t="4348" r="8881" b="4866"/>
              <a:stretch/>
            </p:blipFill>
            <p:spPr>
              <a:xfrm>
                <a:off x="3646350" y="1573925"/>
                <a:ext cx="2728800" cy="2728800"/>
              </a:xfrm>
              <a:prstGeom prst="ellipse">
                <a:avLst/>
              </a:prstGeom>
              <a:noFill/>
              <a:ln>
                <a:noFill/>
              </a:ln>
            </p:spPr>
          </p:pic>
          <p:sp>
            <p:nvSpPr>
              <p:cNvPr id="169" name="Google Shape;169;p18"/>
              <p:cNvSpPr txBox="1"/>
              <p:nvPr/>
            </p:nvSpPr>
            <p:spPr>
              <a:xfrm>
                <a:off x="5167350" y="1969075"/>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16,9%</a:t>
                </a:r>
                <a:endParaRPr sz="1867" kern="0">
                  <a:solidFill>
                    <a:srgbClr val="FFFFFF"/>
                  </a:solidFill>
                  <a:latin typeface="Assistant"/>
                  <a:ea typeface="Assistant"/>
                  <a:cs typeface="Assistant"/>
                  <a:sym typeface="Assistant"/>
                </a:endParaRPr>
              </a:p>
            </p:txBody>
          </p:sp>
          <p:sp>
            <p:nvSpPr>
              <p:cNvPr id="170" name="Google Shape;170;p18"/>
              <p:cNvSpPr txBox="1"/>
              <p:nvPr/>
            </p:nvSpPr>
            <p:spPr>
              <a:xfrm>
                <a:off x="5555250" y="2571750"/>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8,3%</a:t>
                </a:r>
                <a:endParaRPr sz="1867" kern="0">
                  <a:solidFill>
                    <a:srgbClr val="FFFFFF"/>
                  </a:solidFill>
                  <a:latin typeface="Assistant"/>
                  <a:ea typeface="Assistant"/>
                  <a:cs typeface="Assistant"/>
                  <a:sym typeface="Assistant"/>
                </a:endParaRPr>
              </a:p>
            </p:txBody>
          </p:sp>
          <p:sp>
            <p:nvSpPr>
              <p:cNvPr id="171" name="Google Shape;171;p18"/>
              <p:cNvSpPr txBox="1"/>
              <p:nvPr/>
            </p:nvSpPr>
            <p:spPr>
              <a:xfrm>
                <a:off x="5585250" y="3001950"/>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6,9%</a:t>
                </a:r>
                <a:endParaRPr sz="1867" kern="0">
                  <a:solidFill>
                    <a:srgbClr val="FFFFFF"/>
                  </a:solidFill>
                  <a:latin typeface="Assistant"/>
                  <a:ea typeface="Assistant"/>
                  <a:cs typeface="Assistant"/>
                  <a:sym typeface="Assistant"/>
                </a:endParaRPr>
              </a:p>
            </p:txBody>
          </p:sp>
          <p:sp>
            <p:nvSpPr>
              <p:cNvPr id="172" name="Google Shape;172;p18"/>
              <p:cNvSpPr txBox="1"/>
              <p:nvPr/>
            </p:nvSpPr>
            <p:spPr>
              <a:xfrm>
                <a:off x="4967700" y="3462150"/>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21,73%</a:t>
                </a:r>
                <a:endParaRPr sz="1867" kern="0">
                  <a:solidFill>
                    <a:srgbClr val="FFFFFF"/>
                  </a:solidFill>
                  <a:latin typeface="Assistant"/>
                  <a:ea typeface="Assistant"/>
                  <a:cs typeface="Assistant"/>
                  <a:sym typeface="Assistant"/>
                </a:endParaRPr>
              </a:p>
            </p:txBody>
          </p:sp>
          <p:sp>
            <p:nvSpPr>
              <p:cNvPr id="173" name="Google Shape;173;p18"/>
              <p:cNvSpPr txBox="1"/>
              <p:nvPr/>
            </p:nvSpPr>
            <p:spPr>
              <a:xfrm>
                <a:off x="3981925" y="2729825"/>
                <a:ext cx="819900" cy="40012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867" kern="0">
                    <a:solidFill>
                      <a:srgbClr val="FFFFFF"/>
                    </a:solidFill>
                    <a:latin typeface="Assistant"/>
                    <a:ea typeface="Assistant"/>
                    <a:cs typeface="Assistant"/>
                    <a:sym typeface="Assistant"/>
                  </a:rPr>
                  <a:t>45,4%</a:t>
                </a:r>
                <a:endParaRPr sz="1867" kern="0">
                  <a:solidFill>
                    <a:srgbClr val="FFFFFF"/>
                  </a:solidFill>
                  <a:latin typeface="Assistant"/>
                  <a:ea typeface="Assistant"/>
                  <a:cs typeface="Assistant"/>
                  <a:sym typeface="Assistant"/>
                </a:endParaRPr>
              </a:p>
            </p:txBody>
          </p:sp>
          <p:sp>
            <p:nvSpPr>
              <p:cNvPr id="174" name="Google Shape;174;p18"/>
              <p:cNvSpPr txBox="1"/>
              <p:nvPr/>
            </p:nvSpPr>
            <p:spPr>
              <a:xfrm>
                <a:off x="5525775" y="1397288"/>
                <a:ext cx="705900" cy="369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a:solidFill>
                      <a:srgbClr val="000000"/>
                    </a:solidFill>
                    <a:latin typeface="Assistant"/>
                    <a:ea typeface="Assistant"/>
                    <a:cs typeface="Assistant"/>
                    <a:sym typeface="Assistant"/>
                  </a:rPr>
                  <a:t>0,76%</a:t>
                </a:r>
                <a:endParaRPr sz="1600" kern="0">
                  <a:solidFill>
                    <a:srgbClr val="000000"/>
                  </a:solidFill>
                  <a:latin typeface="Assistant"/>
                  <a:ea typeface="Assistant"/>
                  <a:cs typeface="Assistant"/>
                  <a:sym typeface="Assistant"/>
                </a:endParaRPr>
              </a:p>
            </p:txBody>
          </p:sp>
        </p:grpSp>
        <p:cxnSp>
          <p:nvCxnSpPr>
            <p:cNvPr id="175" name="Google Shape;175;p18"/>
            <p:cNvCxnSpPr/>
            <p:nvPr/>
          </p:nvCxnSpPr>
          <p:spPr>
            <a:xfrm rot="10800000">
              <a:off x="5037725" y="2116300"/>
              <a:ext cx="572400" cy="600"/>
            </a:xfrm>
            <a:prstGeom prst="straightConnector1">
              <a:avLst/>
            </a:prstGeom>
            <a:noFill/>
            <a:ln w="9525" cap="flat" cmpd="sng">
              <a:solidFill>
                <a:schemeClr val="dk2"/>
              </a:solidFill>
              <a:prstDash val="solid"/>
              <a:round/>
              <a:headEnd type="none" w="med" len="med"/>
              <a:tailEnd type="none" w="med" len="med"/>
            </a:ln>
          </p:spPr>
        </p:cxnSp>
      </p:grpSp>
      <p:grpSp>
        <p:nvGrpSpPr>
          <p:cNvPr id="176" name="Google Shape;176;p18"/>
          <p:cNvGrpSpPr/>
          <p:nvPr/>
        </p:nvGrpSpPr>
        <p:grpSpPr>
          <a:xfrm>
            <a:off x="8902100" y="2189301"/>
            <a:ext cx="3221200" cy="2519500"/>
            <a:chOff x="6760625" y="2047975"/>
            <a:chExt cx="2415900" cy="1889625"/>
          </a:xfrm>
        </p:grpSpPr>
        <p:grpSp>
          <p:nvGrpSpPr>
            <p:cNvPr id="177" name="Google Shape;177;p18"/>
            <p:cNvGrpSpPr/>
            <p:nvPr/>
          </p:nvGrpSpPr>
          <p:grpSpPr>
            <a:xfrm>
              <a:off x="6760625" y="2047975"/>
              <a:ext cx="2415900" cy="1889625"/>
              <a:chOff x="6792725" y="2413100"/>
              <a:chExt cx="2415900" cy="1889625"/>
            </a:xfrm>
          </p:grpSpPr>
          <p:pic>
            <p:nvPicPr>
              <p:cNvPr id="178" name="Google Shape;178;p18"/>
              <p:cNvPicPr preferRelativeResize="0"/>
              <p:nvPr/>
            </p:nvPicPr>
            <p:blipFill rotWithShape="1">
              <a:blip r:embed="rId6">
                <a:alphaModFix/>
              </a:blip>
              <a:srcRect l="12725" t="4684" r="6576" b="4174"/>
              <a:stretch/>
            </p:blipFill>
            <p:spPr>
              <a:xfrm>
                <a:off x="6792725" y="2592725"/>
                <a:ext cx="1710000" cy="1710000"/>
              </a:xfrm>
              <a:prstGeom prst="ellipse">
                <a:avLst/>
              </a:prstGeom>
              <a:noFill/>
              <a:ln>
                <a:noFill/>
              </a:ln>
            </p:spPr>
          </p:pic>
          <p:sp>
            <p:nvSpPr>
              <p:cNvPr id="179" name="Google Shape;179;p18"/>
              <p:cNvSpPr txBox="1"/>
              <p:nvPr/>
            </p:nvSpPr>
            <p:spPr>
              <a:xfrm>
                <a:off x="7638600" y="2745275"/>
                <a:ext cx="632700" cy="369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a:solidFill>
                      <a:srgbClr val="FFFFFF"/>
                    </a:solidFill>
                    <a:latin typeface="Assistant"/>
                    <a:ea typeface="Assistant"/>
                    <a:cs typeface="Assistant"/>
                    <a:sym typeface="Assistant"/>
                  </a:rPr>
                  <a:t>14,7%</a:t>
                </a:r>
                <a:endParaRPr sz="1600" kern="0">
                  <a:solidFill>
                    <a:srgbClr val="FFFFFF"/>
                  </a:solidFill>
                  <a:latin typeface="Assistant"/>
                  <a:ea typeface="Assistant"/>
                  <a:cs typeface="Assistant"/>
                  <a:sym typeface="Assistant"/>
                </a:endParaRPr>
              </a:p>
            </p:txBody>
          </p:sp>
          <p:sp>
            <p:nvSpPr>
              <p:cNvPr id="180" name="Google Shape;180;p18"/>
              <p:cNvSpPr txBox="1"/>
              <p:nvPr/>
            </p:nvSpPr>
            <p:spPr>
              <a:xfrm>
                <a:off x="7852775" y="3114575"/>
                <a:ext cx="705900" cy="369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a:solidFill>
                      <a:srgbClr val="FFFFFF"/>
                    </a:solidFill>
                    <a:latin typeface="Assistant"/>
                    <a:ea typeface="Assistant"/>
                    <a:cs typeface="Assistant"/>
                    <a:sym typeface="Assistant"/>
                  </a:rPr>
                  <a:t>10,63%</a:t>
                </a:r>
                <a:endParaRPr sz="1600" kern="0">
                  <a:solidFill>
                    <a:srgbClr val="FFFFFF"/>
                  </a:solidFill>
                  <a:latin typeface="Assistant"/>
                  <a:ea typeface="Assistant"/>
                  <a:cs typeface="Assistant"/>
                  <a:sym typeface="Assistant"/>
                </a:endParaRPr>
              </a:p>
            </p:txBody>
          </p:sp>
          <p:sp>
            <p:nvSpPr>
              <p:cNvPr id="181" name="Google Shape;181;p18"/>
              <p:cNvSpPr txBox="1"/>
              <p:nvPr/>
            </p:nvSpPr>
            <p:spPr>
              <a:xfrm>
                <a:off x="6977975" y="3342075"/>
                <a:ext cx="705900" cy="369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a:solidFill>
                      <a:srgbClr val="FFFFFF"/>
                    </a:solidFill>
                    <a:latin typeface="Assistant"/>
                    <a:ea typeface="Assistant"/>
                    <a:cs typeface="Assistant"/>
                    <a:sym typeface="Assistant"/>
                  </a:rPr>
                  <a:t>65,54%</a:t>
                </a:r>
                <a:endParaRPr sz="1600" kern="0">
                  <a:solidFill>
                    <a:srgbClr val="FFFFFF"/>
                  </a:solidFill>
                  <a:latin typeface="Assistant"/>
                  <a:ea typeface="Assistant"/>
                  <a:cs typeface="Assistant"/>
                  <a:sym typeface="Assistant"/>
                </a:endParaRPr>
              </a:p>
            </p:txBody>
          </p:sp>
          <p:sp>
            <p:nvSpPr>
              <p:cNvPr id="182" name="Google Shape;182;p18"/>
              <p:cNvSpPr txBox="1"/>
              <p:nvPr/>
            </p:nvSpPr>
            <p:spPr>
              <a:xfrm>
                <a:off x="8152475" y="2413100"/>
                <a:ext cx="705900" cy="369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a:solidFill>
                      <a:srgbClr val="000000"/>
                    </a:solidFill>
                    <a:latin typeface="Assistant"/>
                    <a:ea typeface="Assistant"/>
                    <a:cs typeface="Assistant"/>
                    <a:sym typeface="Assistant"/>
                  </a:rPr>
                  <a:t>1,11%</a:t>
                </a:r>
                <a:endParaRPr sz="1600" kern="0">
                  <a:solidFill>
                    <a:srgbClr val="000000"/>
                  </a:solidFill>
                  <a:latin typeface="Assistant"/>
                  <a:ea typeface="Assistant"/>
                  <a:cs typeface="Assistant"/>
                  <a:sym typeface="Assistant"/>
                </a:endParaRPr>
              </a:p>
            </p:txBody>
          </p:sp>
          <p:sp>
            <p:nvSpPr>
              <p:cNvPr id="183" name="Google Shape;183;p18"/>
              <p:cNvSpPr txBox="1"/>
              <p:nvPr/>
            </p:nvSpPr>
            <p:spPr>
              <a:xfrm>
                <a:off x="8454600" y="3798138"/>
                <a:ext cx="705900" cy="369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a:solidFill>
                      <a:srgbClr val="000000"/>
                    </a:solidFill>
                    <a:latin typeface="Assistant"/>
                    <a:ea typeface="Assistant"/>
                    <a:cs typeface="Assistant"/>
                    <a:sym typeface="Assistant"/>
                  </a:rPr>
                  <a:t>4,41%</a:t>
                </a:r>
                <a:endParaRPr sz="1600" kern="0">
                  <a:solidFill>
                    <a:srgbClr val="000000"/>
                  </a:solidFill>
                  <a:latin typeface="Assistant"/>
                  <a:ea typeface="Assistant"/>
                  <a:cs typeface="Assistant"/>
                  <a:sym typeface="Assistant"/>
                </a:endParaRPr>
              </a:p>
            </p:txBody>
          </p:sp>
          <p:sp>
            <p:nvSpPr>
              <p:cNvPr id="184" name="Google Shape;184;p18"/>
              <p:cNvSpPr txBox="1"/>
              <p:nvPr/>
            </p:nvSpPr>
            <p:spPr>
              <a:xfrm>
                <a:off x="8502725" y="3477588"/>
                <a:ext cx="705900" cy="369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600" kern="0">
                    <a:solidFill>
                      <a:srgbClr val="000000"/>
                    </a:solidFill>
                    <a:latin typeface="Assistant"/>
                    <a:ea typeface="Assistant"/>
                    <a:cs typeface="Assistant"/>
                    <a:sym typeface="Assistant"/>
                  </a:rPr>
                  <a:t>3,6%</a:t>
                </a:r>
                <a:endParaRPr sz="1600" kern="0">
                  <a:solidFill>
                    <a:srgbClr val="000000"/>
                  </a:solidFill>
                  <a:latin typeface="Assistant"/>
                  <a:ea typeface="Assistant"/>
                  <a:cs typeface="Assistant"/>
                  <a:sym typeface="Assistant"/>
                </a:endParaRPr>
              </a:p>
            </p:txBody>
          </p:sp>
          <p:cxnSp>
            <p:nvCxnSpPr>
              <p:cNvPr id="185" name="Google Shape;185;p18"/>
              <p:cNvCxnSpPr/>
              <p:nvPr/>
            </p:nvCxnSpPr>
            <p:spPr>
              <a:xfrm rot="10800000">
                <a:off x="8454600" y="3624663"/>
                <a:ext cx="204000" cy="327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18"/>
              <p:cNvCxnSpPr/>
              <p:nvPr/>
            </p:nvCxnSpPr>
            <p:spPr>
              <a:xfrm rot="10800000">
                <a:off x="8412125" y="3798200"/>
                <a:ext cx="186600" cy="151200"/>
              </a:xfrm>
              <a:prstGeom prst="straightConnector1">
                <a:avLst/>
              </a:prstGeom>
              <a:noFill/>
              <a:ln w="9525" cap="flat" cmpd="sng">
                <a:solidFill>
                  <a:schemeClr val="dk2"/>
                </a:solidFill>
                <a:prstDash val="solid"/>
                <a:round/>
                <a:headEnd type="none" w="med" len="med"/>
                <a:tailEnd type="none" w="med" len="med"/>
              </a:ln>
            </p:spPr>
          </p:cxnSp>
        </p:grpSp>
        <p:cxnSp>
          <p:nvCxnSpPr>
            <p:cNvPr id="187" name="Google Shape;187;p18"/>
            <p:cNvCxnSpPr/>
            <p:nvPr/>
          </p:nvCxnSpPr>
          <p:spPr>
            <a:xfrm rot="10800000">
              <a:off x="7636650" y="2253450"/>
              <a:ext cx="572400" cy="600"/>
            </a:xfrm>
            <a:prstGeom prst="straightConnector1">
              <a:avLst/>
            </a:prstGeom>
            <a:noFill/>
            <a:ln w="9525" cap="flat" cmpd="sng">
              <a:solidFill>
                <a:schemeClr val="dk2"/>
              </a:solidFill>
              <a:prstDash val="solid"/>
              <a:round/>
              <a:headEnd type="none" w="med" len="med"/>
              <a:tailEnd type="none" w="med" len="med"/>
            </a:ln>
          </p:spPr>
        </p:cxnSp>
      </p:grpSp>
      <p:sp>
        <p:nvSpPr>
          <p:cNvPr id="188" name="Google Shape;188;p18"/>
          <p:cNvSpPr txBox="1"/>
          <p:nvPr/>
        </p:nvSpPr>
        <p:spPr>
          <a:xfrm>
            <a:off x="10401167" y="1"/>
            <a:ext cx="1878800" cy="61551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fr" sz="1200" i="1" kern="0">
                <a:solidFill>
                  <a:srgbClr val="999999"/>
                </a:solidFill>
                <a:latin typeface="Assistant"/>
                <a:ea typeface="Assistant"/>
                <a:cs typeface="Assistant"/>
                <a:sym typeface="Assistant"/>
              </a:rPr>
              <a:t>Source des données: CORINE Land Cover</a:t>
            </a:r>
            <a:endParaRPr sz="1200" i="1" kern="0">
              <a:solidFill>
                <a:srgbClr val="999999"/>
              </a:solidFill>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1"/>
          <p:cNvSpPr txBox="1"/>
          <p:nvPr/>
        </p:nvSpPr>
        <p:spPr>
          <a:xfrm>
            <a:off x="378933" y="299855"/>
            <a:ext cx="11980800" cy="67706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2800" kern="0" dirty="0">
                <a:solidFill>
                  <a:srgbClr val="000000"/>
                </a:solidFill>
                <a:latin typeface="Lexend Medium"/>
                <a:ea typeface="Lexend Medium"/>
                <a:cs typeface="Lexend Medium"/>
                <a:sym typeface="Lexend Medium"/>
              </a:rPr>
              <a:t>4. Construire autrement : la séquence éviter - réduire – compenser: </a:t>
            </a:r>
            <a:endParaRPr sz="2800" kern="0" dirty="0">
              <a:solidFill>
                <a:srgbClr val="000000"/>
              </a:solidFill>
              <a:latin typeface="Lexend Medium"/>
              <a:ea typeface="Lexend Medium"/>
              <a:cs typeface="Lexend Medium"/>
              <a:sym typeface="Lexend Medium"/>
            </a:endParaRPr>
          </a:p>
        </p:txBody>
      </p:sp>
      <p:sp>
        <p:nvSpPr>
          <p:cNvPr id="354" name="Google Shape;354;p31"/>
          <p:cNvSpPr txBox="1"/>
          <p:nvPr/>
        </p:nvSpPr>
        <p:spPr>
          <a:xfrm>
            <a:off x="882083" y="6231686"/>
            <a:ext cx="63800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fr" sz="2133" i="1" kern="0" dirty="0">
                <a:solidFill>
                  <a:srgbClr val="34A853"/>
                </a:solidFill>
                <a:latin typeface="Lexend"/>
                <a:ea typeface="Lexend"/>
                <a:cs typeface="Lexend"/>
                <a:sym typeface="Lexend"/>
              </a:rPr>
              <a:t>Focus: Berlin et son système de compensation </a:t>
            </a:r>
            <a:endParaRPr sz="2133" i="1" kern="0" dirty="0">
              <a:solidFill>
                <a:srgbClr val="34A853"/>
              </a:solidFill>
              <a:latin typeface="Lexend"/>
              <a:ea typeface="Lexend"/>
              <a:cs typeface="Lexend"/>
              <a:sym typeface="Lexend"/>
            </a:endParaRPr>
          </a:p>
        </p:txBody>
      </p:sp>
      <p:sp>
        <p:nvSpPr>
          <p:cNvPr id="355" name="Google Shape;355;p31"/>
          <p:cNvSpPr txBox="1"/>
          <p:nvPr/>
        </p:nvSpPr>
        <p:spPr>
          <a:xfrm>
            <a:off x="557733" y="1236023"/>
            <a:ext cx="5811600" cy="5027554"/>
          </a:xfrm>
          <a:prstGeom prst="rect">
            <a:avLst/>
          </a:prstGeom>
          <a:noFill/>
          <a:ln>
            <a:noFill/>
          </a:ln>
        </p:spPr>
        <p:txBody>
          <a:bodyPr spcFirstLastPara="1" wrap="square" lIns="121900" tIns="121900" rIns="121900" bIns="121900" anchor="t" anchorCtr="0">
            <a:spAutoFit/>
          </a:bodyPr>
          <a:lstStyle/>
          <a:p>
            <a:pPr marL="609585" indent="-431789" defTabSz="1219170">
              <a:lnSpc>
                <a:spcPct val="115000"/>
              </a:lnSpc>
              <a:buClr>
                <a:srgbClr val="34A853"/>
              </a:buClr>
              <a:buSzPts val="1500"/>
              <a:buFont typeface="Assistant Medium"/>
              <a:buChar char="●"/>
            </a:pPr>
            <a:r>
              <a:rPr lang="fr" sz="2000" kern="0" dirty="0">
                <a:solidFill>
                  <a:srgbClr val="000000"/>
                </a:solidFill>
                <a:latin typeface="Assistant Medium"/>
                <a:ea typeface="Assistant Medium"/>
                <a:cs typeface="Assistant Medium"/>
                <a:sym typeface="Assistant Medium"/>
              </a:rPr>
              <a:t>Deux mécanismes mis en place par la Ville :</a:t>
            </a:r>
            <a:endParaRPr sz="2000" kern="0" dirty="0">
              <a:solidFill>
                <a:srgbClr val="000000"/>
              </a:solidFill>
              <a:latin typeface="Assistant Medium"/>
              <a:ea typeface="Assistant Medium"/>
              <a:cs typeface="Assistant Medium"/>
              <a:sym typeface="Assistant Medium"/>
            </a:endParaRPr>
          </a:p>
          <a:p>
            <a:pPr marL="1219170" lvl="1" indent="-423323" defTabSz="1219170">
              <a:lnSpc>
                <a:spcPct val="115000"/>
              </a:lnSpc>
              <a:buClr>
                <a:srgbClr val="34A853"/>
              </a:buClr>
              <a:buSzPts val="1400"/>
              <a:buFont typeface="Assistant"/>
              <a:buChar char="○"/>
            </a:pPr>
            <a:r>
              <a:rPr lang="fr" sz="1867" b="1" i="1" kern="0" dirty="0" err="1">
                <a:solidFill>
                  <a:srgbClr val="000000"/>
                </a:solidFill>
                <a:latin typeface="Assistant"/>
                <a:ea typeface="Assistant"/>
                <a:cs typeface="Assistant"/>
                <a:sym typeface="Assistant"/>
              </a:rPr>
              <a:t>Gesamtstädtische</a:t>
            </a:r>
            <a:r>
              <a:rPr lang="fr" sz="1867" b="1" i="1" kern="0" dirty="0">
                <a:solidFill>
                  <a:srgbClr val="000000"/>
                </a:solidFill>
                <a:latin typeface="Assistant"/>
                <a:ea typeface="Assistant"/>
                <a:cs typeface="Assistant"/>
                <a:sym typeface="Assistant"/>
              </a:rPr>
              <a:t> </a:t>
            </a:r>
            <a:r>
              <a:rPr lang="fr" sz="1867" b="1" i="1" kern="0" dirty="0" err="1">
                <a:solidFill>
                  <a:srgbClr val="000000"/>
                </a:solidFill>
                <a:latin typeface="Assistant"/>
                <a:ea typeface="Assistant"/>
                <a:cs typeface="Assistant"/>
                <a:sym typeface="Assistant"/>
              </a:rPr>
              <a:t>Ausgleichskonzeption</a:t>
            </a:r>
            <a:r>
              <a:rPr lang="fr" sz="1867" i="1" kern="0" dirty="0">
                <a:solidFill>
                  <a:srgbClr val="000000"/>
                </a:solidFill>
                <a:latin typeface="Assistant"/>
                <a:ea typeface="Assistant"/>
                <a:cs typeface="Assistant"/>
                <a:sym typeface="Assistant"/>
              </a:rPr>
              <a:t> </a:t>
            </a:r>
            <a:r>
              <a:rPr lang="fr" sz="1867" kern="0" dirty="0">
                <a:solidFill>
                  <a:srgbClr val="000000"/>
                </a:solidFill>
                <a:latin typeface="Assistant"/>
                <a:ea typeface="Assistant"/>
                <a:cs typeface="Assistant"/>
                <a:sym typeface="Assistant"/>
              </a:rPr>
              <a:t>(GAK, conception globale de la compensation urbaine) </a:t>
            </a:r>
            <a:endParaRPr sz="1867" kern="0" dirty="0">
              <a:solidFill>
                <a:srgbClr val="000000"/>
              </a:solidFill>
              <a:latin typeface="Assistant"/>
              <a:ea typeface="Assistant"/>
              <a:cs typeface="Assistant"/>
              <a:sym typeface="Assistant"/>
            </a:endParaRPr>
          </a:p>
          <a:p>
            <a:pPr marL="1219170" lvl="1" indent="-423323" defTabSz="1219170">
              <a:lnSpc>
                <a:spcPct val="115000"/>
              </a:lnSpc>
              <a:buClr>
                <a:srgbClr val="34A853"/>
              </a:buClr>
              <a:buSzPts val="1400"/>
              <a:buFont typeface="Assistant"/>
              <a:buChar char="○"/>
            </a:pPr>
            <a:r>
              <a:rPr lang="fr" sz="1867" b="1" i="1" kern="0" dirty="0">
                <a:solidFill>
                  <a:srgbClr val="000000"/>
                </a:solidFill>
                <a:latin typeface="Assistant"/>
                <a:ea typeface="Assistant"/>
                <a:cs typeface="Assistant"/>
                <a:sym typeface="Assistant"/>
              </a:rPr>
              <a:t>Berliner </a:t>
            </a:r>
            <a:r>
              <a:rPr lang="fr" sz="1867" b="1" i="1" kern="0" dirty="0" err="1">
                <a:solidFill>
                  <a:srgbClr val="000000"/>
                </a:solidFill>
                <a:latin typeface="Assistant"/>
                <a:ea typeface="Assistant"/>
                <a:cs typeface="Assistant"/>
                <a:sym typeface="Assistant"/>
              </a:rPr>
              <a:t>Ökokonto</a:t>
            </a:r>
            <a:r>
              <a:rPr lang="fr" sz="1867" kern="0" dirty="0">
                <a:solidFill>
                  <a:srgbClr val="000000"/>
                </a:solidFill>
                <a:latin typeface="Assistant"/>
                <a:ea typeface="Assistant"/>
                <a:cs typeface="Assistant"/>
                <a:sym typeface="Assistant"/>
              </a:rPr>
              <a:t> (compte écologique) et ses </a:t>
            </a:r>
            <a:r>
              <a:rPr lang="fr" sz="1867" b="1" i="1" kern="0" dirty="0" err="1">
                <a:solidFill>
                  <a:srgbClr val="000000"/>
                </a:solidFill>
                <a:latin typeface="Assistant"/>
                <a:ea typeface="Assistant"/>
                <a:cs typeface="Assistant"/>
                <a:sym typeface="Assistant"/>
              </a:rPr>
              <a:t>Ökopunkte</a:t>
            </a:r>
            <a:r>
              <a:rPr lang="fr" sz="1867" b="1" i="1" kern="0" dirty="0">
                <a:solidFill>
                  <a:srgbClr val="000000"/>
                </a:solidFill>
                <a:latin typeface="Assistant"/>
                <a:ea typeface="Assistant"/>
                <a:cs typeface="Assistant"/>
                <a:sym typeface="Assistant"/>
              </a:rPr>
              <a:t> </a:t>
            </a:r>
            <a:r>
              <a:rPr lang="fr" sz="1867" kern="0" dirty="0">
                <a:solidFill>
                  <a:srgbClr val="000000"/>
                </a:solidFill>
                <a:latin typeface="Assistant"/>
                <a:ea typeface="Assistant"/>
                <a:cs typeface="Assistant"/>
                <a:sym typeface="Assistant"/>
              </a:rPr>
              <a:t>(points écologiques)</a:t>
            </a:r>
            <a:endParaRPr sz="1867" kern="0" dirty="0">
              <a:solidFill>
                <a:srgbClr val="000000"/>
              </a:solidFill>
              <a:latin typeface="Assistant"/>
              <a:ea typeface="Assistant"/>
              <a:cs typeface="Assistant"/>
              <a:sym typeface="Assistant"/>
            </a:endParaRPr>
          </a:p>
          <a:p>
            <a:pPr algn="just" defTabSz="1219170">
              <a:lnSpc>
                <a:spcPct val="150000"/>
              </a:lnSpc>
              <a:buClr>
                <a:srgbClr val="000000"/>
              </a:buClr>
            </a:pPr>
            <a:endParaRPr sz="1333" kern="0" dirty="0">
              <a:solidFill>
                <a:srgbClr val="000000"/>
              </a:solidFill>
              <a:latin typeface="Assistant Medium"/>
              <a:ea typeface="Assistant Medium"/>
              <a:cs typeface="Assistant Medium"/>
              <a:sym typeface="Assistant Medium"/>
            </a:endParaRPr>
          </a:p>
          <a:p>
            <a:pPr marL="609585" indent="-431789" algn="just" defTabSz="1219170">
              <a:lnSpc>
                <a:spcPct val="150000"/>
              </a:lnSpc>
              <a:buClr>
                <a:srgbClr val="34A853"/>
              </a:buClr>
              <a:buSzPts val="1500"/>
              <a:buFont typeface="Assistant Medium"/>
              <a:buChar char="●"/>
            </a:pPr>
            <a:r>
              <a:rPr lang="fr" sz="2000" kern="0" dirty="0">
                <a:solidFill>
                  <a:srgbClr val="000000"/>
                </a:solidFill>
                <a:latin typeface="Assistant Medium"/>
                <a:ea typeface="Assistant Medium"/>
                <a:cs typeface="Assistant Medium"/>
                <a:sym typeface="Assistant Medium"/>
              </a:rPr>
              <a:t>Avantages :</a:t>
            </a:r>
            <a:endParaRPr sz="2000" kern="0" dirty="0">
              <a:solidFill>
                <a:srgbClr val="000000"/>
              </a:solidFill>
              <a:latin typeface="Assistant Medium"/>
              <a:ea typeface="Assistant Medium"/>
              <a:cs typeface="Assistant Medium"/>
              <a:sym typeface="Assistant Medium"/>
            </a:endParaRPr>
          </a:p>
          <a:p>
            <a:pPr marL="1219170" lvl="1" indent="-423323" defTabSz="1219170">
              <a:lnSpc>
                <a:spcPct val="115000"/>
              </a:lnSpc>
              <a:buClr>
                <a:srgbClr val="34A853"/>
              </a:buClr>
              <a:buSzPts val="1400"/>
              <a:buFont typeface="Assistant"/>
              <a:buChar char="○"/>
            </a:pPr>
            <a:r>
              <a:rPr lang="fr" sz="1867" kern="0" dirty="0">
                <a:solidFill>
                  <a:srgbClr val="000000"/>
                </a:solidFill>
                <a:latin typeface="Assistant"/>
                <a:ea typeface="Assistant"/>
                <a:cs typeface="Assistant"/>
                <a:sym typeface="Assistant"/>
              </a:rPr>
              <a:t>Basculer de mesures de compensation isolées à une </a:t>
            </a:r>
            <a:r>
              <a:rPr lang="fr" sz="1867" b="1" kern="0" dirty="0">
                <a:solidFill>
                  <a:srgbClr val="000000"/>
                </a:solidFill>
                <a:latin typeface="Assistant"/>
                <a:ea typeface="Assistant"/>
                <a:cs typeface="Assistant"/>
                <a:sym typeface="Assistant"/>
              </a:rPr>
              <a:t>planification globale</a:t>
            </a:r>
            <a:r>
              <a:rPr lang="fr" sz="1867" kern="0" dirty="0">
                <a:solidFill>
                  <a:srgbClr val="000000"/>
                </a:solidFill>
                <a:latin typeface="Assistant"/>
                <a:ea typeface="Assistant"/>
                <a:cs typeface="Assistant"/>
                <a:sym typeface="Assistant"/>
              </a:rPr>
              <a:t> de la compensation </a:t>
            </a:r>
            <a:endParaRPr sz="1867" kern="0" dirty="0">
              <a:solidFill>
                <a:srgbClr val="000000"/>
              </a:solidFill>
              <a:latin typeface="Assistant"/>
              <a:ea typeface="Assistant"/>
              <a:cs typeface="Assistant"/>
              <a:sym typeface="Assistant"/>
            </a:endParaRPr>
          </a:p>
          <a:p>
            <a:pPr marL="1219170" lvl="1" indent="-423323" defTabSz="1219170">
              <a:lnSpc>
                <a:spcPct val="115000"/>
              </a:lnSpc>
              <a:buClr>
                <a:srgbClr val="34A853"/>
              </a:buClr>
              <a:buSzPts val="1400"/>
              <a:buFont typeface="Assistant"/>
              <a:buChar char="○"/>
            </a:pPr>
            <a:r>
              <a:rPr lang="fr" sz="1867" kern="0" dirty="0">
                <a:solidFill>
                  <a:srgbClr val="000000"/>
                </a:solidFill>
                <a:latin typeface="Assistant"/>
                <a:ea typeface="Assistant"/>
                <a:cs typeface="Assistant"/>
                <a:sym typeface="Assistant"/>
              </a:rPr>
              <a:t>Garantir une </a:t>
            </a:r>
            <a:r>
              <a:rPr lang="fr" sz="1867" b="1" kern="0" dirty="0">
                <a:solidFill>
                  <a:srgbClr val="000000"/>
                </a:solidFill>
                <a:latin typeface="Assistant"/>
                <a:ea typeface="Assistant"/>
                <a:cs typeface="Assistant"/>
                <a:sym typeface="Assistant"/>
              </a:rPr>
              <a:t>compensation efficace</a:t>
            </a:r>
            <a:r>
              <a:rPr lang="fr" sz="1867" kern="0" dirty="0">
                <a:solidFill>
                  <a:srgbClr val="000000"/>
                </a:solidFill>
                <a:latin typeface="Assistant"/>
                <a:ea typeface="Assistant"/>
                <a:cs typeface="Assistant"/>
                <a:sym typeface="Assistant"/>
              </a:rPr>
              <a:t> sans perte de biodiversité</a:t>
            </a:r>
            <a:endParaRPr sz="2000" kern="0" dirty="0">
              <a:solidFill>
                <a:srgbClr val="000000"/>
              </a:solidFill>
              <a:latin typeface="Assistant Medium"/>
              <a:ea typeface="Assistant Medium"/>
              <a:cs typeface="Assistant Medium"/>
              <a:sym typeface="Assistant Medium"/>
            </a:endParaRPr>
          </a:p>
        </p:txBody>
      </p:sp>
      <p:pic>
        <p:nvPicPr>
          <p:cNvPr id="356" name="Google Shape;356;p31"/>
          <p:cNvPicPr preferRelativeResize="0"/>
          <p:nvPr/>
        </p:nvPicPr>
        <p:blipFill>
          <a:blip r:embed="rId3">
            <a:alphaModFix/>
          </a:blip>
          <a:stretch>
            <a:fillRect/>
          </a:stretch>
        </p:blipFill>
        <p:spPr>
          <a:xfrm>
            <a:off x="6890468" y="1658500"/>
            <a:ext cx="4597433" cy="3789400"/>
          </a:xfrm>
          <a:prstGeom prst="rect">
            <a:avLst/>
          </a:prstGeom>
          <a:noFill/>
          <a:ln>
            <a:noFill/>
          </a:ln>
        </p:spPr>
      </p:pic>
      <p:sp>
        <p:nvSpPr>
          <p:cNvPr id="357" name="Google Shape;357;p31"/>
          <p:cNvSpPr txBox="1"/>
          <p:nvPr/>
        </p:nvSpPr>
        <p:spPr>
          <a:xfrm>
            <a:off x="6890384" y="5545600"/>
            <a:ext cx="4597600" cy="717977"/>
          </a:xfrm>
          <a:prstGeom prst="rect">
            <a:avLst/>
          </a:prstGeom>
          <a:noFill/>
          <a:ln>
            <a:noFill/>
          </a:ln>
        </p:spPr>
        <p:txBody>
          <a:bodyPr spcFirstLastPara="1" wrap="square" lIns="121900" tIns="121900" rIns="121900" bIns="121900" anchor="t" anchorCtr="0">
            <a:spAutoFit/>
          </a:bodyPr>
          <a:lstStyle/>
          <a:p>
            <a:pPr algn="just" defTabSz="1219170">
              <a:lnSpc>
                <a:spcPct val="115000"/>
              </a:lnSpc>
              <a:buClr>
                <a:srgbClr val="000000"/>
              </a:buClr>
            </a:pPr>
            <a:r>
              <a:rPr lang="fr" sz="1333" kern="0">
                <a:solidFill>
                  <a:srgbClr val="000000"/>
                </a:solidFill>
                <a:latin typeface="Assistant"/>
                <a:ea typeface="Assistant"/>
                <a:cs typeface="Assistant"/>
                <a:sym typeface="Assistant"/>
              </a:rPr>
              <a:t>Les zones prioritaires du GAK </a:t>
            </a:r>
            <a:r>
              <a:rPr lang="fr" sz="1333" i="1" kern="0">
                <a:solidFill>
                  <a:srgbClr val="000000"/>
                </a:solidFill>
                <a:latin typeface="Assistant"/>
                <a:ea typeface="Assistant"/>
                <a:cs typeface="Assistant"/>
                <a:sym typeface="Assistant"/>
              </a:rPr>
              <a:t>(Source: Senate Department for Urban Development, Building and Housing, Berlin)</a:t>
            </a: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1480181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AF726C43-3441-4627-B3D0-C3B880AE73C3}"/>
</file>

<file path=customXml/itemProps2.xml><?xml version="1.0" encoding="utf-8"?>
<ds:datastoreItem xmlns:ds="http://schemas.openxmlformats.org/officeDocument/2006/customXml" ds:itemID="{733F2D1F-88E6-4605-A5FF-18A1BE2246EE}">
  <ds:schemaRefs>
    <ds:schemaRef ds:uri="http://schemas.microsoft.com/sharepoint/v3/contenttype/forms"/>
  </ds:schemaRefs>
</ds:datastoreItem>
</file>

<file path=customXml/itemProps3.xml><?xml version="1.0" encoding="utf-8"?>
<ds:datastoreItem xmlns:ds="http://schemas.openxmlformats.org/officeDocument/2006/customXml" ds:itemID="{65792E2C-FE4A-4C89-A396-EA087B3B45C1}">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989a7fbe-d482-426b-868a-b7a6a2da0ca3"/>
    <ds:schemaRef ds:uri="264dcc1a-d152-4345-8f87-f360df46a2da"/>
    <ds:schemaRef ds:uri="http://purl.org/dc/dcmitype/"/>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471</TotalTime>
  <Words>1943</Words>
  <Application>Microsoft Macintosh PowerPoint</Application>
  <PresentationFormat>Grand écran</PresentationFormat>
  <Paragraphs>301</Paragraphs>
  <Slides>14</Slides>
  <Notes>9</Notes>
  <HiddenSlides>0</HiddenSlides>
  <MMClips>0</MMClips>
  <ScaleCrop>false</ScaleCrop>
  <HeadingPairs>
    <vt:vector size="6" baseType="variant">
      <vt:variant>
        <vt:lpstr>Polices utilisées</vt:lpstr>
      </vt:variant>
      <vt:variant>
        <vt:i4>18</vt:i4>
      </vt:variant>
      <vt:variant>
        <vt:lpstr>Thème</vt:lpstr>
      </vt:variant>
      <vt:variant>
        <vt:i4>2</vt:i4>
      </vt:variant>
      <vt:variant>
        <vt:lpstr>Titres des diapositives</vt:lpstr>
      </vt:variant>
      <vt:variant>
        <vt:i4>14</vt:i4>
      </vt:variant>
    </vt:vector>
  </HeadingPairs>
  <TitlesOfParts>
    <vt:vector size="34" baseType="lpstr">
      <vt:lpstr>Arial</vt:lpstr>
      <vt:lpstr>Arial Nova Light</vt:lpstr>
      <vt:lpstr>Assistant</vt:lpstr>
      <vt:lpstr>Assistant Medium</vt:lpstr>
      <vt:lpstr>Bahnschrift</vt:lpstr>
      <vt:lpstr>Calibri</vt:lpstr>
      <vt:lpstr>Calibri Light</vt:lpstr>
      <vt:lpstr>Fira Sans</vt:lpstr>
      <vt:lpstr>Josefin Sans</vt:lpstr>
      <vt:lpstr>Josefin Sans Light</vt:lpstr>
      <vt:lpstr>Lexend</vt:lpstr>
      <vt:lpstr>Lexend ExtraLight</vt:lpstr>
      <vt:lpstr>Lexend Light</vt:lpstr>
      <vt:lpstr>Lexend Medium</vt:lpstr>
      <vt:lpstr>Raleway</vt:lpstr>
      <vt:lpstr>Raleway ExtraBold</vt:lpstr>
      <vt:lpstr>Times New Roman</vt:lpstr>
      <vt:lpstr>Wingdings</vt:lpstr>
      <vt:lpstr>Thème Office</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Zoé Chaloin</dc:creator>
  <cp:lastModifiedBy>Anne MATTIOLI</cp:lastModifiedBy>
  <cp:revision>5</cp:revision>
  <cp:lastPrinted>2023-11-09T12:41:08Z</cp:lastPrinted>
  <dcterms:created xsi:type="dcterms:W3CDTF">2023-06-28T15:53:23Z</dcterms:created>
  <dcterms:modified xsi:type="dcterms:W3CDTF">2023-11-09T14:48:28Z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y fmtid="{D5CDD505-2E9C-101B-9397-08002B2CF9AE}" pid="3" name="MediaServiceImageTags">
    <vt:lpwstr/>
  </property>
</Properties>
</file>