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Layouts/slideLayout2.xml" ContentType="application/vnd.openxmlformats-officedocument.presentationml.slideLayout+xml"/>
  <Override PartName="/ppt/notesSlides/notesSlide4.xml" ContentType="application/vnd.openxmlformats-officedocument.presentationml.notesSlide+xml"/>
  <Override PartName="/ppt/slideLayouts/slideLayout3.xml" ContentType="application/vnd.openxmlformats-officedocument.presentationml.slideLayout+xml"/>
  <Override PartName="/ppt/notesSlides/notesSlide5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6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notesSlides/notesSlide7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8" r:id="rId1"/>
  </p:sldMasterIdLst>
  <p:notesMasterIdLst>
    <p:notesMasterId r:id="rId14"/>
  </p:notesMasterIdLst>
  <p:handoutMasterIdLst>
    <p:handoutMasterId r:id="rId15"/>
  </p:handoutMasterIdLst>
  <p:sldIdLst>
    <p:sldId id="276" r:id="rId2"/>
    <p:sldId id="489" r:id="rId3"/>
    <p:sldId id="285" r:id="rId4"/>
    <p:sldId id="655" r:id="rId5"/>
    <p:sldId id="648" r:id="rId6"/>
    <p:sldId id="649" r:id="rId7"/>
    <p:sldId id="650" r:id="rId8"/>
    <p:sldId id="646" r:id="rId9"/>
    <p:sldId id="651" r:id="rId10"/>
    <p:sldId id="652" r:id="rId11"/>
    <p:sldId id="653" r:id="rId12"/>
    <p:sldId id="631" r:id="rId13"/>
  </p:sldIdLst>
  <p:sldSz cx="12801600" cy="9601200" type="A3"/>
  <p:notesSz cx="9929813" cy="6799263"/>
  <p:defaultTextStyle>
    <a:defPPr>
      <a:defRPr lang="fr-FR"/>
    </a:defPPr>
    <a:lvl1pPr marL="0" algn="l" defTabSz="1075284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1pPr>
    <a:lvl2pPr marL="537641" algn="l" defTabSz="1075284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2pPr>
    <a:lvl3pPr marL="1075284" algn="l" defTabSz="1075284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3pPr>
    <a:lvl4pPr marL="1612926" algn="l" defTabSz="1075284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4pPr>
    <a:lvl5pPr marL="2150568" algn="l" defTabSz="1075284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5pPr>
    <a:lvl6pPr marL="2688209" algn="l" defTabSz="1075284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6pPr>
    <a:lvl7pPr marL="3225850" algn="l" defTabSz="1075284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7pPr>
    <a:lvl8pPr marL="3763493" algn="l" defTabSz="1075284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8pPr>
    <a:lvl9pPr marL="4301135" algn="l" defTabSz="1075284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4463" userDrawn="1">
          <p15:clr>
            <a:srgbClr val="A4A3A4"/>
          </p15:clr>
        </p15:guide>
        <p15:guide id="2" orient="horz" pos="134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31C16"/>
    <a:srgbClr val="FF8E1D"/>
    <a:srgbClr val="FF8001"/>
    <a:srgbClr val="FDBC03"/>
    <a:srgbClr val="71D1DC"/>
    <a:srgbClr val="BFB9AE"/>
    <a:srgbClr val="BFAEB9"/>
    <a:srgbClr val="4EB9C6"/>
    <a:srgbClr val="59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14" autoAdjust="0"/>
    <p:restoredTop sz="80746" autoAdjust="0"/>
  </p:normalViewPr>
  <p:slideViewPr>
    <p:cSldViewPr snapToGrid="0">
      <p:cViewPr varScale="1">
        <p:scale>
          <a:sx n="64" d="100"/>
          <a:sy n="64" d="100"/>
        </p:scale>
        <p:origin x="2128" y="192"/>
      </p:cViewPr>
      <p:guideLst>
        <p:guide pos="4463"/>
        <p:guide orient="horz" pos="1346"/>
      </p:guideLst>
    </p:cSldViewPr>
  </p:slideViewPr>
  <p:outlineViewPr>
    <p:cViewPr>
      <p:scale>
        <a:sx n="33" d="100"/>
        <a:sy n="33" d="100"/>
      </p:scale>
      <p:origin x="0" y="-5674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5" d="100"/>
          <a:sy n="85" d="100"/>
        </p:scale>
        <p:origin x="1901" y="5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42087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8999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75284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1pPr>
    <a:lvl2pPr marL="537641" algn="l" defTabSz="1075284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2pPr>
    <a:lvl3pPr marL="1075284" algn="l" defTabSz="1075284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3pPr>
    <a:lvl4pPr marL="1612926" algn="l" defTabSz="1075284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4pPr>
    <a:lvl5pPr marL="2150568" algn="l" defTabSz="1075284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5pPr>
    <a:lvl6pPr marL="2688209" algn="l" defTabSz="1075284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6pPr>
    <a:lvl7pPr marL="3225850" algn="l" defTabSz="1075284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7pPr>
    <a:lvl8pPr marL="3763493" algn="l" defTabSz="1075284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8pPr>
    <a:lvl9pPr marL="4301135" algn="l" defTabSz="1075284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436938" y="849313"/>
            <a:ext cx="3057525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>
          <a:xfrm>
            <a:off x="993775" y="3271839"/>
            <a:ext cx="7943850" cy="2678112"/>
          </a:xfrm>
          <a:prstGeom prst="rect">
            <a:avLst/>
          </a:prstGeom>
        </p:spPr>
        <p:txBody>
          <a:bodyPr lIns="91401" tIns="45700" rIns="91401" bIns="45700"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705448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435350" y="849313"/>
            <a:ext cx="3060700" cy="2295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>
          <a:xfrm>
            <a:off x="993775" y="3271838"/>
            <a:ext cx="7943850" cy="2678112"/>
          </a:xfrm>
          <a:prstGeom prst="rect">
            <a:avLst/>
          </a:prstGeo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92755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435350" y="849313"/>
            <a:ext cx="3060700" cy="2295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>
          <a:xfrm>
            <a:off x="993775" y="3271838"/>
            <a:ext cx="7943850" cy="2678112"/>
          </a:xfrm>
          <a:prstGeom prst="rect">
            <a:avLst/>
          </a:prstGeo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417895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435350" y="849313"/>
            <a:ext cx="3060700" cy="2295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>
          <a:xfrm>
            <a:off x="993775" y="3271838"/>
            <a:ext cx="7943850" cy="2678112"/>
          </a:xfrm>
          <a:prstGeom prst="rect">
            <a:avLst/>
          </a:prstGeom>
        </p:spPr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15107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332038" y="673100"/>
            <a:ext cx="4935537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>
          <a:xfrm>
            <a:off x="559477" y="4505003"/>
            <a:ext cx="8480046" cy="2454943"/>
          </a:xfrm>
          <a:prstGeom prst="rect">
            <a:avLst/>
          </a:prstGeom>
        </p:spPr>
        <p:txBody>
          <a:bodyPr lIns="88216" tIns="44108" rIns="88216" bIns="44108"/>
          <a:lstStyle/>
          <a:p>
            <a:pPr marL="275675" indent="-275675">
              <a:buFont typeface="Arial" panose="020B0604020202020204" pitchFamily="34" charset="0"/>
              <a:buChar char="•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358256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155825" y="334963"/>
            <a:ext cx="5186363" cy="3889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66F08C17-0175-302C-D435-A03E7CFA3E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4870" y="4433068"/>
            <a:ext cx="7707272" cy="2564927"/>
          </a:xfrm>
          <a:prstGeom prst="rect">
            <a:avLst/>
          </a:prstGeom>
        </p:spPr>
        <p:txBody>
          <a:bodyPr lIns="88249" tIns="44124" rIns="88249" bIns="44124"/>
          <a:lstStyle/>
          <a:p>
            <a:pPr marL="275777" indent="-275777">
              <a:buFont typeface="Arial" panose="020B0604020202020204" pitchFamily="34" charset="0"/>
              <a:buChar char="•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482561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155825" y="334963"/>
            <a:ext cx="5186363" cy="3889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66F08C17-0175-302C-D435-A03E7CFA3E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4870" y="4433068"/>
            <a:ext cx="7707272" cy="2564927"/>
          </a:xfrm>
          <a:prstGeom prst="rect">
            <a:avLst/>
          </a:prstGeom>
        </p:spPr>
        <p:txBody>
          <a:bodyPr lIns="88249" tIns="44124" rIns="88249" bIns="44124"/>
          <a:lstStyle/>
          <a:p>
            <a:pPr marL="275777" indent="-275777">
              <a:buFont typeface="Arial" panose="020B0604020202020204" pitchFamily="34" charset="0"/>
              <a:buChar char="•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376117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435350" y="849313"/>
            <a:ext cx="3060700" cy="2295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>
          <a:xfrm>
            <a:off x="993775" y="3271838"/>
            <a:ext cx="7943850" cy="2678112"/>
          </a:xfrm>
          <a:prstGeom prst="rect">
            <a:avLst/>
          </a:prstGeo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213736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435350" y="849313"/>
            <a:ext cx="3060700" cy="2295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>
          <a:xfrm>
            <a:off x="993775" y="3271838"/>
            <a:ext cx="7943850" cy="2678112"/>
          </a:xfrm>
          <a:prstGeom prst="rect">
            <a:avLst/>
          </a:prstGeo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588920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435350" y="849313"/>
            <a:ext cx="3060700" cy="2295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>
          <a:xfrm>
            <a:off x="993775" y="3271838"/>
            <a:ext cx="7943850" cy="2678112"/>
          </a:xfrm>
          <a:prstGeom prst="rect">
            <a:avLst/>
          </a:prstGeo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860378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435350" y="849313"/>
            <a:ext cx="3060700" cy="2295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>
          <a:xfrm>
            <a:off x="993775" y="3271838"/>
            <a:ext cx="7943850" cy="2678112"/>
          </a:xfrm>
          <a:prstGeom prst="rect">
            <a:avLst/>
          </a:prstGeo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341907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435350" y="849313"/>
            <a:ext cx="3060700" cy="2295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>
          <a:xfrm>
            <a:off x="993775" y="3271838"/>
            <a:ext cx="7943850" cy="2678112"/>
          </a:xfrm>
          <a:prstGeom prst="rect">
            <a:avLst/>
          </a:prstGeo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105613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28211" y="3633536"/>
            <a:ext cx="7038474" cy="3161897"/>
          </a:xfrm>
          <a:prstGeom prst="rect">
            <a:avLst/>
          </a:prstGeom>
          <a:solidFill>
            <a:schemeClr val="bg1"/>
          </a:solidFill>
        </p:spPr>
        <p:txBody>
          <a:bodyPr anchor="b"/>
          <a:lstStyle>
            <a:lvl1pPr algn="ctr">
              <a:defRPr sz="8400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77126" y="6954253"/>
            <a:ext cx="6689558" cy="40666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360"/>
            </a:lvl1pPr>
            <a:lvl2pPr marL="640080" indent="0" algn="ctr">
              <a:buNone/>
              <a:defRPr sz="2800"/>
            </a:lvl2pPr>
            <a:lvl3pPr marL="1280160" indent="0" algn="ctr">
              <a:buNone/>
              <a:defRPr sz="2520"/>
            </a:lvl3pPr>
            <a:lvl4pPr marL="1920240" indent="0" algn="ctr">
              <a:buNone/>
              <a:defRPr sz="2240"/>
            </a:lvl4pPr>
            <a:lvl5pPr marL="2560320" indent="0" algn="ctr">
              <a:buNone/>
              <a:defRPr sz="2240"/>
            </a:lvl5pPr>
            <a:lvl6pPr marL="3200400" indent="0" algn="ctr">
              <a:buNone/>
              <a:defRPr sz="2240"/>
            </a:lvl6pPr>
            <a:lvl7pPr marL="3840480" indent="0" algn="ctr">
              <a:buNone/>
              <a:defRPr sz="2240"/>
            </a:lvl7pPr>
            <a:lvl8pPr marL="4480560" indent="0" algn="ctr">
              <a:buNone/>
              <a:defRPr sz="2240"/>
            </a:lvl8pPr>
            <a:lvl9pPr marL="5120640" indent="0" algn="ctr">
              <a:buNone/>
              <a:defRPr sz="2240"/>
            </a:lvl9pPr>
          </a:lstStyle>
          <a:p>
            <a:r>
              <a:rPr lang="fr-FR" dirty="0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611353" y="8719284"/>
            <a:ext cx="2880360" cy="290130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11/10/23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750993" y="8608762"/>
            <a:ext cx="656323" cy="511175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fld id="{48F63A3B-78C7-47BE-AE5E-E10140E04643}" type="slidenum">
              <a:rPr lang="en-US" smtClean="0"/>
              <a:pPr/>
              <a:t>‹N°›</a:t>
            </a:fld>
            <a:endParaRPr lang="en-US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42F1B1E5-AA06-4655-A252-9D568CBC10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335" y="344745"/>
            <a:ext cx="1593623" cy="1363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924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95F70FE-9165-4F39-83B1-EA3BFD621993}"/>
              </a:ext>
            </a:extLst>
          </p:cNvPr>
          <p:cNvSpPr/>
          <p:nvPr userDrawn="1"/>
        </p:nvSpPr>
        <p:spPr>
          <a:xfrm>
            <a:off x="5173579" y="3573379"/>
            <a:ext cx="2586789" cy="24785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117974" y="2169646"/>
            <a:ext cx="5956593" cy="6512387"/>
          </a:xfrm>
          <a:prstGeom prst="rect">
            <a:avLst/>
          </a:prstGeom>
          <a:ln>
            <a:solidFill>
              <a:schemeClr val="accent5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none"/>
        </p:style>
        <p:txBody>
          <a:bodyPr/>
          <a:lstStyle>
            <a:lvl1pPr>
              <a:defRPr sz="2100"/>
            </a:lvl1pPr>
            <a:lvl2pPr>
              <a:defRPr sz="1890"/>
            </a:lvl2pPr>
            <a:lvl3pPr>
              <a:defRPr sz="1680"/>
            </a:lvl3pPr>
            <a:lvl4pPr>
              <a:defRPr sz="1470"/>
            </a:lvl4pPr>
            <a:lvl5pPr>
              <a:defRPr sz="1260"/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9" name="Titre 1"/>
          <p:cNvSpPr>
            <a:spLocks noGrp="1"/>
          </p:cNvSpPr>
          <p:nvPr>
            <p:ph type="title"/>
          </p:nvPr>
        </p:nvSpPr>
        <p:spPr>
          <a:xfrm>
            <a:off x="2504661" y="511176"/>
            <a:ext cx="9416827" cy="1035107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txBody>
          <a:bodyPr/>
          <a:lstStyle>
            <a:lvl1pPr algn="r">
              <a:defRPr b="1">
                <a:solidFill>
                  <a:srgbClr val="002060"/>
                </a:solidFill>
                <a:latin typeface="+mn-lt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14" name="Espace réservé du numéro de diapositive 5"/>
          <p:cNvSpPr txBox="1">
            <a:spLocks/>
          </p:cNvSpPr>
          <p:nvPr userDrawn="1"/>
        </p:nvSpPr>
        <p:spPr>
          <a:xfrm>
            <a:off x="11921488" y="9033241"/>
            <a:ext cx="424521" cy="376824"/>
          </a:xfrm>
          <a:prstGeom prst="rect">
            <a:avLst/>
          </a:prstGeom>
          <a:solidFill>
            <a:srgbClr val="C00000"/>
          </a:solidFill>
        </p:spPr>
        <p:txBody>
          <a:bodyPr vert="horz" lIns="96012" tIns="48006" rIns="96012" bIns="48006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90B16C6-8A83-46C3-8B59-D9AD073B4CE5}" type="slidenum">
              <a:rPr lang="fr-FR" sz="1050" smtClean="0"/>
              <a:pPr/>
              <a:t>‹N°›</a:t>
            </a:fld>
            <a:endParaRPr lang="fr-FR" sz="1050" dirty="0"/>
          </a:p>
        </p:txBody>
      </p:sp>
      <p:sp>
        <p:nvSpPr>
          <p:cNvPr id="15" name="Espace réservé du contenu 2"/>
          <p:cNvSpPr>
            <a:spLocks noGrp="1"/>
          </p:cNvSpPr>
          <p:nvPr>
            <p:ph sz="half" idx="12"/>
          </p:nvPr>
        </p:nvSpPr>
        <p:spPr>
          <a:xfrm>
            <a:off x="7240604" y="2153982"/>
            <a:ext cx="5440680" cy="6512387"/>
          </a:xfrm>
          <a:prstGeom prst="rect">
            <a:avLst/>
          </a:prstGeom>
          <a:ln>
            <a:solidFill>
              <a:schemeClr val="accent5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none"/>
        </p:style>
        <p:txBody>
          <a:bodyPr/>
          <a:lstStyle>
            <a:lvl1pPr>
              <a:defRPr sz="2100"/>
            </a:lvl1pPr>
            <a:lvl2pPr>
              <a:defRPr sz="1890"/>
            </a:lvl2pPr>
            <a:lvl3pPr>
              <a:defRPr sz="1680"/>
            </a:lvl3pPr>
            <a:lvl4pPr>
              <a:defRPr sz="1470"/>
            </a:lvl4pPr>
            <a:lvl5pPr>
              <a:defRPr sz="1260"/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  <a:p>
            <a:pPr lvl="0"/>
            <a:endParaRPr lang="fr-FR" dirty="0"/>
          </a:p>
          <a:p>
            <a:pPr lvl="0"/>
            <a:endParaRPr lang="fr-FR" dirty="0"/>
          </a:p>
        </p:txBody>
      </p:sp>
      <p:cxnSp>
        <p:nvCxnSpPr>
          <p:cNvPr id="17" name="Connecteur droit 16"/>
          <p:cNvCxnSpPr/>
          <p:nvPr userDrawn="1"/>
        </p:nvCxnSpPr>
        <p:spPr>
          <a:xfrm flipV="1">
            <a:off x="0" y="1730398"/>
            <a:ext cx="11921490" cy="56713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355242" y="9144001"/>
            <a:ext cx="860911" cy="266064"/>
          </a:xfrm>
          <a:prstGeom prst="rect">
            <a:avLst/>
          </a:prstGeom>
          <a:noFill/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20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314450" y="9144001"/>
            <a:ext cx="4320540" cy="266064"/>
          </a:xfrm>
          <a:prstGeom prst="rect">
            <a:avLst/>
          </a:prstGeom>
          <a:noFill/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endParaRPr lang="fr-FR" dirty="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F51C050E-299A-4AB6-A4C9-600DC01BCA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190" y="556126"/>
            <a:ext cx="1172517" cy="1003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354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93444" y="2184454"/>
            <a:ext cx="5361053" cy="9075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4"/>
            </a:solidFill>
          </a:ln>
        </p:spPr>
        <p:txBody>
          <a:bodyPr anchor="b">
            <a:normAutofit/>
          </a:bodyPr>
          <a:lstStyle>
            <a:lvl1pPr marL="0" indent="0" algn="ctr">
              <a:buNone/>
              <a:defRPr sz="210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479141" y="2184454"/>
            <a:ext cx="5442347" cy="9075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4"/>
            </a:solidFill>
          </a:ln>
        </p:spPr>
        <p:txBody>
          <a:bodyPr anchor="b">
            <a:normAutofit/>
          </a:bodyPr>
          <a:lstStyle>
            <a:lvl1pPr marL="0" indent="0" algn="ctr">
              <a:buNone/>
              <a:defRPr sz="210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1" name="Titre 1"/>
          <p:cNvSpPr>
            <a:spLocks noGrp="1"/>
          </p:cNvSpPr>
          <p:nvPr>
            <p:ph type="title"/>
          </p:nvPr>
        </p:nvSpPr>
        <p:spPr>
          <a:xfrm>
            <a:off x="2504661" y="511176"/>
            <a:ext cx="9416827" cy="1035107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txBody>
          <a:bodyPr>
            <a:normAutofit/>
          </a:bodyPr>
          <a:lstStyle>
            <a:lvl1pPr algn="r">
              <a:defRPr sz="2520" b="1">
                <a:solidFill>
                  <a:srgbClr val="002060"/>
                </a:solidFill>
                <a:latin typeface="+mn-lt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16" name="Espace réservé du numéro de diapositive 5"/>
          <p:cNvSpPr txBox="1">
            <a:spLocks/>
          </p:cNvSpPr>
          <p:nvPr userDrawn="1"/>
        </p:nvSpPr>
        <p:spPr>
          <a:xfrm>
            <a:off x="11921488" y="8996680"/>
            <a:ext cx="424521" cy="376824"/>
          </a:xfrm>
          <a:prstGeom prst="rect">
            <a:avLst/>
          </a:prstGeom>
          <a:solidFill>
            <a:srgbClr val="C00000"/>
          </a:solidFill>
        </p:spPr>
        <p:txBody>
          <a:bodyPr vert="horz" lIns="96012" tIns="48006" rIns="96012" bIns="48006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90B16C6-8A83-46C3-8B59-D9AD073B4CE5}" type="slidenum">
              <a:rPr lang="fr-FR" sz="1050" smtClean="0"/>
              <a:pPr/>
              <a:t>‹N°›</a:t>
            </a:fld>
            <a:endParaRPr lang="fr-FR" sz="1050" dirty="0"/>
          </a:p>
        </p:txBody>
      </p:sp>
      <p:sp>
        <p:nvSpPr>
          <p:cNvPr id="18" name="Espace réservé du contenu 2"/>
          <p:cNvSpPr>
            <a:spLocks noGrp="1"/>
          </p:cNvSpPr>
          <p:nvPr>
            <p:ph sz="half" idx="12"/>
          </p:nvPr>
        </p:nvSpPr>
        <p:spPr>
          <a:xfrm>
            <a:off x="880109" y="3177634"/>
            <a:ext cx="5374387" cy="5696993"/>
          </a:xfrm>
          <a:prstGeom prst="rect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txBody>
          <a:bodyPr/>
          <a:lstStyle>
            <a:lvl1pPr>
              <a:defRPr sz="2100"/>
            </a:lvl1pPr>
            <a:lvl2pPr>
              <a:defRPr sz="1890"/>
            </a:lvl2pPr>
            <a:lvl3pPr>
              <a:defRPr sz="1680"/>
            </a:lvl3pPr>
            <a:lvl4pPr>
              <a:defRPr sz="1470"/>
            </a:lvl4pPr>
            <a:lvl5pPr>
              <a:defRPr sz="1260"/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9" name="Espace réservé du contenu 2"/>
          <p:cNvSpPr>
            <a:spLocks noGrp="1"/>
          </p:cNvSpPr>
          <p:nvPr>
            <p:ph sz="half" idx="13"/>
          </p:nvPr>
        </p:nvSpPr>
        <p:spPr>
          <a:xfrm>
            <a:off x="6479141" y="3177634"/>
            <a:ext cx="5440679" cy="5696993"/>
          </a:xfrm>
          <a:prstGeom prst="rect">
            <a:avLst/>
          </a:prstGeom>
          <a:ln>
            <a:solidFill>
              <a:schemeClr val="accent4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none"/>
        </p:style>
        <p:txBody>
          <a:bodyPr/>
          <a:lstStyle>
            <a:lvl1pPr>
              <a:defRPr sz="2100"/>
            </a:lvl1pPr>
            <a:lvl2pPr>
              <a:defRPr sz="1890"/>
            </a:lvl2pPr>
            <a:lvl3pPr>
              <a:defRPr sz="1680"/>
            </a:lvl3pPr>
            <a:lvl4pPr>
              <a:defRPr sz="1470"/>
            </a:lvl4pPr>
            <a:lvl5pPr>
              <a:defRPr sz="1260"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cxnSp>
        <p:nvCxnSpPr>
          <p:cNvPr id="17" name="Connecteur droit 16"/>
          <p:cNvCxnSpPr/>
          <p:nvPr userDrawn="1"/>
        </p:nvCxnSpPr>
        <p:spPr>
          <a:xfrm flipV="1">
            <a:off x="-1671" y="1722610"/>
            <a:ext cx="11921490" cy="56713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355242" y="9144001"/>
            <a:ext cx="860911" cy="266064"/>
          </a:xfrm>
          <a:prstGeom prst="rect">
            <a:avLst/>
          </a:prstGeom>
          <a:noFill/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22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314450" y="9144001"/>
            <a:ext cx="4320540" cy="266064"/>
          </a:xfrm>
          <a:prstGeom prst="rect">
            <a:avLst/>
          </a:prstGeom>
          <a:noFill/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endParaRPr lang="fr-FR" dirty="0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BE5F6793-5E1E-4A61-94BC-BC2BCCDFFB5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190" y="556126"/>
            <a:ext cx="1172517" cy="1003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760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2121408" y="511177"/>
            <a:ext cx="9800081" cy="1004507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txBody>
          <a:bodyPr/>
          <a:lstStyle>
            <a:lvl1pPr algn="r">
              <a:defRPr b="1">
                <a:solidFill>
                  <a:srgbClr val="002060"/>
                </a:solidFill>
                <a:latin typeface="+mn-lt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11" name="Espace réservé du numéro de diapositive 5"/>
          <p:cNvSpPr txBox="1">
            <a:spLocks/>
          </p:cNvSpPr>
          <p:nvPr userDrawn="1"/>
        </p:nvSpPr>
        <p:spPr>
          <a:xfrm>
            <a:off x="11921488" y="8996680"/>
            <a:ext cx="424521" cy="376824"/>
          </a:xfrm>
          <a:prstGeom prst="rect">
            <a:avLst/>
          </a:prstGeom>
          <a:solidFill>
            <a:srgbClr val="C00000"/>
          </a:solidFill>
        </p:spPr>
        <p:txBody>
          <a:bodyPr vert="horz" lIns="96012" tIns="48006" rIns="96012" bIns="48006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90B16C6-8A83-46C3-8B59-D9AD073B4CE5}" type="slidenum">
              <a:rPr lang="fr-FR" sz="1050" smtClean="0"/>
              <a:pPr/>
              <a:t>‹N°›</a:t>
            </a:fld>
            <a:endParaRPr lang="fr-FR" sz="1050" dirty="0"/>
          </a:p>
        </p:txBody>
      </p:sp>
      <p:cxnSp>
        <p:nvCxnSpPr>
          <p:cNvPr id="14" name="Connecteur droit 13"/>
          <p:cNvCxnSpPr/>
          <p:nvPr userDrawn="1"/>
        </p:nvCxnSpPr>
        <p:spPr>
          <a:xfrm flipV="1">
            <a:off x="-1671" y="1722610"/>
            <a:ext cx="11921490" cy="56713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space réservé du contenu 2"/>
          <p:cNvSpPr>
            <a:spLocks noGrp="1"/>
          </p:cNvSpPr>
          <p:nvPr>
            <p:ph idx="1"/>
          </p:nvPr>
        </p:nvSpPr>
        <p:spPr>
          <a:xfrm>
            <a:off x="902442" y="2339573"/>
            <a:ext cx="11017377" cy="6479738"/>
          </a:xfrm>
          <a:prstGeom prst="rect">
            <a:avLst/>
          </a:prstGeom>
          <a:ln>
            <a:solidFill>
              <a:schemeClr val="accent4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none"/>
        </p:style>
        <p:txBody>
          <a:bodyPr/>
          <a:lstStyle>
            <a:lvl1pPr>
              <a:defRPr sz="2520"/>
            </a:lvl1pPr>
            <a:lvl2pPr>
              <a:defRPr sz="2100"/>
            </a:lvl2pPr>
            <a:lvl3pPr>
              <a:defRPr sz="1890"/>
            </a:lvl3pPr>
            <a:lvl4pPr>
              <a:defRPr sz="1680"/>
            </a:lvl4pPr>
            <a:lvl5pPr>
              <a:defRPr sz="1470"/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5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355242" y="9144001"/>
            <a:ext cx="860911" cy="266064"/>
          </a:xfrm>
          <a:prstGeom prst="rect">
            <a:avLst/>
          </a:prstGeom>
          <a:noFill/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16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314450" y="9144001"/>
            <a:ext cx="4320540" cy="266064"/>
          </a:xfrm>
          <a:prstGeom prst="rect">
            <a:avLst/>
          </a:prstGeom>
          <a:noFill/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endParaRPr lang="fr-FR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66DAF651-5265-48E1-81B3-42924D281A6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083" y="147247"/>
            <a:ext cx="1633799" cy="1397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0477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2535969" y="511177"/>
            <a:ext cx="9385520" cy="1004507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txBody>
          <a:bodyPr/>
          <a:lstStyle>
            <a:lvl1pPr algn="r">
              <a:defRPr b="1">
                <a:solidFill>
                  <a:srgbClr val="002060"/>
                </a:solidFill>
                <a:latin typeface="+mn-lt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9" name="Espace réservé du numéro de diapositive 5"/>
          <p:cNvSpPr txBox="1">
            <a:spLocks/>
          </p:cNvSpPr>
          <p:nvPr userDrawn="1"/>
        </p:nvSpPr>
        <p:spPr>
          <a:xfrm>
            <a:off x="11919820" y="9033241"/>
            <a:ext cx="424521" cy="376824"/>
          </a:xfrm>
          <a:prstGeom prst="rect">
            <a:avLst/>
          </a:prstGeom>
          <a:solidFill>
            <a:srgbClr val="C00000"/>
          </a:solidFill>
        </p:spPr>
        <p:txBody>
          <a:bodyPr vert="horz" lIns="96012" tIns="48006" rIns="96012" bIns="48006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90B16C6-8A83-46C3-8B59-D9AD073B4CE5}" type="slidenum">
              <a:rPr lang="fr-FR" sz="1050" smtClean="0"/>
              <a:pPr/>
              <a:t>‹N°›</a:t>
            </a:fld>
            <a:endParaRPr lang="fr-FR" sz="1050" dirty="0"/>
          </a:p>
        </p:txBody>
      </p:sp>
      <p:cxnSp>
        <p:nvCxnSpPr>
          <p:cNvPr id="13" name="Connecteur droit 12"/>
          <p:cNvCxnSpPr/>
          <p:nvPr userDrawn="1"/>
        </p:nvCxnSpPr>
        <p:spPr>
          <a:xfrm flipV="1">
            <a:off x="-1671" y="1722610"/>
            <a:ext cx="11921490" cy="56713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Espace réservé du contenu 2"/>
          <p:cNvSpPr>
            <a:spLocks noGrp="1"/>
          </p:cNvSpPr>
          <p:nvPr>
            <p:ph idx="1"/>
          </p:nvPr>
        </p:nvSpPr>
        <p:spPr>
          <a:xfrm>
            <a:off x="904112" y="2250972"/>
            <a:ext cx="11017377" cy="6519855"/>
          </a:xfrm>
          <a:prstGeom prst="rect">
            <a:avLst/>
          </a:prstGeom>
          <a:ln>
            <a:solidFill>
              <a:schemeClr val="accent4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none"/>
        </p:style>
        <p:txBody>
          <a:bodyPr/>
          <a:lstStyle>
            <a:lvl1pPr>
              <a:defRPr sz="2520"/>
            </a:lvl1pPr>
            <a:lvl2pPr>
              <a:defRPr sz="2100"/>
            </a:lvl2pPr>
            <a:lvl3pPr>
              <a:defRPr sz="1890"/>
            </a:lvl3pPr>
            <a:lvl4pPr>
              <a:defRPr sz="1680"/>
            </a:lvl4pPr>
            <a:lvl5pPr>
              <a:defRPr sz="1470"/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355242" y="9144001"/>
            <a:ext cx="860911" cy="266064"/>
          </a:xfrm>
          <a:prstGeom prst="rect">
            <a:avLst/>
          </a:prstGeom>
          <a:noFill/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1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314450" y="9144001"/>
            <a:ext cx="4320540" cy="266064"/>
          </a:xfrm>
          <a:prstGeom prst="rect">
            <a:avLst/>
          </a:prstGeom>
          <a:noFill/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endParaRPr lang="fr-FR" dirty="0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2D6CCE9A-0BC4-4951-BE6B-86AF12C1079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852" y="328728"/>
            <a:ext cx="1387164" cy="1186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3833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613556" y="2290902"/>
            <a:ext cx="8307933" cy="6289630"/>
          </a:xfrm>
          <a:prstGeom prst="rect">
            <a:avLst/>
          </a:prstGeom>
          <a:ln>
            <a:solidFill>
              <a:schemeClr val="accent4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none"/>
        </p:style>
        <p:txBody>
          <a:bodyPr/>
          <a:lstStyle>
            <a:lvl1pPr>
              <a:defRPr sz="3360"/>
            </a:lvl1pPr>
            <a:lvl2pPr>
              <a:defRPr sz="2940"/>
            </a:lvl2pPr>
            <a:lvl3pPr>
              <a:defRPr sz="252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9" name="Titre 1"/>
          <p:cNvSpPr>
            <a:spLocks noGrp="1"/>
          </p:cNvSpPr>
          <p:nvPr>
            <p:ph type="title"/>
          </p:nvPr>
        </p:nvSpPr>
        <p:spPr>
          <a:xfrm>
            <a:off x="2546405" y="511177"/>
            <a:ext cx="9375084" cy="1004507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txBody>
          <a:bodyPr/>
          <a:lstStyle>
            <a:lvl1pPr algn="r">
              <a:defRPr b="1">
                <a:solidFill>
                  <a:srgbClr val="002060"/>
                </a:solidFill>
                <a:latin typeface="+mn-lt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12" name="Espace réservé du numéro de diapositive 5"/>
          <p:cNvSpPr txBox="1">
            <a:spLocks/>
          </p:cNvSpPr>
          <p:nvPr userDrawn="1"/>
        </p:nvSpPr>
        <p:spPr>
          <a:xfrm>
            <a:off x="11919820" y="9033242"/>
            <a:ext cx="424521" cy="376824"/>
          </a:xfrm>
          <a:prstGeom prst="rect">
            <a:avLst/>
          </a:prstGeom>
          <a:solidFill>
            <a:srgbClr val="C00000"/>
          </a:solidFill>
        </p:spPr>
        <p:txBody>
          <a:bodyPr vert="horz" lIns="96012" tIns="48006" rIns="96012" bIns="48006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90B16C6-8A83-46C3-8B59-D9AD073B4CE5}" type="slidenum">
              <a:rPr lang="fr-FR" sz="1050" smtClean="0"/>
              <a:pPr/>
              <a:t>‹N°›</a:t>
            </a:fld>
            <a:endParaRPr lang="fr-FR" sz="1050" dirty="0"/>
          </a:p>
        </p:txBody>
      </p:sp>
      <p:cxnSp>
        <p:nvCxnSpPr>
          <p:cNvPr id="17" name="Connecteur droit 16"/>
          <p:cNvCxnSpPr/>
          <p:nvPr userDrawn="1"/>
        </p:nvCxnSpPr>
        <p:spPr>
          <a:xfrm flipV="1">
            <a:off x="-1671" y="1722610"/>
            <a:ext cx="11921490" cy="56713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space réservé de la date 3"/>
          <p:cNvSpPr>
            <a:spLocks noGrp="1"/>
          </p:cNvSpPr>
          <p:nvPr>
            <p:ph type="dt" sz="half" idx="11"/>
          </p:nvPr>
        </p:nvSpPr>
        <p:spPr>
          <a:xfrm>
            <a:off x="437538" y="9144002"/>
            <a:ext cx="860911" cy="266064"/>
          </a:xfrm>
          <a:prstGeom prst="rect">
            <a:avLst/>
          </a:prstGeom>
          <a:noFill/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18" name="Espace réservé du pied de page 4"/>
          <p:cNvSpPr>
            <a:spLocks noGrp="1"/>
          </p:cNvSpPr>
          <p:nvPr>
            <p:ph type="ftr" sz="quarter" idx="12"/>
          </p:nvPr>
        </p:nvSpPr>
        <p:spPr>
          <a:xfrm>
            <a:off x="1396746" y="9144002"/>
            <a:ext cx="4320540" cy="266064"/>
          </a:xfrm>
          <a:prstGeom prst="rect">
            <a:avLst/>
          </a:prstGeom>
          <a:noFill/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81778" y="2290902"/>
            <a:ext cx="2638663" cy="6289630"/>
          </a:xfrm>
          <a:prstGeom prst="rect">
            <a:avLst/>
          </a:prstGeom>
          <a:ln>
            <a:solidFill>
              <a:schemeClr val="accent4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none"/>
        </p:style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765B2F7D-289D-4584-A719-1E2967E4C8E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190" y="556126"/>
            <a:ext cx="1172517" cy="1003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158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80110" y="2339575"/>
            <a:ext cx="11041381" cy="6396653"/>
          </a:xfrm>
          <a:prstGeom prst="rect">
            <a:avLst/>
          </a:prstGeom>
          <a:ln>
            <a:solidFill>
              <a:schemeClr val="accent4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none"/>
        </p:style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2093976" y="511177"/>
            <a:ext cx="9827513" cy="1004507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txBody>
          <a:bodyPr/>
          <a:lstStyle>
            <a:lvl1pPr algn="r">
              <a:defRPr b="1">
                <a:solidFill>
                  <a:srgbClr val="002060"/>
                </a:solidFill>
                <a:latin typeface="+mn-lt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11" name="Espace réservé du numéro de diapositive 5"/>
          <p:cNvSpPr txBox="1">
            <a:spLocks/>
          </p:cNvSpPr>
          <p:nvPr userDrawn="1"/>
        </p:nvSpPr>
        <p:spPr>
          <a:xfrm>
            <a:off x="11921488" y="8996680"/>
            <a:ext cx="424521" cy="376824"/>
          </a:xfrm>
          <a:prstGeom prst="rect">
            <a:avLst/>
          </a:prstGeom>
          <a:solidFill>
            <a:srgbClr val="C00000"/>
          </a:solidFill>
        </p:spPr>
        <p:txBody>
          <a:bodyPr vert="horz" lIns="96012" tIns="48006" rIns="96012" bIns="48006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90B16C6-8A83-46C3-8B59-D9AD073B4CE5}" type="slidenum">
              <a:rPr lang="fr-FR" sz="1050" smtClean="0"/>
              <a:pPr/>
              <a:t>‹N°›</a:t>
            </a:fld>
            <a:endParaRPr lang="fr-FR" sz="1050" dirty="0"/>
          </a:p>
        </p:txBody>
      </p:sp>
      <p:cxnSp>
        <p:nvCxnSpPr>
          <p:cNvPr id="15" name="Connecteur droit 14"/>
          <p:cNvCxnSpPr/>
          <p:nvPr userDrawn="1"/>
        </p:nvCxnSpPr>
        <p:spPr>
          <a:xfrm flipV="1">
            <a:off x="-1671" y="1722610"/>
            <a:ext cx="11921490" cy="56713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Espace réservé du pied de page 4"/>
          <p:cNvSpPr>
            <a:spLocks noGrp="1"/>
          </p:cNvSpPr>
          <p:nvPr>
            <p:ph type="ftr" sz="quarter" idx="12"/>
          </p:nvPr>
        </p:nvSpPr>
        <p:spPr>
          <a:xfrm>
            <a:off x="1396746" y="9144002"/>
            <a:ext cx="4320540" cy="266064"/>
          </a:xfrm>
          <a:prstGeom prst="rect">
            <a:avLst/>
          </a:prstGeom>
          <a:noFill/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16" name="Espace réservé de la date 3"/>
          <p:cNvSpPr>
            <a:spLocks noGrp="1"/>
          </p:cNvSpPr>
          <p:nvPr>
            <p:ph type="dt" sz="half" idx="11"/>
          </p:nvPr>
        </p:nvSpPr>
        <p:spPr>
          <a:xfrm>
            <a:off x="437538" y="9144002"/>
            <a:ext cx="860911" cy="266064"/>
          </a:xfrm>
          <a:prstGeom prst="rect">
            <a:avLst/>
          </a:prstGeom>
          <a:noFill/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949FD9DB-3883-4B32-8AED-5248A5BBD35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538" y="529555"/>
            <a:ext cx="1100328" cy="941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7867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1C40DBE-A516-458A-8E61-8540BF3F3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7930" y="5096486"/>
            <a:ext cx="10356892" cy="1290979"/>
          </a:xfrm>
        </p:spPr>
        <p:txBody>
          <a:bodyPr anchor="b">
            <a:normAutofit/>
          </a:bodyPr>
          <a:lstStyle>
            <a:lvl1pPr>
              <a:defRPr sz="2520">
                <a:latin typeface="BentonSans Regular" panose="02000503000000020004" pitchFamily="50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2CFA0D5-63D6-41A1-A016-84CACF26B1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57930" y="6680836"/>
            <a:ext cx="10356892" cy="511175"/>
          </a:xfrm>
        </p:spPr>
        <p:txBody>
          <a:bodyPr>
            <a:normAutofit/>
          </a:bodyPr>
          <a:lstStyle>
            <a:lvl1pPr marL="0" indent="0">
              <a:buNone/>
              <a:defRPr sz="1890">
                <a:solidFill>
                  <a:schemeClr val="tx1">
                    <a:tint val="75000"/>
                  </a:schemeClr>
                </a:solidFill>
                <a:latin typeface="BentonSans Regular" panose="02000503000000020004" pitchFamily="50" charset="0"/>
              </a:defRPr>
            </a:lvl1pPr>
            <a:lvl2pPr marL="48006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6012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3pPr>
            <a:lvl4pPr marL="14401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19202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4003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28803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3604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9BEAF40-9CF3-4E45-97D9-A8A5E215A1E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80110" y="8898891"/>
            <a:ext cx="2880360" cy="511175"/>
          </a:xfrm>
        </p:spPr>
        <p:txBody>
          <a:bodyPr/>
          <a:lstStyle/>
          <a:p>
            <a:fld id="{2527F242-1190-4F67-87C6-13C70FC25C28}" type="datetimeFigureOut">
              <a:rPr lang="fr-FR" smtClean="0"/>
              <a:t>10/11/2023</a:t>
            </a:fld>
            <a:endParaRPr lang="fr-FR"/>
          </a:p>
        </p:txBody>
      </p: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3B07BAAF-1962-4072-A479-FADF7A2BE748}"/>
              </a:ext>
            </a:extLst>
          </p:cNvPr>
          <p:cNvCxnSpPr>
            <a:cxnSpLocks/>
          </p:cNvCxnSpPr>
          <p:nvPr userDrawn="1"/>
        </p:nvCxnSpPr>
        <p:spPr>
          <a:xfrm>
            <a:off x="1557929" y="6557802"/>
            <a:ext cx="10363561" cy="0"/>
          </a:xfrm>
          <a:prstGeom prst="line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 8">
            <a:extLst>
              <a:ext uri="{FF2B5EF4-FFF2-40B4-BE49-F238E27FC236}">
                <a16:creationId xmlns:a16="http://schemas.microsoft.com/office/drawing/2014/main" id="{2A3B1D21-8FDD-462C-83B0-72BBCE5A8AD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947" y="8689975"/>
            <a:ext cx="570071" cy="720090"/>
          </a:xfrm>
          <a:prstGeom prst="rect">
            <a:avLst/>
          </a:prstGeom>
        </p:spPr>
      </p:pic>
      <p:sp>
        <p:nvSpPr>
          <p:cNvPr id="10" name="Espace réservé du pied de page 4">
            <a:extLst>
              <a:ext uri="{FF2B5EF4-FFF2-40B4-BE49-F238E27FC236}">
                <a16:creationId xmlns:a16="http://schemas.microsoft.com/office/drawing/2014/main" id="{FC3F14D3-4855-48A6-AEA9-D11D3ADAD0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911113" y="8916671"/>
            <a:ext cx="3010376" cy="511175"/>
          </a:xfrm>
        </p:spPr>
        <p:txBody>
          <a:bodyPr/>
          <a:lstStyle>
            <a:lvl1pPr algn="r">
              <a:defRPr sz="1050">
                <a:latin typeface="BentonSans Regular" panose="02000503000000020004" pitchFamily="50" charset="0"/>
              </a:defRPr>
            </a:lvl1pPr>
          </a:lstStyle>
          <a:p>
            <a:endParaRPr lang="fr-FR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A5E9F3D-3847-4564-8C52-BE3FD9B6C126}"/>
              </a:ext>
            </a:extLst>
          </p:cNvPr>
          <p:cNvSpPr/>
          <p:nvPr userDrawn="1"/>
        </p:nvSpPr>
        <p:spPr>
          <a:xfrm>
            <a:off x="11979611" y="8748137"/>
            <a:ext cx="615926" cy="80899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23"/>
          </a:p>
        </p:txBody>
      </p:sp>
      <p:sp>
        <p:nvSpPr>
          <p:cNvPr id="12" name="Espace réservé du numéro de diapositive 5">
            <a:extLst>
              <a:ext uri="{FF2B5EF4-FFF2-40B4-BE49-F238E27FC236}">
                <a16:creationId xmlns:a16="http://schemas.microsoft.com/office/drawing/2014/main" id="{96F67176-A4C7-4BAC-963E-3DE47C561E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032542" y="8894446"/>
            <a:ext cx="510064" cy="511175"/>
          </a:xfrm>
        </p:spPr>
        <p:txBody>
          <a:bodyPr/>
          <a:lstStyle>
            <a:lvl1pPr>
              <a:defRPr sz="1050">
                <a:latin typeface="BentonSans Regular" panose="02000503000000020004" pitchFamily="50" charset="0"/>
              </a:defRPr>
            </a:lvl1pPr>
          </a:lstStyle>
          <a:p>
            <a:fld id="{C91D50CD-A652-46BB-B8AF-050B8F3A6BC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267B83-4CF2-4AC3-A4C5-21C750FAF3D0}"/>
              </a:ext>
            </a:extLst>
          </p:cNvPr>
          <p:cNvSpPr/>
          <p:nvPr userDrawn="1"/>
        </p:nvSpPr>
        <p:spPr>
          <a:xfrm>
            <a:off x="126809" y="144925"/>
            <a:ext cx="887657" cy="966158"/>
          </a:xfrm>
          <a:prstGeom prst="rect">
            <a:avLst/>
          </a:prstGeom>
          <a:solidFill>
            <a:srgbClr val="878A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23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3046F5CE-FAFC-4D6D-A1E3-48DFA8DE6F8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700" y="266447"/>
            <a:ext cx="1572286" cy="1793810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D2261F5D-73A7-4A14-9A1A-3531399BC8F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1369" y="33338"/>
            <a:ext cx="1850231" cy="2026920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EBBDA119-9A75-485B-A396-3421A15091C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29" y="5191760"/>
            <a:ext cx="1420178" cy="2000250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D4F1457F-7382-4D4C-BE46-5A5E829160DC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4593" y="2813184"/>
            <a:ext cx="1840230" cy="2160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061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png"/><Relationship Id="rId17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6.png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Relationship Id="rId14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Image 36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4223" y="1577480"/>
            <a:ext cx="2364575" cy="2093596"/>
          </a:xfrm>
          <a:prstGeom prst="rect">
            <a:avLst/>
          </a:prstGeom>
        </p:spPr>
      </p:pic>
      <p:cxnSp>
        <p:nvCxnSpPr>
          <p:cNvPr id="11" name="Connecteur droit 10"/>
          <p:cNvCxnSpPr/>
          <p:nvPr userDrawn="1"/>
        </p:nvCxnSpPr>
        <p:spPr>
          <a:xfrm>
            <a:off x="3825" y="4689003"/>
            <a:ext cx="5065716" cy="0"/>
          </a:xfrm>
          <a:prstGeom prst="line">
            <a:avLst/>
          </a:prstGeom>
          <a:ln w="76200">
            <a:solidFill>
              <a:srgbClr val="71D1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/>
          <p:cNvCxnSpPr/>
          <p:nvPr userDrawn="1"/>
        </p:nvCxnSpPr>
        <p:spPr>
          <a:xfrm>
            <a:off x="7839635" y="4689003"/>
            <a:ext cx="3214378" cy="0"/>
          </a:xfrm>
          <a:prstGeom prst="line">
            <a:avLst/>
          </a:prstGeom>
          <a:ln w="76200">
            <a:solidFill>
              <a:srgbClr val="71D1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/>
          <p:cNvCxnSpPr/>
          <p:nvPr userDrawn="1"/>
        </p:nvCxnSpPr>
        <p:spPr>
          <a:xfrm>
            <a:off x="11016674" y="3335503"/>
            <a:ext cx="0" cy="1400602"/>
          </a:xfrm>
          <a:prstGeom prst="line">
            <a:avLst/>
          </a:prstGeom>
          <a:ln w="76200">
            <a:solidFill>
              <a:srgbClr val="71D1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 userDrawn="1"/>
        </p:nvCxnSpPr>
        <p:spPr>
          <a:xfrm>
            <a:off x="10978214" y="3290585"/>
            <a:ext cx="2703496" cy="0"/>
          </a:xfrm>
          <a:prstGeom prst="line">
            <a:avLst/>
          </a:prstGeom>
          <a:ln w="76200">
            <a:solidFill>
              <a:srgbClr val="71D1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Image 29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063"/>
            <a:ext cx="707078" cy="719269"/>
          </a:xfrm>
          <a:prstGeom prst="rect">
            <a:avLst/>
          </a:prstGeom>
        </p:spPr>
      </p:pic>
      <p:pic>
        <p:nvPicPr>
          <p:cNvPr id="31" name="Image 30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8709"/>
            <a:ext cx="1972491" cy="1972491"/>
          </a:xfrm>
          <a:prstGeom prst="rect">
            <a:avLst/>
          </a:prstGeom>
        </p:spPr>
      </p:pic>
      <p:pic>
        <p:nvPicPr>
          <p:cNvPr id="34" name="Image 33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4343" y="6792739"/>
            <a:ext cx="1712834" cy="2255333"/>
          </a:xfrm>
          <a:prstGeom prst="rect">
            <a:avLst/>
          </a:prstGeom>
        </p:spPr>
      </p:pic>
      <p:pic>
        <p:nvPicPr>
          <p:cNvPr id="35" name="Image 34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6559" y="8413394"/>
            <a:ext cx="851447" cy="933845"/>
          </a:xfrm>
          <a:prstGeom prst="rect">
            <a:avLst/>
          </a:prstGeom>
        </p:spPr>
      </p:pic>
      <p:pic>
        <p:nvPicPr>
          <p:cNvPr id="40" name="Image 39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4974" y="7437738"/>
            <a:ext cx="755841" cy="755841"/>
          </a:xfrm>
          <a:prstGeom prst="rect">
            <a:avLst/>
          </a:prstGeom>
        </p:spPr>
      </p:pic>
      <p:pic>
        <p:nvPicPr>
          <p:cNvPr id="41" name="Image 40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7981" y="5124665"/>
            <a:ext cx="1712834" cy="2255333"/>
          </a:xfrm>
          <a:prstGeom prst="rect">
            <a:avLst/>
          </a:prstGeom>
        </p:spPr>
      </p:pic>
      <p:pic>
        <p:nvPicPr>
          <p:cNvPr id="42" name="Image 41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4223" y="6958973"/>
            <a:ext cx="377921" cy="414494"/>
          </a:xfrm>
          <a:prstGeom prst="rect">
            <a:avLst/>
          </a:prstGeom>
        </p:spPr>
      </p:pic>
      <p:pic>
        <p:nvPicPr>
          <p:cNvPr id="44" name="Image 43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4343" y="0"/>
            <a:ext cx="2519711" cy="1974400"/>
          </a:xfrm>
          <a:prstGeom prst="rect">
            <a:avLst/>
          </a:prstGeom>
        </p:spPr>
      </p:pic>
      <p:pic>
        <p:nvPicPr>
          <p:cNvPr id="45" name="Image 44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2679" y="3655944"/>
            <a:ext cx="2414620" cy="2066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56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1" r:id="rId7"/>
    <p:sldLayoutId id="2147483712" r:id="rId8"/>
  </p:sldLayoutIdLst>
  <p:txStyles>
    <p:titleStyle>
      <a:lvl1pPr algn="l" defTabSz="1280160" rtl="0" eaLnBrk="1" latinLnBrk="0" hangingPunct="1">
        <a:lnSpc>
          <a:spcPct val="90000"/>
        </a:lnSpc>
        <a:spcBef>
          <a:spcPct val="0"/>
        </a:spcBef>
        <a:buNone/>
        <a:defRPr sz="61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1280160" rtl="0" eaLnBrk="1" latinLnBrk="0" hangingPunct="1">
        <a:lnSpc>
          <a:spcPct val="90000"/>
        </a:lnSpc>
        <a:spcBef>
          <a:spcPts val="1400"/>
        </a:spcBef>
        <a:buFont typeface="Arial" panose="020B0604020202020204" pitchFamily="34" charset="0"/>
        <a:buChar char="•"/>
        <a:defRPr sz="3920" kern="1200">
          <a:solidFill>
            <a:schemeClr val="tx1"/>
          </a:solidFill>
          <a:latin typeface="+mn-lt"/>
          <a:ea typeface="+mn-ea"/>
          <a:cs typeface="+mn-cs"/>
        </a:defRPr>
      </a:lvl1pPr>
      <a:lvl2pPr marL="9601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2pPr>
      <a:lvl3pPr marL="16002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2402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88036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52044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3057531D-FA7A-42FB-A9EB-6AA2B1372C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28288" y="3621024"/>
            <a:ext cx="6010656" cy="2279904"/>
          </a:xfrm>
          <a:solidFill>
            <a:schemeClr val="bg1">
              <a:lumMod val="75000"/>
            </a:schemeClr>
          </a:solidFill>
        </p:spPr>
        <p:txBody>
          <a:bodyPr anchor="ctr" anchorCtr="0">
            <a:noAutofit/>
          </a:bodyPr>
          <a:lstStyle/>
          <a:p>
            <a:r>
              <a:rPr lang="fr-FR" sz="2800" b="1" dirty="0">
                <a:latin typeface="Bahnschrift" panose="020B0502040204020203" pitchFamily="34" charset="0"/>
              </a:rPr>
              <a:t>Stratégie environnementale « ABCD » de</a:t>
            </a:r>
            <a:br>
              <a:rPr lang="fr-FR" sz="2800" b="1" dirty="0">
                <a:latin typeface="Bahnschrift" panose="020B0502040204020203" pitchFamily="34" charset="0"/>
              </a:rPr>
            </a:br>
            <a:r>
              <a:rPr lang="fr-FR" sz="2800" b="1" dirty="0">
                <a:latin typeface="Bahnschrift" panose="020B0502040204020203" pitchFamily="34" charset="0"/>
              </a:rPr>
              <a:t>l’EPF Ile-de-France &amp; charge foncière verte</a:t>
            </a:r>
            <a:br>
              <a:rPr lang="fr-FR" sz="2800" b="1" dirty="0">
                <a:latin typeface="Bahnschrift" panose="020B0502040204020203" pitchFamily="34" charset="0"/>
              </a:rPr>
            </a:br>
            <a:r>
              <a:rPr lang="fr-FR" sz="2800" b="1" dirty="0">
                <a:latin typeface="Bahnschrift" panose="020B0502040204020203" pitchFamily="34" charset="0"/>
              </a:rPr>
              <a:t>-</a:t>
            </a:r>
            <a:br>
              <a:rPr lang="fr-FR" sz="2800" b="1" dirty="0">
                <a:latin typeface="Bahnschrift" panose="020B0502040204020203" pitchFamily="34" charset="0"/>
              </a:rPr>
            </a:br>
            <a:r>
              <a:rPr lang="fr-FR" sz="2400" b="1" dirty="0">
                <a:latin typeface="Bahnschrift" panose="020B0502040204020203" pitchFamily="34" charset="0"/>
              </a:rPr>
              <a:t>10/11/2023</a:t>
            </a:r>
            <a:endParaRPr lang="fr-FR" sz="2800" b="1" dirty="0">
              <a:latin typeface="Bahnschrift" panose="020B0502040204020203" pitchFamily="34" charset="0"/>
            </a:endParaRPr>
          </a:p>
        </p:txBody>
      </p:sp>
      <p:sp>
        <p:nvSpPr>
          <p:cNvPr id="5" name="Sous-titre 2">
            <a:extLst>
              <a:ext uri="{FF2B5EF4-FFF2-40B4-BE49-F238E27FC236}">
                <a16:creationId xmlns:a16="http://schemas.microsoft.com/office/drawing/2014/main" id="{F5FD216A-1F30-41D1-8383-45D78E0997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99104" y="6975652"/>
            <a:ext cx="6339840" cy="351740"/>
          </a:xfrm>
        </p:spPr>
        <p:txBody>
          <a:bodyPr>
            <a:normAutofit lnSpcReduction="10000"/>
          </a:bodyPr>
          <a:lstStyle/>
          <a:p>
            <a:pPr algn="l"/>
            <a:r>
              <a:rPr lang="fr-FR" sz="2000" dirty="0">
                <a:latin typeface="Bahnschrift" panose="020B0502040204020203" pitchFamily="34" charset="0"/>
              </a:rPr>
              <a:t>Guillaume TERRAILLOT, Directeur général adjoint</a:t>
            </a:r>
          </a:p>
          <a:p>
            <a:pPr algn="l"/>
            <a:endParaRPr lang="fr-FR" sz="2000" dirty="0"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39420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61C9CC7-987A-5DB8-1977-D8F21F7A41F1}"/>
              </a:ext>
            </a:extLst>
          </p:cNvPr>
          <p:cNvSpPr/>
          <p:nvPr/>
        </p:nvSpPr>
        <p:spPr>
          <a:xfrm>
            <a:off x="145221" y="1838056"/>
            <a:ext cx="12379570" cy="766689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E5A1D98E-21AE-1E27-69F5-3619D8420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4400" dirty="0"/>
              <a:t>La CFV : les difficultés à surmonter (1/2)</a:t>
            </a:r>
          </a:p>
        </p:txBody>
      </p:sp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839E720F-94E9-7953-B4F8-E565AD746DF9}"/>
              </a:ext>
            </a:extLst>
          </p:cNvPr>
          <p:cNvSpPr/>
          <p:nvPr/>
        </p:nvSpPr>
        <p:spPr>
          <a:xfrm>
            <a:off x="209098" y="4301543"/>
            <a:ext cx="2511869" cy="212115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Les risques en matière juridique</a:t>
            </a:r>
          </a:p>
        </p:txBody>
      </p:sp>
      <p:sp>
        <p:nvSpPr>
          <p:cNvPr id="7" name="Flèche : droite 6">
            <a:extLst>
              <a:ext uri="{FF2B5EF4-FFF2-40B4-BE49-F238E27FC236}">
                <a16:creationId xmlns:a16="http://schemas.microsoft.com/office/drawing/2014/main" id="{081C8492-3E7A-C202-7B13-135A78D9B2E7}"/>
              </a:ext>
            </a:extLst>
          </p:cNvPr>
          <p:cNvSpPr/>
          <p:nvPr/>
        </p:nvSpPr>
        <p:spPr>
          <a:xfrm rot="18878126">
            <a:off x="2660890" y="3585517"/>
            <a:ext cx="1145510" cy="584965"/>
          </a:xfrm>
          <a:prstGeom prst="rightArrow">
            <a:avLst>
              <a:gd name="adj1" fmla="val 35664"/>
              <a:gd name="adj2" fmla="val 58807"/>
            </a:avLst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Flèche : droite 7">
            <a:extLst>
              <a:ext uri="{FF2B5EF4-FFF2-40B4-BE49-F238E27FC236}">
                <a16:creationId xmlns:a16="http://schemas.microsoft.com/office/drawing/2014/main" id="{F39612C8-18A6-94AF-C734-E84845F62586}"/>
              </a:ext>
            </a:extLst>
          </p:cNvPr>
          <p:cNvSpPr/>
          <p:nvPr/>
        </p:nvSpPr>
        <p:spPr>
          <a:xfrm rot="2848160">
            <a:off x="2668724" y="6633581"/>
            <a:ext cx="1145510" cy="584965"/>
          </a:xfrm>
          <a:prstGeom prst="rightArrow">
            <a:avLst>
              <a:gd name="adj1" fmla="val 35664"/>
              <a:gd name="adj2" fmla="val 58807"/>
            </a:avLst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2C68013-2385-9B80-8D11-7AAA8533A953}"/>
              </a:ext>
            </a:extLst>
          </p:cNvPr>
          <p:cNvSpPr/>
          <p:nvPr/>
        </p:nvSpPr>
        <p:spPr>
          <a:xfrm>
            <a:off x="3894337" y="6820169"/>
            <a:ext cx="2493584" cy="1885950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>
                <a:solidFill>
                  <a:schemeClr val="accent1">
                    <a:lumMod val="75000"/>
                  </a:schemeClr>
                </a:solidFill>
              </a:rPr>
              <a:t>« … et dont </a:t>
            </a:r>
            <a:r>
              <a:rPr lang="fr-FR" sz="2000" b="1" u="sng" dirty="0">
                <a:solidFill>
                  <a:schemeClr val="accent1">
                    <a:lumMod val="75000"/>
                  </a:schemeClr>
                </a:solidFill>
              </a:rPr>
              <a:t>le</a:t>
            </a:r>
            <a:r>
              <a:rPr lang="fr-FR" sz="20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r-FR" sz="2000" b="1" u="sng" dirty="0">
                <a:solidFill>
                  <a:schemeClr val="accent1">
                    <a:lumMod val="75000"/>
                  </a:schemeClr>
                </a:solidFill>
              </a:rPr>
              <a:t>financement, via les taxes d’urbanisme,</a:t>
            </a:r>
            <a:r>
              <a:rPr lang="fr-FR" sz="2000" b="1" dirty="0">
                <a:solidFill>
                  <a:schemeClr val="accent1">
                    <a:lumMod val="75000"/>
                  </a:schemeClr>
                </a:solidFill>
              </a:rPr>
              <a:t> est strictement encadré.» </a:t>
            </a:r>
            <a:endParaRPr lang="fr-FR" sz="2000" b="1" dirty="0">
              <a:solidFill>
                <a:schemeClr val="accent1">
                  <a:lumMod val="75000"/>
                </a:schemeClr>
              </a:solidFill>
              <a:latin typeface="BentonSans Bold" panose="02000503000000020004" pitchFamily="50" charset="0"/>
            </a:endParaRPr>
          </a:p>
        </p:txBody>
      </p:sp>
      <p:sp>
        <p:nvSpPr>
          <p:cNvPr id="13" name="Flèche : droite 12">
            <a:extLst>
              <a:ext uri="{FF2B5EF4-FFF2-40B4-BE49-F238E27FC236}">
                <a16:creationId xmlns:a16="http://schemas.microsoft.com/office/drawing/2014/main" id="{5D677609-DCCD-74B0-4173-6338727ECBAE}"/>
              </a:ext>
            </a:extLst>
          </p:cNvPr>
          <p:cNvSpPr/>
          <p:nvPr/>
        </p:nvSpPr>
        <p:spPr>
          <a:xfrm>
            <a:off x="2937163" y="5067831"/>
            <a:ext cx="707909" cy="584965"/>
          </a:xfrm>
          <a:prstGeom prst="rightArrow">
            <a:avLst>
              <a:gd name="adj1" fmla="val 35664"/>
              <a:gd name="adj2" fmla="val 58807"/>
            </a:avLst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BF254A0-008F-F5A5-05A7-38343057AFBF}"/>
              </a:ext>
            </a:extLst>
          </p:cNvPr>
          <p:cNvSpPr/>
          <p:nvPr/>
        </p:nvSpPr>
        <p:spPr>
          <a:xfrm>
            <a:off x="3894337" y="2098092"/>
            <a:ext cx="2493584" cy="1885950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>
                <a:solidFill>
                  <a:schemeClr val="accent1">
                    <a:lumMod val="75000"/>
                  </a:schemeClr>
                </a:solidFill>
              </a:rPr>
              <a:t>« L’espace renaturé est un </a:t>
            </a:r>
            <a:r>
              <a:rPr lang="fr-FR" sz="2000" b="1" u="sng" dirty="0">
                <a:solidFill>
                  <a:schemeClr val="accent1">
                    <a:lumMod val="75000"/>
                  </a:schemeClr>
                </a:solidFill>
              </a:rPr>
              <a:t>équipement public </a:t>
            </a:r>
            <a:r>
              <a:rPr lang="fr-FR" sz="2000" b="1" dirty="0">
                <a:solidFill>
                  <a:schemeClr val="accent1">
                    <a:lumMod val="75000"/>
                  </a:schemeClr>
                </a:solidFill>
              </a:rPr>
              <a:t>…» </a:t>
            </a:r>
            <a:endParaRPr lang="fr-FR" sz="2000" b="1" dirty="0">
              <a:solidFill>
                <a:schemeClr val="accent1">
                  <a:lumMod val="75000"/>
                </a:schemeClr>
              </a:solidFill>
              <a:latin typeface="BentonSans Bold" panose="02000503000000020004" pitchFamily="50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E2153C9-5909-6011-8BBF-1CCFD83F8598}"/>
              </a:ext>
            </a:extLst>
          </p:cNvPr>
          <p:cNvSpPr/>
          <p:nvPr/>
        </p:nvSpPr>
        <p:spPr>
          <a:xfrm>
            <a:off x="3894337" y="4414969"/>
            <a:ext cx="2493584" cy="1885950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>
                <a:solidFill>
                  <a:schemeClr val="accent1">
                    <a:lumMod val="75000"/>
                  </a:schemeClr>
                </a:solidFill>
              </a:rPr>
              <a:t>« … devant être réalisé </a:t>
            </a:r>
            <a:r>
              <a:rPr lang="fr-FR" sz="2000" b="1" u="sng" dirty="0">
                <a:solidFill>
                  <a:schemeClr val="accent1">
                    <a:lumMod val="75000"/>
                  </a:schemeClr>
                </a:solidFill>
              </a:rPr>
              <a:t>sous maîtrise d’ouvrage des collectivités</a:t>
            </a:r>
            <a:r>
              <a:rPr lang="fr-FR" sz="2000" b="1" dirty="0">
                <a:solidFill>
                  <a:schemeClr val="accent1">
                    <a:lumMod val="75000"/>
                  </a:schemeClr>
                </a:solidFill>
              </a:rPr>
              <a:t>…»</a:t>
            </a:r>
            <a:endParaRPr lang="fr-FR" sz="2000" b="1" dirty="0">
              <a:solidFill>
                <a:schemeClr val="accent1">
                  <a:lumMod val="75000"/>
                </a:schemeClr>
              </a:solidFill>
              <a:latin typeface="BentonSans Bold" panose="02000503000000020004" pitchFamily="50" charset="0"/>
            </a:endParaRPr>
          </a:p>
        </p:txBody>
      </p:sp>
      <p:sp>
        <p:nvSpPr>
          <p:cNvPr id="16" name="Flèche : droite 15">
            <a:extLst>
              <a:ext uri="{FF2B5EF4-FFF2-40B4-BE49-F238E27FC236}">
                <a16:creationId xmlns:a16="http://schemas.microsoft.com/office/drawing/2014/main" id="{0D0F910C-06B9-F054-7CCB-DEB06B52F654}"/>
              </a:ext>
            </a:extLst>
          </p:cNvPr>
          <p:cNvSpPr/>
          <p:nvPr/>
        </p:nvSpPr>
        <p:spPr>
          <a:xfrm>
            <a:off x="6714457" y="5086537"/>
            <a:ext cx="707909" cy="584965"/>
          </a:xfrm>
          <a:prstGeom prst="rightArrow">
            <a:avLst>
              <a:gd name="adj1" fmla="val 35664"/>
              <a:gd name="adj2" fmla="val 58807"/>
            </a:avLst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Flèche : droite 16">
            <a:extLst>
              <a:ext uri="{FF2B5EF4-FFF2-40B4-BE49-F238E27FC236}">
                <a16:creationId xmlns:a16="http://schemas.microsoft.com/office/drawing/2014/main" id="{D8BE397C-CC91-D353-2AC6-B54E868381F2}"/>
              </a:ext>
            </a:extLst>
          </p:cNvPr>
          <p:cNvSpPr/>
          <p:nvPr/>
        </p:nvSpPr>
        <p:spPr>
          <a:xfrm rot="2848160">
            <a:off x="6429475" y="3663315"/>
            <a:ext cx="1145510" cy="584965"/>
          </a:xfrm>
          <a:prstGeom prst="rightArrow">
            <a:avLst>
              <a:gd name="adj1" fmla="val 35664"/>
              <a:gd name="adj2" fmla="val 58807"/>
            </a:avLst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Flèche : droite 17">
            <a:extLst>
              <a:ext uri="{FF2B5EF4-FFF2-40B4-BE49-F238E27FC236}">
                <a16:creationId xmlns:a16="http://schemas.microsoft.com/office/drawing/2014/main" id="{1F4EEDBD-B361-F42F-6FB0-11ED7B74590B}"/>
              </a:ext>
            </a:extLst>
          </p:cNvPr>
          <p:cNvSpPr/>
          <p:nvPr/>
        </p:nvSpPr>
        <p:spPr>
          <a:xfrm rot="18878126">
            <a:off x="6553129" y="6614849"/>
            <a:ext cx="1145510" cy="584965"/>
          </a:xfrm>
          <a:prstGeom prst="rightArrow">
            <a:avLst>
              <a:gd name="adj1" fmla="val 35664"/>
              <a:gd name="adj2" fmla="val 58807"/>
            </a:avLst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 : coins arrondis 18">
            <a:extLst>
              <a:ext uri="{FF2B5EF4-FFF2-40B4-BE49-F238E27FC236}">
                <a16:creationId xmlns:a16="http://schemas.microsoft.com/office/drawing/2014/main" id="{C8AC776B-2289-1AE5-EA41-985CEDF574CB}"/>
              </a:ext>
            </a:extLst>
          </p:cNvPr>
          <p:cNvSpPr/>
          <p:nvPr/>
        </p:nvSpPr>
        <p:spPr>
          <a:xfrm>
            <a:off x="7657708" y="3234368"/>
            <a:ext cx="2399332" cy="4286028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Risques liés aux obligations de publicité et de mise en concurrence</a:t>
            </a: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fr-FR" sz="2000" b="0" i="0" u="none" strike="noStrike" kern="1200" cap="none" spc="0" normalizeH="0" baseline="0" noProof="0" dirty="0">
              <a:ln w="0"/>
              <a:solidFill>
                <a:srgbClr val="C0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fr-FR" sz="2000" b="0" i="0" u="none" strike="noStrike" kern="1200" cap="none" spc="0" normalizeH="0" baseline="0" noProof="0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Risques liés à la requalification en participation d’urbanisme</a:t>
            </a:r>
          </a:p>
        </p:txBody>
      </p:sp>
      <p:sp>
        <p:nvSpPr>
          <p:cNvPr id="20" name="Flèche : droite 19">
            <a:extLst>
              <a:ext uri="{FF2B5EF4-FFF2-40B4-BE49-F238E27FC236}">
                <a16:creationId xmlns:a16="http://schemas.microsoft.com/office/drawing/2014/main" id="{BD4A832E-0D0D-1FE1-3067-8FE039556A9D}"/>
              </a:ext>
            </a:extLst>
          </p:cNvPr>
          <p:cNvSpPr/>
          <p:nvPr/>
        </p:nvSpPr>
        <p:spPr>
          <a:xfrm>
            <a:off x="10122028" y="5065461"/>
            <a:ext cx="707909" cy="584965"/>
          </a:xfrm>
          <a:prstGeom prst="rightArrow">
            <a:avLst>
              <a:gd name="adj1" fmla="val 35664"/>
              <a:gd name="adj2" fmla="val 58807"/>
            </a:avLst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807CA56-C644-E38E-6394-E92E6DC85A5B}"/>
              </a:ext>
            </a:extLst>
          </p:cNvPr>
          <p:cNvSpPr/>
          <p:nvPr/>
        </p:nvSpPr>
        <p:spPr>
          <a:xfrm>
            <a:off x="10881453" y="3743424"/>
            <a:ext cx="1546660" cy="3271189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>
                <a:solidFill>
                  <a:schemeClr val="accent1">
                    <a:lumMod val="75000"/>
                  </a:schemeClr>
                </a:solidFill>
              </a:rPr>
              <a:t>Travail en cours sur des évolutions législatives et </a:t>
            </a:r>
            <a:r>
              <a:rPr lang="fr-FR" sz="2000" b="1" dirty="0" err="1">
                <a:solidFill>
                  <a:schemeClr val="accent1">
                    <a:lumMod val="75000"/>
                  </a:schemeClr>
                </a:solidFill>
              </a:rPr>
              <a:t>réglementai-res</a:t>
            </a:r>
            <a:endParaRPr lang="fr-FR" sz="2000" b="1" dirty="0">
              <a:solidFill>
                <a:schemeClr val="accent1">
                  <a:lumMod val="75000"/>
                </a:schemeClr>
              </a:solidFill>
              <a:latin typeface="BentonSans Bold" panose="0200050300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93521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61C9CC7-987A-5DB8-1977-D8F21F7A41F1}"/>
              </a:ext>
            </a:extLst>
          </p:cNvPr>
          <p:cNvSpPr/>
          <p:nvPr/>
        </p:nvSpPr>
        <p:spPr>
          <a:xfrm>
            <a:off x="145221" y="1838056"/>
            <a:ext cx="12379570" cy="766689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E5A1D98E-21AE-1E27-69F5-3619D8420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4400" dirty="0"/>
              <a:t>La CFV : les difficultés à surmonter (2/2)</a:t>
            </a:r>
          </a:p>
        </p:txBody>
      </p:sp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839E720F-94E9-7953-B4F8-E565AD746DF9}"/>
              </a:ext>
            </a:extLst>
          </p:cNvPr>
          <p:cNvSpPr/>
          <p:nvPr/>
        </p:nvSpPr>
        <p:spPr>
          <a:xfrm>
            <a:off x="209098" y="4301543"/>
            <a:ext cx="2511869" cy="212115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Les risques sur la soutenabilité financière</a:t>
            </a:r>
          </a:p>
        </p:txBody>
      </p:sp>
      <p:sp>
        <p:nvSpPr>
          <p:cNvPr id="7" name="Flèche : droite 6">
            <a:extLst>
              <a:ext uri="{FF2B5EF4-FFF2-40B4-BE49-F238E27FC236}">
                <a16:creationId xmlns:a16="http://schemas.microsoft.com/office/drawing/2014/main" id="{081C8492-3E7A-C202-7B13-135A78D9B2E7}"/>
              </a:ext>
            </a:extLst>
          </p:cNvPr>
          <p:cNvSpPr/>
          <p:nvPr/>
        </p:nvSpPr>
        <p:spPr>
          <a:xfrm rot="18878126">
            <a:off x="2660890" y="3585517"/>
            <a:ext cx="1145510" cy="584965"/>
          </a:xfrm>
          <a:prstGeom prst="rightArrow">
            <a:avLst>
              <a:gd name="adj1" fmla="val 35664"/>
              <a:gd name="adj2" fmla="val 58807"/>
            </a:avLst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Flèche : droite 7">
            <a:extLst>
              <a:ext uri="{FF2B5EF4-FFF2-40B4-BE49-F238E27FC236}">
                <a16:creationId xmlns:a16="http://schemas.microsoft.com/office/drawing/2014/main" id="{F39612C8-18A6-94AF-C734-E84845F62586}"/>
              </a:ext>
            </a:extLst>
          </p:cNvPr>
          <p:cNvSpPr/>
          <p:nvPr/>
        </p:nvSpPr>
        <p:spPr>
          <a:xfrm rot="2848160">
            <a:off x="2668724" y="6633581"/>
            <a:ext cx="1145510" cy="584965"/>
          </a:xfrm>
          <a:prstGeom prst="rightArrow">
            <a:avLst>
              <a:gd name="adj1" fmla="val 35664"/>
              <a:gd name="adj2" fmla="val 58807"/>
            </a:avLst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2C68013-2385-9B80-8D11-7AAA8533A953}"/>
              </a:ext>
            </a:extLst>
          </p:cNvPr>
          <p:cNvSpPr/>
          <p:nvPr/>
        </p:nvSpPr>
        <p:spPr>
          <a:xfrm>
            <a:off x="3865141" y="6232204"/>
            <a:ext cx="2493584" cy="2627291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>
                <a:solidFill>
                  <a:schemeClr val="accent1">
                    <a:lumMod val="75000"/>
                  </a:schemeClr>
                </a:solidFill>
              </a:rPr>
              <a:t>« … et comment dimensionner la CFV pour qu’elle reste absorbable dans l’économie de transformation des villes ?» </a:t>
            </a:r>
            <a:endParaRPr lang="fr-FR" sz="2000" b="1" dirty="0">
              <a:solidFill>
                <a:schemeClr val="accent1">
                  <a:lumMod val="75000"/>
                </a:schemeClr>
              </a:solidFill>
              <a:latin typeface="BentonSans Bold" panose="02000503000000020004" pitchFamily="50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BF254A0-008F-F5A5-05A7-38343057AFBF}"/>
              </a:ext>
            </a:extLst>
          </p:cNvPr>
          <p:cNvSpPr/>
          <p:nvPr/>
        </p:nvSpPr>
        <p:spPr>
          <a:xfrm>
            <a:off x="3879553" y="2173309"/>
            <a:ext cx="2493584" cy="2627291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>
                <a:solidFill>
                  <a:schemeClr val="accent1">
                    <a:lumMod val="75000"/>
                  </a:schemeClr>
                </a:solidFill>
              </a:rPr>
              <a:t>« combien coûtent ces projets de renaturation?... » </a:t>
            </a:r>
            <a:endParaRPr lang="fr-FR" sz="2000" b="1" dirty="0">
              <a:solidFill>
                <a:schemeClr val="accent1">
                  <a:lumMod val="75000"/>
                </a:schemeClr>
              </a:solidFill>
              <a:latin typeface="BentonSans Bold" panose="02000503000000020004" pitchFamily="50" charset="0"/>
            </a:endParaRPr>
          </a:p>
        </p:txBody>
      </p:sp>
      <p:sp>
        <p:nvSpPr>
          <p:cNvPr id="16" name="Flèche : droite 15">
            <a:extLst>
              <a:ext uri="{FF2B5EF4-FFF2-40B4-BE49-F238E27FC236}">
                <a16:creationId xmlns:a16="http://schemas.microsoft.com/office/drawing/2014/main" id="{0D0F910C-06B9-F054-7CCB-DEB06B52F654}"/>
              </a:ext>
            </a:extLst>
          </p:cNvPr>
          <p:cNvSpPr/>
          <p:nvPr/>
        </p:nvSpPr>
        <p:spPr>
          <a:xfrm>
            <a:off x="6506920" y="3158459"/>
            <a:ext cx="707909" cy="584965"/>
          </a:xfrm>
          <a:prstGeom prst="rightArrow">
            <a:avLst>
              <a:gd name="adj1" fmla="val 35664"/>
              <a:gd name="adj2" fmla="val 58807"/>
            </a:avLst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Flèche : droite 19">
            <a:extLst>
              <a:ext uri="{FF2B5EF4-FFF2-40B4-BE49-F238E27FC236}">
                <a16:creationId xmlns:a16="http://schemas.microsoft.com/office/drawing/2014/main" id="{BD4A832E-0D0D-1FE1-3067-8FE039556A9D}"/>
              </a:ext>
            </a:extLst>
          </p:cNvPr>
          <p:cNvSpPr/>
          <p:nvPr/>
        </p:nvSpPr>
        <p:spPr>
          <a:xfrm>
            <a:off x="10030195" y="3137383"/>
            <a:ext cx="707909" cy="584965"/>
          </a:xfrm>
          <a:prstGeom prst="rightArrow">
            <a:avLst>
              <a:gd name="adj1" fmla="val 35664"/>
              <a:gd name="adj2" fmla="val 58807"/>
            </a:avLst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807CA56-C644-E38E-6394-E92E6DC85A5B}"/>
              </a:ext>
            </a:extLst>
          </p:cNvPr>
          <p:cNvSpPr/>
          <p:nvPr/>
        </p:nvSpPr>
        <p:spPr>
          <a:xfrm>
            <a:off x="10810704" y="2014982"/>
            <a:ext cx="1649692" cy="2823814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>
                <a:solidFill>
                  <a:schemeClr val="accent1">
                    <a:lumMod val="75000"/>
                  </a:schemeClr>
                </a:solidFill>
              </a:rPr>
              <a:t>Travail en cours avec des paysagistes</a:t>
            </a:r>
            <a:endParaRPr lang="fr-FR" sz="2000" b="1" dirty="0">
              <a:solidFill>
                <a:schemeClr val="accent1">
                  <a:lumMod val="75000"/>
                </a:schemeClr>
              </a:solidFill>
              <a:latin typeface="BentonSans Bold" panose="02000503000000020004" pitchFamily="50" charset="0"/>
            </a:endParaRPr>
          </a:p>
        </p:txBody>
      </p:sp>
      <p:sp>
        <p:nvSpPr>
          <p:cNvPr id="3" name="Flèche : droite 2">
            <a:extLst>
              <a:ext uri="{FF2B5EF4-FFF2-40B4-BE49-F238E27FC236}">
                <a16:creationId xmlns:a16="http://schemas.microsoft.com/office/drawing/2014/main" id="{B74DF7B8-3C12-44ED-A917-628D6633AFEF}"/>
              </a:ext>
            </a:extLst>
          </p:cNvPr>
          <p:cNvSpPr/>
          <p:nvPr/>
        </p:nvSpPr>
        <p:spPr>
          <a:xfrm>
            <a:off x="6492508" y="7253366"/>
            <a:ext cx="707909" cy="584965"/>
          </a:xfrm>
          <a:prstGeom prst="rightArrow">
            <a:avLst>
              <a:gd name="adj1" fmla="val 35664"/>
              <a:gd name="adj2" fmla="val 58807"/>
            </a:avLst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AF46C657-E0CF-FDF9-F1D2-AB2FB55DF4D1}"/>
              </a:ext>
            </a:extLst>
          </p:cNvPr>
          <p:cNvSpPr/>
          <p:nvPr/>
        </p:nvSpPr>
        <p:spPr>
          <a:xfrm>
            <a:off x="7364296" y="2369909"/>
            <a:ext cx="2511869" cy="212115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Risque de maîtrise et d’anticipation des coûts de réalisation des futurs espaces renaturés</a:t>
            </a:r>
          </a:p>
        </p:txBody>
      </p:sp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4E12E87A-77F1-3B68-B2CC-6869E75A266D}"/>
              </a:ext>
            </a:extLst>
          </p:cNvPr>
          <p:cNvSpPr/>
          <p:nvPr/>
        </p:nvSpPr>
        <p:spPr>
          <a:xfrm>
            <a:off x="7334200" y="6485270"/>
            <a:ext cx="2511869" cy="212115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Risque que la CFV créée un nouveau vecteur d’inflation des prix fonciers en recyclage</a:t>
            </a:r>
          </a:p>
        </p:txBody>
      </p:sp>
      <p:sp>
        <p:nvSpPr>
          <p:cNvPr id="10" name="Flèche : droite 9">
            <a:extLst>
              <a:ext uri="{FF2B5EF4-FFF2-40B4-BE49-F238E27FC236}">
                <a16:creationId xmlns:a16="http://schemas.microsoft.com/office/drawing/2014/main" id="{84DC9E0B-276E-6854-537E-261679A71597}"/>
              </a:ext>
            </a:extLst>
          </p:cNvPr>
          <p:cNvSpPr/>
          <p:nvPr/>
        </p:nvSpPr>
        <p:spPr>
          <a:xfrm>
            <a:off x="10030195" y="7252746"/>
            <a:ext cx="707909" cy="584965"/>
          </a:xfrm>
          <a:prstGeom prst="rightArrow">
            <a:avLst>
              <a:gd name="adj1" fmla="val 35664"/>
              <a:gd name="adj2" fmla="val 58807"/>
            </a:avLst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11AC9A4-12F1-0901-6738-5573DA64C4E8}"/>
              </a:ext>
            </a:extLst>
          </p:cNvPr>
          <p:cNvSpPr/>
          <p:nvPr/>
        </p:nvSpPr>
        <p:spPr>
          <a:xfrm>
            <a:off x="10810704" y="6130345"/>
            <a:ext cx="1649692" cy="2823814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>
                <a:solidFill>
                  <a:schemeClr val="accent1">
                    <a:lumMod val="75000"/>
                  </a:schemeClr>
                </a:solidFill>
              </a:rPr>
              <a:t>Travail en cours sur des cas théoriques pour dimensionner la CFV</a:t>
            </a:r>
            <a:endParaRPr lang="fr-FR" sz="2000" b="1" dirty="0">
              <a:solidFill>
                <a:schemeClr val="accent1">
                  <a:lumMod val="75000"/>
                </a:schemeClr>
              </a:solidFill>
              <a:latin typeface="BentonSans Bold" panose="0200050300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76370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4CBFF53-037B-45DE-BC70-56FFC66E1E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Merci pour votre attention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6FE1259-6336-4C17-ACFC-A33AC59FD6AD}"/>
              </a:ext>
            </a:extLst>
          </p:cNvPr>
          <p:cNvSpPr/>
          <p:nvPr/>
        </p:nvSpPr>
        <p:spPr>
          <a:xfrm>
            <a:off x="3564215" y="6257357"/>
            <a:ext cx="6195060" cy="473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825" dirty="0">
                <a:latin typeface="BentonSans Regular" panose="02000503000000020004" pitchFamily="50" charset="0"/>
              </a:rPr>
              <a:t>L’EPF Île-de-France est un opérateur public foncier de l’État. </a:t>
            </a:r>
          </a:p>
          <a:p>
            <a:pPr algn="ctr"/>
            <a:r>
              <a:rPr lang="fr-FR" sz="825" dirty="0">
                <a:latin typeface="BentonSans Regular" panose="02000503000000020004" pitchFamily="50" charset="0"/>
              </a:rPr>
              <a:t>Il mobilise le foncier pour développer l’offre de logements, soutenir le développement économique </a:t>
            </a:r>
          </a:p>
          <a:p>
            <a:pPr algn="ctr"/>
            <a:r>
              <a:rPr lang="fr-FR" sz="825" dirty="0">
                <a:latin typeface="BentonSans Regular" panose="02000503000000020004" pitchFamily="50" charset="0"/>
              </a:rPr>
              <a:t>et lutter contre l’habitat indigne aux côtés des collectivités locales franciliennes. </a:t>
            </a:r>
          </a:p>
        </p:txBody>
      </p:sp>
    </p:spTree>
    <p:extLst>
      <p:ext uri="{BB962C8B-B14F-4D97-AF65-F5344CB8AC3E}">
        <p14:creationId xmlns:p14="http://schemas.microsoft.com/office/powerpoint/2010/main" val="9188567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ectangle 60">
            <a:extLst>
              <a:ext uri="{FF2B5EF4-FFF2-40B4-BE49-F238E27FC236}">
                <a16:creationId xmlns:a16="http://schemas.microsoft.com/office/drawing/2014/main" id="{B2C7864F-E283-406A-B3BE-2C95EEF6BCC3}"/>
              </a:ext>
            </a:extLst>
          </p:cNvPr>
          <p:cNvSpPr/>
          <p:nvPr/>
        </p:nvSpPr>
        <p:spPr>
          <a:xfrm>
            <a:off x="117966" y="1849251"/>
            <a:ext cx="12379570" cy="766689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E700D830-2A47-42A4-9AC6-363CAD0F1C70}"/>
              </a:ext>
            </a:extLst>
          </p:cNvPr>
          <p:cNvSpPr/>
          <p:nvPr/>
        </p:nvSpPr>
        <p:spPr>
          <a:xfrm>
            <a:off x="1269414" y="2923034"/>
            <a:ext cx="1092281" cy="101566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fr-FR" sz="6000" dirty="0">
                <a:solidFill>
                  <a:srgbClr val="D31C16"/>
                </a:solidFill>
                <a:latin typeface="BentonSans Bold" panose="02000503000000020004" pitchFamily="50" charset="0"/>
              </a:rPr>
              <a:t>A </a:t>
            </a:r>
          </a:p>
        </p:txBody>
      </p:sp>
      <p:cxnSp>
        <p:nvCxnSpPr>
          <p:cNvPr id="35" name="Connecteur droit 34">
            <a:extLst>
              <a:ext uri="{FF2B5EF4-FFF2-40B4-BE49-F238E27FC236}">
                <a16:creationId xmlns:a16="http://schemas.microsoft.com/office/drawing/2014/main" id="{3FBE5FE1-1EF1-46A7-9D12-CF99F8F2436B}"/>
              </a:ext>
            </a:extLst>
          </p:cNvPr>
          <p:cNvCxnSpPr>
            <a:cxnSpLocks/>
          </p:cNvCxnSpPr>
          <p:nvPr/>
        </p:nvCxnSpPr>
        <p:spPr>
          <a:xfrm flipH="1">
            <a:off x="2278373" y="3606631"/>
            <a:ext cx="744549" cy="0"/>
          </a:xfrm>
          <a:prstGeom prst="line">
            <a:avLst/>
          </a:prstGeom>
          <a:ln w="76200">
            <a:solidFill>
              <a:srgbClr val="71D1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>
            <a:extLst>
              <a:ext uri="{FF2B5EF4-FFF2-40B4-BE49-F238E27FC236}">
                <a16:creationId xmlns:a16="http://schemas.microsoft.com/office/drawing/2014/main" id="{549C36DF-9BBD-4064-8D4F-CC0FA005D485}"/>
              </a:ext>
            </a:extLst>
          </p:cNvPr>
          <p:cNvSpPr/>
          <p:nvPr/>
        </p:nvSpPr>
        <p:spPr>
          <a:xfrm>
            <a:off x="3370654" y="3297339"/>
            <a:ext cx="7512306" cy="580225"/>
          </a:xfrm>
          <a:prstGeom prst="rect">
            <a:avLst/>
          </a:prstGeom>
          <a:solidFill>
            <a:schemeClr val="bg1"/>
          </a:solidFill>
          <a:ln>
            <a:solidFill>
              <a:srgbClr val="D31C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fr-FR" sz="2000" b="1" dirty="0">
                <a:solidFill>
                  <a:srgbClr val="C00000"/>
                </a:solidFill>
              </a:rPr>
              <a:t>Rechercher la sobriété foncière pour tendre vers le zéro ‘</a:t>
            </a:r>
            <a:r>
              <a:rPr lang="fr-FR" sz="2000" b="1" dirty="0" err="1">
                <a:solidFill>
                  <a:srgbClr val="C00000"/>
                </a:solidFill>
              </a:rPr>
              <a:t>A’rtificialisation</a:t>
            </a:r>
            <a:r>
              <a:rPr lang="fr-FR" sz="2000" b="1" dirty="0">
                <a:solidFill>
                  <a:srgbClr val="C00000"/>
                </a:solidFill>
              </a:rPr>
              <a:t> nette à horizon 2025, dans le diffus. </a:t>
            </a:r>
            <a:endParaRPr lang="fr-FR" sz="2000" b="1" dirty="0">
              <a:solidFill>
                <a:srgbClr val="C00000"/>
              </a:solidFill>
              <a:latin typeface="BentonSans Bold" panose="02000503000000020004" pitchFamily="50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758C2BDF-7B02-4E86-9A44-97712B65EB79}"/>
              </a:ext>
            </a:extLst>
          </p:cNvPr>
          <p:cNvSpPr/>
          <p:nvPr/>
        </p:nvSpPr>
        <p:spPr>
          <a:xfrm>
            <a:off x="1281940" y="4376581"/>
            <a:ext cx="1092281" cy="101566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fr-FR" sz="6000" dirty="0">
                <a:solidFill>
                  <a:srgbClr val="D31C16"/>
                </a:solidFill>
                <a:latin typeface="BentonSans Bold" panose="02000503000000020004" pitchFamily="50" charset="0"/>
              </a:rPr>
              <a:t>B </a:t>
            </a:r>
          </a:p>
        </p:txBody>
      </p:sp>
      <p:cxnSp>
        <p:nvCxnSpPr>
          <p:cNvPr id="38" name="Connecteur droit 37">
            <a:extLst>
              <a:ext uri="{FF2B5EF4-FFF2-40B4-BE49-F238E27FC236}">
                <a16:creationId xmlns:a16="http://schemas.microsoft.com/office/drawing/2014/main" id="{CAE01081-1BD3-4001-A7CE-F37B534B3A99}"/>
              </a:ext>
            </a:extLst>
          </p:cNvPr>
          <p:cNvCxnSpPr>
            <a:cxnSpLocks/>
          </p:cNvCxnSpPr>
          <p:nvPr/>
        </p:nvCxnSpPr>
        <p:spPr>
          <a:xfrm flipH="1">
            <a:off x="2290899" y="5060178"/>
            <a:ext cx="744549" cy="0"/>
          </a:xfrm>
          <a:prstGeom prst="line">
            <a:avLst/>
          </a:prstGeom>
          <a:ln w="76200">
            <a:solidFill>
              <a:srgbClr val="71D1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>
            <a:extLst>
              <a:ext uri="{FF2B5EF4-FFF2-40B4-BE49-F238E27FC236}">
                <a16:creationId xmlns:a16="http://schemas.microsoft.com/office/drawing/2014/main" id="{DC59F4DA-9B6B-46E0-83D2-15EBF6FE4253}"/>
              </a:ext>
            </a:extLst>
          </p:cNvPr>
          <p:cNvSpPr/>
          <p:nvPr/>
        </p:nvSpPr>
        <p:spPr>
          <a:xfrm>
            <a:off x="3370654" y="4710339"/>
            <a:ext cx="7512306" cy="580223"/>
          </a:xfrm>
          <a:prstGeom prst="rect">
            <a:avLst/>
          </a:prstGeom>
          <a:solidFill>
            <a:schemeClr val="bg1"/>
          </a:solidFill>
          <a:ln>
            <a:solidFill>
              <a:srgbClr val="D31C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fr-FR" sz="2000" b="1" dirty="0">
                <a:solidFill>
                  <a:srgbClr val="C00000"/>
                </a:solidFill>
              </a:rPr>
              <a:t>Préserver et favoriser le développement de la ‘</a:t>
            </a:r>
            <a:r>
              <a:rPr lang="fr-FR" sz="2000" b="1" dirty="0" err="1">
                <a:solidFill>
                  <a:srgbClr val="C00000"/>
                </a:solidFill>
              </a:rPr>
              <a:t>B’iodiversité</a:t>
            </a:r>
            <a:r>
              <a:rPr lang="fr-FR" sz="2000" b="1" dirty="0">
                <a:solidFill>
                  <a:srgbClr val="C00000"/>
                </a:solidFill>
              </a:rPr>
              <a:t> et de la nature en ville.  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89D709C-450D-476E-9468-2E7CFAA021E4}"/>
              </a:ext>
            </a:extLst>
          </p:cNvPr>
          <p:cNvSpPr/>
          <p:nvPr/>
        </p:nvSpPr>
        <p:spPr>
          <a:xfrm>
            <a:off x="1269414" y="5748057"/>
            <a:ext cx="1092281" cy="101566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fr-FR" sz="6000" dirty="0">
                <a:solidFill>
                  <a:srgbClr val="D31C16"/>
                </a:solidFill>
                <a:latin typeface="BentonSans Bold" panose="02000503000000020004" pitchFamily="50" charset="0"/>
              </a:rPr>
              <a:t>C 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78426903-85AA-401A-BEE8-738BAB274433}"/>
              </a:ext>
            </a:extLst>
          </p:cNvPr>
          <p:cNvSpPr/>
          <p:nvPr/>
        </p:nvSpPr>
        <p:spPr>
          <a:xfrm>
            <a:off x="3348298" y="5955129"/>
            <a:ext cx="7512306" cy="781243"/>
          </a:xfrm>
          <a:prstGeom prst="rect">
            <a:avLst/>
          </a:prstGeom>
          <a:solidFill>
            <a:schemeClr val="bg1"/>
          </a:solidFill>
          <a:ln>
            <a:solidFill>
              <a:srgbClr val="D31C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fr-FR" sz="2000" b="1" dirty="0">
                <a:solidFill>
                  <a:srgbClr val="C00000"/>
                </a:solidFill>
              </a:rPr>
              <a:t>Diminuer l’impact ‘C’</a:t>
            </a:r>
            <a:r>
              <a:rPr lang="fr-FR" sz="2000" b="1" dirty="0" err="1">
                <a:solidFill>
                  <a:srgbClr val="C00000"/>
                </a:solidFill>
              </a:rPr>
              <a:t>arbone</a:t>
            </a:r>
            <a:r>
              <a:rPr lang="fr-FR" sz="2000" b="1" dirty="0">
                <a:solidFill>
                  <a:srgbClr val="C00000"/>
                </a:solidFill>
              </a:rPr>
              <a:t> de 30% à l’horizon 2025, en favorisant le recours aux matériaux biosourcés.</a:t>
            </a:r>
            <a:endParaRPr lang="fr-FR" sz="2000" b="1" dirty="0">
              <a:solidFill>
                <a:srgbClr val="C00000"/>
              </a:solidFill>
              <a:latin typeface="BentonSans Bold" panose="02000503000000020004" pitchFamily="50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1820FDE4-3415-4D29-A0CE-E3EBFC284781}"/>
              </a:ext>
            </a:extLst>
          </p:cNvPr>
          <p:cNvSpPr/>
          <p:nvPr/>
        </p:nvSpPr>
        <p:spPr>
          <a:xfrm>
            <a:off x="1269414" y="7038905"/>
            <a:ext cx="1092281" cy="101566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fr-FR" sz="6000" dirty="0">
                <a:solidFill>
                  <a:srgbClr val="D31C16"/>
                </a:solidFill>
                <a:latin typeface="BentonSans Bold" panose="02000503000000020004" pitchFamily="50" charset="0"/>
              </a:rPr>
              <a:t>D 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62CB5093-3ECC-4504-8092-69337DFD8B9D}"/>
              </a:ext>
            </a:extLst>
          </p:cNvPr>
          <p:cNvSpPr/>
          <p:nvPr/>
        </p:nvSpPr>
        <p:spPr>
          <a:xfrm>
            <a:off x="3377496" y="7460849"/>
            <a:ext cx="7512306" cy="580225"/>
          </a:xfrm>
          <a:prstGeom prst="rect">
            <a:avLst/>
          </a:prstGeom>
          <a:solidFill>
            <a:schemeClr val="bg1"/>
          </a:solidFill>
          <a:ln>
            <a:solidFill>
              <a:srgbClr val="D31C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>
                <a:solidFill>
                  <a:srgbClr val="C00000"/>
                </a:solidFill>
              </a:rPr>
              <a:t>Valoriser plus de 75% des ‘D’</a:t>
            </a:r>
            <a:r>
              <a:rPr lang="fr-FR" sz="2000" b="1" dirty="0" err="1">
                <a:solidFill>
                  <a:srgbClr val="C00000"/>
                </a:solidFill>
              </a:rPr>
              <a:t>échets</a:t>
            </a:r>
            <a:r>
              <a:rPr lang="fr-FR" sz="2000" b="1" dirty="0">
                <a:solidFill>
                  <a:srgbClr val="C00000"/>
                </a:solidFill>
              </a:rPr>
              <a:t> de chantier produits par l’Etablissement, et favoriser les initiatives d’économie circulaire.</a:t>
            </a:r>
            <a:endParaRPr lang="fr-FR" sz="2000" b="1" dirty="0">
              <a:solidFill>
                <a:srgbClr val="C00000"/>
              </a:solidFill>
              <a:latin typeface="BentonSans Bold" panose="02000503000000020004" pitchFamily="50" charset="0"/>
            </a:endParaRPr>
          </a:p>
        </p:txBody>
      </p:sp>
      <p:cxnSp>
        <p:nvCxnSpPr>
          <p:cNvPr id="44" name="Connecteur droit 43">
            <a:extLst>
              <a:ext uri="{FF2B5EF4-FFF2-40B4-BE49-F238E27FC236}">
                <a16:creationId xmlns:a16="http://schemas.microsoft.com/office/drawing/2014/main" id="{76CA5345-3586-488D-B39D-9F30D503B941}"/>
              </a:ext>
            </a:extLst>
          </p:cNvPr>
          <p:cNvCxnSpPr>
            <a:cxnSpLocks/>
          </p:cNvCxnSpPr>
          <p:nvPr/>
        </p:nvCxnSpPr>
        <p:spPr>
          <a:xfrm flipH="1">
            <a:off x="2361695" y="7765402"/>
            <a:ext cx="744549" cy="0"/>
          </a:xfrm>
          <a:prstGeom prst="line">
            <a:avLst/>
          </a:prstGeom>
          <a:ln w="76200">
            <a:solidFill>
              <a:srgbClr val="71D1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cteur droit 44">
            <a:extLst>
              <a:ext uri="{FF2B5EF4-FFF2-40B4-BE49-F238E27FC236}">
                <a16:creationId xmlns:a16="http://schemas.microsoft.com/office/drawing/2014/main" id="{B0255218-6AEB-4584-B316-9137C9A891FB}"/>
              </a:ext>
            </a:extLst>
          </p:cNvPr>
          <p:cNvCxnSpPr>
            <a:cxnSpLocks/>
          </p:cNvCxnSpPr>
          <p:nvPr/>
        </p:nvCxnSpPr>
        <p:spPr>
          <a:xfrm flipH="1">
            <a:off x="2361695" y="6381597"/>
            <a:ext cx="744549" cy="0"/>
          </a:xfrm>
          <a:prstGeom prst="line">
            <a:avLst/>
          </a:prstGeom>
          <a:ln w="76200">
            <a:solidFill>
              <a:srgbClr val="71D1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tangle 50">
            <a:extLst>
              <a:ext uri="{FF2B5EF4-FFF2-40B4-BE49-F238E27FC236}">
                <a16:creationId xmlns:a16="http://schemas.microsoft.com/office/drawing/2014/main" id="{5763E543-79AA-4BAB-9864-7C6463DD49F1}"/>
              </a:ext>
            </a:extLst>
          </p:cNvPr>
          <p:cNvSpPr/>
          <p:nvPr/>
        </p:nvSpPr>
        <p:spPr>
          <a:xfrm>
            <a:off x="6203880" y="2477966"/>
            <a:ext cx="1801142" cy="724138"/>
          </a:xfrm>
          <a:prstGeom prst="rect">
            <a:avLst/>
          </a:prstGeom>
          <a:solidFill>
            <a:srgbClr val="D31C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>
              <a:lnSpc>
                <a:spcPct val="107000"/>
              </a:lnSpc>
              <a:spcAft>
                <a:spcPts val="800"/>
              </a:spcAft>
            </a:pPr>
            <a:r>
              <a:rPr lang="fr-FR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Objectifs</a:t>
            </a:r>
            <a:endParaRPr lang="fr-F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6" name="Titre 1">
            <a:extLst>
              <a:ext uri="{FF2B5EF4-FFF2-40B4-BE49-F238E27FC236}">
                <a16:creationId xmlns:a16="http://schemas.microsoft.com/office/drawing/2014/main" id="{B0D441AA-4252-41B0-85B4-A602890FCF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5969" y="511177"/>
            <a:ext cx="9385520" cy="1004507"/>
          </a:xfrm>
        </p:spPr>
        <p:txBody>
          <a:bodyPr/>
          <a:lstStyle/>
          <a:p>
            <a:r>
              <a:rPr lang="fr-FR" sz="3600" dirty="0"/>
              <a:t>Faire de notre action foncière un levier de la transition écologique</a:t>
            </a:r>
          </a:p>
        </p:txBody>
      </p:sp>
    </p:spTree>
    <p:extLst>
      <p:ext uri="{BB962C8B-B14F-4D97-AF65-F5344CB8AC3E}">
        <p14:creationId xmlns:p14="http://schemas.microsoft.com/office/powerpoint/2010/main" val="39486470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25F24C3-3C97-01EE-3602-46B2A7A36D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fr-FR" sz="3600" dirty="0"/>
              <a:t>Synthèse des résultats « ABCD »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C290A0E-B286-1F27-460D-FB4C3368D2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sz="3200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                               </a:t>
            </a:r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5062264F-3C22-E608-F74D-A4ED4130A7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25" r="87397"/>
          <a:stretch/>
        </p:blipFill>
        <p:spPr>
          <a:xfrm>
            <a:off x="902442" y="3120294"/>
            <a:ext cx="798902" cy="5048879"/>
          </a:xfrm>
          <a:prstGeom prst="rect">
            <a:avLst/>
          </a:prstGeom>
        </p:spPr>
      </p:pic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127973B9-C571-5E35-A2EF-FFA319E6E965}"/>
              </a:ext>
            </a:extLst>
          </p:cNvPr>
          <p:cNvSpPr/>
          <p:nvPr/>
        </p:nvSpPr>
        <p:spPr>
          <a:xfrm>
            <a:off x="1779809" y="3046406"/>
            <a:ext cx="5638844" cy="112130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97% des surfaces </a:t>
            </a:r>
            <a:r>
              <a:rPr lang="fr-FR" sz="1800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cédées </a:t>
            </a:r>
            <a:r>
              <a:rPr kumimoji="0" lang="fr-FR" sz="1800" b="0" i="0" u="none" strike="noStrike" kern="1200" cap="none" spc="0" normalizeH="0" baseline="0" noProof="0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en recyclage urbain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1,4 hectares d’ENAF impactés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4,5 hectares de pleine terre consommés / 51 ha cédés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Producteurs net de pleine terre dans la </a:t>
            </a:r>
            <a:r>
              <a:rPr lang="fr-FR" sz="1800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Métropole</a:t>
            </a:r>
            <a:r>
              <a:rPr kumimoji="0" lang="fr-FR" sz="1800" b="0" i="0" u="none" strike="noStrike" kern="1200" cap="none" spc="0" normalizeH="0" baseline="0" noProof="0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F208ADE5-CB18-6D7F-AD1D-292917815833}"/>
              </a:ext>
            </a:extLst>
          </p:cNvPr>
          <p:cNvSpPr/>
          <p:nvPr/>
        </p:nvSpPr>
        <p:spPr>
          <a:xfrm>
            <a:off x="1779808" y="4398134"/>
            <a:ext cx="5638843" cy="95043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&gt;13 m</a:t>
            </a:r>
            <a:r>
              <a:rPr kumimoji="0" lang="fr-FR" sz="1800" b="0" i="0" u="none" strike="noStrike" kern="1200" cap="none" spc="0" normalizeH="0" baseline="30000" noProof="0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  <a:r>
              <a:rPr kumimoji="0" lang="fr-FR" sz="1800" b="0" i="0" u="none" strike="noStrike" kern="1200" cap="none" spc="0" normalizeH="0" baseline="0" noProof="0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de surfaces végétalisées / nouvel habitant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&gt;50% des opérations avec CBS ≥ 0</a:t>
            </a:r>
          </a:p>
        </p:txBody>
      </p:sp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86FA4AF1-71B9-9301-6FF3-F3E74F404C4A}"/>
              </a:ext>
            </a:extLst>
          </p:cNvPr>
          <p:cNvSpPr/>
          <p:nvPr/>
        </p:nvSpPr>
        <p:spPr>
          <a:xfrm>
            <a:off x="1779808" y="5665360"/>
            <a:ext cx="5638843" cy="112130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14% des cessions de logement avec eq. niveau C1 ou +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10% des cessions de logement avec eq. Label Bâtiment Biosourcé</a:t>
            </a:r>
          </a:p>
          <a:p>
            <a:pPr marL="285750" indent="-285750" algn="just" defTabSz="914400">
              <a:buFont typeface="Arial" panose="020B0604020202020204" pitchFamily="34" charset="0"/>
              <a:buChar char="•"/>
              <a:defRPr/>
            </a:pPr>
            <a:r>
              <a:rPr lang="fr-FR" sz="1800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Bilan carbone moyen : 1 365 kgCO2/m² de SDP</a:t>
            </a:r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5998A68C-C4FB-C086-260B-18C148596032}"/>
              </a:ext>
            </a:extLst>
          </p:cNvPr>
          <p:cNvSpPr/>
          <p:nvPr/>
        </p:nvSpPr>
        <p:spPr>
          <a:xfrm>
            <a:off x="1779808" y="7079168"/>
            <a:ext cx="5638843" cy="99763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92% des déchets ayant fait l’objet d’une valorisation 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12% des futurs logements en acquisition-amélioration</a:t>
            </a:r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3EFA8EF4-04B6-D8B9-2DA9-57B1B9CE64F0}"/>
              </a:ext>
            </a:extLst>
          </p:cNvPr>
          <p:cNvSpPr/>
          <p:nvPr/>
        </p:nvSpPr>
        <p:spPr>
          <a:xfrm>
            <a:off x="7640319" y="3037170"/>
            <a:ext cx="3999342" cy="112129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80% 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10 hectares d’ENAF impactés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5,7 hectares de pleine terre consommés / 51 ha cédés</a:t>
            </a:r>
          </a:p>
        </p:txBody>
      </p: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55D58492-2ACD-853F-B458-C72FBD0204C9}"/>
              </a:ext>
            </a:extLst>
          </p:cNvPr>
          <p:cNvSpPr/>
          <p:nvPr/>
        </p:nvSpPr>
        <p:spPr>
          <a:xfrm>
            <a:off x="7640318" y="4388899"/>
            <a:ext cx="3999342" cy="950438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&gt;25 m</a:t>
            </a:r>
            <a:r>
              <a:rPr kumimoji="0" lang="fr-FR" sz="1800" b="0" i="0" u="none" strike="noStrike" kern="1200" cap="none" spc="0" normalizeH="0" baseline="30000" noProof="0" dirty="0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  <a:r>
              <a:rPr kumimoji="0" lang="fr-FR" sz="1800" b="0" i="0" u="none" strike="noStrike" kern="1200" cap="none" spc="0" normalizeH="0" baseline="0" noProof="0" dirty="0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de surfaces végétalisées / nouvel habitant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&gt;50% des opérations avec CBS ≥ 0</a:t>
            </a:r>
          </a:p>
        </p:txBody>
      </p:sp>
      <p:sp>
        <p:nvSpPr>
          <p:cNvPr id="11" name="Rectangle : coins arrondis 10">
            <a:extLst>
              <a:ext uri="{FF2B5EF4-FFF2-40B4-BE49-F238E27FC236}">
                <a16:creationId xmlns:a16="http://schemas.microsoft.com/office/drawing/2014/main" id="{3986883C-D059-A210-4160-FEE2D1C84C83}"/>
              </a:ext>
            </a:extLst>
          </p:cNvPr>
          <p:cNvSpPr/>
          <p:nvPr/>
        </p:nvSpPr>
        <p:spPr>
          <a:xfrm>
            <a:off x="7640317" y="5656123"/>
            <a:ext cx="3999342" cy="112129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20% des cessions de logement avec eq. niveau C1 ou +</a:t>
            </a:r>
          </a:p>
          <a:p>
            <a:pPr marL="285750" indent="-285750" algn="just" defTabSz="914400">
              <a:buFont typeface="Arial" panose="020B0604020202020204" pitchFamily="34" charset="0"/>
              <a:buChar char="•"/>
              <a:defRPr/>
            </a:pPr>
            <a:r>
              <a:rPr lang="fr-FR" sz="1800" dirty="0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1 236 kgCO2/m² de SDP</a:t>
            </a:r>
            <a:endParaRPr kumimoji="0" lang="fr-FR" sz="1800" b="0" i="0" u="none" strike="noStrike" kern="1200" cap="none" spc="0" normalizeH="0" baseline="0" noProof="0" dirty="0">
              <a:ln w="0">
                <a:noFill/>
              </a:ln>
              <a:solidFill>
                <a:schemeClr val="accent4">
                  <a:lumMod val="75000"/>
                </a:schemeClr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 : coins arrondis 11">
            <a:extLst>
              <a:ext uri="{FF2B5EF4-FFF2-40B4-BE49-F238E27FC236}">
                <a16:creationId xmlns:a16="http://schemas.microsoft.com/office/drawing/2014/main" id="{89CAB8CF-4B44-0186-5ED5-AA56565E5F86}"/>
              </a:ext>
            </a:extLst>
          </p:cNvPr>
          <p:cNvSpPr/>
          <p:nvPr/>
        </p:nvSpPr>
        <p:spPr>
          <a:xfrm>
            <a:off x="7654175" y="7069932"/>
            <a:ext cx="3999342" cy="99763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&gt; 90% des déchets ayant fait l’objet d’une valorisation 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10% en acquisition-amélioration</a:t>
            </a:r>
            <a:endParaRPr kumimoji="0" lang="fr-FR" sz="1800" b="0" i="0" u="none" strike="noStrike" kern="1200" cap="none" spc="0" normalizeH="0" baseline="0" noProof="0" dirty="0">
              <a:ln w="0">
                <a:noFill/>
              </a:ln>
              <a:solidFill>
                <a:schemeClr val="accent4">
                  <a:lumMod val="75000"/>
                </a:schemeClr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1CD13D5-2317-458C-4A14-418F89BB0171}"/>
              </a:ext>
            </a:extLst>
          </p:cNvPr>
          <p:cNvSpPr/>
          <p:nvPr/>
        </p:nvSpPr>
        <p:spPr>
          <a:xfrm>
            <a:off x="8886982" y="2339573"/>
            <a:ext cx="153372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3200" b="1" dirty="0">
                <a:solidFill>
                  <a:schemeClr val="accent4">
                    <a:lumMod val="75000"/>
                  </a:schemeClr>
                </a:solidFill>
              </a:rPr>
              <a:t>(2021)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CB12BC1-3F1E-AC74-A510-E70578E8EC2E}"/>
              </a:ext>
            </a:extLst>
          </p:cNvPr>
          <p:cNvSpPr/>
          <p:nvPr/>
        </p:nvSpPr>
        <p:spPr>
          <a:xfrm>
            <a:off x="3643125" y="2337425"/>
            <a:ext cx="153372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3200" b="1" dirty="0">
                <a:solidFill>
                  <a:srgbClr val="D31C16"/>
                </a:solidFill>
              </a:rPr>
              <a:t>(2022)</a:t>
            </a:r>
          </a:p>
        </p:txBody>
      </p:sp>
    </p:spTree>
    <p:extLst>
      <p:ext uri="{BB962C8B-B14F-4D97-AF65-F5344CB8AC3E}">
        <p14:creationId xmlns:p14="http://schemas.microsoft.com/office/powerpoint/2010/main" val="36712826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25F24C3-3C97-01EE-3602-46B2A7A36D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fr-FR" sz="3600" dirty="0"/>
              <a:t>La genèse de la charge foncière verte (CFV) : notre laboratoire interne d’innovation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C290A0E-B286-1F27-460D-FB4C3368D2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sz="3200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                               </a:t>
            </a:r>
            <a:endParaRPr lang="fr-FR" dirty="0"/>
          </a:p>
        </p:txBody>
      </p:sp>
      <p:pic>
        <p:nvPicPr>
          <p:cNvPr id="16" name="Image 15" descr="Une image contenant habits, personne, meubles, chaise&#10;&#10;Description générée automatiquement">
            <a:extLst>
              <a:ext uri="{FF2B5EF4-FFF2-40B4-BE49-F238E27FC236}">
                <a16:creationId xmlns:a16="http://schemas.microsoft.com/office/drawing/2014/main" id="{59384294-EDD4-5C9B-0FC8-65F9AEC99F5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3425" y="2618911"/>
            <a:ext cx="7894749" cy="5921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4875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61C9CC7-987A-5DB8-1977-D8F21F7A41F1}"/>
              </a:ext>
            </a:extLst>
          </p:cNvPr>
          <p:cNvSpPr/>
          <p:nvPr/>
        </p:nvSpPr>
        <p:spPr>
          <a:xfrm>
            <a:off x="145221" y="1838056"/>
            <a:ext cx="12379570" cy="766689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E5A1D98E-21AE-1E27-69F5-3619D8420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600" dirty="0"/>
              <a:t>Donner leur place aux espaces de pleine terre dans le modèle économique du recyclage urbain 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5EB56F0E-2708-9B56-8C15-E20A7989B9C4}"/>
              </a:ext>
            </a:extLst>
          </p:cNvPr>
          <p:cNvSpPr txBox="1"/>
          <p:nvPr/>
        </p:nvSpPr>
        <p:spPr>
          <a:xfrm>
            <a:off x="-2296629" y="8359610"/>
            <a:ext cx="627124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fr-FR" sz="1200" b="1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1999 L’aménagement urbain en France ©Thierry VILMIN.</a:t>
            </a:r>
            <a:endParaRPr lang="fr-FR" sz="1200" i="1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7E2ED8E7-608A-9956-B374-9752EAD4BB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459" y="2358582"/>
            <a:ext cx="2578577" cy="6052072"/>
          </a:xfrm>
          <a:prstGeom prst="rect">
            <a:avLst/>
          </a:prstGeom>
        </p:spPr>
      </p:pic>
      <p:sp>
        <p:nvSpPr>
          <p:cNvPr id="6" name="Ellipse 5">
            <a:extLst>
              <a:ext uri="{FF2B5EF4-FFF2-40B4-BE49-F238E27FC236}">
                <a16:creationId xmlns:a16="http://schemas.microsoft.com/office/drawing/2014/main" id="{BC79CCBC-5F31-B28B-EA03-220565DF836B}"/>
              </a:ext>
            </a:extLst>
          </p:cNvPr>
          <p:cNvSpPr/>
          <p:nvPr/>
        </p:nvSpPr>
        <p:spPr>
          <a:xfrm>
            <a:off x="1736491" y="5033490"/>
            <a:ext cx="1596980" cy="146819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6F1EBD35-F199-80A5-040D-318383A132C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488" t="73947" r="70795"/>
          <a:stretch/>
        </p:blipFill>
        <p:spPr>
          <a:xfrm>
            <a:off x="3776895" y="6437663"/>
            <a:ext cx="2021984" cy="1910755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E60DECA4-964F-3BFB-5DA5-138BE842554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2839" t="73947" r="4740"/>
          <a:stretch/>
        </p:blipFill>
        <p:spPr>
          <a:xfrm>
            <a:off x="7872377" y="6474140"/>
            <a:ext cx="2188182" cy="1910756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39A04970-2CD7-BAF3-84D5-A51AF2782AE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013" r="70340" b="76423"/>
          <a:stretch/>
        </p:blipFill>
        <p:spPr>
          <a:xfrm>
            <a:off x="5351993" y="3341902"/>
            <a:ext cx="2871989" cy="2246667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57F61731-251A-BA00-BA4D-C011138E3D3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792" t="74799" r="37908"/>
          <a:stretch/>
        </p:blipFill>
        <p:spPr>
          <a:xfrm>
            <a:off x="5695847" y="6486622"/>
            <a:ext cx="2176530" cy="1848227"/>
          </a:xfrm>
          <a:prstGeom prst="rect">
            <a:avLst/>
          </a:prstGeom>
        </p:spPr>
      </p:pic>
      <p:sp>
        <p:nvSpPr>
          <p:cNvPr id="14" name="Flèche : droite 13">
            <a:extLst>
              <a:ext uri="{FF2B5EF4-FFF2-40B4-BE49-F238E27FC236}">
                <a16:creationId xmlns:a16="http://schemas.microsoft.com/office/drawing/2014/main" id="{CF1B022D-447A-7C05-DDA0-3B1F66FD3B6F}"/>
              </a:ext>
            </a:extLst>
          </p:cNvPr>
          <p:cNvSpPr/>
          <p:nvPr/>
        </p:nvSpPr>
        <p:spPr>
          <a:xfrm rot="7055632">
            <a:off x="4779237" y="5939171"/>
            <a:ext cx="1145510" cy="584965"/>
          </a:xfrm>
          <a:prstGeom prst="rightArrow">
            <a:avLst>
              <a:gd name="adj1" fmla="val 35664"/>
              <a:gd name="adj2" fmla="val 58807"/>
            </a:avLst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Flèche : droite 14">
            <a:extLst>
              <a:ext uri="{FF2B5EF4-FFF2-40B4-BE49-F238E27FC236}">
                <a16:creationId xmlns:a16="http://schemas.microsoft.com/office/drawing/2014/main" id="{280468E3-9090-80A2-097F-AE9FF37759FD}"/>
              </a:ext>
            </a:extLst>
          </p:cNvPr>
          <p:cNvSpPr/>
          <p:nvPr/>
        </p:nvSpPr>
        <p:spPr>
          <a:xfrm rot="5400000">
            <a:off x="6345314" y="5902136"/>
            <a:ext cx="1145510" cy="584965"/>
          </a:xfrm>
          <a:prstGeom prst="rightArrow">
            <a:avLst>
              <a:gd name="adj1" fmla="val 35664"/>
              <a:gd name="adj2" fmla="val 58807"/>
            </a:avLst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Flèche : droite 15">
            <a:extLst>
              <a:ext uri="{FF2B5EF4-FFF2-40B4-BE49-F238E27FC236}">
                <a16:creationId xmlns:a16="http://schemas.microsoft.com/office/drawing/2014/main" id="{80A94172-8108-DAD3-FC1B-8F6BB0AD57BB}"/>
              </a:ext>
            </a:extLst>
          </p:cNvPr>
          <p:cNvSpPr/>
          <p:nvPr/>
        </p:nvSpPr>
        <p:spPr>
          <a:xfrm rot="3589177">
            <a:off x="7803933" y="5946126"/>
            <a:ext cx="1145510" cy="584965"/>
          </a:xfrm>
          <a:prstGeom prst="rightArrow">
            <a:avLst>
              <a:gd name="adj1" fmla="val 35664"/>
              <a:gd name="adj2" fmla="val 58807"/>
            </a:avLst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5CAE5763-0A19-BAF8-406B-673B0006ACFD}"/>
              </a:ext>
            </a:extLst>
          </p:cNvPr>
          <p:cNvSpPr txBox="1"/>
          <p:nvPr/>
        </p:nvSpPr>
        <p:spPr>
          <a:xfrm>
            <a:off x="3648489" y="8374568"/>
            <a:ext cx="627124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fr-FR" sz="1200" b="1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2023 Terre Terrain Territoire ©ANMA Architectes Urbanistes.</a:t>
            </a:r>
            <a:endParaRPr lang="fr-FR" sz="1200" i="1" dirty="0"/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76F16404-D7AD-58CB-F066-F6CD125BF90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6" t="6770"/>
          <a:stretch/>
        </p:blipFill>
        <p:spPr>
          <a:xfrm>
            <a:off x="10089621" y="4290588"/>
            <a:ext cx="2352841" cy="2246667"/>
          </a:xfrm>
          <a:prstGeom prst="rect">
            <a:avLst/>
          </a:prstGeom>
        </p:spPr>
      </p:pic>
      <p:sp>
        <p:nvSpPr>
          <p:cNvPr id="20" name="Flèche : droite 19">
            <a:extLst>
              <a:ext uri="{FF2B5EF4-FFF2-40B4-BE49-F238E27FC236}">
                <a16:creationId xmlns:a16="http://schemas.microsoft.com/office/drawing/2014/main" id="{6C9F9637-449E-674C-9464-932ECBC9748F}"/>
              </a:ext>
            </a:extLst>
          </p:cNvPr>
          <p:cNvSpPr/>
          <p:nvPr/>
        </p:nvSpPr>
        <p:spPr>
          <a:xfrm>
            <a:off x="3463695" y="4901054"/>
            <a:ext cx="1003298" cy="96591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Flèche : droite 20">
            <a:extLst>
              <a:ext uri="{FF2B5EF4-FFF2-40B4-BE49-F238E27FC236}">
                <a16:creationId xmlns:a16="http://schemas.microsoft.com/office/drawing/2014/main" id="{97A7F9B6-AC39-5641-2DBB-40973121A576}"/>
              </a:ext>
            </a:extLst>
          </p:cNvPr>
          <p:cNvSpPr/>
          <p:nvPr/>
        </p:nvSpPr>
        <p:spPr>
          <a:xfrm>
            <a:off x="8869439" y="4901054"/>
            <a:ext cx="1003298" cy="96591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79769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61C9CC7-987A-5DB8-1977-D8F21F7A41F1}"/>
              </a:ext>
            </a:extLst>
          </p:cNvPr>
          <p:cNvSpPr/>
          <p:nvPr/>
        </p:nvSpPr>
        <p:spPr>
          <a:xfrm>
            <a:off x="145221" y="1838056"/>
            <a:ext cx="12379570" cy="766689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E5A1D98E-21AE-1E27-69F5-3619D8420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600" dirty="0"/>
              <a:t>Pourquoi réfléchir à une charge foncière verte? (1/2)</a:t>
            </a:r>
          </a:p>
        </p:txBody>
      </p:sp>
      <p:pic>
        <p:nvPicPr>
          <p:cNvPr id="24" name="Image 23" descr="Une image contenant texte, capture d’écran, Police, ligne&#10;&#10;Description générée automatiquement">
            <a:extLst>
              <a:ext uri="{FF2B5EF4-FFF2-40B4-BE49-F238E27FC236}">
                <a16:creationId xmlns:a16="http://schemas.microsoft.com/office/drawing/2014/main" id="{9ACA8989-D3B5-7D4F-AB25-8E9F42792FE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52" y="3887524"/>
            <a:ext cx="7475974" cy="3279242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6DBD6568-693D-1507-59BE-650347435B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81091" y="7166766"/>
            <a:ext cx="6743700" cy="238125"/>
          </a:xfrm>
          <a:prstGeom prst="rect">
            <a:avLst/>
          </a:prstGeom>
        </p:spPr>
      </p:pic>
      <p:pic>
        <p:nvPicPr>
          <p:cNvPr id="35" name="Image 34">
            <a:extLst>
              <a:ext uri="{FF2B5EF4-FFF2-40B4-BE49-F238E27FC236}">
                <a16:creationId xmlns:a16="http://schemas.microsoft.com/office/drawing/2014/main" id="{A12CC03D-6A31-8995-6A88-93B6C0D1041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8452" y="4184626"/>
            <a:ext cx="3825911" cy="2685036"/>
          </a:xfrm>
          <a:prstGeom prst="rect">
            <a:avLst/>
          </a:prstGeom>
        </p:spPr>
      </p:pic>
      <p:sp>
        <p:nvSpPr>
          <p:cNvPr id="36" name="Flèche : droite 35">
            <a:extLst>
              <a:ext uri="{FF2B5EF4-FFF2-40B4-BE49-F238E27FC236}">
                <a16:creationId xmlns:a16="http://schemas.microsoft.com/office/drawing/2014/main" id="{5C038768-4C4A-B689-B913-D156E0598E45}"/>
              </a:ext>
            </a:extLst>
          </p:cNvPr>
          <p:cNvSpPr/>
          <p:nvPr/>
        </p:nvSpPr>
        <p:spPr>
          <a:xfrm>
            <a:off x="4320294" y="5044187"/>
            <a:ext cx="423027" cy="96591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001301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61C9CC7-987A-5DB8-1977-D8F21F7A41F1}"/>
              </a:ext>
            </a:extLst>
          </p:cNvPr>
          <p:cNvSpPr/>
          <p:nvPr/>
        </p:nvSpPr>
        <p:spPr>
          <a:xfrm>
            <a:off x="145221" y="1838056"/>
            <a:ext cx="12379570" cy="766689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E5A1D98E-21AE-1E27-69F5-3619D8420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600" dirty="0"/>
              <a:t>Pourquoi réfléchir à une charge foncière verte? (2/2)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56130A02-C703-1F1E-7930-225154FE149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950" r="4334" b="3563"/>
          <a:stretch/>
        </p:blipFill>
        <p:spPr>
          <a:xfrm>
            <a:off x="6094505" y="3285511"/>
            <a:ext cx="6329259" cy="3996091"/>
          </a:xfrm>
          <a:prstGeom prst="rect">
            <a:avLst/>
          </a:prstGeom>
        </p:spPr>
      </p:pic>
      <p:pic>
        <p:nvPicPr>
          <p:cNvPr id="30" name="Image 29">
            <a:extLst>
              <a:ext uri="{FF2B5EF4-FFF2-40B4-BE49-F238E27FC236}">
                <a16:creationId xmlns:a16="http://schemas.microsoft.com/office/drawing/2014/main" id="{E4E9A631-EB1F-0BDB-BA00-FF4FB80840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21448" y="7281602"/>
            <a:ext cx="5438775" cy="28575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8992F9EC-9A89-F029-1404-E3246D7A74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3370" y="2290643"/>
            <a:ext cx="5447664" cy="6761717"/>
          </a:xfrm>
          <a:prstGeom prst="rect">
            <a:avLst/>
          </a:prstGeom>
        </p:spPr>
      </p:pic>
      <p:sp>
        <p:nvSpPr>
          <p:cNvPr id="6" name="Flèche : droite 5">
            <a:extLst>
              <a:ext uri="{FF2B5EF4-FFF2-40B4-BE49-F238E27FC236}">
                <a16:creationId xmlns:a16="http://schemas.microsoft.com/office/drawing/2014/main" id="{3BB66C4A-93DE-70D3-7086-38F742E74034}"/>
              </a:ext>
            </a:extLst>
          </p:cNvPr>
          <p:cNvSpPr/>
          <p:nvPr/>
        </p:nvSpPr>
        <p:spPr>
          <a:xfrm>
            <a:off x="5682547" y="4800600"/>
            <a:ext cx="423027" cy="96591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670BC8A1-5D53-F149-0ED0-377D58C4FEA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75296" y="8087520"/>
            <a:ext cx="3331078" cy="897260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5147F116-4E02-A1FE-1F1E-940D79C17908}"/>
              </a:ext>
            </a:extLst>
          </p:cNvPr>
          <p:cNvSpPr txBox="1"/>
          <p:nvPr/>
        </p:nvSpPr>
        <p:spPr>
          <a:xfrm>
            <a:off x="6647023" y="8955326"/>
            <a:ext cx="486177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200" b="1" i="1" dirty="0">
                <a:latin typeface="Calibri" panose="020F0502020204030204" pitchFamily="34" charset="0"/>
              </a:rPr>
              <a:t>OMS (2017b). Urban green spaces: a brief for action, World Health Organization Regional Office for Europe, </a:t>
            </a:r>
            <a:endParaRPr lang="fr-FR" sz="1200" b="1" i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11258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61C9CC7-987A-5DB8-1977-D8F21F7A41F1}"/>
              </a:ext>
            </a:extLst>
          </p:cNvPr>
          <p:cNvSpPr/>
          <p:nvPr/>
        </p:nvSpPr>
        <p:spPr>
          <a:xfrm>
            <a:off x="145221" y="1838056"/>
            <a:ext cx="12379570" cy="766689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E5A1D98E-21AE-1E27-69F5-3619D8420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La CFV : le principe (1/2)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4AADEA18-9459-75CF-AA4D-7B1AD0C334BE}"/>
              </a:ext>
            </a:extLst>
          </p:cNvPr>
          <p:cNvSpPr txBox="1"/>
          <p:nvPr/>
        </p:nvSpPr>
        <p:spPr>
          <a:xfrm>
            <a:off x="-1586556" y="8813024"/>
            <a:ext cx="627124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fr-FR" sz="1200" b="1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2023 Terre Terrain Territoire ©ANMA Architectes Urbanistes.</a:t>
            </a:r>
            <a:endParaRPr lang="fr-FR" sz="1200" i="1" dirty="0"/>
          </a:p>
        </p:txBody>
      </p:sp>
      <p:sp>
        <p:nvSpPr>
          <p:cNvPr id="13" name="Flèche : droite 12">
            <a:extLst>
              <a:ext uri="{FF2B5EF4-FFF2-40B4-BE49-F238E27FC236}">
                <a16:creationId xmlns:a16="http://schemas.microsoft.com/office/drawing/2014/main" id="{6A75FBE0-F4D0-BC55-6C29-A322576D0663}"/>
              </a:ext>
            </a:extLst>
          </p:cNvPr>
          <p:cNvSpPr/>
          <p:nvPr/>
        </p:nvSpPr>
        <p:spPr>
          <a:xfrm rot="18878126">
            <a:off x="4774089" y="4598529"/>
            <a:ext cx="1145510" cy="584965"/>
          </a:xfrm>
          <a:prstGeom prst="rightArrow">
            <a:avLst>
              <a:gd name="adj1" fmla="val 35664"/>
              <a:gd name="adj2" fmla="val 58807"/>
            </a:avLst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Flèche : droite 13">
            <a:extLst>
              <a:ext uri="{FF2B5EF4-FFF2-40B4-BE49-F238E27FC236}">
                <a16:creationId xmlns:a16="http://schemas.microsoft.com/office/drawing/2014/main" id="{50E81687-DE93-8D2F-E9C7-2036039A8ABA}"/>
              </a:ext>
            </a:extLst>
          </p:cNvPr>
          <p:cNvSpPr/>
          <p:nvPr/>
        </p:nvSpPr>
        <p:spPr>
          <a:xfrm rot="2848160">
            <a:off x="4774088" y="6381211"/>
            <a:ext cx="1145510" cy="584965"/>
          </a:xfrm>
          <a:prstGeom prst="rightArrow">
            <a:avLst>
              <a:gd name="adj1" fmla="val 35664"/>
              <a:gd name="adj2" fmla="val 58807"/>
            </a:avLst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A0646E26-1BC9-FF77-A3FA-7A7743593490}"/>
              </a:ext>
            </a:extLst>
          </p:cNvPr>
          <p:cNvCxnSpPr>
            <a:cxnSpLocks/>
          </p:cNvCxnSpPr>
          <p:nvPr/>
        </p:nvCxnSpPr>
        <p:spPr>
          <a:xfrm flipH="1">
            <a:off x="5723505" y="5671501"/>
            <a:ext cx="6615855" cy="0"/>
          </a:xfrm>
          <a:prstGeom prst="line">
            <a:avLst/>
          </a:prstGeom>
          <a:ln>
            <a:solidFill>
              <a:srgbClr val="C0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 : coins arrondis 18">
            <a:extLst>
              <a:ext uri="{FF2B5EF4-FFF2-40B4-BE49-F238E27FC236}">
                <a16:creationId xmlns:a16="http://schemas.microsoft.com/office/drawing/2014/main" id="{246B176E-3A48-DFB4-75EA-BB67C04511D3}"/>
              </a:ext>
            </a:extLst>
          </p:cNvPr>
          <p:cNvSpPr/>
          <p:nvPr/>
        </p:nvSpPr>
        <p:spPr>
          <a:xfrm>
            <a:off x="5949552" y="2459865"/>
            <a:ext cx="2511869" cy="212115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Le projet </a:t>
            </a:r>
            <a:r>
              <a:rPr kumimoji="0" lang="fr-FR" sz="2400" b="0" i="0" u="sng" strike="noStrike" kern="1200" cap="none" spc="0" normalizeH="0" baseline="0" noProof="0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respecte</a:t>
            </a:r>
            <a:r>
              <a:rPr kumimoji="0" lang="fr-FR" sz="2400" b="0" i="0" u="none" strike="noStrike" kern="1200" cap="none" spc="0" normalizeH="0" baseline="0" noProof="0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l’objectif / la métrique retenue</a:t>
            </a:r>
          </a:p>
        </p:txBody>
      </p:sp>
      <p:sp>
        <p:nvSpPr>
          <p:cNvPr id="20" name="Rectangle : coins arrondis 19">
            <a:extLst>
              <a:ext uri="{FF2B5EF4-FFF2-40B4-BE49-F238E27FC236}">
                <a16:creationId xmlns:a16="http://schemas.microsoft.com/office/drawing/2014/main" id="{8649AC3F-4347-FADA-80A8-4DEC4488F636}"/>
              </a:ext>
            </a:extLst>
          </p:cNvPr>
          <p:cNvSpPr/>
          <p:nvPr/>
        </p:nvSpPr>
        <p:spPr>
          <a:xfrm>
            <a:off x="5949551" y="6691869"/>
            <a:ext cx="2511869" cy="212115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defRPr/>
            </a:pPr>
            <a:r>
              <a:rPr kumimoji="0" lang="fr-FR" sz="2400" b="0" i="0" u="none" strike="noStrike" kern="1200" cap="none" spc="0" normalizeH="0" baseline="0" noProof="0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Le projet </a:t>
            </a:r>
            <a:r>
              <a:rPr kumimoji="0" lang="fr-FR" sz="2400" b="0" i="0" u="sng" strike="noStrike" kern="1200" cap="none" spc="0" normalizeH="0" baseline="0" noProof="0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NE respecte PAS</a:t>
            </a:r>
            <a:r>
              <a:rPr kumimoji="0" lang="fr-FR" sz="2400" b="0" i="0" u="none" strike="noStrike" kern="1200" cap="none" spc="0" normalizeH="0" baseline="0" noProof="0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l’objectif / la métrique retenue</a:t>
            </a: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fr-FR" sz="1800" b="0" i="0" u="none" strike="noStrike" kern="1200" cap="none" spc="0" normalizeH="0" baseline="0" noProof="0" dirty="0">
              <a:ln w="0"/>
              <a:solidFill>
                <a:srgbClr val="C0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Flèche : droite 20">
            <a:extLst>
              <a:ext uri="{FF2B5EF4-FFF2-40B4-BE49-F238E27FC236}">
                <a16:creationId xmlns:a16="http://schemas.microsoft.com/office/drawing/2014/main" id="{480C110D-3A79-B1C3-9555-3091820BE162}"/>
              </a:ext>
            </a:extLst>
          </p:cNvPr>
          <p:cNvSpPr/>
          <p:nvPr/>
        </p:nvSpPr>
        <p:spPr>
          <a:xfrm>
            <a:off x="8715736" y="3240838"/>
            <a:ext cx="707909" cy="584965"/>
          </a:xfrm>
          <a:prstGeom prst="rightArrow">
            <a:avLst>
              <a:gd name="adj1" fmla="val 35664"/>
              <a:gd name="adj2" fmla="val 58807"/>
            </a:avLst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Flèche : droite 21">
            <a:extLst>
              <a:ext uri="{FF2B5EF4-FFF2-40B4-BE49-F238E27FC236}">
                <a16:creationId xmlns:a16="http://schemas.microsoft.com/office/drawing/2014/main" id="{6DE8D9DF-591F-5C56-38A4-BB30725DEF9C}"/>
              </a:ext>
            </a:extLst>
          </p:cNvPr>
          <p:cNvSpPr/>
          <p:nvPr/>
        </p:nvSpPr>
        <p:spPr>
          <a:xfrm>
            <a:off x="8715735" y="7430781"/>
            <a:ext cx="707909" cy="584965"/>
          </a:xfrm>
          <a:prstGeom prst="rightArrow">
            <a:avLst>
              <a:gd name="adj1" fmla="val 35664"/>
              <a:gd name="adj2" fmla="val 58807"/>
            </a:avLst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Rectangle : coins arrondis 23">
            <a:extLst>
              <a:ext uri="{FF2B5EF4-FFF2-40B4-BE49-F238E27FC236}">
                <a16:creationId xmlns:a16="http://schemas.microsoft.com/office/drawing/2014/main" id="{58E5A6E0-777F-6FEF-C0C3-91663D08E834}"/>
              </a:ext>
            </a:extLst>
          </p:cNvPr>
          <p:cNvSpPr/>
          <p:nvPr/>
        </p:nvSpPr>
        <p:spPr>
          <a:xfrm>
            <a:off x="9674671" y="2010638"/>
            <a:ext cx="2713866" cy="3421859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L’opérateur achète le foncier au prix de la charge foncière « classique »</a:t>
            </a:r>
          </a:p>
        </p:txBody>
      </p:sp>
      <p:sp>
        <p:nvSpPr>
          <p:cNvPr id="26" name="Rectangle : coins arrondis 25">
            <a:extLst>
              <a:ext uri="{FF2B5EF4-FFF2-40B4-BE49-F238E27FC236}">
                <a16:creationId xmlns:a16="http://schemas.microsoft.com/office/drawing/2014/main" id="{54D9BC91-8CF7-0C59-D957-3B9B1F0B72EB}"/>
              </a:ext>
            </a:extLst>
          </p:cNvPr>
          <p:cNvSpPr/>
          <p:nvPr/>
        </p:nvSpPr>
        <p:spPr>
          <a:xfrm>
            <a:off x="9691073" y="5838927"/>
            <a:ext cx="2713866" cy="342702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L’opérateur achète </a:t>
            </a:r>
            <a:r>
              <a:rPr kumimoji="0" lang="fr-FR" sz="2400" b="0" i="0" u="sng" strike="noStrike" kern="1200" cap="none" spc="0" normalizeH="0" baseline="0" noProof="0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en plus</a:t>
            </a:r>
            <a:r>
              <a:rPr kumimoji="0" lang="fr-FR" sz="2400" b="0" i="0" strike="noStrike" kern="1200" cap="none" spc="0" normalizeH="0" baseline="0" noProof="0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la CF </a:t>
            </a:r>
            <a:r>
              <a:rPr kumimoji="0" lang="fr-FR" sz="2400" b="0" i="0" u="none" strike="noStrike" kern="1200" cap="none" spc="0" normalizeH="0" baseline="0" noProof="0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des surfaces renaturés correspondant à l’écart à la métrique = </a:t>
            </a:r>
            <a:r>
              <a:rPr kumimoji="0" lang="fr-FR" sz="2400" b="0" i="0" u="sng" strike="noStrike" kern="1200" cap="none" spc="0" normalizeH="0" baseline="0" noProof="0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la CFV  </a:t>
            </a:r>
          </a:p>
        </p:txBody>
      </p:sp>
      <p:pic>
        <p:nvPicPr>
          <p:cNvPr id="6" name="Image 5" descr="Une image contenant texte, diagramme, carte&#10;&#10;Description générée automatiquement">
            <a:extLst>
              <a:ext uri="{FF2B5EF4-FFF2-40B4-BE49-F238E27FC236}">
                <a16:creationId xmlns:a16="http://schemas.microsoft.com/office/drawing/2014/main" id="{A5969DFA-7D4F-20F2-09B5-067B847041D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15" r="76217" b="39235"/>
          <a:stretch/>
        </p:blipFill>
        <p:spPr>
          <a:xfrm>
            <a:off x="662710" y="2693784"/>
            <a:ext cx="3984946" cy="5955434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10BB9251-6015-2188-2267-5E9449766B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61860" y="7216468"/>
            <a:ext cx="885825" cy="42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5697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61C9CC7-987A-5DB8-1977-D8F21F7A41F1}"/>
              </a:ext>
            </a:extLst>
          </p:cNvPr>
          <p:cNvSpPr/>
          <p:nvPr/>
        </p:nvSpPr>
        <p:spPr>
          <a:xfrm>
            <a:off x="145221" y="1838056"/>
            <a:ext cx="12379570" cy="766689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E5A1D98E-21AE-1E27-69F5-3619D8420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La CFV : le principe (2/2)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4AADEA18-9459-75CF-AA4D-7B1AD0C334BE}"/>
              </a:ext>
            </a:extLst>
          </p:cNvPr>
          <p:cNvSpPr txBox="1"/>
          <p:nvPr/>
        </p:nvSpPr>
        <p:spPr>
          <a:xfrm>
            <a:off x="6293161" y="9112102"/>
            <a:ext cx="627124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fr-FR" sz="1200" b="1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2023 Terre Terrain Territoire ©ANMA Architectes Urbanistes.</a:t>
            </a:r>
            <a:endParaRPr lang="fr-FR" sz="1200" i="1" dirty="0"/>
          </a:p>
        </p:txBody>
      </p:sp>
      <p:pic>
        <p:nvPicPr>
          <p:cNvPr id="6" name="Image 5" descr="Une image contenant texte, diagramme, carte&#10;&#10;Description générée automatiquement">
            <a:extLst>
              <a:ext uri="{FF2B5EF4-FFF2-40B4-BE49-F238E27FC236}">
                <a16:creationId xmlns:a16="http://schemas.microsoft.com/office/drawing/2014/main" id="{4DF505DF-93BD-54CA-F0EC-09676C41438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74" r="51105" b="39500"/>
          <a:stretch/>
        </p:blipFill>
        <p:spPr>
          <a:xfrm>
            <a:off x="1450617" y="1960103"/>
            <a:ext cx="9900366" cy="7036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349941"/>
      </p:ext>
    </p:extLst>
  </p:cSld>
  <p:clrMapOvr>
    <a:masterClrMapping/>
  </p:clrMapOvr>
</p:sld>
</file>

<file path=ppt/theme/theme1.xml><?xml version="1.0" encoding="utf-8"?>
<a:theme xmlns:a="http://schemas.openxmlformats.org/drawingml/2006/main" name="1_EPFIF - Couvertur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99A5812EC654640AAF0FBDB42E081DB" ma:contentTypeVersion="18" ma:contentTypeDescription="Crée un document." ma:contentTypeScope="" ma:versionID="562c5f8faa3afe0037f80cedbbba92a2">
  <xsd:schema xmlns:xsd="http://www.w3.org/2001/XMLSchema" xmlns:xs="http://www.w3.org/2001/XMLSchema" xmlns:p="http://schemas.microsoft.com/office/2006/metadata/properties" xmlns:ns2="ca8b9c18-5e1d-46e5-9d1a-4e2a3224a5d3" xmlns:ns3="597f0e91-a424-40e7-b159-919cd36229ca" targetNamespace="http://schemas.microsoft.com/office/2006/metadata/properties" ma:root="true" ma:fieldsID="6d0b1f9947d2def9302a79bd3f5241cd" ns2:_="" ns3:_="">
    <xsd:import namespace="ca8b9c18-5e1d-46e5-9d1a-4e2a3224a5d3"/>
    <xsd:import namespace="597f0e91-a424-40e7-b159-919cd36229c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8b9c18-5e1d-46e5-9d1a-4e2a3224a5d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Balises d’images" ma:readOnly="false" ma:fieldId="{5cf76f15-5ced-4ddc-b409-7134ff3c332f}" ma:taxonomyMulti="true" ma:sspId="05f3d6fe-baf4-44b9-a882-657db6edb6c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7f0e91-a424-40e7-b159-919cd36229ca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dc45a579-8ad3-4386-ab0e-ea2618c9e016}" ma:internalName="TaxCatchAll" ma:showField="CatchAllData" ma:web="597f0e91-a424-40e7-b159-919cd36229c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a8b9c18-5e1d-46e5-9d1a-4e2a3224a5d3">
      <Terms xmlns="http://schemas.microsoft.com/office/infopath/2007/PartnerControls"/>
    </lcf76f155ced4ddcb4097134ff3c332f>
    <TaxCatchAll xmlns="597f0e91-a424-40e7-b159-919cd36229ca" xsi:nil="true"/>
  </documentManagement>
</p:properties>
</file>

<file path=customXml/itemProps1.xml><?xml version="1.0" encoding="utf-8"?>
<ds:datastoreItem xmlns:ds="http://schemas.openxmlformats.org/officeDocument/2006/customXml" ds:itemID="{B8A8B5CA-8E77-4B4D-B663-734D1C7E347C}"/>
</file>

<file path=customXml/itemProps2.xml><?xml version="1.0" encoding="utf-8"?>
<ds:datastoreItem xmlns:ds="http://schemas.openxmlformats.org/officeDocument/2006/customXml" ds:itemID="{3D2A7CD1-AE0A-49DD-BD2C-1A33D0A81CDE}"/>
</file>

<file path=customXml/itemProps3.xml><?xml version="1.0" encoding="utf-8"?>
<ds:datastoreItem xmlns:ds="http://schemas.openxmlformats.org/officeDocument/2006/customXml" ds:itemID="{E835CE38-79D4-4132-A68C-55F40F141505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8009</TotalTime>
  <Words>677</Words>
  <Application>Microsoft Macintosh PowerPoint</Application>
  <PresentationFormat>A3 (297 x 420 mm)</PresentationFormat>
  <Paragraphs>73</Paragraphs>
  <Slides>12</Slides>
  <Notes>12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9" baseType="lpstr">
      <vt:lpstr>Arial</vt:lpstr>
      <vt:lpstr>Bahnschrift</vt:lpstr>
      <vt:lpstr>BentonSans Bold</vt:lpstr>
      <vt:lpstr>BentonSans Regular</vt:lpstr>
      <vt:lpstr>Calibri</vt:lpstr>
      <vt:lpstr>Calibri Light</vt:lpstr>
      <vt:lpstr>1_EPFIF - Couverture</vt:lpstr>
      <vt:lpstr>Stratégie environnementale « ABCD » de l’EPF Ile-de-France &amp; charge foncière verte - 10/11/2023</vt:lpstr>
      <vt:lpstr>Faire de notre action foncière un levier de la transition écologique</vt:lpstr>
      <vt:lpstr>Synthèse des résultats « ABCD »</vt:lpstr>
      <vt:lpstr>La genèse de la charge foncière verte (CFV) : notre laboratoire interne d’innovation</vt:lpstr>
      <vt:lpstr>Donner leur place aux espaces de pleine terre dans le modèle économique du recyclage urbain </vt:lpstr>
      <vt:lpstr>Pourquoi réfléchir à une charge foncière verte? (1/2)</vt:lpstr>
      <vt:lpstr>Pourquoi réfléchir à une charge foncière verte? (2/2)</vt:lpstr>
      <vt:lpstr>La CFV : le principe (1/2)</vt:lpstr>
      <vt:lpstr>La CFV : le principe (2/2)</vt:lpstr>
      <vt:lpstr>La CFV : les difficultés à surmonter (1/2)</vt:lpstr>
      <vt:lpstr>La CFV : les difficultés à surmonter (2/2)</vt:lpstr>
      <vt:lpstr>Merci pour votre attention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Marine MERCIER</dc:creator>
  <cp:lastModifiedBy>Anne MATTIOLI</cp:lastModifiedBy>
  <cp:revision>356</cp:revision>
  <cp:lastPrinted>2023-06-12T15:59:01Z</cp:lastPrinted>
  <dcterms:created xsi:type="dcterms:W3CDTF">2021-04-22T08:47:48Z</dcterms:created>
  <dcterms:modified xsi:type="dcterms:W3CDTF">2023-11-10T05:23:44Z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0x010100C99A5812EC654640AAF0FBDB42E081DB</vt:lpwstr>
  </property>
</Properties>
</file>