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48" r:id="rId5"/>
    <p:sldMasterId id="2147483655" r:id="rId6"/>
    <p:sldMasterId id="2147483847" r:id="rId7"/>
    <p:sldMasterId id="2147483852" r:id="rId8"/>
    <p:sldMasterId id="2147483912" r:id="rId9"/>
  </p:sldMasterIdLst>
  <p:notesMasterIdLst>
    <p:notesMasterId r:id="rId39"/>
  </p:notesMasterIdLst>
  <p:handoutMasterIdLst>
    <p:handoutMasterId r:id="rId40"/>
  </p:handoutMasterIdLst>
  <p:sldIdLst>
    <p:sldId id="275" r:id="rId10"/>
    <p:sldId id="1281" r:id="rId11"/>
    <p:sldId id="1282" r:id="rId12"/>
    <p:sldId id="957" r:id="rId13"/>
    <p:sldId id="993" r:id="rId14"/>
    <p:sldId id="1248" r:id="rId15"/>
    <p:sldId id="1280" r:id="rId16"/>
    <p:sldId id="1250" r:id="rId17"/>
    <p:sldId id="1251" r:id="rId18"/>
    <p:sldId id="1256" r:id="rId19"/>
    <p:sldId id="1252" r:id="rId20"/>
    <p:sldId id="1258" r:id="rId21"/>
    <p:sldId id="1259" r:id="rId22"/>
    <p:sldId id="1283" r:id="rId23"/>
    <p:sldId id="1284" r:id="rId24"/>
    <p:sldId id="1260" r:id="rId25"/>
    <p:sldId id="1285" r:id="rId26"/>
    <p:sldId id="1270" r:id="rId27"/>
    <p:sldId id="1271" r:id="rId28"/>
    <p:sldId id="1272" r:id="rId29"/>
    <p:sldId id="1273" r:id="rId30"/>
    <p:sldId id="1279" r:id="rId31"/>
    <p:sldId id="1289" r:id="rId32"/>
    <p:sldId id="1274" r:id="rId33"/>
    <p:sldId id="1278" r:id="rId34"/>
    <p:sldId id="1288" r:id="rId35"/>
    <p:sldId id="1286" r:id="rId36"/>
    <p:sldId id="1276" r:id="rId37"/>
    <p:sldId id="1277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F4B815A-9454-DE4D-85EE-71116E95AC86}">
          <p14:sldIdLst>
            <p14:sldId id="275"/>
            <p14:sldId id="1281"/>
            <p14:sldId id="1282"/>
            <p14:sldId id="957"/>
          </p14:sldIdLst>
        </p14:section>
        <p14:section name="La démarche de modélisation" id="{1527F036-CD80-8F42-ADE4-8F1E01237907}">
          <p14:sldIdLst>
            <p14:sldId id="993"/>
            <p14:sldId id="1248"/>
            <p14:sldId id="1280"/>
            <p14:sldId id="1250"/>
            <p14:sldId id="1251"/>
            <p14:sldId id="1256"/>
            <p14:sldId id="1252"/>
            <p14:sldId id="1258"/>
            <p14:sldId id="1259"/>
            <p14:sldId id="1283"/>
            <p14:sldId id="1284"/>
            <p14:sldId id="1260"/>
            <p14:sldId id="1285"/>
            <p14:sldId id="1270"/>
            <p14:sldId id="1271"/>
            <p14:sldId id="1272"/>
            <p14:sldId id="1273"/>
            <p14:sldId id="1279"/>
            <p14:sldId id="1289"/>
            <p14:sldId id="1274"/>
            <p14:sldId id="1278"/>
            <p14:sldId id="1288"/>
            <p14:sldId id="1286"/>
            <p14:sldId id="1276"/>
            <p14:sldId id="1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67">
          <p15:clr>
            <a:srgbClr val="A4A3A4"/>
          </p15:clr>
        </p15:guide>
        <p15:guide id="2" orient="horz" pos="3901">
          <p15:clr>
            <a:srgbClr val="A4A3A4"/>
          </p15:clr>
        </p15:guide>
        <p15:guide id="3" pos="3076">
          <p15:clr>
            <a:srgbClr val="A4A3A4"/>
          </p15:clr>
        </p15:guide>
        <p15:guide id="4" pos="2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867"/>
        <p:guide orient="horz" pos="3901"/>
        <p:guide pos="3076"/>
        <p:guide pos="2775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MOATTI" userId="1a5e031d-3c7a-4891-910a-b73ba92c7b03" providerId="ADAL" clId="{4EC61D6E-32E6-D745-B6A2-78FA15380575}"/>
    <pc:docChg chg="undo custSel modSld">
      <pc:chgData name="Sandra MOATTI" userId="1a5e031d-3c7a-4891-910a-b73ba92c7b03" providerId="ADAL" clId="{4EC61D6E-32E6-D745-B6A2-78FA15380575}" dt="2024-11-16T00:31:03.042" v="28" actId="1076"/>
      <pc:docMkLst>
        <pc:docMk/>
      </pc:docMkLst>
      <pc:sldChg chg="modSp mod">
        <pc:chgData name="Sandra MOATTI" userId="1a5e031d-3c7a-4891-910a-b73ba92c7b03" providerId="ADAL" clId="{4EC61D6E-32E6-D745-B6A2-78FA15380575}" dt="2024-11-16T00:31:03.042" v="28" actId="1076"/>
        <pc:sldMkLst>
          <pc:docMk/>
          <pc:sldMk cId="2091564811" sldId="1272"/>
        </pc:sldMkLst>
        <pc:spChg chg="mod">
          <ac:chgData name="Sandra MOATTI" userId="1a5e031d-3c7a-4891-910a-b73ba92c7b03" providerId="ADAL" clId="{4EC61D6E-32E6-D745-B6A2-78FA15380575}" dt="2024-11-16T00:30:26.139" v="23" actId="14100"/>
          <ac:spMkLst>
            <pc:docMk/>
            <pc:sldMk cId="2091564811" sldId="1272"/>
            <ac:spMk id="6" creationId="{0A59F504-2B64-7C32-9F39-4F5DFB6E1618}"/>
          </ac:spMkLst>
        </pc:spChg>
        <pc:spChg chg="mod">
          <ac:chgData name="Sandra MOATTI" userId="1a5e031d-3c7a-4891-910a-b73ba92c7b03" providerId="ADAL" clId="{4EC61D6E-32E6-D745-B6A2-78FA15380575}" dt="2024-11-16T00:30:36.626" v="24" actId="1076"/>
          <ac:spMkLst>
            <pc:docMk/>
            <pc:sldMk cId="2091564811" sldId="1272"/>
            <ac:spMk id="11" creationId="{93F20EC1-B90F-444B-9277-C33558A56628}"/>
          </ac:spMkLst>
        </pc:spChg>
        <pc:picChg chg="mod">
          <ac:chgData name="Sandra MOATTI" userId="1a5e031d-3c7a-4891-910a-b73ba92c7b03" providerId="ADAL" clId="{4EC61D6E-32E6-D745-B6A2-78FA15380575}" dt="2024-11-16T00:30:52.727" v="27" actId="1076"/>
          <ac:picMkLst>
            <pc:docMk/>
            <pc:sldMk cId="2091564811" sldId="1272"/>
            <ac:picMk id="8" creationId="{1E06445D-586A-F0C1-676F-D08C8AB64573}"/>
          </ac:picMkLst>
        </pc:picChg>
        <pc:picChg chg="mod">
          <ac:chgData name="Sandra MOATTI" userId="1a5e031d-3c7a-4891-910a-b73ba92c7b03" providerId="ADAL" clId="{4EC61D6E-32E6-D745-B6A2-78FA15380575}" dt="2024-11-16T00:31:03.042" v="28" actId="1076"/>
          <ac:picMkLst>
            <pc:docMk/>
            <pc:sldMk cId="2091564811" sldId="1272"/>
            <ac:picMk id="9" creationId="{A1EAEAEC-DBA2-A556-DC3E-5AA0C7402D14}"/>
          </ac:picMkLst>
        </pc:picChg>
      </pc:sldChg>
      <pc:sldChg chg="modSp mod">
        <pc:chgData name="Sandra MOATTI" userId="1a5e031d-3c7a-4891-910a-b73ba92c7b03" providerId="ADAL" clId="{4EC61D6E-32E6-D745-B6A2-78FA15380575}" dt="2024-11-16T00:29:05.228" v="5" actId="1076"/>
        <pc:sldMkLst>
          <pc:docMk/>
          <pc:sldMk cId="1604204660" sldId="1273"/>
        </pc:sldMkLst>
        <pc:spChg chg="mod">
          <ac:chgData name="Sandra MOATTI" userId="1a5e031d-3c7a-4891-910a-b73ba92c7b03" providerId="ADAL" clId="{4EC61D6E-32E6-D745-B6A2-78FA15380575}" dt="2024-11-16T00:28:46.033" v="3" actId="1076"/>
          <ac:spMkLst>
            <pc:docMk/>
            <pc:sldMk cId="1604204660" sldId="1273"/>
            <ac:spMk id="45" creationId="{8744AEB4-8AB7-F37F-1D06-93BD80365FBB}"/>
          </ac:spMkLst>
        </pc:spChg>
        <pc:spChg chg="mod">
          <ac:chgData name="Sandra MOATTI" userId="1a5e031d-3c7a-4891-910a-b73ba92c7b03" providerId="ADAL" clId="{4EC61D6E-32E6-D745-B6A2-78FA15380575}" dt="2024-11-16T00:28:56.196" v="4" actId="1076"/>
          <ac:spMkLst>
            <pc:docMk/>
            <pc:sldMk cId="1604204660" sldId="1273"/>
            <ac:spMk id="46" creationId="{47474629-80E0-436A-DDE1-BE19D5360D36}"/>
          </ac:spMkLst>
        </pc:spChg>
        <pc:spChg chg="mod">
          <ac:chgData name="Sandra MOATTI" userId="1a5e031d-3c7a-4891-910a-b73ba92c7b03" providerId="ADAL" clId="{4EC61D6E-32E6-D745-B6A2-78FA15380575}" dt="2024-11-16T00:28:40.782" v="2" actId="1076"/>
          <ac:spMkLst>
            <pc:docMk/>
            <pc:sldMk cId="1604204660" sldId="1273"/>
            <ac:spMk id="47" creationId="{7EAFA72C-E2E2-F9E4-37A3-0FDEC190BB22}"/>
          </ac:spMkLst>
        </pc:spChg>
        <pc:cxnChg chg="mod">
          <ac:chgData name="Sandra MOATTI" userId="1a5e031d-3c7a-4891-910a-b73ba92c7b03" providerId="ADAL" clId="{4EC61D6E-32E6-D745-B6A2-78FA15380575}" dt="2024-11-16T00:28:40.782" v="2" actId="1076"/>
          <ac:cxnSpMkLst>
            <pc:docMk/>
            <pc:sldMk cId="1604204660" sldId="1273"/>
            <ac:cxnSpMk id="48" creationId="{C6DBEA19-01D1-1D4F-29E7-77A6CDDD64A2}"/>
          </ac:cxnSpMkLst>
        </pc:cxnChg>
        <pc:cxnChg chg="mod">
          <ac:chgData name="Sandra MOATTI" userId="1a5e031d-3c7a-4891-910a-b73ba92c7b03" providerId="ADAL" clId="{4EC61D6E-32E6-D745-B6A2-78FA15380575}" dt="2024-11-16T00:29:05.228" v="5" actId="1076"/>
          <ac:cxnSpMkLst>
            <pc:docMk/>
            <pc:sldMk cId="1604204660" sldId="1273"/>
            <ac:cxnSpMk id="49" creationId="{8DABAE70-A788-1D33-7196-5005BE910333}"/>
          </ac:cxnSpMkLst>
        </pc:cxnChg>
        <pc:cxnChg chg="mod">
          <ac:chgData name="Sandra MOATTI" userId="1a5e031d-3c7a-4891-910a-b73ba92c7b03" providerId="ADAL" clId="{4EC61D6E-32E6-D745-B6A2-78FA15380575}" dt="2024-11-16T00:28:40.782" v="2" actId="1076"/>
          <ac:cxnSpMkLst>
            <pc:docMk/>
            <pc:sldMk cId="1604204660" sldId="1273"/>
            <ac:cxnSpMk id="50" creationId="{FDCD8B1C-787F-1D1A-2664-83BC8EDBA3DF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82787\Documents\recherche\ecriture\2024_Odile_JAcob\structure_m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82787\Documents\recherche\ecriture\2024_Odile_JAcob\structure_m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82787\Desktop\Dependence_EU_countries_2010-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82787\Desktop\Dependence_EU_countries_2010-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Feuil1!$I$21:$I$28</c:f>
              <c:strCache>
                <c:ptCount val="8"/>
                <c:pt idx="0">
                  <c:v>Biodiversity</c:v>
                </c:pt>
                <c:pt idx="1">
                  <c:v>Climate mitigation</c:v>
                </c:pt>
                <c:pt idx="2">
                  <c:v>Climate adaptation</c:v>
                </c:pt>
                <c:pt idx="3">
                  <c:v>On farm jobs</c:v>
                </c:pt>
                <c:pt idx="4">
                  <c:v>Farmers incomes</c:v>
                </c:pt>
                <c:pt idx="5">
                  <c:v>Value chain jobs</c:v>
                </c:pt>
                <c:pt idx="6">
                  <c:v>Food affordability</c:v>
                </c:pt>
                <c:pt idx="7">
                  <c:v>Food availability</c:v>
                </c:pt>
              </c:strCache>
            </c:strRef>
          </c:cat>
          <c:val>
            <c:numRef>
              <c:f>Feuil1!$J$21:$J$28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1E-E04D-9A73-1A879E9DB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1569151"/>
        <c:axId val="2001570863"/>
      </c:radarChart>
      <c:catAx>
        <c:axId val="200156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570863"/>
        <c:crosses val="autoZero"/>
        <c:auto val="1"/>
        <c:lblAlgn val="ctr"/>
        <c:lblOffset val="100"/>
        <c:noMultiLvlLbl val="0"/>
      </c:catAx>
      <c:valAx>
        <c:axId val="200157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56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Feuil1!$I$21:$I$28</c:f>
              <c:strCache>
                <c:ptCount val="8"/>
                <c:pt idx="0">
                  <c:v>Biodiversity</c:v>
                </c:pt>
                <c:pt idx="1">
                  <c:v>Climate mitigation</c:v>
                </c:pt>
                <c:pt idx="2">
                  <c:v>Climate adaptation</c:v>
                </c:pt>
                <c:pt idx="3">
                  <c:v>On farm jobs</c:v>
                </c:pt>
                <c:pt idx="4">
                  <c:v>Farmers incomes</c:v>
                </c:pt>
                <c:pt idx="5">
                  <c:v>Value chain jobs</c:v>
                </c:pt>
                <c:pt idx="6">
                  <c:v>Food affordability</c:v>
                </c:pt>
                <c:pt idx="7">
                  <c:v>Food availability</c:v>
                </c:pt>
              </c:strCache>
            </c:strRef>
          </c:cat>
          <c:val>
            <c:numRef>
              <c:f>Feuil1!$J$21:$J$28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B-0D42-8929-CB29A2281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1569151"/>
        <c:axId val="2001570863"/>
      </c:radarChart>
      <c:catAx>
        <c:axId val="200156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570863"/>
        <c:crosses val="autoZero"/>
        <c:auto val="1"/>
        <c:lblAlgn val="ctr"/>
        <c:lblOffset val="100"/>
        <c:noMultiLvlLbl val="0"/>
      </c:catAx>
      <c:valAx>
        <c:axId val="200157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56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Dépendance</a:t>
            </a:r>
            <a:r>
              <a:rPr lang="fr-FR" sz="1600" baseline="0"/>
              <a:t> calorique et protéique de l'UE (source: </a:t>
            </a:r>
            <a:r>
              <a:rPr lang="fr-FR" sz="1600" baseline="0" err="1"/>
              <a:t>FAOstat</a:t>
            </a:r>
            <a:r>
              <a:rPr lang="fr-FR" sz="1600" baseline="0"/>
              <a:t>, traitement IDDRI)</a:t>
            </a:r>
            <a:endParaRPr lang="fr-FR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28108786610878667"/>
          <c:w val="0.88498840769903764"/>
          <c:h val="0.52613646097585087"/>
        </c:manualLayout>
      </c:layout>
      <c:lineChart>
        <c:grouping val="standard"/>
        <c:varyColors val="0"/>
        <c:ser>
          <c:idx val="0"/>
          <c:order val="0"/>
          <c:tx>
            <c:strRef>
              <c:f>'raw data'!$P$43</c:f>
              <c:strCache>
                <c:ptCount val="1"/>
                <c:pt idx="0">
                  <c:v>dépendence calorique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'raw data'!$O$44:$O$53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'raw data'!$P$44:$P$53</c:f>
              <c:numCache>
                <c:formatCode>0%</c:formatCode>
                <c:ptCount val="10"/>
                <c:pt idx="0">
                  <c:v>5.8654609003521631E-2</c:v>
                </c:pt>
                <c:pt idx="1">
                  <c:v>7.694996874940932E-2</c:v>
                </c:pt>
                <c:pt idx="2">
                  <c:v>7.3282704543746635E-2</c:v>
                </c:pt>
                <c:pt idx="3">
                  <c:v>3.5319833879946354E-2</c:v>
                </c:pt>
                <c:pt idx="4">
                  <c:v>4.7513858620586484E-2</c:v>
                </c:pt>
                <c:pt idx="5">
                  <c:v>2.6994803029794377E-2</c:v>
                </c:pt>
                <c:pt idx="6">
                  <c:v>4.4075049561217945E-2</c:v>
                </c:pt>
                <c:pt idx="7">
                  <c:v>7.8220300164720855E-2</c:v>
                </c:pt>
                <c:pt idx="8">
                  <c:v>0.10174272196636056</c:v>
                </c:pt>
                <c:pt idx="9">
                  <c:v>8.9834848473595005E-2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D6-4E49-976D-1C283DF1B829}"/>
            </c:ext>
          </c:extLst>
        </c:ser>
        <c:ser>
          <c:idx val="1"/>
          <c:order val="1"/>
          <c:tx>
            <c:strRef>
              <c:f>'raw data'!$Q$43</c:f>
              <c:strCache>
                <c:ptCount val="1"/>
                <c:pt idx="0">
                  <c:v>dépendence protéique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'raw data'!$O$44:$O$53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'raw data'!$Q$44:$Q$53</c:f>
              <c:numCache>
                <c:formatCode>0%</c:formatCode>
                <c:ptCount val="10"/>
                <c:pt idx="0">
                  <c:v>0.2166781422557901</c:v>
                </c:pt>
                <c:pt idx="1">
                  <c:v>0.23361321145869537</c:v>
                </c:pt>
                <c:pt idx="2">
                  <c:v>0.22940932052486204</c:v>
                </c:pt>
                <c:pt idx="3">
                  <c:v>0.1898526838159337</c:v>
                </c:pt>
                <c:pt idx="4">
                  <c:v>0.19511478523420925</c:v>
                </c:pt>
                <c:pt idx="5">
                  <c:v>0.18355881912174066</c:v>
                </c:pt>
                <c:pt idx="6">
                  <c:v>0.19418669692073234</c:v>
                </c:pt>
                <c:pt idx="7">
                  <c:v>0.21027437298458859</c:v>
                </c:pt>
                <c:pt idx="8">
                  <c:v>0.23178099774170102</c:v>
                </c:pt>
                <c:pt idx="9">
                  <c:v>0.22045870687364633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D6-4E49-976D-1C283DF1B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570032"/>
        <c:axId val="363571744"/>
      </c:lineChart>
      <c:catAx>
        <c:axId val="36357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571744"/>
        <c:crosses val="autoZero"/>
        <c:auto val="1"/>
        <c:lblAlgn val="ctr"/>
        <c:lblOffset val="100"/>
        <c:noMultiLvlLbl val="0"/>
      </c:catAx>
      <c:valAx>
        <c:axId val="36357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57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Dépendance calorique et protéique de la France (source: FAOstat, traitement IDDRI)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39763615061265"/>
          <c:y val="0.27895025397400181"/>
          <c:w val="0.79657139334895399"/>
          <c:h val="0.60106154155990865"/>
        </c:manualLayout>
      </c:layout>
      <c:lineChart>
        <c:grouping val="standard"/>
        <c:varyColors val="0"/>
        <c:ser>
          <c:idx val="0"/>
          <c:order val="0"/>
          <c:tx>
            <c:strRef>
              <c:f>graph!$D$1</c:f>
              <c:strCache>
                <c:ptCount val="1"/>
                <c:pt idx="0">
                  <c:v>Calories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graph!$C$2:$C$11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graph!$D$2:$D$11</c:f>
              <c:numCache>
                <c:formatCode>0%</c:formatCode>
                <c:ptCount val="10"/>
                <c:pt idx="0">
                  <c:v>-0.46326956586621926</c:v>
                </c:pt>
                <c:pt idx="1">
                  <c:v>-0.45442868390390467</c:v>
                </c:pt>
                <c:pt idx="2">
                  <c:v>-0.39079728746504377</c:v>
                </c:pt>
                <c:pt idx="3">
                  <c:v>-0.43736897105033873</c:v>
                </c:pt>
                <c:pt idx="4">
                  <c:v>-0.39211947747190501</c:v>
                </c:pt>
                <c:pt idx="5">
                  <c:v>-0.43152968253184376</c:v>
                </c:pt>
                <c:pt idx="6">
                  <c:v>-0.3649612552854099</c:v>
                </c:pt>
                <c:pt idx="7">
                  <c:v>-0.30414652941182657</c:v>
                </c:pt>
                <c:pt idx="8">
                  <c:v>-0.39534831305090434</c:v>
                </c:pt>
                <c:pt idx="9">
                  <c:v>-0.38873357878257725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2D-7D4C-9584-B7EC4A8B6FA3}"/>
            </c:ext>
          </c:extLst>
        </c:ser>
        <c:ser>
          <c:idx val="1"/>
          <c:order val="1"/>
          <c:tx>
            <c:strRef>
              <c:f>graph!$E$1</c:f>
              <c:strCache>
                <c:ptCount val="1"/>
                <c:pt idx="0">
                  <c:v>Proteins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graph!$C$2:$C$11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graph!$E$2:$E$11</c:f>
              <c:numCache>
                <c:formatCode>0%</c:formatCode>
                <c:ptCount val="10"/>
                <c:pt idx="0">
                  <c:v>-0.10011211490024692</c:v>
                </c:pt>
                <c:pt idx="1">
                  <c:v>-0.10537895667420207</c:v>
                </c:pt>
                <c:pt idx="2">
                  <c:v>-7.564632855206363E-2</c:v>
                </c:pt>
                <c:pt idx="3">
                  <c:v>-9.9824916429203617E-2</c:v>
                </c:pt>
                <c:pt idx="4">
                  <c:v>-7.6616823031113737E-2</c:v>
                </c:pt>
                <c:pt idx="5">
                  <c:v>-8.5111300837625886E-2</c:v>
                </c:pt>
                <c:pt idx="6">
                  <c:v>-4.7495332486974587E-2</c:v>
                </c:pt>
                <c:pt idx="7">
                  <c:v>-2.7385150672222101E-2</c:v>
                </c:pt>
                <c:pt idx="8">
                  <c:v>-8.4096907570577695E-2</c:v>
                </c:pt>
                <c:pt idx="9">
                  <c:v>-6.48637156492127E-2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2D-7D4C-9584-B7EC4A8B6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9947128"/>
        <c:axId val="579950408"/>
      </c:lineChart>
      <c:catAx>
        <c:axId val="57994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950408"/>
        <c:crosses val="autoZero"/>
        <c:auto val="1"/>
        <c:lblAlgn val="ctr"/>
        <c:lblOffset val="100"/>
        <c:noMultiLvlLbl val="0"/>
      </c:catAx>
      <c:valAx>
        <c:axId val="57995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9471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Évolution</a:t>
            </a:r>
            <a:r>
              <a:rPr lang="fr-FR" baseline="0"/>
              <a:t> comparée de l’emploi agricole, manufacturier (total) et agroalimentaire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10192475940508E-2"/>
          <c:y val="0.13229952203327008"/>
          <c:w val="0.56582709973753276"/>
          <c:h val="0.70994733312388059"/>
        </c:manualLayout>
      </c:layout>
      <c:lineChart>
        <c:grouping val="standard"/>
        <c:varyColors val="0"/>
        <c:ser>
          <c:idx val="0"/>
          <c:order val="0"/>
          <c:tx>
            <c:strRef>
              <c:f>donnees_INSEE_base_2020!$B$65</c:f>
              <c:strCache>
                <c:ptCount val="1"/>
                <c:pt idx="0">
                  <c:v>Agriculture, sylviculture et pêche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donnees_INSEE_base_2020!$E$3:$BY$3</c:f>
              <c:numCache>
                <c:formatCode>General</c:formatCode>
                <c:ptCount val="73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  <c:pt idx="70">
                  <c:v>2021</c:v>
                </c:pt>
                <c:pt idx="71">
                  <c:v>2022</c:v>
                </c:pt>
                <c:pt idx="72">
                  <c:v>2023</c:v>
                </c:pt>
              </c:numCache>
            </c:numRef>
          </c:cat>
          <c:val>
            <c:numRef>
              <c:f>donnees_INSEE_base_2020!$C$65:$BY$65</c:f>
              <c:numCache>
                <c:formatCode>#\ ##0.0</c:formatCode>
                <c:ptCount val="75"/>
                <c:pt idx="0">
                  <c:v>5662.7</c:v>
                </c:pt>
                <c:pt idx="1">
                  <c:v>5543.2</c:v>
                </c:pt>
                <c:pt idx="2">
                  <c:v>5442.9</c:v>
                </c:pt>
                <c:pt idx="3">
                  <c:v>5368.1</c:v>
                </c:pt>
                <c:pt idx="4">
                  <c:v>5245.1</c:v>
                </c:pt>
                <c:pt idx="5">
                  <c:v>5142.3999999999996</c:v>
                </c:pt>
                <c:pt idx="6">
                  <c:v>5007.2</c:v>
                </c:pt>
                <c:pt idx="7">
                  <c:v>4871.3</c:v>
                </c:pt>
                <c:pt idx="8">
                  <c:v>4657.8999999999996</c:v>
                </c:pt>
                <c:pt idx="9">
                  <c:v>4522.1000000000004</c:v>
                </c:pt>
                <c:pt idx="10">
                  <c:v>4418.1000000000004</c:v>
                </c:pt>
                <c:pt idx="11">
                  <c:v>4274.3</c:v>
                </c:pt>
                <c:pt idx="12">
                  <c:v>4116.5</c:v>
                </c:pt>
                <c:pt idx="13">
                  <c:v>3968.3</c:v>
                </c:pt>
                <c:pt idx="14">
                  <c:v>3827.7</c:v>
                </c:pt>
                <c:pt idx="15">
                  <c:v>3690.2</c:v>
                </c:pt>
                <c:pt idx="16">
                  <c:v>3553.5</c:v>
                </c:pt>
                <c:pt idx="17">
                  <c:v>3423.2</c:v>
                </c:pt>
                <c:pt idx="18">
                  <c:v>3299</c:v>
                </c:pt>
                <c:pt idx="19">
                  <c:v>3152.4</c:v>
                </c:pt>
                <c:pt idx="20">
                  <c:v>2981.6</c:v>
                </c:pt>
                <c:pt idx="21">
                  <c:v>2831.3</c:v>
                </c:pt>
                <c:pt idx="22">
                  <c:v>2692.1</c:v>
                </c:pt>
                <c:pt idx="23">
                  <c:v>2550.1999999999998</c:v>
                </c:pt>
                <c:pt idx="24">
                  <c:v>2427.1</c:v>
                </c:pt>
                <c:pt idx="25">
                  <c:v>2325.4</c:v>
                </c:pt>
                <c:pt idx="26">
                  <c:v>2235.6</c:v>
                </c:pt>
                <c:pt idx="27">
                  <c:v>2158.1999999999998</c:v>
                </c:pt>
                <c:pt idx="28">
                  <c:v>2079.3000000000002</c:v>
                </c:pt>
                <c:pt idx="29">
                  <c:v>2024.3</c:v>
                </c:pt>
                <c:pt idx="30">
                  <c:v>1972.2</c:v>
                </c:pt>
                <c:pt idx="31">
                  <c:v>1911.4</c:v>
                </c:pt>
                <c:pt idx="32">
                  <c:v>1841.5</c:v>
                </c:pt>
                <c:pt idx="33">
                  <c:v>1782.8</c:v>
                </c:pt>
                <c:pt idx="34">
                  <c:v>1728.5</c:v>
                </c:pt>
                <c:pt idx="35">
                  <c:v>1676.4</c:v>
                </c:pt>
                <c:pt idx="36">
                  <c:v>1620.9</c:v>
                </c:pt>
                <c:pt idx="37">
                  <c:v>1567.4</c:v>
                </c:pt>
                <c:pt idx="38">
                  <c:v>1510</c:v>
                </c:pt>
                <c:pt idx="39">
                  <c:v>1455.3</c:v>
                </c:pt>
                <c:pt idx="40">
                  <c:v>1398.3</c:v>
                </c:pt>
                <c:pt idx="41">
                  <c:v>1340.6</c:v>
                </c:pt>
                <c:pt idx="42">
                  <c:v>1290.5</c:v>
                </c:pt>
                <c:pt idx="43">
                  <c:v>1240.0999999999999</c:v>
                </c:pt>
                <c:pt idx="44">
                  <c:v>1180.4000000000001</c:v>
                </c:pt>
                <c:pt idx="45">
                  <c:v>1143.7</c:v>
                </c:pt>
                <c:pt idx="46">
                  <c:v>1116.8</c:v>
                </c:pt>
                <c:pt idx="47">
                  <c:v>1088.7</c:v>
                </c:pt>
                <c:pt idx="48">
                  <c:v>1062.2</c:v>
                </c:pt>
                <c:pt idx="49">
                  <c:v>1042.5</c:v>
                </c:pt>
                <c:pt idx="50">
                  <c:v>1021.9</c:v>
                </c:pt>
                <c:pt idx="51">
                  <c:v>998.3</c:v>
                </c:pt>
                <c:pt idx="52">
                  <c:v>982.2</c:v>
                </c:pt>
                <c:pt idx="53">
                  <c:v>962.1</c:v>
                </c:pt>
                <c:pt idx="54">
                  <c:v>941.1</c:v>
                </c:pt>
                <c:pt idx="55">
                  <c:v>926.2</c:v>
                </c:pt>
                <c:pt idx="56">
                  <c:v>910.5</c:v>
                </c:pt>
                <c:pt idx="57">
                  <c:v>892.9</c:v>
                </c:pt>
                <c:pt idx="58">
                  <c:v>874.7</c:v>
                </c:pt>
                <c:pt idx="59">
                  <c:v>854.6</c:v>
                </c:pt>
                <c:pt idx="60">
                  <c:v>830.7</c:v>
                </c:pt>
                <c:pt idx="61">
                  <c:v>815.7</c:v>
                </c:pt>
                <c:pt idx="62">
                  <c:v>803.6</c:v>
                </c:pt>
                <c:pt idx="63">
                  <c:v>790.5</c:v>
                </c:pt>
                <c:pt idx="64">
                  <c:v>785</c:v>
                </c:pt>
                <c:pt idx="65">
                  <c:v>778.9</c:v>
                </c:pt>
                <c:pt idx="66">
                  <c:v>767.5</c:v>
                </c:pt>
                <c:pt idx="67">
                  <c:v>758</c:v>
                </c:pt>
                <c:pt idx="68">
                  <c:v>751.2</c:v>
                </c:pt>
                <c:pt idx="69">
                  <c:v>747</c:v>
                </c:pt>
                <c:pt idx="70">
                  <c:v>738.5</c:v>
                </c:pt>
                <c:pt idx="71">
                  <c:v>729.6</c:v>
                </c:pt>
                <c:pt idx="72">
                  <c:v>727.8</c:v>
                </c:pt>
                <c:pt idx="73">
                  <c:v>724.3</c:v>
                </c:pt>
                <c:pt idx="74">
                  <c:v>728.2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78-AA43-BF7D-F6BE039A3330}"/>
            </c:ext>
          </c:extLst>
        </c:ser>
        <c:ser>
          <c:idx val="1"/>
          <c:order val="1"/>
          <c:tx>
            <c:strRef>
              <c:f>donnees_INSEE_base_2020!$B$66</c:f>
              <c:strCache>
                <c:ptCount val="1"/>
                <c:pt idx="0">
                  <c:v>Industrie manufacturière, industries extractives et autres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donnees_INSEE_base_2020!$E$3:$BY$3</c:f>
              <c:numCache>
                <c:formatCode>General</c:formatCode>
                <c:ptCount val="73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  <c:pt idx="70">
                  <c:v>2021</c:v>
                </c:pt>
                <c:pt idx="71">
                  <c:v>2022</c:v>
                </c:pt>
                <c:pt idx="72">
                  <c:v>2023</c:v>
                </c:pt>
              </c:numCache>
            </c:numRef>
          </c:cat>
          <c:val>
            <c:numRef>
              <c:f>donnees_INSEE_base_2020!$C$66:$BY$66</c:f>
              <c:numCache>
                <c:formatCode>#\ ##0.0</c:formatCode>
                <c:ptCount val="75"/>
                <c:pt idx="0">
                  <c:v>4757.1000000000004</c:v>
                </c:pt>
                <c:pt idx="1">
                  <c:v>4753.2</c:v>
                </c:pt>
                <c:pt idx="2">
                  <c:v>4844.2</c:v>
                </c:pt>
                <c:pt idx="3">
                  <c:v>4775.8999999999996</c:v>
                </c:pt>
                <c:pt idx="4">
                  <c:v>4669.3</c:v>
                </c:pt>
                <c:pt idx="5">
                  <c:v>4670.7</c:v>
                </c:pt>
                <c:pt idx="6">
                  <c:v>4710.3999999999996</c:v>
                </c:pt>
                <c:pt idx="7">
                  <c:v>4782.6000000000004</c:v>
                </c:pt>
                <c:pt idx="8">
                  <c:v>4907.7</c:v>
                </c:pt>
                <c:pt idx="9">
                  <c:v>4926</c:v>
                </c:pt>
                <c:pt idx="10">
                  <c:v>4827.8</c:v>
                </c:pt>
                <c:pt idx="11">
                  <c:v>4859.8</c:v>
                </c:pt>
                <c:pt idx="12">
                  <c:v>4877.6000000000004</c:v>
                </c:pt>
                <c:pt idx="13">
                  <c:v>4911.1000000000004</c:v>
                </c:pt>
                <c:pt idx="14">
                  <c:v>5012.2</c:v>
                </c:pt>
                <c:pt idx="15">
                  <c:v>5099.8</c:v>
                </c:pt>
                <c:pt idx="16">
                  <c:v>5046.3999999999996</c:v>
                </c:pt>
                <c:pt idx="17">
                  <c:v>5066.1000000000004</c:v>
                </c:pt>
                <c:pt idx="18">
                  <c:v>5038.5</c:v>
                </c:pt>
                <c:pt idx="19">
                  <c:v>4944.5</c:v>
                </c:pt>
                <c:pt idx="20">
                  <c:v>5069.3999999999996</c:v>
                </c:pt>
                <c:pt idx="21">
                  <c:v>5176.6000000000004</c:v>
                </c:pt>
                <c:pt idx="22">
                  <c:v>5230.3999999999996</c:v>
                </c:pt>
                <c:pt idx="23">
                  <c:v>5288.7</c:v>
                </c:pt>
                <c:pt idx="24">
                  <c:v>5395.7</c:v>
                </c:pt>
                <c:pt idx="25">
                  <c:v>5460</c:v>
                </c:pt>
                <c:pt idx="26">
                  <c:v>5340.6</c:v>
                </c:pt>
                <c:pt idx="27">
                  <c:v>5328.4</c:v>
                </c:pt>
                <c:pt idx="28">
                  <c:v>5330.2</c:v>
                </c:pt>
                <c:pt idx="29">
                  <c:v>5283.2</c:v>
                </c:pt>
                <c:pt idx="30">
                  <c:v>5206.8</c:v>
                </c:pt>
                <c:pt idx="31">
                  <c:v>5149</c:v>
                </c:pt>
                <c:pt idx="32">
                  <c:v>4992.1000000000004</c:v>
                </c:pt>
                <c:pt idx="33">
                  <c:v>4919.1000000000004</c:v>
                </c:pt>
                <c:pt idx="34">
                  <c:v>4837.5</c:v>
                </c:pt>
                <c:pt idx="35">
                  <c:v>4694.2</c:v>
                </c:pt>
                <c:pt idx="36">
                  <c:v>4569.3999999999996</c:v>
                </c:pt>
                <c:pt idx="37">
                  <c:v>4482.2</c:v>
                </c:pt>
                <c:pt idx="38">
                  <c:v>4377.5</c:v>
                </c:pt>
                <c:pt idx="39">
                  <c:v>4315.8</c:v>
                </c:pt>
                <c:pt idx="40">
                  <c:v>4331.1000000000004</c:v>
                </c:pt>
                <c:pt idx="41">
                  <c:v>4341.2</c:v>
                </c:pt>
                <c:pt idx="42">
                  <c:v>4268.8</c:v>
                </c:pt>
                <c:pt idx="43">
                  <c:v>4125.5</c:v>
                </c:pt>
                <c:pt idx="44">
                  <c:v>3932</c:v>
                </c:pt>
                <c:pt idx="45">
                  <c:v>3822.7</c:v>
                </c:pt>
                <c:pt idx="46">
                  <c:v>3819.2</c:v>
                </c:pt>
                <c:pt idx="47">
                  <c:v>3782.6</c:v>
                </c:pt>
                <c:pt idx="48">
                  <c:v>3744.2</c:v>
                </c:pt>
                <c:pt idx="49">
                  <c:v>3730.1</c:v>
                </c:pt>
                <c:pt idx="50">
                  <c:v>3707.7</c:v>
                </c:pt>
                <c:pt idx="51">
                  <c:v>3736.9</c:v>
                </c:pt>
                <c:pt idx="52">
                  <c:v>3751.7</c:v>
                </c:pt>
                <c:pt idx="53">
                  <c:v>3680.6</c:v>
                </c:pt>
                <c:pt idx="54">
                  <c:v>3598.1</c:v>
                </c:pt>
                <c:pt idx="55">
                  <c:v>3487.6</c:v>
                </c:pt>
                <c:pt idx="56">
                  <c:v>3421.6</c:v>
                </c:pt>
                <c:pt idx="57">
                  <c:v>3377.5</c:v>
                </c:pt>
                <c:pt idx="58">
                  <c:v>3347.6</c:v>
                </c:pt>
                <c:pt idx="59">
                  <c:v>3296.1</c:v>
                </c:pt>
                <c:pt idx="60">
                  <c:v>3159.9</c:v>
                </c:pt>
                <c:pt idx="61">
                  <c:v>3039.2</c:v>
                </c:pt>
                <c:pt idx="62">
                  <c:v>3018</c:v>
                </c:pt>
                <c:pt idx="63">
                  <c:v>2997.3</c:v>
                </c:pt>
                <c:pt idx="64">
                  <c:v>2966.4</c:v>
                </c:pt>
                <c:pt idx="65">
                  <c:v>2948.4</c:v>
                </c:pt>
                <c:pt idx="66">
                  <c:v>2902</c:v>
                </c:pt>
                <c:pt idx="67">
                  <c:v>2887</c:v>
                </c:pt>
                <c:pt idx="68">
                  <c:v>2861.5</c:v>
                </c:pt>
                <c:pt idx="69">
                  <c:v>2864</c:v>
                </c:pt>
                <c:pt idx="70">
                  <c:v>2950.2</c:v>
                </c:pt>
                <c:pt idx="71">
                  <c:v>2941.5</c:v>
                </c:pt>
                <c:pt idx="72">
                  <c:v>2966</c:v>
                </c:pt>
                <c:pt idx="73">
                  <c:v>3014.6</c:v>
                </c:pt>
                <c:pt idx="74">
                  <c:v>3043.4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78-AA43-BF7D-F6BE039A3330}"/>
            </c:ext>
          </c:extLst>
        </c:ser>
        <c:ser>
          <c:idx val="2"/>
          <c:order val="2"/>
          <c:tx>
            <c:strRef>
              <c:f>donnees_INSEE_base_2020!$B$67</c:f>
              <c:strCache>
                <c:ptCount val="1"/>
                <c:pt idx="0">
                  <c:v>Dont : fabrication de denrées alimentaires, de boissons et de produits à base de tabac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donnees_INSEE_base_2020!$E$3:$BY$3</c:f>
              <c:numCache>
                <c:formatCode>General</c:formatCode>
                <c:ptCount val="73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  <c:pt idx="70">
                  <c:v>2021</c:v>
                </c:pt>
                <c:pt idx="71">
                  <c:v>2022</c:v>
                </c:pt>
                <c:pt idx="72">
                  <c:v>2023</c:v>
                </c:pt>
              </c:numCache>
            </c:numRef>
          </c:cat>
          <c:val>
            <c:numRef>
              <c:f>donnees_INSEE_base_2020!$C$67:$BY$67</c:f>
              <c:numCache>
                <c:formatCode>#\ ##0.0</c:formatCode>
                <c:ptCount val="75"/>
                <c:pt idx="0">
                  <c:v>564.6</c:v>
                </c:pt>
                <c:pt idx="1">
                  <c:v>560.1</c:v>
                </c:pt>
                <c:pt idx="2">
                  <c:v>575.20000000000005</c:v>
                </c:pt>
                <c:pt idx="3">
                  <c:v>563.29999999999995</c:v>
                </c:pt>
                <c:pt idx="4">
                  <c:v>560.70000000000005</c:v>
                </c:pt>
                <c:pt idx="5">
                  <c:v>560.20000000000005</c:v>
                </c:pt>
                <c:pt idx="6">
                  <c:v>558</c:v>
                </c:pt>
                <c:pt idx="7">
                  <c:v>560.5</c:v>
                </c:pt>
                <c:pt idx="8">
                  <c:v>565</c:v>
                </c:pt>
                <c:pt idx="9">
                  <c:v>563.6</c:v>
                </c:pt>
                <c:pt idx="10">
                  <c:v>554.9</c:v>
                </c:pt>
                <c:pt idx="11">
                  <c:v>551.4</c:v>
                </c:pt>
                <c:pt idx="12">
                  <c:v>537.79999999999995</c:v>
                </c:pt>
                <c:pt idx="13">
                  <c:v>528.4</c:v>
                </c:pt>
                <c:pt idx="14">
                  <c:v>536.79999999999995</c:v>
                </c:pt>
                <c:pt idx="15">
                  <c:v>545.20000000000005</c:v>
                </c:pt>
                <c:pt idx="16">
                  <c:v>549.6</c:v>
                </c:pt>
                <c:pt idx="17">
                  <c:v>553.1</c:v>
                </c:pt>
                <c:pt idx="18">
                  <c:v>554.29999999999995</c:v>
                </c:pt>
                <c:pt idx="19">
                  <c:v>553.70000000000005</c:v>
                </c:pt>
                <c:pt idx="20">
                  <c:v>554.29999999999995</c:v>
                </c:pt>
                <c:pt idx="21">
                  <c:v>559.70000000000005</c:v>
                </c:pt>
                <c:pt idx="22">
                  <c:v>559.70000000000005</c:v>
                </c:pt>
                <c:pt idx="23">
                  <c:v>554.79999999999995</c:v>
                </c:pt>
                <c:pt idx="24">
                  <c:v>559.5</c:v>
                </c:pt>
                <c:pt idx="25">
                  <c:v>561.20000000000005</c:v>
                </c:pt>
                <c:pt idx="26">
                  <c:v>559.6</c:v>
                </c:pt>
                <c:pt idx="27">
                  <c:v>563.1</c:v>
                </c:pt>
                <c:pt idx="28">
                  <c:v>571.5</c:v>
                </c:pt>
                <c:pt idx="29">
                  <c:v>581.5</c:v>
                </c:pt>
                <c:pt idx="30">
                  <c:v>584.20000000000005</c:v>
                </c:pt>
                <c:pt idx="31">
                  <c:v>587.70000000000005</c:v>
                </c:pt>
                <c:pt idx="32">
                  <c:v>593</c:v>
                </c:pt>
                <c:pt idx="33">
                  <c:v>596.70000000000005</c:v>
                </c:pt>
                <c:pt idx="34">
                  <c:v>602.29999999999995</c:v>
                </c:pt>
                <c:pt idx="35">
                  <c:v>602.4</c:v>
                </c:pt>
                <c:pt idx="36">
                  <c:v>598.1</c:v>
                </c:pt>
                <c:pt idx="37">
                  <c:v>595.70000000000005</c:v>
                </c:pt>
                <c:pt idx="38">
                  <c:v>594.4</c:v>
                </c:pt>
                <c:pt idx="39">
                  <c:v>590.79999999999995</c:v>
                </c:pt>
                <c:pt idx="40">
                  <c:v>590.1</c:v>
                </c:pt>
                <c:pt idx="41">
                  <c:v>589.20000000000005</c:v>
                </c:pt>
                <c:pt idx="42">
                  <c:v>582.9</c:v>
                </c:pt>
                <c:pt idx="43">
                  <c:v>570.29999999999995</c:v>
                </c:pt>
                <c:pt idx="44">
                  <c:v>566.29999999999995</c:v>
                </c:pt>
                <c:pt idx="45">
                  <c:v>569.4</c:v>
                </c:pt>
                <c:pt idx="46">
                  <c:v>576.5</c:v>
                </c:pt>
                <c:pt idx="47">
                  <c:v>583.20000000000005</c:v>
                </c:pt>
                <c:pt idx="48">
                  <c:v>594.6</c:v>
                </c:pt>
                <c:pt idx="49">
                  <c:v>600.4</c:v>
                </c:pt>
                <c:pt idx="50">
                  <c:v>601.70000000000005</c:v>
                </c:pt>
                <c:pt idx="51">
                  <c:v>606.4</c:v>
                </c:pt>
                <c:pt idx="52">
                  <c:v>605.4</c:v>
                </c:pt>
                <c:pt idx="53">
                  <c:v>614.6</c:v>
                </c:pt>
                <c:pt idx="54">
                  <c:v>621</c:v>
                </c:pt>
                <c:pt idx="55">
                  <c:v>602.20000000000005</c:v>
                </c:pt>
                <c:pt idx="56">
                  <c:v>600.9</c:v>
                </c:pt>
                <c:pt idx="57">
                  <c:v>606.70000000000005</c:v>
                </c:pt>
                <c:pt idx="58">
                  <c:v>604.20000000000005</c:v>
                </c:pt>
                <c:pt idx="59">
                  <c:v>600.4</c:v>
                </c:pt>
                <c:pt idx="60">
                  <c:v>588.6</c:v>
                </c:pt>
                <c:pt idx="61">
                  <c:v>585.70000000000005</c:v>
                </c:pt>
                <c:pt idx="62">
                  <c:v>598.70000000000005</c:v>
                </c:pt>
                <c:pt idx="63">
                  <c:v>601.6</c:v>
                </c:pt>
                <c:pt idx="64">
                  <c:v>602.20000000000005</c:v>
                </c:pt>
                <c:pt idx="65">
                  <c:v>621.5</c:v>
                </c:pt>
                <c:pt idx="66">
                  <c:v>602.29999999999995</c:v>
                </c:pt>
                <c:pt idx="67">
                  <c:v>611.70000000000005</c:v>
                </c:pt>
                <c:pt idx="68">
                  <c:v>609.9</c:v>
                </c:pt>
                <c:pt idx="69">
                  <c:v>601.70000000000005</c:v>
                </c:pt>
                <c:pt idx="70">
                  <c:v>632.20000000000005</c:v>
                </c:pt>
                <c:pt idx="71">
                  <c:v>635.70000000000005</c:v>
                </c:pt>
                <c:pt idx="72">
                  <c:v>656.4</c:v>
                </c:pt>
                <c:pt idx="73">
                  <c:v>671.1</c:v>
                </c:pt>
                <c:pt idx="74">
                  <c:v>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78-AA43-BF7D-F6BE039A3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1619056"/>
        <c:axId val="921620768"/>
      </c:lineChart>
      <c:catAx>
        <c:axId val="92161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620768"/>
        <c:crosses val="autoZero"/>
        <c:auto val="1"/>
        <c:lblAlgn val="ctr"/>
        <c:lblOffset val="100"/>
        <c:noMultiLvlLbl val="0"/>
      </c:catAx>
      <c:valAx>
        <c:axId val="92162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61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B7B43-BC34-6E47-84C4-F091BA8052CB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D38F315-B1ED-734D-94A4-FB244617C8A1}">
      <dgm:prSet phldrT="[Texte]"/>
      <dgm:spPr/>
      <dgm:t>
        <a:bodyPr/>
        <a:lstStyle/>
        <a:p>
          <a:r>
            <a:rPr lang="fr-FR"/>
            <a:t>Le système alimentaire que l’on veut</a:t>
          </a:r>
        </a:p>
      </dgm:t>
    </dgm:pt>
    <dgm:pt modelId="{E5B8E968-32F8-A94F-B42A-3230D6C57AF6}" type="parTrans" cxnId="{6CFA47CD-D0B4-BA42-96A2-369BEC044432}">
      <dgm:prSet/>
      <dgm:spPr/>
      <dgm:t>
        <a:bodyPr/>
        <a:lstStyle/>
        <a:p>
          <a:endParaRPr lang="fr-FR"/>
        </a:p>
      </dgm:t>
    </dgm:pt>
    <dgm:pt modelId="{0E84A67A-E118-9940-8AE0-F400281F1A7B}" type="sibTrans" cxnId="{6CFA47CD-D0B4-BA42-96A2-369BEC044432}">
      <dgm:prSet/>
      <dgm:spPr/>
      <dgm:t>
        <a:bodyPr/>
        <a:lstStyle/>
        <a:p>
          <a:endParaRPr lang="fr-FR"/>
        </a:p>
      </dgm:t>
    </dgm:pt>
    <dgm:pt modelId="{484E852A-7B62-2240-BD1B-1ADBD484AA95}">
      <dgm:prSet phldrT="[Texte]"/>
      <dgm:spPr/>
      <dgm:t>
        <a:bodyPr/>
        <a:lstStyle/>
        <a:p>
          <a:r>
            <a:rPr lang="fr-FR"/>
            <a:t>Le compromis social / politique sous tendant cette vision</a:t>
          </a:r>
        </a:p>
      </dgm:t>
    </dgm:pt>
    <dgm:pt modelId="{5F2963BB-C981-2E4E-83CB-642E5AFE3B55}" type="parTrans" cxnId="{0A0921F6-84AA-CB4E-BBF1-1B2588ABAB44}">
      <dgm:prSet/>
      <dgm:spPr/>
      <dgm:t>
        <a:bodyPr/>
        <a:lstStyle/>
        <a:p>
          <a:endParaRPr lang="fr-FR"/>
        </a:p>
      </dgm:t>
    </dgm:pt>
    <dgm:pt modelId="{24EF4678-C5F7-FC40-9312-449103F1D35E}" type="sibTrans" cxnId="{0A0921F6-84AA-CB4E-BBF1-1B2588ABAB44}">
      <dgm:prSet/>
      <dgm:spPr/>
      <dgm:t>
        <a:bodyPr/>
        <a:lstStyle/>
        <a:p>
          <a:endParaRPr lang="fr-FR"/>
        </a:p>
      </dgm:t>
    </dgm:pt>
    <dgm:pt modelId="{D2E7464B-DAB5-A041-B5CB-FEB1CC0C5408}">
      <dgm:prSet phldrT="[Texte]"/>
      <dgm:spPr/>
      <dgm:t>
        <a:bodyPr/>
        <a:lstStyle/>
        <a:p>
          <a:r>
            <a:rPr lang="fr-FR"/>
            <a:t>Les instruments politiques pour la transition</a:t>
          </a:r>
        </a:p>
      </dgm:t>
    </dgm:pt>
    <dgm:pt modelId="{06CB2CEF-C5AF-CF42-B2F0-432CB0290DE2}" type="parTrans" cxnId="{B7875F69-17AD-1D42-A1A3-3207B29E6340}">
      <dgm:prSet/>
      <dgm:spPr/>
      <dgm:t>
        <a:bodyPr/>
        <a:lstStyle/>
        <a:p>
          <a:endParaRPr lang="fr-FR"/>
        </a:p>
      </dgm:t>
    </dgm:pt>
    <dgm:pt modelId="{F624DAA8-FC53-0A4F-9903-19B03C68591B}" type="sibTrans" cxnId="{B7875F69-17AD-1D42-A1A3-3207B29E6340}">
      <dgm:prSet/>
      <dgm:spPr/>
      <dgm:t>
        <a:bodyPr/>
        <a:lstStyle/>
        <a:p>
          <a:endParaRPr lang="fr-FR"/>
        </a:p>
      </dgm:t>
    </dgm:pt>
    <dgm:pt modelId="{50AD8300-985B-0E47-A1EF-AA8FB2572D13}" type="pres">
      <dgm:prSet presAssocID="{F68B7B43-BC34-6E47-84C4-F091BA8052CB}" presName="Name0" presStyleCnt="0">
        <dgm:presLayoutVars>
          <dgm:dir/>
          <dgm:resizeHandles val="exact"/>
        </dgm:presLayoutVars>
      </dgm:prSet>
      <dgm:spPr/>
    </dgm:pt>
    <dgm:pt modelId="{C69EB489-F8D3-EB40-AF71-F0371041D7CA}" type="pres">
      <dgm:prSet presAssocID="{6D38F315-B1ED-734D-94A4-FB244617C8A1}" presName="node" presStyleLbl="node1" presStyleIdx="0" presStyleCnt="3">
        <dgm:presLayoutVars>
          <dgm:bulletEnabled val="1"/>
        </dgm:presLayoutVars>
      </dgm:prSet>
      <dgm:spPr/>
    </dgm:pt>
    <dgm:pt modelId="{CAB74FD8-5570-7D44-8F59-C69014A91658}" type="pres">
      <dgm:prSet presAssocID="{0E84A67A-E118-9940-8AE0-F400281F1A7B}" presName="sibTrans" presStyleLbl="sibTrans2D1" presStyleIdx="0" presStyleCnt="3"/>
      <dgm:spPr/>
    </dgm:pt>
    <dgm:pt modelId="{442962FF-31CC-0A4F-9810-3EBAD43DE44C}" type="pres">
      <dgm:prSet presAssocID="{0E84A67A-E118-9940-8AE0-F400281F1A7B}" presName="connectorText" presStyleLbl="sibTrans2D1" presStyleIdx="0" presStyleCnt="3"/>
      <dgm:spPr/>
    </dgm:pt>
    <dgm:pt modelId="{C7EAA419-CB40-4548-8B77-49F945903663}" type="pres">
      <dgm:prSet presAssocID="{484E852A-7B62-2240-BD1B-1ADBD484AA95}" presName="node" presStyleLbl="node1" presStyleIdx="1" presStyleCnt="3">
        <dgm:presLayoutVars>
          <dgm:bulletEnabled val="1"/>
        </dgm:presLayoutVars>
      </dgm:prSet>
      <dgm:spPr/>
    </dgm:pt>
    <dgm:pt modelId="{22598D13-07AC-AF4A-BB52-0B99AF4EE089}" type="pres">
      <dgm:prSet presAssocID="{24EF4678-C5F7-FC40-9312-449103F1D35E}" presName="sibTrans" presStyleLbl="sibTrans2D1" presStyleIdx="1" presStyleCnt="3"/>
      <dgm:spPr/>
    </dgm:pt>
    <dgm:pt modelId="{0F11CDED-262E-AC4C-9624-02870A0693D8}" type="pres">
      <dgm:prSet presAssocID="{24EF4678-C5F7-FC40-9312-449103F1D35E}" presName="connectorText" presStyleLbl="sibTrans2D1" presStyleIdx="1" presStyleCnt="3"/>
      <dgm:spPr/>
    </dgm:pt>
    <dgm:pt modelId="{C0D38785-38C3-704B-A56E-AD4A768D6FF0}" type="pres">
      <dgm:prSet presAssocID="{D2E7464B-DAB5-A041-B5CB-FEB1CC0C5408}" presName="node" presStyleLbl="node1" presStyleIdx="2" presStyleCnt="3">
        <dgm:presLayoutVars>
          <dgm:bulletEnabled val="1"/>
        </dgm:presLayoutVars>
      </dgm:prSet>
      <dgm:spPr/>
    </dgm:pt>
    <dgm:pt modelId="{1A3F1D35-6DCE-3749-8A38-83CF24B4D606}" type="pres">
      <dgm:prSet presAssocID="{F624DAA8-FC53-0A4F-9903-19B03C68591B}" presName="sibTrans" presStyleLbl="sibTrans2D1" presStyleIdx="2" presStyleCnt="3"/>
      <dgm:spPr/>
    </dgm:pt>
    <dgm:pt modelId="{AAF59D2C-66AA-224F-B547-ED410076C025}" type="pres">
      <dgm:prSet presAssocID="{F624DAA8-FC53-0A4F-9903-19B03C68591B}" presName="connectorText" presStyleLbl="sibTrans2D1" presStyleIdx="2" presStyleCnt="3"/>
      <dgm:spPr/>
    </dgm:pt>
  </dgm:ptLst>
  <dgm:cxnLst>
    <dgm:cxn modelId="{981B0F17-C87D-9E4F-966B-A71C5B2831EF}" type="presOf" srcId="{D2E7464B-DAB5-A041-B5CB-FEB1CC0C5408}" destId="{C0D38785-38C3-704B-A56E-AD4A768D6FF0}" srcOrd="0" destOrd="0" presId="urn:microsoft.com/office/officeart/2005/8/layout/cycle7"/>
    <dgm:cxn modelId="{EEBB0436-8BA5-3745-815D-913F0AF7F96E}" type="presOf" srcId="{484E852A-7B62-2240-BD1B-1ADBD484AA95}" destId="{C7EAA419-CB40-4548-8B77-49F945903663}" srcOrd="0" destOrd="0" presId="urn:microsoft.com/office/officeart/2005/8/layout/cycle7"/>
    <dgm:cxn modelId="{42BF1768-07E5-5440-980D-35E9C47DDBF3}" type="presOf" srcId="{24EF4678-C5F7-FC40-9312-449103F1D35E}" destId="{0F11CDED-262E-AC4C-9624-02870A0693D8}" srcOrd="1" destOrd="0" presId="urn:microsoft.com/office/officeart/2005/8/layout/cycle7"/>
    <dgm:cxn modelId="{B7875F69-17AD-1D42-A1A3-3207B29E6340}" srcId="{F68B7B43-BC34-6E47-84C4-F091BA8052CB}" destId="{D2E7464B-DAB5-A041-B5CB-FEB1CC0C5408}" srcOrd="2" destOrd="0" parTransId="{06CB2CEF-C5AF-CF42-B2F0-432CB0290DE2}" sibTransId="{F624DAA8-FC53-0A4F-9903-19B03C68591B}"/>
    <dgm:cxn modelId="{4C87826A-1756-234B-97A5-191120780A97}" type="presOf" srcId="{F624DAA8-FC53-0A4F-9903-19B03C68591B}" destId="{1A3F1D35-6DCE-3749-8A38-83CF24B4D606}" srcOrd="0" destOrd="0" presId="urn:microsoft.com/office/officeart/2005/8/layout/cycle7"/>
    <dgm:cxn modelId="{138FC94D-A5C4-C14C-A614-758518633B25}" type="presOf" srcId="{24EF4678-C5F7-FC40-9312-449103F1D35E}" destId="{22598D13-07AC-AF4A-BB52-0B99AF4EE089}" srcOrd="0" destOrd="0" presId="urn:microsoft.com/office/officeart/2005/8/layout/cycle7"/>
    <dgm:cxn modelId="{976ABB85-FE12-5E42-A4EF-692BC4585F19}" type="presOf" srcId="{6D38F315-B1ED-734D-94A4-FB244617C8A1}" destId="{C69EB489-F8D3-EB40-AF71-F0371041D7CA}" srcOrd="0" destOrd="0" presId="urn:microsoft.com/office/officeart/2005/8/layout/cycle7"/>
    <dgm:cxn modelId="{4880309B-33A9-E944-9E51-69316F51067D}" type="presOf" srcId="{0E84A67A-E118-9940-8AE0-F400281F1A7B}" destId="{442962FF-31CC-0A4F-9810-3EBAD43DE44C}" srcOrd="1" destOrd="0" presId="urn:microsoft.com/office/officeart/2005/8/layout/cycle7"/>
    <dgm:cxn modelId="{AE5572A7-C757-5242-AF77-923235CAB219}" type="presOf" srcId="{0E84A67A-E118-9940-8AE0-F400281F1A7B}" destId="{CAB74FD8-5570-7D44-8F59-C69014A91658}" srcOrd="0" destOrd="0" presId="urn:microsoft.com/office/officeart/2005/8/layout/cycle7"/>
    <dgm:cxn modelId="{6CFA47CD-D0B4-BA42-96A2-369BEC044432}" srcId="{F68B7B43-BC34-6E47-84C4-F091BA8052CB}" destId="{6D38F315-B1ED-734D-94A4-FB244617C8A1}" srcOrd="0" destOrd="0" parTransId="{E5B8E968-32F8-A94F-B42A-3230D6C57AF6}" sibTransId="{0E84A67A-E118-9940-8AE0-F400281F1A7B}"/>
    <dgm:cxn modelId="{31F737D4-73E2-3940-BC74-5A0D5A8A80E3}" type="presOf" srcId="{F624DAA8-FC53-0A4F-9903-19B03C68591B}" destId="{AAF59D2C-66AA-224F-B547-ED410076C025}" srcOrd="1" destOrd="0" presId="urn:microsoft.com/office/officeart/2005/8/layout/cycle7"/>
    <dgm:cxn modelId="{A087DDDA-19B3-004E-9B9A-642DFFF3BF43}" type="presOf" srcId="{F68B7B43-BC34-6E47-84C4-F091BA8052CB}" destId="{50AD8300-985B-0E47-A1EF-AA8FB2572D13}" srcOrd="0" destOrd="0" presId="urn:microsoft.com/office/officeart/2005/8/layout/cycle7"/>
    <dgm:cxn modelId="{0A0921F6-84AA-CB4E-BBF1-1B2588ABAB44}" srcId="{F68B7B43-BC34-6E47-84C4-F091BA8052CB}" destId="{484E852A-7B62-2240-BD1B-1ADBD484AA95}" srcOrd="1" destOrd="0" parTransId="{5F2963BB-C981-2E4E-83CB-642E5AFE3B55}" sibTransId="{24EF4678-C5F7-FC40-9312-449103F1D35E}"/>
    <dgm:cxn modelId="{B4FCC52C-CD07-7340-B612-52E88E172E53}" type="presParOf" srcId="{50AD8300-985B-0E47-A1EF-AA8FB2572D13}" destId="{C69EB489-F8D3-EB40-AF71-F0371041D7CA}" srcOrd="0" destOrd="0" presId="urn:microsoft.com/office/officeart/2005/8/layout/cycle7"/>
    <dgm:cxn modelId="{24D1BE99-EE0D-E84E-A78B-C52A8B281045}" type="presParOf" srcId="{50AD8300-985B-0E47-A1EF-AA8FB2572D13}" destId="{CAB74FD8-5570-7D44-8F59-C69014A91658}" srcOrd="1" destOrd="0" presId="urn:microsoft.com/office/officeart/2005/8/layout/cycle7"/>
    <dgm:cxn modelId="{82132B4E-A425-3544-97B8-43E2530284EE}" type="presParOf" srcId="{CAB74FD8-5570-7D44-8F59-C69014A91658}" destId="{442962FF-31CC-0A4F-9810-3EBAD43DE44C}" srcOrd="0" destOrd="0" presId="urn:microsoft.com/office/officeart/2005/8/layout/cycle7"/>
    <dgm:cxn modelId="{17939BAE-EA50-DA4F-9270-3327C6451B4F}" type="presParOf" srcId="{50AD8300-985B-0E47-A1EF-AA8FB2572D13}" destId="{C7EAA419-CB40-4548-8B77-49F945903663}" srcOrd="2" destOrd="0" presId="urn:microsoft.com/office/officeart/2005/8/layout/cycle7"/>
    <dgm:cxn modelId="{AADCD261-FA30-3B4C-ABFB-FBA035F2CB2F}" type="presParOf" srcId="{50AD8300-985B-0E47-A1EF-AA8FB2572D13}" destId="{22598D13-07AC-AF4A-BB52-0B99AF4EE089}" srcOrd="3" destOrd="0" presId="urn:microsoft.com/office/officeart/2005/8/layout/cycle7"/>
    <dgm:cxn modelId="{B1227E6E-CBFF-2A44-9104-60F1ABC464BF}" type="presParOf" srcId="{22598D13-07AC-AF4A-BB52-0B99AF4EE089}" destId="{0F11CDED-262E-AC4C-9624-02870A0693D8}" srcOrd="0" destOrd="0" presId="urn:microsoft.com/office/officeart/2005/8/layout/cycle7"/>
    <dgm:cxn modelId="{0BFBDC57-13A8-1045-87F1-259A9C2A69D2}" type="presParOf" srcId="{50AD8300-985B-0E47-A1EF-AA8FB2572D13}" destId="{C0D38785-38C3-704B-A56E-AD4A768D6FF0}" srcOrd="4" destOrd="0" presId="urn:microsoft.com/office/officeart/2005/8/layout/cycle7"/>
    <dgm:cxn modelId="{10FB31B6-5CAC-624C-BD78-0DD7F84DCEBC}" type="presParOf" srcId="{50AD8300-985B-0E47-A1EF-AA8FB2572D13}" destId="{1A3F1D35-6DCE-3749-8A38-83CF24B4D606}" srcOrd="5" destOrd="0" presId="urn:microsoft.com/office/officeart/2005/8/layout/cycle7"/>
    <dgm:cxn modelId="{3D586A6D-9B33-754A-9D57-9F42ADB94330}" type="presParOf" srcId="{1A3F1D35-6DCE-3749-8A38-83CF24B4D606}" destId="{AAF59D2C-66AA-224F-B547-ED410076C02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EB489-F8D3-EB40-AF71-F0371041D7CA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Le système alimentaire que l’on veut</a:t>
          </a:r>
        </a:p>
      </dsp:txBody>
      <dsp:txXfrm>
        <a:off x="2026603" y="31997"/>
        <a:ext cx="2042793" cy="990578"/>
      </dsp:txXfrm>
    </dsp:sp>
    <dsp:sp modelId="{CAB74FD8-5570-7D44-8F59-C69014A91658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3479006" y="1921517"/>
        <a:ext cx="875480" cy="220965"/>
      </dsp:txXfrm>
    </dsp:sp>
    <dsp:sp modelId="{C7EAA419-CB40-4548-8B77-49F945903663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Le compromis social / politique sous tendant cette vision</a:t>
          </a:r>
        </a:p>
      </dsp:txBody>
      <dsp:txXfrm>
        <a:off x="3764096" y="3041423"/>
        <a:ext cx="2042793" cy="990578"/>
      </dsp:txXfrm>
    </dsp:sp>
    <dsp:sp modelId="{22598D13-07AC-AF4A-BB52-0B99AF4EE089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 rot="10800000">
        <a:off x="2610259" y="3426230"/>
        <a:ext cx="875480" cy="220965"/>
      </dsp:txXfrm>
    </dsp:sp>
    <dsp:sp modelId="{C0D38785-38C3-704B-A56E-AD4A768D6FF0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Les instruments politiques pour la transition</a:t>
          </a:r>
        </a:p>
      </dsp:txBody>
      <dsp:txXfrm>
        <a:off x="289109" y="3041423"/>
        <a:ext cx="2042793" cy="990578"/>
      </dsp:txXfrm>
    </dsp:sp>
    <dsp:sp modelId="{1A3F1D35-6DCE-3749-8A38-83CF24B4D606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0.62658</cdr:x>
      <cdr:y>0.76401</cdr:y>
    </cdr:from>
    <cdr:to>
      <cdr:x>0.72658</cdr:x>
      <cdr:y>0.84121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B966006-0B16-9066-89D8-CF26C4FF0999}"/>
            </a:ext>
          </a:extLst>
        </cdr:cNvPr>
        <cdr:cNvSpPr txBox="1"/>
      </cdr:nvSpPr>
      <cdr:spPr>
        <a:xfrm xmlns:a="http://schemas.openxmlformats.org/drawingml/2006/main">
          <a:off x="5729468" y="2691964"/>
          <a:ext cx="914400" cy="27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200" b="1" dirty="0">
              <a:solidFill>
                <a:schemeClr val="tx1">
                  <a:lumMod val="50000"/>
                  <a:lumOff val="50000"/>
                </a:schemeClr>
              </a:solidFill>
            </a:rPr>
            <a:t>+20%</a:t>
          </a:r>
        </a:p>
      </cdr:txBody>
    </cdr:sp>
  </cdr:relSizeAnchor>
  <cdr:relSizeAnchor xmlns:cdr="http://schemas.openxmlformats.org/drawingml/2006/chartDrawing">
    <cdr:from>
      <cdr:x>0.62532</cdr:x>
      <cdr:y>0.66874</cdr:y>
    </cdr:from>
    <cdr:to>
      <cdr:x>0.72532</cdr:x>
      <cdr:y>0.74594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AF798BA4-F07B-2980-2515-6C8687B8C7CB}"/>
            </a:ext>
          </a:extLst>
        </cdr:cNvPr>
        <cdr:cNvSpPr txBox="1"/>
      </cdr:nvSpPr>
      <cdr:spPr>
        <a:xfrm xmlns:a="http://schemas.openxmlformats.org/drawingml/2006/main">
          <a:off x="5717895" y="2356298"/>
          <a:ext cx="914400" cy="27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200" b="1" dirty="0">
              <a:solidFill>
                <a:srgbClr val="0070C0"/>
              </a:solidFill>
            </a:rPr>
            <a:t>/ 10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B7246D-656A-3345-8AB3-CAD9ADA5C8EF}" type="datetimeFigureOut">
              <a:rPr lang="en-US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C3ECBC-4CB0-4D46-8A91-D89CF0BD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8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7EDABF-127B-4840-BA15-5FA96FAE4364}" type="datetimeFigureOut">
              <a:rPr lang="fr-FR"/>
              <a:pPr>
                <a:defRPr/>
              </a:pPr>
              <a:t>18/11/2024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4F6FD7-5A0C-9340-83AE-375FAFEBD4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56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0D521-E9A3-4E80-B54A-3ACAD13730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1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F6FD7-5A0C-9340-83AE-375FAFEBD42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3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0D521-E9A3-4E80-B54A-3ACAD13730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93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0D521-E9A3-4E80-B54A-3ACAD13730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57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0D521-E9A3-4E80-B54A-3ACAD13730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17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F6FD7-5A0C-9340-83AE-375FAFEBD4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338138" y="3994150"/>
            <a:ext cx="8507412" cy="39688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7681" y="1884122"/>
            <a:ext cx="8508095" cy="1470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37681" y="4201775"/>
            <a:ext cx="850809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315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93788"/>
            <a:ext cx="9144000" cy="5086350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0" y="5703888"/>
            <a:ext cx="91440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spc="10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IDDRI.ORG</a:t>
            </a:r>
          </a:p>
        </p:txBody>
      </p:sp>
      <p:sp>
        <p:nvSpPr>
          <p:cNvPr id="5" name="TextBox 10"/>
          <p:cNvSpPr txBox="1"/>
          <p:nvPr userDrawn="1"/>
        </p:nvSpPr>
        <p:spPr>
          <a:xfrm>
            <a:off x="0" y="2630488"/>
            <a:ext cx="9144000" cy="105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>
                <a:solidFill>
                  <a:schemeClr val="bg2"/>
                </a:solidFill>
                <a:latin typeface="Helvetica"/>
                <a:ea typeface="+mn-ea"/>
                <a:cs typeface="Helvetica"/>
              </a:rPr>
              <a:t>CONTACT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" y="3114325"/>
            <a:ext cx="9144000" cy="9010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49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584620"/>
            <a:ext cx="8573745" cy="4544653"/>
          </a:xfrm>
          <a:prstGeom prst="rect">
            <a:avLst/>
          </a:prstGeom>
        </p:spPr>
        <p:txBody>
          <a:bodyPr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24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800100" indent="-342900">
              <a:buFont typeface="Arial"/>
              <a:buChar char="•"/>
              <a:defRPr sz="20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1200150" indent="-285750">
              <a:buFont typeface="Courier New"/>
              <a:buChar char="o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3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83150" y="1350996"/>
            <a:ext cx="3956050" cy="481485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350996"/>
            <a:ext cx="4572000" cy="48148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3BD3644-7ED8-154B-8EFD-2D2ED777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07B08-5873-6744-BB47-2E85EB0AC4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4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83150" y="1323976"/>
            <a:ext cx="3956050" cy="484187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323976"/>
            <a:ext cx="4573588" cy="4841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8A4F79A-CFE2-E443-9F89-50992F90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07B08-5873-6744-BB47-2E85EB0AC4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2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07B08-5873-6744-BB47-2E85EB0AC4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37681" y="2668598"/>
            <a:ext cx="8508095" cy="1470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7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- logos pairs ">
    <p:bg>
      <p:bgPr>
        <a:solidFill>
          <a:schemeClr val="bg1">
            <a:alpha val="9215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6">
            <a:extLst>
              <a:ext uri="{FF2B5EF4-FFF2-40B4-BE49-F238E27FC236}">
                <a16:creationId xmlns:a16="http://schemas.microsoft.com/office/drawing/2014/main" id="{434D5253-3A39-964C-BCF9-BB69FE52B502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4000"/>
            <a:ext cx="9144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7">
            <a:extLst>
              <a:ext uri="{FF2B5EF4-FFF2-40B4-BE49-F238E27FC236}">
                <a16:creationId xmlns:a16="http://schemas.microsoft.com/office/drawing/2014/main" id="{C3923654-9082-FE4D-8103-042B526E2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" y="6302445"/>
            <a:ext cx="1548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pour une image  2">
            <a:extLst>
              <a:ext uri="{FF2B5EF4-FFF2-40B4-BE49-F238E27FC236}">
                <a16:creationId xmlns:a16="http://schemas.microsoft.com/office/drawing/2014/main" id="{064342AA-7606-1F45-8DA9-6A27F67DAB2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144000" y="1619998"/>
            <a:ext cx="2043001" cy="2340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F8241FA-6596-C348-925D-E51FA063B9B2}"/>
              </a:ext>
            </a:extLst>
          </p:cNvPr>
          <p:cNvCxnSpPr>
            <a:cxnSpLocks/>
          </p:cNvCxnSpPr>
          <p:nvPr/>
        </p:nvCxnSpPr>
        <p:spPr>
          <a:xfrm>
            <a:off x="2376000" y="1620000"/>
            <a:ext cx="0" cy="2340000"/>
          </a:xfrm>
          <a:prstGeom prst="line">
            <a:avLst/>
          </a:prstGeom>
          <a:ln w="12700">
            <a:solidFill>
              <a:srgbClr val="96969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0">
            <a:extLst>
              <a:ext uri="{FF2B5EF4-FFF2-40B4-BE49-F238E27FC236}">
                <a16:creationId xmlns:a16="http://schemas.microsoft.com/office/drawing/2014/main" id="{7A25724D-3589-8448-9484-29496FA1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000" y="4849814"/>
            <a:ext cx="5400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/>
            <a:endParaRPr lang="fr-FR" altLang="fr-FR" sz="1125">
              <a:solidFill>
                <a:srgbClr val="565656"/>
              </a:solidFill>
              <a:latin typeface="Calibri"/>
              <a:cs typeface="Calibri"/>
            </a:endParaRPr>
          </a:p>
        </p:txBody>
      </p:sp>
      <p:sp>
        <p:nvSpPr>
          <p:cNvPr id="10" name="ZoneTexte 11">
            <a:extLst>
              <a:ext uri="{FF2B5EF4-FFF2-40B4-BE49-F238E27FC236}">
                <a16:creationId xmlns:a16="http://schemas.microsoft.com/office/drawing/2014/main" id="{A49F9AE8-78AF-2645-8616-9D3E3830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867" y="4849814"/>
            <a:ext cx="278249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/>
            <a:endParaRPr lang="fr-FR" altLang="fr-FR" sz="1125">
              <a:solidFill>
                <a:srgbClr val="565656"/>
              </a:solidFill>
              <a:latin typeface="Calibri"/>
              <a:cs typeface="Calibri"/>
            </a:endParaRPr>
          </a:p>
        </p:txBody>
      </p:sp>
      <p:sp>
        <p:nvSpPr>
          <p:cNvPr id="11" name="ZoneTexte 12">
            <a:extLst>
              <a:ext uri="{FF2B5EF4-FFF2-40B4-BE49-F238E27FC236}">
                <a16:creationId xmlns:a16="http://schemas.microsoft.com/office/drawing/2014/main" id="{15677454-4668-F24E-AFA5-5EF381BD7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304" y="4954588"/>
            <a:ext cx="271105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/>
            <a:endParaRPr lang="fr-FR" altLang="fr-FR" sz="1125">
              <a:solidFill>
                <a:srgbClr val="565656"/>
              </a:solidFill>
              <a:latin typeface="Calibri"/>
              <a:cs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7A4977-56BC-0D42-AD22-69033E5998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5000" y="1619999"/>
            <a:ext cx="5400000" cy="158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 cap="all" baseline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Titre de l’</a:t>
            </a:r>
            <a:r>
              <a:rPr lang="fr-FR" err="1"/>
              <a:t>etude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BA172C-CE9A-0C46-B065-7E83982715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5000" y="3420000"/>
            <a:ext cx="5400000" cy="5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aseline="0">
                <a:solidFill>
                  <a:srgbClr val="969696"/>
                </a:solidFill>
                <a:latin typeface="Calibri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Sous-titre</a:t>
            </a:r>
          </a:p>
        </p:txBody>
      </p:sp>
      <p:pic>
        <p:nvPicPr>
          <p:cNvPr id="26" name="Image 9">
            <a:extLst>
              <a:ext uri="{FF2B5EF4-FFF2-40B4-BE49-F238E27FC236}">
                <a16:creationId xmlns:a16="http://schemas.microsoft.com/office/drawing/2014/main" id="{4F7A0467-F2A9-5F49-A6BF-1CD51E84B1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34" y="0"/>
            <a:ext cx="9144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pour une image  2">
            <a:extLst>
              <a:ext uri="{FF2B5EF4-FFF2-40B4-BE49-F238E27FC236}">
                <a16:creationId xmlns:a16="http://schemas.microsoft.com/office/drawing/2014/main" id="{92FC5B77-A0AE-8A4F-B016-E922FBBC9D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5211314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27" name="Espace réservé pour une image  2">
            <a:extLst>
              <a:ext uri="{FF2B5EF4-FFF2-40B4-BE49-F238E27FC236}">
                <a16:creationId xmlns:a16="http://schemas.microsoft.com/office/drawing/2014/main" id="{1FC29D4D-A0DB-914D-8CA5-8B8FB2DEDC5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540800" y="5211313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4" name="Espace réservé pour une image  2">
            <a:extLst>
              <a:ext uri="{FF2B5EF4-FFF2-40B4-BE49-F238E27FC236}">
                <a16:creationId xmlns:a16="http://schemas.microsoft.com/office/drawing/2014/main" id="{4CB91EB2-1363-904A-AFDF-682B98A2045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074400" y="5211313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5" name="Espace réservé pour une image  2">
            <a:extLst>
              <a:ext uri="{FF2B5EF4-FFF2-40B4-BE49-F238E27FC236}">
                <a16:creationId xmlns:a16="http://schemas.microsoft.com/office/drawing/2014/main" id="{2F5C67B0-6088-E140-A357-95A5A087EF3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22400" y="5211313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7" name="Espace réservé pour une image  2">
            <a:extLst>
              <a:ext uri="{FF2B5EF4-FFF2-40B4-BE49-F238E27FC236}">
                <a16:creationId xmlns:a16="http://schemas.microsoft.com/office/drawing/2014/main" id="{18162193-1955-FA40-904D-0E95FA3972B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63200" y="5211313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8" name="Espace réservé pour une image  2">
            <a:extLst>
              <a:ext uri="{FF2B5EF4-FFF2-40B4-BE49-F238E27FC236}">
                <a16:creationId xmlns:a16="http://schemas.microsoft.com/office/drawing/2014/main" id="{24395905-23DE-4641-9673-F4231021224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700066" y="5211313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1" name="Espace réservé pour une image  2">
            <a:extLst>
              <a:ext uri="{FF2B5EF4-FFF2-40B4-BE49-F238E27FC236}">
                <a16:creationId xmlns:a16="http://schemas.microsoft.com/office/drawing/2014/main" id="{5218DF78-98CC-8D4C-A403-D3FBEDA88A3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35998" y="6302444"/>
            <a:ext cx="1548000" cy="468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2" name="Espace réservé pour une image  2">
            <a:extLst>
              <a:ext uri="{FF2B5EF4-FFF2-40B4-BE49-F238E27FC236}">
                <a16:creationId xmlns:a16="http://schemas.microsoft.com/office/drawing/2014/main" id="{3A565E7E-5A79-1845-BE9E-6C1A6CFF7F2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527996" y="6302444"/>
            <a:ext cx="1548000" cy="468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3" name="Espace réservé pour une image  2">
            <a:extLst>
              <a:ext uri="{FF2B5EF4-FFF2-40B4-BE49-F238E27FC236}">
                <a16:creationId xmlns:a16="http://schemas.microsoft.com/office/drawing/2014/main" id="{9B2BE137-DBA1-AB42-9F6F-EFD88ECEA53E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5219992" y="6302444"/>
            <a:ext cx="1548000" cy="468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6" name="Espace réservé pour une image  2">
            <a:extLst>
              <a:ext uri="{FF2B5EF4-FFF2-40B4-BE49-F238E27FC236}">
                <a16:creationId xmlns:a16="http://schemas.microsoft.com/office/drawing/2014/main" id="{5E99FA88-57D7-4B4F-925B-16020F50B5C0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911987" y="6302444"/>
            <a:ext cx="1548000" cy="468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9" name="Espace réservé du texte 41" descr="Lieu - Date" title="Lieu &amp; Date">
            <a:extLst>
              <a:ext uri="{FF2B5EF4-FFF2-40B4-BE49-F238E27FC236}">
                <a16:creationId xmlns:a16="http://schemas.microsoft.com/office/drawing/2014/main" id="{089DC92A-997A-D245-B65A-BE3A0EFF0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7000" y="4092109"/>
            <a:ext cx="2970000" cy="270058"/>
          </a:xfrm>
          <a:prstGeom prst="rect">
            <a:avLst/>
          </a:prstGeom>
          <a:solidFill>
            <a:srgbClr val="EAB80E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err="1"/>
              <a:t>Lieu-Date</a:t>
            </a:r>
            <a:endParaRPr lang="fr-FR"/>
          </a:p>
        </p:txBody>
      </p:sp>
      <p:sp>
        <p:nvSpPr>
          <p:cNvPr id="40" name="Espace réservé du texte 41">
            <a:extLst>
              <a:ext uri="{FF2B5EF4-FFF2-40B4-BE49-F238E27FC236}">
                <a16:creationId xmlns:a16="http://schemas.microsoft.com/office/drawing/2014/main" id="{D6E993F7-09E3-2944-B024-7D0EA23667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66668" y="4497144"/>
            <a:ext cx="29700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/>
              <a:t>Nom du présentateur</a:t>
            </a:r>
          </a:p>
        </p:txBody>
      </p:sp>
    </p:spTree>
    <p:extLst>
      <p:ext uri="{BB962C8B-B14F-4D97-AF65-F5344CB8AC3E}">
        <p14:creationId xmlns:p14="http://schemas.microsoft.com/office/powerpoint/2010/main" val="51581056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6667DB4-332A-EE40-902A-DF91D96E23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9578" y="2161672"/>
            <a:ext cx="7055999" cy="20448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A3C0D51F-2ADB-0B46-A493-56AFBCD8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-1"/>
            <a:ext cx="7596000" cy="666000"/>
          </a:xfrm>
          <a:prstGeom prst="rect">
            <a:avLst/>
          </a:prstGeom>
        </p:spPr>
        <p:txBody>
          <a:bodyPr tIns="36000" bIns="36000"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4211046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nde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1CD2E49-A4D5-5944-99E4-EFB6F8993E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999" y="899999"/>
            <a:ext cx="5865201" cy="261790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 typeface="Wingdings" pitchFamily="2" charset="2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pple Symbols" panose="02000000000000000000" pitchFamily="2" charset="-79"/>
                <a:cs typeface="Calibri"/>
                <a:sym typeface="Wingdings" pitchFamily="2" charset="2"/>
              </a:defRPr>
            </a:lvl1pPr>
            <a:lvl2pPr marL="358775" marR="0" indent="-187325" algn="l" defTabSz="6858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540544" indent="-138113">
              <a:tabLst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669131" indent="-163116">
              <a:buFont typeface="Helvetica" pitchFamily="2" charset="0"/>
              <a:buChar char="−"/>
              <a:tabLst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806054" indent="-171450">
              <a:buFont typeface="Courier New" panose="02070309020205020404" pitchFamily="49" charset="0"/>
              <a:buChar char="o"/>
              <a:tabLst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0AA0DFD-F407-DE4E-9CA4-D9E7BE6B3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1" y="6480001"/>
            <a:ext cx="7055999" cy="323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84CD2B-59D5-6946-BB01-E2F007411AF2}"/>
              </a:ext>
            </a:extLst>
          </p:cNvPr>
          <p:cNvSpPr txBox="1"/>
          <p:nvPr userDrawn="1"/>
        </p:nvSpPr>
        <p:spPr>
          <a:xfrm>
            <a:off x="2567031" y="3942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fr-FR" sz="1500" baseline="0">
              <a:solidFill>
                <a:srgbClr val="565656"/>
              </a:solidFill>
              <a:latin typeface="Calibri"/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8BFECD-4363-F541-8C9D-10767AEA2740}"/>
              </a:ext>
            </a:extLst>
          </p:cNvPr>
          <p:cNvSpPr txBox="1"/>
          <p:nvPr userDrawn="1"/>
        </p:nvSpPr>
        <p:spPr>
          <a:xfrm>
            <a:off x="2407640" y="4194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fr-FR" sz="1500" baseline="0">
              <a:solidFill>
                <a:srgbClr val="565656"/>
              </a:solidFill>
              <a:latin typeface="Calibri"/>
              <a:cs typeface="Calibri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7682C8DA-8278-C246-A3FA-B9D085DF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-1"/>
            <a:ext cx="7596000" cy="666000"/>
          </a:xfrm>
          <a:prstGeom prst="rect">
            <a:avLst/>
          </a:prstGeom>
        </p:spPr>
        <p:txBody>
          <a:bodyPr tIns="36000" bIns="36000"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1CD2E49-A4D5-5944-99E4-EFB6F8993EB4}"/>
              </a:ext>
            </a:extLst>
          </p:cNvPr>
          <p:cNvSpPr>
            <a:spLocks noGrp="1" noChangeArrowheads="1"/>
          </p:cNvSpPr>
          <p:nvPr>
            <p:ph idx="10"/>
          </p:nvPr>
        </p:nvSpPr>
        <p:spPr>
          <a:xfrm>
            <a:off x="2973999" y="3517900"/>
            <a:ext cx="5865201" cy="261790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 typeface="Wingdings" pitchFamily="2" charset="2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pple Symbols" panose="02000000000000000000" pitchFamily="2" charset="-79"/>
                <a:cs typeface="Calibri"/>
                <a:sym typeface="Wingdings" pitchFamily="2" charset="2"/>
              </a:defRPr>
            </a:lvl1pPr>
            <a:lvl2pPr marL="358775" marR="0" indent="-187325" algn="l" defTabSz="6858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540544" indent="-138113">
              <a:tabLst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669131" indent="-163116">
              <a:buFont typeface="Helvetica" pitchFamily="2" charset="0"/>
              <a:buChar char="−"/>
              <a:tabLst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806054" indent="-171450">
              <a:buFont typeface="Courier New" panose="02070309020205020404" pitchFamily="49" charset="0"/>
              <a:buChar char="o"/>
              <a:tabLst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274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80000" y="900000"/>
            <a:ext cx="4320000" cy="5472000"/>
          </a:xfrm>
        </p:spPr>
        <p:txBody>
          <a:bodyPr>
            <a:normAutofit/>
          </a:bodyPr>
          <a:lstStyle>
            <a:lvl1pPr marL="0" marR="0" indent="-258763" algn="l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LucidaGrande"/>
              <a:buChar char="→"/>
              <a:tabLst/>
              <a:defRPr sz="1600">
                <a:latin typeface="Calibri"/>
                <a:cs typeface="Calibri"/>
                <a:sym typeface="Wingdings" pitchFamily="2" charset="2"/>
              </a:defRPr>
            </a:lvl1pPr>
            <a:lvl2pPr marL="266700" marR="0" indent="-176213" algn="l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600">
                <a:latin typeface="Calibri"/>
                <a:cs typeface="Calibri"/>
              </a:defRPr>
            </a:lvl2pPr>
            <a:lvl3pPr marL="266700" indent="-133350">
              <a:tabLst/>
              <a:defRPr sz="1600">
                <a:latin typeface="Calibri"/>
                <a:cs typeface="Calibri"/>
              </a:defRPr>
            </a:lvl3pPr>
            <a:lvl4pPr marL="400050" indent="-133350">
              <a:buFontTx/>
              <a:buChar char="-"/>
              <a:tabLst/>
              <a:defRPr sz="1400">
                <a:latin typeface="Calibri"/>
                <a:cs typeface="Calibri"/>
              </a:defRPr>
            </a:lvl4pPr>
            <a:lvl5pPr marL="584200" indent="-166688">
              <a:buClrTx/>
              <a:buSzPct val="90000"/>
              <a:buFont typeface="Courier New" panose="02070309020205020404" pitchFamily="49" charset="0"/>
              <a:buChar char="o"/>
              <a:tabLst/>
              <a:defRPr sz="1300">
                <a:latin typeface="Calibri"/>
                <a:cs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marR="0" lvl="0" indent="-258763" algn="l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LucidaGrande"/>
              <a:buChar char="→"/>
              <a:tabLst/>
              <a:defRPr/>
            </a:pPr>
            <a:r>
              <a:rPr lang="fr-FR"/>
              <a:t>Modifier les styles du texte du masque 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8E2D2E4-D661-5440-ABAC-C4CB0E697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1" y="6480001"/>
            <a:ext cx="7055999" cy="323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A09E084-1B6B-9645-A09B-29EFA9A519A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4000" y="900000"/>
            <a:ext cx="4320000" cy="5472000"/>
          </a:xfrm>
        </p:spPr>
        <p:txBody>
          <a:bodyPr>
            <a:normAutofit/>
          </a:bodyPr>
          <a:lstStyle>
            <a:lvl1pPr marL="0" marR="0" indent="-258763" algn="l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LucidaGrande"/>
              <a:buChar char="→"/>
              <a:tabLst/>
              <a:defRPr sz="1600">
                <a:latin typeface="Calibri"/>
                <a:cs typeface="Calibri"/>
                <a:sym typeface="Wingdings" pitchFamily="2" charset="2"/>
              </a:defRPr>
            </a:lvl1pPr>
            <a:lvl2pPr marL="266700" marR="0" indent="-176213" algn="l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600">
                <a:latin typeface="Calibri"/>
                <a:cs typeface="Calibri"/>
              </a:defRPr>
            </a:lvl2pPr>
            <a:lvl3pPr marL="266700" indent="-133350">
              <a:tabLst/>
              <a:defRPr sz="1600">
                <a:latin typeface="Calibri"/>
                <a:cs typeface="Calibri"/>
              </a:defRPr>
            </a:lvl3pPr>
            <a:lvl4pPr marL="400050" indent="-133350">
              <a:buFontTx/>
              <a:buChar char="-"/>
              <a:tabLst/>
              <a:defRPr sz="1400">
                <a:latin typeface="Calibri"/>
                <a:cs typeface="Calibri"/>
              </a:defRPr>
            </a:lvl4pPr>
            <a:lvl5pPr marL="584200" indent="-166688">
              <a:buClrTx/>
              <a:buSzPct val="90000"/>
              <a:buFont typeface="Courier New" panose="02070309020205020404" pitchFamily="49" charset="0"/>
              <a:buChar char="o"/>
              <a:tabLst/>
              <a:defRPr sz="1300">
                <a:latin typeface="Calibri"/>
                <a:cs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marR="0" lvl="0" indent="-258763" algn="l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LucidaGrande"/>
              <a:buChar char="→"/>
              <a:tabLst/>
              <a:defRPr/>
            </a:pPr>
            <a:r>
              <a:rPr lang="fr-FR"/>
              <a:t>Modifier les styles du texte du masque 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B6011418-7359-DE46-9463-5005F053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-1"/>
            <a:ext cx="7596000" cy="666000"/>
          </a:xfrm>
          <a:prstGeom prst="rect">
            <a:avLst/>
          </a:prstGeom>
        </p:spPr>
        <p:txBody>
          <a:bodyPr tIns="36000" bIns="36000"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7897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au seul au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4D12F9-39CE-B246-A734-B446DD9E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1" y="6480001"/>
            <a:ext cx="7055999" cy="323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265B07C2-9EA4-934B-814D-82CBD0B9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-1"/>
            <a:ext cx="7596000" cy="666000"/>
          </a:xfrm>
          <a:prstGeom prst="rect">
            <a:avLst/>
          </a:prstGeom>
        </p:spPr>
        <p:txBody>
          <a:bodyPr tIns="36000" bIns="36000"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6513300" y="971550"/>
            <a:ext cx="2630700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fr-FR" sz="1200" baseline="0">
                <a:solidFill>
                  <a:srgbClr val="565656"/>
                </a:solidFill>
              </a:rPr>
              <a:t>Légende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6513300" y="1435100"/>
            <a:ext cx="2630700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fr-FR" sz="1200" baseline="0">
                <a:solidFill>
                  <a:srgbClr val="565656"/>
                </a:solidFill>
              </a:rPr>
              <a:t>Source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6513300" y="1911350"/>
            <a:ext cx="2630700" cy="41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fr-FR" sz="1200" baseline="0">
                <a:solidFill>
                  <a:srgbClr val="565656"/>
                </a:solidFill>
              </a:rPr>
              <a:t>Unité</a:t>
            </a:r>
          </a:p>
        </p:txBody>
      </p:sp>
    </p:spTree>
    <p:extLst>
      <p:ext uri="{BB962C8B-B14F-4D97-AF65-F5344CB8AC3E}">
        <p14:creationId xmlns:p14="http://schemas.microsoft.com/office/powerpoint/2010/main" val="131305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 userDrawn="1"/>
        </p:nvCxnSpPr>
        <p:spPr>
          <a:xfrm flipH="1">
            <a:off x="298450" y="4017963"/>
            <a:ext cx="396557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3588" y="1376363"/>
            <a:ext cx="4570412" cy="48053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anchor="t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0354" y="1379538"/>
            <a:ext cx="3964082" cy="2506662"/>
          </a:xfrm>
          <a:prstGeom prst="rect">
            <a:avLst/>
          </a:prstGeom>
        </p:spPr>
        <p:txBody>
          <a:bodyPr/>
          <a:lstStyle>
            <a:lvl1pPr algn="l">
              <a:defRPr sz="38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8767" y="4171981"/>
            <a:ext cx="3964081" cy="15206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919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au seul au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4D12F9-39CE-B246-A734-B446DD9E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1" y="6480001"/>
            <a:ext cx="7055999" cy="323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E1F44FE6-9087-654C-8A19-CFB60F80B78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80000" y="900000"/>
            <a:ext cx="8712000" cy="5472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graphicFrame>
        <p:nvGraphicFramePr>
          <p:cNvPr id="4" name="Espace réservé du contenu 7">
            <a:extLst>
              <a:ext uri="{FF2B5EF4-FFF2-40B4-BE49-F238E27FC236}">
                <a16:creationId xmlns:a16="http://schemas.microsoft.com/office/drawing/2014/main" id="{F52A27CB-A01A-A043-9894-A51D78D4E234}"/>
              </a:ext>
            </a:extLst>
          </p:cNvPr>
          <p:cNvGraphicFramePr>
            <a:graphicFrameLocks/>
          </p:cNvGraphicFramePr>
          <p:nvPr/>
        </p:nvGraphicFramePr>
        <p:xfrm>
          <a:off x="1512094" y="1831975"/>
          <a:ext cx="6853240" cy="258921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70648">
                  <a:extLst>
                    <a:ext uri="{9D8B030D-6E8A-4147-A177-3AD203B41FA5}">
                      <a16:colId xmlns:a16="http://schemas.microsoft.com/office/drawing/2014/main" val="2550438740"/>
                    </a:ext>
                  </a:extLst>
                </a:gridCol>
                <a:gridCol w="1370648">
                  <a:extLst>
                    <a:ext uri="{9D8B030D-6E8A-4147-A177-3AD203B41FA5}">
                      <a16:colId xmlns:a16="http://schemas.microsoft.com/office/drawing/2014/main" val="4032670937"/>
                    </a:ext>
                  </a:extLst>
                </a:gridCol>
                <a:gridCol w="1370648">
                  <a:extLst>
                    <a:ext uri="{9D8B030D-6E8A-4147-A177-3AD203B41FA5}">
                      <a16:colId xmlns:a16="http://schemas.microsoft.com/office/drawing/2014/main" val="791827341"/>
                    </a:ext>
                  </a:extLst>
                </a:gridCol>
                <a:gridCol w="1370648">
                  <a:extLst>
                    <a:ext uri="{9D8B030D-6E8A-4147-A177-3AD203B41FA5}">
                      <a16:colId xmlns:a16="http://schemas.microsoft.com/office/drawing/2014/main" val="797979178"/>
                    </a:ext>
                  </a:extLst>
                </a:gridCol>
                <a:gridCol w="1370648">
                  <a:extLst>
                    <a:ext uri="{9D8B030D-6E8A-4147-A177-3AD203B41FA5}">
                      <a16:colId xmlns:a16="http://schemas.microsoft.com/office/drawing/2014/main" val="2008235951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r>
                        <a:rPr lang="fr-FR" sz="1800" err="1"/>
                        <a:t>ff</a:t>
                      </a:r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1131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800"/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00868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800"/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15927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800"/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9923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800"/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27108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800"/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090528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800"/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64131"/>
                  </a:ext>
                </a:extLst>
              </a:tr>
            </a:tbl>
          </a:graphicData>
        </a:graphic>
      </p:graphicFrame>
      <p:graphicFrame>
        <p:nvGraphicFramePr>
          <p:cNvPr id="5" name="Espace réservé du contenu 7">
            <a:extLst>
              <a:ext uri="{FF2B5EF4-FFF2-40B4-BE49-F238E27FC236}">
                <a16:creationId xmlns:a16="http://schemas.microsoft.com/office/drawing/2014/main" id="{1EF40CB6-0CF0-D843-9A00-92693BB0C929}"/>
              </a:ext>
            </a:extLst>
          </p:cNvPr>
          <p:cNvGraphicFramePr>
            <a:graphicFrameLocks/>
          </p:cNvGraphicFramePr>
          <p:nvPr userDrawn="1"/>
        </p:nvGraphicFramePr>
        <p:xfrm>
          <a:off x="1512094" y="1831975"/>
          <a:ext cx="6853240" cy="258921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70648">
                  <a:extLst>
                    <a:ext uri="{9D8B030D-6E8A-4147-A177-3AD203B41FA5}">
                      <a16:colId xmlns:a16="http://schemas.microsoft.com/office/drawing/2014/main" val="2550438740"/>
                    </a:ext>
                  </a:extLst>
                </a:gridCol>
                <a:gridCol w="1370648">
                  <a:extLst>
                    <a:ext uri="{9D8B030D-6E8A-4147-A177-3AD203B41FA5}">
                      <a16:colId xmlns:a16="http://schemas.microsoft.com/office/drawing/2014/main" val="4032670937"/>
                    </a:ext>
                  </a:extLst>
                </a:gridCol>
                <a:gridCol w="1370648">
                  <a:extLst>
                    <a:ext uri="{9D8B030D-6E8A-4147-A177-3AD203B41FA5}">
                      <a16:colId xmlns:a16="http://schemas.microsoft.com/office/drawing/2014/main" val="791827341"/>
                    </a:ext>
                  </a:extLst>
                </a:gridCol>
                <a:gridCol w="1370648">
                  <a:extLst>
                    <a:ext uri="{9D8B030D-6E8A-4147-A177-3AD203B41FA5}">
                      <a16:colId xmlns:a16="http://schemas.microsoft.com/office/drawing/2014/main" val="797979178"/>
                    </a:ext>
                  </a:extLst>
                </a:gridCol>
                <a:gridCol w="1370648">
                  <a:extLst>
                    <a:ext uri="{9D8B030D-6E8A-4147-A177-3AD203B41FA5}">
                      <a16:colId xmlns:a16="http://schemas.microsoft.com/office/drawing/2014/main" val="2008235951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r>
                        <a:rPr lang="fr-FR" sz="1600" b="1" err="1">
                          <a:solidFill>
                            <a:srgbClr val="595959"/>
                          </a:solidFill>
                        </a:rPr>
                        <a:t>ff</a:t>
                      </a:r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1131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600" b="1">
                          <a:solidFill>
                            <a:srgbClr val="595959"/>
                          </a:solidFill>
                        </a:rPr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00868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600" b="1">
                          <a:solidFill>
                            <a:srgbClr val="595959"/>
                          </a:solidFill>
                        </a:rPr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15927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600" b="1">
                          <a:solidFill>
                            <a:srgbClr val="595959"/>
                          </a:solidFill>
                        </a:rPr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9923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600" b="1">
                          <a:solidFill>
                            <a:srgbClr val="595959"/>
                          </a:solidFill>
                        </a:rPr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27108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600" b="1">
                          <a:solidFill>
                            <a:srgbClr val="595959"/>
                          </a:solidFill>
                        </a:rPr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090528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fr-FR" sz="1600" b="1">
                          <a:solidFill>
                            <a:srgbClr val="595959"/>
                          </a:solidFill>
                        </a:rPr>
                        <a:t>f</a:t>
                      </a: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>
                        <a:solidFill>
                          <a:srgbClr val="595959"/>
                        </a:solidFill>
                      </a:endParaRPr>
                    </a:p>
                  </a:txBody>
                  <a:tcPr marL="68586" marR="68586" marT="45715" marB="45715">
                    <a:lnL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E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64131"/>
                  </a:ext>
                </a:extLst>
              </a:tr>
            </a:tbl>
          </a:graphicData>
        </a:graphic>
      </p:graphicFrame>
      <p:sp>
        <p:nvSpPr>
          <p:cNvPr id="7" name="Titre 2">
            <a:extLst>
              <a:ext uri="{FF2B5EF4-FFF2-40B4-BE49-F238E27FC236}">
                <a16:creationId xmlns:a16="http://schemas.microsoft.com/office/drawing/2014/main" id="{265B07C2-9EA4-934B-814D-82CBD0B9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-1"/>
            <a:ext cx="7596000" cy="666000"/>
          </a:xfrm>
          <a:prstGeom prst="rect">
            <a:avLst/>
          </a:prstGeom>
        </p:spPr>
        <p:txBody>
          <a:bodyPr tIns="36000" bIns="36000"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27375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solidFill>
          <a:schemeClr val="bg1">
            <a:alpha val="9215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6">
            <a:extLst>
              <a:ext uri="{FF2B5EF4-FFF2-40B4-BE49-F238E27FC236}">
                <a16:creationId xmlns:a16="http://schemas.microsoft.com/office/drawing/2014/main" id="{434D5253-3A39-964C-BCF9-BB69FE52B502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4000"/>
            <a:ext cx="9144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7">
            <a:extLst>
              <a:ext uri="{FF2B5EF4-FFF2-40B4-BE49-F238E27FC236}">
                <a16:creationId xmlns:a16="http://schemas.microsoft.com/office/drawing/2014/main" id="{C3923654-9082-FE4D-8103-042B526E2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" y="6302445"/>
            <a:ext cx="1548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9">
            <a:extLst>
              <a:ext uri="{FF2B5EF4-FFF2-40B4-BE49-F238E27FC236}">
                <a16:creationId xmlns:a16="http://schemas.microsoft.com/office/drawing/2014/main" id="{4F7A0467-F2A9-5F49-A6BF-1CD51E84B1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34" y="0"/>
            <a:ext cx="9144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1">
            <a:extLst>
              <a:ext uri="{FF2B5EF4-FFF2-40B4-BE49-F238E27FC236}">
                <a16:creationId xmlns:a16="http://schemas.microsoft.com/office/drawing/2014/main" id="{A49F9AE8-78AF-2645-8616-9D3E3830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867" y="4849814"/>
            <a:ext cx="278249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/>
            <a:endParaRPr lang="fr-FR" altLang="fr-FR" sz="1125">
              <a:solidFill>
                <a:srgbClr val="565656"/>
              </a:solidFill>
            </a:endParaRPr>
          </a:p>
        </p:txBody>
      </p:sp>
      <p:sp>
        <p:nvSpPr>
          <p:cNvPr id="25" name="Espace réservé pour une image  2">
            <a:extLst>
              <a:ext uri="{FF2B5EF4-FFF2-40B4-BE49-F238E27FC236}">
                <a16:creationId xmlns:a16="http://schemas.microsoft.com/office/drawing/2014/main" id="{92FC5B77-A0AE-8A4F-B016-E922FBBC9D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5211314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27" name="Espace réservé pour une image  2">
            <a:extLst>
              <a:ext uri="{FF2B5EF4-FFF2-40B4-BE49-F238E27FC236}">
                <a16:creationId xmlns:a16="http://schemas.microsoft.com/office/drawing/2014/main" id="{1FC29D4D-A0DB-914D-8CA5-8B8FB2DEDC5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540800" y="5211313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4" name="Espace réservé pour une image  2">
            <a:extLst>
              <a:ext uri="{FF2B5EF4-FFF2-40B4-BE49-F238E27FC236}">
                <a16:creationId xmlns:a16="http://schemas.microsoft.com/office/drawing/2014/main" id="{4CB91EB2-1363-904A-AFDF-682B98A2045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074400" y="5211313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5" name="Espace réservé pour une image  2">
            <a:extLst>
              <a:ext uri="{FF2B5EF4-FFF2-40B4-BE49-F238E27FC236}">
                <a16:creationId xmlns:a16="http://schemas.microsoft.com/office/drawing/2014/main" id="{2F5C67B0-6088-E140-A357-95A5A087EF3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22400" y="5211313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7" name="Espace réservé pour une image  2">
            <a:extLst>
              <a:ext uri="{FF2B5EF4-FFF2-40B4-BE49-F238E27FC236}">
                <a16:creationId xmlns:a16="http://schemas.microsoft.com/office/drawing/2014/main" id="{18162193-1955-FA40-904D-0E95FA3972B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63200" y="5211313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8" name="Espace réservé pour une image  2">
            <a:extLst>
              <a:ext uri="{FF2B5EF4-FFF2-40B4-BE49-F238E27FC236}">
                <a16:creationId xmlns:a16="http://schemas.microsoft.com/office/drawing/2014/main" id="{24395905-23DE-4641-9673-F4231021224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700066" y="5211313"/>
            <a:ext cx="144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1" name="Espace réservé pour une image  2">
            <a:extLst>
              <a:ext uri="{FF2B5EF4-FFF2-40B4-BE49-F238E27FC236}">
                <a16:creationId xmlns:a16="http://schemas.microsoft.com/office/drawing/2014/main" id="{5218DF78-98CC-8D4C-A403-D3FBEDA88A3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35998" y="6302444"/>
            <a:ext cx="1548000" cy="468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2" name="Espace réservé pour une image  2">
            <a:extLst>
              <a:ext uri="{FF2B5EF4-FFF2-40B4-BE49-F238E27FC236}">
                <a16:creationId xmlns:a16="http://schemas.microsoft.com/office/drawing/2014/main" id="{3A565E7E-5A79-1845-BE9E-6C1A6CFF7F2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527996" y="6302444"/>
            <a:ext cx="1548000" cy="468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3" name="Espace réservé pour une image  2">
            <a:extLst>
              <a:ext uri="{FF2B5EF4-FFF2-40B4-BE49-F238E27FC236}">
                <a16:creationId xmlns:a16="http://schemas.microsoft.com/office/drawing/2014/main" id="{9B2BE137-DBA1-AB42-9F6F-EFD88ECEA53E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5219992" y="6302444"/>
            <a:ext cx="1548000" cy="468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36" name="Espace réservé pour une image  2">
            <a:extLst>
              <a:ext uri="{FF2B5EF4-FFF2-40B4-BE49-F238E27FC236}">
                <a16:creationId xmlns:a16="http://schemas.microsoft.com/office/drawing/2014/main" id="{5E99FA88-57D7-4B4F-925B-16020F50B5C0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911987" y="6302444"/>
            <a:ext cx="1548000" cy="4680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09085702-B817-9542-A612-E678E4A29AC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40000" y="2286000"/>
            <a:ext cx="7055999" cy="1143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noProof="0"/>
              <a:t>Merci pour votre attention.</a:t>
            </a:r>
          </a:p>
        </p:txBody>
      </p:sp>
      <p:sp>
        <p:nvSpPr>
          <p:cNvPr id="9" name="ZoneTexte 10">
            <a:extLst>
              <a:ext uri="{FF2B5EF4-FFF2-40B4-BE49-F238E27FC236}">
                <a16:creationId xmlns:a16="http://schemas.microsoft.com/office/drawing/2014/main" id="{7A25724D-3589-8448-9484-29496FA1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000" y="4849814"/>
            <a:ext cx="5400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/>
            <a:endParaRPr lang="fr-FR" altLang="fr-FR" sz="1125">
              <a:solidFill>
                <a:srgbClr val="565656"/>
              </a:solidFill>
            </a:endParaRPr>
          </a:p>
        </p:txBody>
      </p:sp>
      <p:sp>
        <p:nvSpPr>
          <p:cNvPr id="11" name="ZoneTexte 12">
            <a:extLst>
              <a:ext uri="{FF2B5EF4-FFF2-40B4-BE49-F238E27FC236}">
                <a16:creationId xmlns:a16="http://schemas.microsoft.com/office/drawing/2014/main" id="{15677454-4668-F24E-AFA5-5EF381BD7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304" y="4954588"/>
            <a:ext cx="271105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/>
            <a:endParaRPr lang="fr-FR" altLang="fr-FR" sz="1125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0889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et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/>
              <a:t>Titre de la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44139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318" y="1085850"/>
            <a:ext cx="8573745" cy="5080000"/>
          </a:xfrm>
          <a:prstGeom prst="rect">
            <a:avLst/>
          </a:prstGeom>
        </p:spPr>
        <p:txBody>
          <a:bodyPr vert="horz" numCol="1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24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it-IT" err="1"/>
              <a:t>Dumque</a:t>
            </a:r>
            <a:r>
              <a:rPr lang="it-IT"/>
              <a:t> </a:t>
            </a:r>
            <a:r>
              <a:rPr lang="it-IT" err="1"/>
              <a:t>ibi</a:t>
            </a:r>
            <a:r>
              <a:rPr lang="it-IT"/>
              <a:t> </a:t>
            </a:r>
            <a:r>
              <a:rPr lang="it-IT" err="1"/>
              <a:t>diu</a:t>
            </a:r>
            <a:r>
              <a:rPr lang="it-IT"/>
              <a:t> </a:t>
            </a:r>
            <a:r>
              <a:rPr lang="it-IT" err="1"/>
              <a:t>moratur</a:t>
            </a:r>
            <a:r>
              <a:rPr lang="it-IT"/>
              <a:t> </a:t>
            </a:r>
            <a:r>
              <a:rPr lang="it-IT" err="1"/>
              <a:t>commeatus</a:t>
            </a:r>
            <a:r>
              <a:rPr lang="it-IT"/>
              <a:t> </a:t>
            </a:r>
            <a:r>
              <a:rPr lang="it-IT" err="1"/>
              <a:t>opperiens</a:t>
            </a:r>
            <a:r>
              <a:rPr lang="it-IT"/>
              <a:t>, quorum </a:t>
            </a:r>
            <a:r>
              <a:rPr lang="it-IT" err="1"/>
              <a:t>translationem</a:t>
            </a:r>
            <a:r>
              <a:rPr lang="it-IT"/>
              <a:t> ex Aquitania verni </a:t>
            </a:r>
            <a:r>
              <a:rPr lang="it-IT" err="1"/>
              <a:t>imbres</a:t>
            </a:r>
            <a:r>
              <a:rPr lang="it-IT"/>
              <a:t> solito </a:t>
            </a:r>
            <a:r>
              <a:rPr lang="it-IT" err="1"/>
              <a:t>crebriores</a:t>
            </a:r>
            <a:r>
              <a:rPr lang="it-IT"/>
              <a:t> </a:t>
            </a:r>
            <a:r>
              <a:rPr lang="it-IT" err="1"/>
              <a:t>prohibebant</a:t>
            </a:r>
            <a:r>
              <a:rPr lang="it-IT"/>
              <a:t> </a:t>
            </a:r>
            <a:r>
              <a:rPr lang="it-IT" err="1"/>
              <a:t>auctique</a:t>
            </a:r>
            <a:r>
              <a:rPr lang="it-IT"/>
              <a:t> </a:t>
            </a:r>
            <a:r>
              <a:rPr lang="it-IT" err="1"/>
              <a:t>torrentes</a:t>
            </a:r>
            <a:r>
              <a:rPr lang="it-IT"/>
              <a:t>, </a:t>
            </a:r>
            <a:r>
              <a:rPr lang="it-IT" err="1"/>
              <a:t>Herculanus</a:t>
            </a:r>
            <a:r>
              <a:rPr lang="it-IT"/>
              <a:t> </a:t>
            </a:r>
            <a:r>
              <a:rPr lang="it-IT" err="1"/>
              <a:t>advenit</a:t>
            </a:r>
            <a:r>
              <a:rPr lang="it-IT"/>
              <a:t> </a:t>
            </a:r>
            <a:r>
              <a:rPr lang="it-IT" err="1"/>
              <a:t>protector</a:t>
            </a:r>
            <a:r>
              <a:rPr lang="it-IT"/>
              <a:t> </a:t>
            </a:r>
            <a:r>
              <a:rPr lang="it-IT" err="1"/>
              <a:t>domesticus</a:t>
            </a:r>
            <a:r>
              <a:rPr lang="it-IT"/>
              <a:t>, </a:t>
            </a:r>
            <a:r>
              <a:rPr lang="it-IT" err="1"/>
              <a:t>Hermogenis</a:t>
            </a:r>
            <a:r>
              <a:rPr lang="it-IT"/>
              <a:t> ex </a:t>
            </a:r>
            <a:r>
              <a:rPr lang="it-IT" err="1"/>
              <a:t>magistro</a:t>
            </a:r>
            <a:r>
              <a:rPr lang="it-IT"/>
              <a:t> </a:t>
            </a:r>
            <a:r>
              <a:rPr lang="it-IT" err="1"/>
              <a:t>equitum</a:t>
            </a:r>
            <a:r>
              <a:rPr lang="it-IT"/>
              <a:t> </a:t>
            </a:r>
            <a:r>
              <a:rPr lang="it-IT" err="1"/>
              <a:t>filius</a:t>
            </a:r>
            <a:r>
              <a:rPr lang="it-IT"/>
              <a:t>, </a:t>
            </a:r>
            <a:r>
              <a:rPr lang="it-IT" err="1"/>
              <a:t>apud</a:t>
            </a:r>
            <a:r>
              <a:rPr lang="it-IT"/>
              <a:t> </a:t>
            </a:r>
            <a:r>
              <a:rPr lang="it-IT" err="1"/>
              <a:t>Constantinopolim</a:t>
            </a:r>
            <a:r>
              <a:rPr lang="it-IT"/>
              <a:t>, ut </a:t>
            </a:r>
            <a:r>
              <a:rPr lang="it-IT" err="1"/>
              <a:t>supra</a:t>
            </a:r>
            <a:r>
              <a:rPr lang="it-IT"/>
              <a:t> </a:t>
            </a:r>
            <a:r>
              <a:rPr lang="it-IT" err="1"/>
              <a:t>rettulimus</a:t>
            </a:r>
            <a:r>
              <a:rPr lang="it-IT"/>
              <a:t>, </a:t>
            </a:r>
            <a:r>
              <a:rPr lang="it-IT" err="1"/>
              <a:t>populari</a:t>
            </a:r>
            <a:r>
              <a:rPr lang="it-IT"/>
              <a:t> quondam </a:t>
            </a:r>
            <a:r>
              <a:rPr lang="it-IT" err="1"/>
              <a:t>turbela</a:t>
            </a:r>
            <a:r>
              <a:rPr lang="it-IT"/>
              <a:t> </a:t>
            </a:r>
            <a:r>
              <a:rPr lang="it-IT" err="1"/>
              <a:t>discerpti</a:t>
            </a:r>
            <a:r>
              <a:rPr lang="it-IT"/>
              <a:t>. </a:t>
            </a:r>
          </a:p>
          <a:p>
            <a:pPr lvl="1"/>
            <a:r>
              <a:rPr lang="it-IT"/>
              <a:t>Dsqn,:;</a:t>
            </a:r>
          </a:p>
          <a:p>
            <a:pPr lvl="1"/>
            <a:r>
              <a:rPr lang="it-IT"/>
              <a:t>N,;fn;q,sf,n;</a:t>
            </a:r>
          </a:p>
          <a:p>
            <a:pPr lvl="0"/>
            <a:r>
              <a:rPr lang="it-IT"/>
              <a:t>Nf;,qnf;qn;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8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/>
              <a:t>Titre de la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98926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3150" y="1093788"/>
            <a:ext cx="3956050" cy="507206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it-IT" err="1"/>
              <a:t>Advenit</a:t>
            </a:r>
            <a:r>
              <a:rPr lang="it-IT"/>
              <a:t> post </a:t>
            </a:r>
            <a:r>
              <a:rPr lang="it-IT" err="1"/>
              <a:t>multos</a:t>
            </a:r>
            <a:r>
              <a:rPr lang="it-IT"/>
              <a:t> </a:t>
            </a:r>
            <a:r>
              <a:rPr lang="it-IT" err="1"/>
              <a:t>Scudilo</a:t>
            </a:r>
            <a:r>
              <a:rPr lang="it-IT"/>
              <a:t> </a:t>
            </a:r>
            <a:r>
              <a:rPr lang="it-IT" err="1"/>
              <a:t>Scutariorum</a:t>
            </a:r>
            <a:r>
              <a:rPr lang="it-IT"/>
              <a:t> </a:t>
            </a:r>
            <a:r>
              <a:rPr lang="it-IT" err="1"/>
              <a:t>tribunus</a:t>
            </a:r>
            <a:r>
              <a:rPr lang="it-IT"/>
              <a:t> velamento </a:t>
            </a:r>
            <a:r>
              <a:rPr lang="it-IT" err="1"/>
              <a:t>subagrestis</a:t>
            </a:r>
            <a:r>
              <a:rPr lang="it-IT"/>
              <a:t> </a:t>
            </a:r>
            <a:r>
              <a:rPr lang="it-IT" err="1"/>
              <a:t>ingenii</a:t>
            </a:r>
            <a:r>
              <a:rPr lang="it-IT"/>
              <a:t> </a:t>
            </a:r>
            <a:r>
              <a:rPr lang="it-IT" err="1"/>
              <a:t>persuasionis</a:t>
            </a:r>
            <a:r>
              <a:rPr lang="it-IT"/>
              <a:t> </a:t>
            </a:r>
            <a:r>
              <a:rPr lang="it-IT" err="1"/>
              <a:t>opifex</a:t>
            </a:r>
            <a:r>
              <a:rPr lang="it-IT"/>
              <a:t> </a:t>
            </a:r>
            <a:r>
              <a:rPr lang="it-IT" err="1"/>
              <a:t>callidus</a:t>
            </a:r>
            <a:r>
              <a:rPr lang="it-IT"/>
              <a:t>. Qui </a:t>
            </a:r>
            <a:r>
              <a:rPr lang="it-IT" err="1"/>
              <a:t>eum</a:t>
            </a:r>
            <a:r>
              <a:rPr lang="it-IT"/>
              <a:t> adulabili sermone </a:t>
            </a:r>
            <a:r>
              <a:rPr lang="it-IT" err="1"/>
              <a:t>seriis</a:t>
            </a:r>
            <a:r>
              <a:rPr lang="it-IT"/>
              <a:t> </a:t>
            </a:r>
            <a:r>
              <a:rPr lang="it-IT" err="1"/>
              <a:t>admixto</a:t>
            </a:r>
            <a:r>
              <a:rPr lang="it-IT"/>
              <a:t> </a:t>
            </a:r>
            <a:r>
              <a:rPr lang="it-IT" err="1"/>
              <a:t>solus</a:t>
            </a:r>
            <a:r>
              <a:rPr lang="it-IT"/>
              <a:t> omnium </a:t>
            </a:r>
            <a:r>
              <a:rPr lang="it-IT" err="1"/>
              <a:t>proficisci</a:t>
            </a:r>
            <a:r>
              <a:rPr lang="it-IT"/>
              <a:t> </a:t>
            </a:r>
            <a:r>
              <a:rPr lang="it-IT" err="1"/>
              <a:t>pellexit</a:t>
            </a:r>
            <a:r>
              <a:rPr lang="it-IT"/>
              <a:t> </a:t>
            </a:r>
            <a:r>
              <a:rPr lang="it-IT" err="1"/>
              <a:t>vultu</a:t>
            </a:r>
            <a:r>
              <a:rPr lang="it-IT"/>
              <a:t> </a:t>
            </a:r>
            <a:r>
              <a:rPr lang="it-IT" err="1"/>
              <a:t>adsimulato</a:t>
            </a:r>
            <a:r>
              <a:rPr lang="it-IT"/>
              <a:t> </a:t>
            </a:r>
            <a:r>
              <a:rPr lang="it-IT" err="1"/>
              <a:t>saepius</a:t>
            </a:r>
            <a:r>
              <a:rPr lang="it-IT"/>
              <a:t>:</a:t>
            </a:r>
          </a:p>
          <a:p>
            <a:pPr lvl="0"/>
            <a:endParaRPr lang="it-IT"/>
          </a:p>
          <a:p>
            <a:pPr lvl="0"/>
            <a:r>
              <a:rPr lang="it-IT"/>
              <a:t>replicando</a:t>
            </a:r>
          </a:p>
          <a:p>
            <a:pPr lvl="0"/>
            <a:r>
              <a:rPr lang="it-IT" err="1"/>
              <a:t>adsimulato</a:t>
            </a:r>
            <a:r>
              <a:rPr lang="it-IT"/>
              <a:t> </a:t>
            </a:r>
          </a:p>
          <a:p>
            <a:pPr lvl="0"/>
            <a:r>
              <a:rPr lang="it-IT" err="1"/>
              <a:t>adsimulato</a:t>
            </a:r>
            <a:r>
              <a:rPr lang="it-IT"/>
              <a:t> </a:t>
            </a:r>
            <a:endParaRPr lang="fr-FR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93788"/>
            <a:ext cx="4572000" cy="5072062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[ </a:t>
            </a:r>
            <a:r>
              <a:rPr lang="en-US" err="1"/>
              <a:t>Insérez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photo </a:t>
            </a:r>
            <a:r>
              <a:rPr lang="en-US" err="1"/>
              <a:t>ici</a:t>
            </a:r>
            <a:r>
              <a:rPr lang="en-US"/>
              <a:t> ]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/>
              <a:t>Titre de la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12491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3150" y="1093788"/>
            <a:ext cx="3956050" cy="507206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it-IT" err="1"/>
              <a:t>Advenit</a:t>
            </a:r>
            <a:r>
              <a:rPr lang="it-IT"/>
              <a:t> post </a:t>
            </a:r>
            <a:r>
              <a:rPr lang="it-IT" err="1"/>
              <a:t>multos</a:t>
            </a:r>
            <a:r>
              <a:rPr lang="it-IT"/>
              <a:t> </a:t>
            </a:r>
            <a:r>
              <a:rPr lang="it-IT" err="1"/>
              <a:t>Scudilo</a:t>
            </a:r>
            <a:r>
              <a:rPr lang="it-IT"/>
              <a:t> </a:t>
            </a:r>
            <a:r>
              <a:rPr lang="it-IT" err="1"/>
              <a:t>Scutariorum</a:t>
            </a:r>
            <a:r>
              <a:rPr lang="it-IT"/>
              <a:t> </a:t>
            </a:r>
            <a:r>
              <a:rPr lang="it-IT" err="1"/>
              <a:t>tribunus</a:t>
            </a:r>
            <a:r>
              <a:rPr lang="it-IT"/>
              <a:t> velamento </a:t>
            </a:r>
            <a:r>
              <a:rPr lang="it-IT" err="1"/>
              <a:t>subagrestis</a:t>
            </a:r>
            <a:r>
              <a:rPr lang="it-IT"/>
              <a:t> </a:t>
            </a:r>
            <a:r>
              <a:rPr lang="it-IT" err="1"/>
              <a:t>ingenii</a:t>
            </a:r>
            <a:r>
              <a:rPr lang="it-IT"/>
              <a:t> </a:t>
            </a:r>
            <a:r>
              <a:rPr lang="it-IT" err="1"/>
              <a:t>persuasionis</a:t>
            </a:r>
            <a:r>
              <a:rPr lang="it-IT"/>
              <a:t> </a:t>
            </a:r>
            <a:r>
              <a:rPr lang="it-IT" err="1"/>
              <a:t>opifex</a:t>
            </a:r>
            <a:r>
              <a:rPr lang="it-IT"/>
              <a:t> </a:t>
            </a:r>
            <a:r>
              <a:rPr lang="it-IT" err="1"/>
              <a:t>callidus</a:t>
            </a:r>
            <a:r>
              <a:rPr lang="it-IT"/>
              <a:t>. Qui </a:t>
            </a:r>
            <a:r>
              <a:rPr lang="it-IT" err="1"/>
              <a:t>eum</a:t>
            </a:r>
            <a:r>
              <a:rPr lang="it-IT"/>
              <a:t> adulabili sermone </a:t>
            </a:r>
            <a:r>
              <a:rPr lang="it-IT" err="1"/>
              <a:t>seriis</a:t>
            </a:r>
            <a:r>
              <a:rPr lang="it-IT"/>
              <a:t> </a:t>
            </a:r>
            <a:r>
              <a:rPr lang="it-IT" err="1"/>
              <a:t>admixto</a:t>
            </a:r>
            <a:r>
              <a:rPr lang="it-IT"/>
              <a:t> </a:t>
            </a:r>
            <a:r>
              <a:rPr lang="it-IT" err="1"/>
              <a:t>solus</a:t>
            </a:r>
            <a:r>
              <a:rPr lang="it-IT"/>
              <a:t> omnium </a:t>
            </a:r>
            <a:r>
              <a:rPr lang="it-IT" err="1"/>
              <a:t>proficisci</a:t>
            </a:r>
            <a:r>
              <a:rPr lang="it-IT"/>
              <a:t> </a:t>
            </a:r>
            <a:r>
              <a:rPr lang="it-IT" err="1"/>
              <a:t>pellexit</a:t>
            </a:r>
            <a:r>
              <a:rPr lang="it-IT"/>
              <a:t> </a:t>
            </a:r>
            <a:r>
              <a:rPr lang="it-IT" err="1"/>
              <a:t>vultu</a:t>
            </a:r>
            <a:r>
              <a:rPr lang="it-IT"/>
              <a:t> </a:t>
            </a:r>
            <a:r>
              <a:rPr lang="it-IT" err="1"/>
              <a:t>adsimulato</a:t>
            </a:r>
            <a:r>
              <a:rPr lang="it-IT"/>
              <a:t> </a:t>
            </a:r>
            <a:r>
              <a:rPr lang="it-IT" err="1"/>
              <a:t>saepius</a:t>
            </a:r>
            <a:r>
              <a:rPr lang="it-IT"/>
              <a:t>:</a:t>
            </a:r>
          </a:p>
          <a:p>
            <a:pPr lvl="0"/>
            <a:endParaRPr lang="it-IT"/>
          </a:p>
          <a:p>
            <a:pPr lvl="0"/>
            <a:r>
              <a:rPr lang="it-IT"/>
              <a:t>replicando</a:t>
            </a:r>
          </a:p>
          <a:p>
            <a:pPr lvl="0"/>
            <a:r>
              <a:rPr lang="it-IT" err="1"/>
              <a:t>adsimulato</a:t>
            </a:r>
            <a:r>
              <a:rPr lang="it-IT"/>
              <a:t> </a:t>
            </a:r>
          </a:p>
          <a:p>
            <a:pPr lvl="0"/>
            <a:r>
              <a:rPr lang="it-IT" err="1"/>
              <a:t>adsimulato</a:t>
            </a:r>
            <a:r>
              <a:rPr lang="it-IT"/>
              <a:t> 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0" y="1085850"/>
            <a:ext cx="4573588" cy="508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[ </a:t>
            </a:r>
            <a:r>
              <a:rPr lang="en-US" err="1"/>
              <a:t>Insérez</a:t>
            </a:r>
            <a:r>
              <a:rPr lang="en-US"/>
              <a:t> un </a:t>
            </a:r>
            <a:r>
              <a:rPr lang="en-US" err="1"/>
              <a:t>visuel</a:t>
            </a:r>
            <a:r>
              <a:rPr lang="en-US"/>
              <a:t> </a:t>
            </a:r>
            <a:r>
              <a:rPr lang="en-US" err="1"/>
              <a:t>ici</a:t>
            </a:r>
            <a:r>
              <a:rPr lang="en-US"/>
              <a:t> ]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/>
              <a:t>Titre de la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5752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621196"/>
            <a:ext cx="8573745" cy="4544653"/>
          </a:xfrm>
          <a:prstGeom prst="rect">
            <a:avLst/>
          </a:prstGeom>
        </p:spPr>
        <p:txBody>
          <a:bodyPr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28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800100" indent="-342900">
              <a:buFont typeface="Arial"/>
              <a:buChar char="•"/>
              <a:defRPr sz="24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1200150" indent="-285750">
              <a:buFont typeface="Courier New"/>
              <a:buChar char="o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2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et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99931" y="1333750"/>
            <a:ext cx="8079958" cy="48132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472586"/>
            <a:ext cx="8573745" cy="4693263"/>
          </a:xfrm>
          <a:prstGeom prst="rect">
            <a:avLst/>
          </a:prstGeom>
        </p:spPr>
        <p:txBody>
          <a:bodyPr numCol="2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5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621196"/>
            <a:ext cx="8573745" cy="4544653"/>
          </a:xfrm>
          <a:prstGeom prst="rect">
            <a:avLst/>
          </a:prstGeom>
        </p:spPr>
        <p:txBody>
          <a:bodyPr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28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800100" indent="-342900">
              <a:buFont typeface="Arial"/>
              <a:buChar char="•"/>
              <a:defRPr sz="24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1200150" indent="-285750">
              <a:buFont typeface="Courier New"/>
              <a:buChar char="o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6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83150" y="1350996"/>
            <a:ext cx="3956050" cy="481485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350996"/>
            <a:ext cx="4572000" cy="48148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7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83150" y="1323976"/>
            <a:ext cx="3956050" cy="484187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323976"/>
            <a:ext cx="4573588" cy="4841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9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ête et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839109" y="324240"/>
            <a:ext cx="7132618" cy="61034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337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93788"/>
            <a:ext cx="9144000" cy="5086350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0" y="5703888"/>
            <a:ext cx="91440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spc="10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IDDRI.ORG</a:t>
            </a:r>
          </a:p>
        </p:txBody>
      </p:sp>
      <p:sp>
        <p:nvSpPr>
          <p:cNvPr id="5" name="TextBox 10"/>
          <p:cNvSpPr txBox="1"/>
          <p:nvPr userDrawn="1"/>
        </p:nvSpPr>
        <p:spPr>
          <a:xfrm>
            <a:off x="0" y="2630488"/>
            <a:ext cx="9144000" cy="105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>
                <a:solidFill>
                  <a:schemeClr val="bg2"/>
                </a:solidFill>
                <a:latin typeface="Helvetica"/>
                <a:ea typeface="+mn-ea"/>
                <a:cs typeface="Helvetica"/>
              </a:rPr>
              <a:t>CONTACT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" y="3114325"/>
            <a:ext cx="9144000" cy="9010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982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249238"/>
            <a:ext cx="18081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6025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Espace réservé du titre 2"/>
          <p:cNvSpPr>
            <a:spLocks noGrp="1"/>
          </p:cNvSpPr>
          <p:nvPr>
            <p:ph type="title"/>
          </p:nvPr>
        </p:nvSpPr>
        <p:spPr bwMode="auto">
          <a:xfrm>
            <a:off x="0" y="44450"/>
            <a:ext cx="903922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GB"/>
          </a:p>
        </p:txBody>
      </p:sp>
      <p:pic>
        <p:nvPicPr>
          <p:cNvPr id="4100" name="Image 3" descr="IDDRI_logo-black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17097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8850" y="6345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007B08-5873-6744-BB47-2E85EB0AC4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2" name="Espace réservé du texte 7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6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249238"/>
            <a:ext cx="18081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6025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Espace réservé du titre 2"/>
          <p:cNvSpPr>
            <a:spLocks noGrp="1"/>
          </p:cNvSpPr>
          <p:nvPr>
            <p:ph type="title"/>
          </p:nvPr>
        </p:nvSpPr>
        <p:spPr bwMode="auto">
          <a:xfrm>
            <a:off x="0" y="44450"/>
            <a:ext cx="9039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GB"/>
          </a:p>
        </p:txBody>
      </p:sp>
      <p:pic>
        <p:nvPicPr>
          <p:cNvPr id="4100" name="Image 3" descr="IDDRI_logo-black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39968"/>
            <a:ext cx="1572768" cy="63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8850" y="6345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007B08-5873-6744-BB47-2E85EB0AC4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2" name="Espace réservé du texte 7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1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4730D-632F-3D43-B4C6-2B79CDCF88FC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1B89AA1-2E75-5F42-900D-5A79BC8BDE9F}"/>
              </a:ext>
            </a:extLst>
          </p:cNvPr>
          <p:cNvSpPr txBox="1">
            <a:spLocks/>
          </p:cNvSpPr>
          <p:nvPr/>
        </p:nvSpPr>
        <p:spPr>
          <a:xfrm>
            <a:off x="8496000" y="0"/>
            <a:ext cx="648000" cy="684000"/>
          </a:xfrm>
          <a:prstGeom prst="rect">
            <a:avLst/>
          </a:prstGeom>
          <a:noFill/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374BD0-262D-E84D-A0E8-470F1DFF3C89}" type="slidenum">
              <a:rPr lang="fr-FR" sz="1200" b="1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200" b="1">
              <a:solidFill>
                <a:schemeClr val="bg1"/>
              </a:solidFill>
            </a:endParaRPr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9ED10825-563A-EE47-BAF8-D9BB88E62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07990"/>
            <a:ext cx="91440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>
            <a:extLst>
              <a:ext uri="{FF2B5EF4-FFF2-40B4-BE49-F238E27FC236}">
                <a16:creationId xmlns:a16="http://schemas.microsoft.com/office/drawing/2014/main" id="{902E04E8-1FE6-E249-BA33-5FA13753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6480000"/>
            <a:ext cx="1080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F555F2B2-98C5-B841-A62D-B2A1864C4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1" y="6480001"/>
            <a:ext cx="7055999" cy="323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565656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 kern="1200">
          <a:solidFill>
            <a:srgbClr val="565656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65656"/>
          </a:solidFill>
          <a:latin typeface="Trebuchet MS" panose="020B070302020209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65656"/>
          </a:solidFill>
          <a:latin typeface="Trebuchet MS" panose="020B070302020209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65656"/>
          </a:solidFill>
          <a:latin typeface="Trebuchet MS" panose="020B070302020209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65656"/>
          </a:solidFill>
          <a:latin typeface="Trebuchet MS" panose="020B070302020209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65656"/>
          </a:solidFill>
          <a:latin typeface="Trebuchet MS" panose="020B070302020209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65656"/>
          </a:solidFill>
          <a:latin typeface="Trebuchet MS" panose="020B070302020209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65656"/>
          </a:solidFill>
          <a:latin typeface="Trebuchet MS" panose="020B070302020209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565656"/>
          </a:solidFill>
          <a:latin typeface="Trebuchet MS" panose="020B070302020209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rgbClr val="AF4747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LucidaGrande"/>
        <a:buChar char="→"/>
        <a:defRPr sz="1200" b="1" kern="1200">
          <a:solidFill>
            <a:srgbClr val="565656"/>
          </a:solidFill>
          <a:latin typeface="+mn-lt"/>
          <a:ea typeface="+mn-ea"/>
          <a:cs typeface="+mn-cs"/>
        </a:defRPr>
      </a:lvl2pPr>
      <a:lvl3pPr marL="900113" indent="-214313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65656"/>
          </a:solidFill>
          <a:latin typeface="+mn-lt"/>
          <a:ea typeface="+mn-ea"/>
          <a:cs typeface="+mn-cs"/>
        </a:defRPr>
      </a:lvl3pPr>
      <a:lvl4pPr marL="1243013" indent="-214313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85913" indent="-214313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9144000" cy="869369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27" y="249121"/>
            <a:ext cx="1140712" cy="37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736" y="6393321"/>
            <a:ext cx="1137897" cy="2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dri.org/tyfa" TargetMode="External"/><Relationship Id="rId2" Type="http://schemas.openxmlformats.org/officeDocument/2006/relationships/hyperlink" Target="https://www.iddri.org/en/project/ten-years-agroecology-europe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97155" y="1540192"/>
            <a:ext cx="894969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4000">
                <a:latin typeface="Georgia" charset="0"/>
                <a:cs typeface="Georgia" charset="0"/>
              </a:rPr>
              <a:t>De la stratégie Farm2Fork au dialogue stratégique sur l’agriculture</a:t>
            </a:r>
            <a:br>
              <a:rPr lang="fr-FR" sz="4000">
                <a:latin typeface="Georgia" charset="0"/>
                <a:cs typeface="Georgia" charset="0"/>
              </a:rPr>
            </a:br>
            <a:r>
              <a:rPr lang="fr-FR" sz="2800">
                <a:latin typeface="Georgia" charset="0"/>
                <a:cs typeface="Georgia" charset="0"/>
              </a:rPr>
              <a:t>Quels enjeux pour les politiques agricoles en Europe et en France ?</a:t>
            </a:r>
            <a:endParaRPr lang="fr-FR" sz="3200">
              <a:latin typeface="Georgia" charset="0"/>
              <a:cs typeface="Georgia" charset="0"/>
            </a:endParaRP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 bwMode="auto">
          <a:xfrm>
            <a:off x="315278" y="4362133"/>
            <a:ext cx="8611552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>
                <a:latin typeface="Helvetica" charset="0"/>
                <a:cs typeface="Helvetica" charset="0"/>
              </a:rPr>
              <a:t>Présentation à l’</a:t>
            </a:r>
            <a:r>
              <a:rPr lang="fr-FR" err="1">
                <a:latin typeface="Helvetica" charset="0"/>
                <a:cs typeface="Helvetica" charset="0"/>
              </a:rPr>
              <a:t>Ihédate</a:t>
            </a:r>
            <a:r>
              <a:rPr lang="fr-FR">
                <a:latin typeface="Helvetica" charset="0"/>
                <a:cs typeface="Helvetica" charset="0"/>
              </a:rPr>
              <a:t> </a:t>
            </a:r>
            <a:endParaRPr lang="fr-FR">
              <a:latin typeface="Helvetica" charset="0"/>
            </a:endParaRPr>
          </a:p>
          <a:p>
            <a:pPr eaLnBrk="1" hangingPunct="1"/>
            <a:r>
              <a:rPr lang="fr-FR" sz="2000">
                <a:latin typeface="Helvetica" charset="0"/>
                <a:cs typeface="Helvetica" charset="0"/>
              </a:rPr>
              <a:t>Pierre-Marie Aubert, Directeur – Politiques agricoles &amp; alimentaires, </a:t>
            </a:r>
            <a:r>
              <a:rPr lang="fr-FR" sz="2000" err="1">
                <a:latin typeface="Helvetica" charset="0"/>
                <a:cs typeface="Helvetica" charset="0"/>
              </a:rPr>
              <a:t>Iddri</a:t>
            </a:r>
            <a:endParaRPr lang="fr-FR" sz="2000">
              <a:latin typeface="Helvetica" charset="0"/>
              <a:cs typeface="Helvetica" charset="0"/>
            </a:endParaRPr>
          </a:p>
          <a:p>
            <a:pPr eaLnBrk="1" hangingPunct="1"/>
            <a:r>
              <a:rPr lang="fr-FR" sz="2000">
                <a:latin typeface="Helvetica" charset="0"/>
                <a:cs typeface="Helvetica" charset="0"/>
              </a:rPr>
              <a:t>Le 7 novembre 2024</a:t>
            </a:r>
          </a:p>
        </p:txBody>
      </p:sp>
      <p:sp>
        <p:nvSpPr>
          <p:cNvPr id="9219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338138" y="6413500"/>
            <a:ext cx="2432050" cy="30638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680" y="1101348"/>
            <a:ext cx="8494989" cy="5080000"/>
          </a:xfrm>
        </p:spPr>
        <p:txBody>
          <a:bodyPr numCol="1"/>
          <a:lstStyle/>
          <a:p>
            <a:pPr>
              <a:spcBef>
                <a:spcPts val="300"/>
              </a:spcBef>
            </a:pPr>
            <a:r>
              <a:rPr lang="fr-FR"/>
              <a:t>Quatre « paquets » d’objectifs environnementaux, cohérents avec l’état de la recherche</a:t>
            </a:r>
          </a:p>
          <a:p>
            <a:pPr lvl="1">
              <a:spcBef>
                <a:spcPts val="300"/>
              </a:spcBef>
            </a:pPr>
            <a:r>
              <a:rPr lang="fr-FR"/>
              <a:t>Le « passage à un régime alimentaire plus végétal, avec moins de viandes rouges  et transformées et plus de fruits et légume » (mais pas de cible quantifiée)</a:t>
            </a:r>
          </a:p>
          <a:p>
            <a:pPr lvl="1">
              <a:spcBef>
                <a:spcPts val="300"/>
              </a:spcBef>
            </a:pPr>
            <a:r>
              <a:rPr lang="fr-FR"/>
              <a:t>« la Commission […] proposera des objectifs juridiquement contraignants pour réduire le gaspillage alimentaire dans l’ensemble de l’UE »</a:t>
            </a:r>
          </a:p>
          <a:p>
            <a:pPr lvl="1">
              <a:spcBef>
                <a:spcPts val="300"/>
              </a:spcBef>
            </a:pPr>
            <a:r>
              <a:rPr lang="fr-FR"/>
              <a:t>le développement du stockage de carbone dans les sols agricoles, un « exemple de nouveau modèle d’entreprise vert [qui] devra être récompensé »</a:t>
            </a:r>
          </a:p>
          <a:p>
            <a:pPr lvl="1">
              <a:spcBef>
                <a:spcPts val="300"/>
              </a:spcBef>
            </a:pPr>
            <a:r>
              <a:rPr lang="fr-FR"/>
              <a:t>Réduction de la dépendance aux intrants de synthèse : –20 % usage N, –50 % pesticides / AMR ; cible de 25 % pour AB ; 10 % d’infrastructures agroécologiques. </a:t>
            </a:r>
          </a:p>
          <a:p>
            <a:pPr>
              <a:spcBef>
                <a:spcPts val="300"/>
              </a:spcBef>
            </a:pPr>
            <a:r>
              <a:rPr lang="fr-FR"/>
              <a:t>Les angles morts : atténuation, bien-être animal, outils industriels &amp; enjeux commerciaux</a:t>
            </a:r>
          </a:p>
          <a:p>
            <a:pPr lvl="1">
              <a:spcBef>
                <a:spcPts val="300"/>
              </a:spcBef>
            </a:pP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Des objectifs environnementaux clairs…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680" y="1101348"/>
            <a:ext cx="8494989" cy="5080000"/>
          </a:xfrm>
        </p:spPr>
        <p:txBody>
          <a:bodyPr numCol="1"/>
          <a:lstStyle/>
          <a:p>
            <a:r>
              <a:rPr lang="fr-FR"/>
              <a:t>Point d’achoppement : la place de la biodiversité</a:t>
            </a:r>
          </a:p>
          <a:p>
            <a:r>
              <a:rPr lang="fr-FR"/>
              <a:t>Des questions économiques redoutables face auxquelles la commission est restée (trop) évasive : </a:t>
            </a:r>
          </a:p>
          <a:p>
            <a:pPr lvl="1"/>
            <a:r>
              <a:rPr lang="fr-FR"/>
              <a:t>Végétalisation des régimes et modes de vie : comment faire évoluer les pratiques alimentaires, et à quel coût ? </a:t>
            </a:r>
          </a:p>
          <a:p>
            <a:pPr lvl="1"/>
            <a:r>
              <a:rPr lang="fr-FR"/>
              <a:t>Baisse des intrants, diversification et structure de l’appareil productif : comment rester compétitif ? comment changer les règles du commerce mondial ? </a:t>
            </a:r>
          </a:p>
          <a:p>
            <a:pPr lvl="1"/>
            <a:r>
              <a:rPr lang="fr-FR"/>
              <a:t>« Modèle » agricole européen et politique internationale : quel positionnement dans la bataille mondial et quels partenaires ? Quelle contribution de l’UE aux équilibres alimentaires mondiaux ?</a:t>
            </a:r>
          </a:p>
          <a:p>
            <a:r>
              <a:rPr lang="fr-FR"/>
              <a:t>Un contexte international très défavorable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… mais contestés !	</a:t>
            </a:r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1ACE0A3-AD2A-AF4C-9AE9-4590C2963F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08/11/2018</a:t>
            </a:r>
          </a:p>
        </p:txBody>
      </p:sp>
    </p:spTree>
    <p:extLst>
      <p:ext uri="{BB962C8B-B14F-4D97-AF65-F5344CB8AC3E}">
        <p14:creationId xmlns:p14="http://schemas.microsoft.com/office/powerpoint/2010/main" val="36808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3F72A9-15C8-055A-66E6-2D1CAAFD9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D1ED43-0546-64E9-83F7-8CF490729D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85DD2F-0F5E-1436-96FF-FDF897E3C3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59"/>
            <a:ext cx="4597401" cy="683064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53C01E-BE0D-9D05-07DC-8A4D062E6C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400" y="0"/>
            <a:ext cx="4546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EED7E3A7-AB58-F629-67FF-4FC814C57A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45286C0-C7BE-074F-951D-C20BA46E0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2. Un nouveau cycle politique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E7AA7A09-E4DB-3218-3B43-5945EE40F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Dialogue stratégique, nouvelle Commission et calendrier politique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21BE04-C7B6-075E-5C9E-3C884BC23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58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13447-C868-3843-B7C6-F8E995AA5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fr-FR" sz="2000"/>
              <a:t>Un processus politique piloté par </a:t>
            </a:r>
            <a:r>
              <a:rPr lang="fr-FR" sz="2000" err="1"/>
              <a:t>VdL</a:t>
            </a:r>
            <a:r>
              <a:rPr lang="fr-FR" sz="2000"/>
              <a:t> : sortir par le haut de la crise</a:t>
            </a:r>
          </a:p>
          <a:p>
            <a:pPr>
              <a:spcBef>
                <a:spcPts val="200"/>
              </a:spcBef>
            </a:pPr>
            <a:r>
              <a:rPr lang="fr-FR" sz="2000"/>
              <a:t>6 mois d’échanges, 29 parties prenantes, 110 page sans 1 chiffre…</a:t>
            </a:r>
          </a:p>
          <a:p>
            <a:pPr>
              <a:spcBef>
                <a:spcPts val="200"/>
              </a:spcBef>
            </a:pPr>
            <a:r>
              <a:rPr lang="fr-FR" sz="2000"/>
              <a:t>Trois registres discursif : normatif, assertif, prescriptif</a:t>
            </a:r>
          </a:p>
          <a:p>
            <a:pPr>
              <a:spcBef>
                <a:spcPts val="200"/>
              </a:spcBef>
            </a:pPr>
            <a:r>
              <a:rPr lang="fr-FR" sz="2000"/>
              <a:t>Normatif : 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la vision d’un future souhaité/souhaitable où tout semble conciliable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AA24AA-AB4C-B94F-ABE2-46A126D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dialogue stratégique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9584F8-F682-1148-A006-9AE3C6BB61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542935D-8DC9-5041-CD42-1ABBCA487C80}"/>
              </a:ext>
            </a:extLst>
          </p:cNvPr>
          <p:cNvGraphicFramePr>
            <a:graphicFrameLocks/>
          </p:cNvGraphicFramePr>
          <p:nvPr/>
        </p:nvGraphicFramePr>
        <p:xfrm>
          <a:off x="1514432" y="3136900"/>
          <a:ext cx="6118268" cy="373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9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13447-C868-3843-B7C6-F8E995AA5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fr-FR" sz="2000"/>
              <a:t>Un processus politique piloté par </a:t>
            </a:r>
            <a:r>
              <a:rPr lang="fr-FR" sz="2000" err="1"/>
              <a:t>VdL</a:t>
            </a:r>
            <a:r>
              <a:rPr lang="fr-FR" sz="2000"/>
              <a:t> : sortir par le haut de la crise</a:t>
            </a:r>
          </a:p>
          <a:p>
            <a:pPr>
              <a:spcBef>
                <a:spcPts val="200"/>
              </a:spcBef>
            </a:pPr>
            <a:r>
              <a:rPr lang="fr-FR" sz="2000"/>
              <a:t>6 mois, 29 parties prenantes, 110p. (</a:t>
            </a:r>
            <a:r>
              <a:rPr lang="fr-FR" sz="2000" err="1"/>
              <a:t>ø</a:t>
            </a:r>
            <a:r>
              <a:rPr lang="fr-FR" sz="2000"/>
              <a:t> chiffre), trois registres discursifs</a:t>
            </a:r>
          </a:p>
          <a:p>
            <a:pPr>
              <a:spcBef>
                <a:spcPts val="200"/>
              </a:spcBef>
            </a:pPr>
            <a:r>
              <a:rPr lang="fr-FR" sz="2000"/>
              <a:t>Normatif : 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la vision d’un future souhaité/souhaitable où tout semble conciliable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« Trade </a:t>
            </a:r>
            <a:r>
              <a:rPr lang="fr-FR" sz="1600" err="1"/>
              <a:t>offs</a:t>
            </a:r>
            <a:r>
              <a:rPr lang="fr-FR" sz="1600"/>
              <a:t> can </a:t>
            </a:r>
            <a:r>
              <a:rPr lang="fr-FR" sz="1600" err="1"/>
              <a:t>only</a:t>
            </a:r>
            <a:r>
              <a:rPr lang="fr-FR" sz="1600"/>
              <a:t> </a:t>
            </a:r>
            <a:r>
              <a:rPr lang="fr-FR" sz="1600" err="1"/>
              <a:t>be</a:t>
            </a:r>
            <a:r>
              <a:rPr lang="fr-FR" sz="1600"/>
              <a:t> </a:t>
            </a:r>
            <a:r>
              <a:rPr lang="fr-FR" sz="1600" err="1"/>
              <a:t>managed</a:t>
            </a:r>
            <a:r>
              <a:rPr lang="fr-FR" sz="1600"/>
              <a:t> </a:t>
            </a:r>
            <a:r>
              <a:rPr lang="fr-FR" sz="1600" err="1"/>
              <a:t>collectively</a:t>
            </a:r>
            <a:r>
              <a:rPr lang="fr-FR" sz="1600"/>
              <a:t>, </a:t>
            </a:r>
            <a:r>
              <a:rPr lang="fr-FR" sz="1600" err="1"/>
              <a:t>requiring</a:t>
            </a:r>
            <a:r>
              <a:rPr lang="fr-FR" sz="1600"/>
              <a:t> hard </a:t>
            </a:r>
            <a:r>
              <a:rPr lang="fr-FR" sz="1600" err="1"/>
              <a:t>choices</a:t>
            </a:r>
            <a:r>
              <a:rPr lang="fr-FR" sz="1600"/>
              <a:t>. Eco., envi. and social </a:t>
            </a:r>
            <a:r>
              <a:rPr lang="fr-FR" sz="1600" err="1"/>
              <a:t>sustainability</a:t>
            </a:r>
            <a:r>
              <a:rPr lang="fr-FR" sz="1600"/>
              <a:t> can </a:t>
            </a:r>
            <a:r>
              <a:rPr lang="fr-FR" sz="1600" err="1"/>
              <a:t>reinforce</a:t>
            </a:r>
            <a:r>
              <a:rPr lang="fr-FR" sz="1600"/>
              <a:t> </a:t>
            </a:r>
            <a:r>
              <a:rPr lang="fr-FR" sz="1600" err="1"/>
              <a:t>each</a:t>
            </a:r>
            <a:r>
              <a:rPr lang="fr-FR" sz="1600"/>
              <a:t> </a:t>
            </a:r>
            <a:r>
              <a:rPr lang="fr-FR" sz="1600" err="1"/>
              <a:t>other</a:t>
            </a:r>
            <a:r>
              <a:rPr lang="fr-FR" sz="1600"/>
              <a:t> [</a:t>
            </a:r>
            <a:r>
              <a:rPr lang="fr-FR" sz="1600" err="1"/>
              <a:t>through</a:t>
            </a:r>
            <a:r>
              <a:rPr lang="fr-FR" sz="1600"/>
              <a:t>] </a:t>
            </a:r>
            <a:r>
              <a:rPr lang="fr-FR" sz="1600" err="1"/>
              <a:t>market</a:t>
            </a:r>
            <a:r>
              <a:rPr lang="fr-FR" sz="1600"/>
              <a:t> </a:t>
            </a:r>
            <a:r>
              <a:rPr lang="fr-FR" sz="1600" err="1"/>
              <a:t>based</a:t>
            </a:r>
            <a:r>
              <a:rPr lang="fr-FR" sz="1600"/>
              <a:t> </a:t>
            </a:r>
            <a:r>
              <a:rPr lang="fr-FR" sz="1600" err="1"/>
              <a:t>economy</a:t>
            </a:r>
            <a:r>
              <a:rPr lang="fr-FR" sz="1600"/>
              <a:t> »</a:t>
            </a:r>
          </a:p>
          <a:p>
            <a:pPr>
              <a:spcBef>
                <a:spcPts val="200"/>
              </a:spcBef>
            </a:pPr>
            <a:r>
              <a:rPr lang="fr-FR" sz="2000"/>
              <a:t>Assertif : les points problématiques aujourd’hui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Envi : zones de haute densité de l’élevage, bilan N, émissions, adaptation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Socio-éco : manque d’installation, inégalités entre agri, asymétries de pouvoir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Alim : régimes déséquilibrés et trop riches (notamment en </a:t>
            </a:r>
            <a:r>
              <a:rPr lang="fr-FR" sz="1600" err="1"/>
              <a:t>prot</a:t>
            </a:r>
            <a:r>
              <a:rPr lang="fr-FR" sz="1600"/>
              <a:t>. Animales)</a:t>
            </a:r>
          </a:p>
          <a:p>
            <a:pPr>
              <a:spcBef>
                <a:spcPts val="200"/>
              </a:spcBef>
            </a:pPr>
            <a:r>
              <a:rPr lang="fr-FR" sz="2000"/>
              <a:t>Prescriptif : un jeu de 14 recommandations, parmi lesquelles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Définir la durabilité (« benchmarking ») : circularité et diversité au centre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PAC : sortir paiements directs, soutien aux agri dans le besoin + </a:t>
            </a:r>
            <a:r>
              <a:rPr lang="fr-FR" sz="1600" err="1"/>
              <a:t>outcome</a:t>
            </a:r>
            <a:r>
              <a:rPr lang="fr-FR" sz="1600"/>
              <a:t> sociétaux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Changer les environnements alimentaires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Mettre en place un fonds pour la transition juste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AA24AA-AB4C-B94F-ABE2-46A126D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dialogue stratégique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9584F8-F682-1148-A006-9AE3C6BB61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13447-C868-3843-B7C6-F8E995AA5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fr-FR" sz="2000"/>
              <a:t>Des priorités fortes : compétitivité, résilience, (durabilité) + une attention spéciale pour les populations rurales et l’industrie</a:t>
            </a:r>
          </a:p>
          <a:p>
            <a:pPr>
              <a:spcBef>
                <a:spcPts val="200"/>
              </a:spcBef>
            </a:pPr>
            <a:r>
              <a:rPr lang="fr-FR" sz="2000"/>
              <a:t>… adossées à des principes : simplification, investissement &amp; réforme</a:t>
            </a:r>
          </a:p>
          <a:p>
            <a:pPr>
              <a:spcBef>
                <a:spcPts val="200"/>
              </a:spcBef>
            </a:pPr>
            <a:r>
              <a:rPr lang="fr-FR" sz="2000"/>
              <a:t>… qui entrent pour partie en tension avec les propositions du dialogue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Sur la structure et le volume du budget pour les questions agri-alim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Sur les priorités de dépense</a:t>
            </a:r>
          </a:p>
          <a:p>
            <a:pPr>
              <a:spcBef>
                <a:spcPts val="200"/>
              </a:spcBef>
            </a:pPr>
            <a:r>
              <a:rPr lang="fr-FR" sz="2000"/>
              <a:t>Un calendrier serré 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Sous 100 jours : une vision pour l’agriculture et l’alimentation dans l’UE + pour l’industrie « propre » (clean </a:t>
            </a:r>
            <a:r>
              <a:rPr lang="fr-FR" sz="1600" err="1"/>
              <a:t>industrial</a:t>
            </a:r>
            <a:r>
              <a:rPr lang="fr-FR" sz="1600"/>
              <a:t> deal)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Juillet 2025 : premières propositions budgétaires – mais la réflexion a déjà démarré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Septembre 2025 : proposition législative pour la prochaine PAC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En // : consultation sur la mise en place d’une tarification carbone pour l’agriculture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… et études pour un possible « biotech </a:t>
            </a:r>
            <a:r>
              <a:rPr lang="fr-FR" sz="1600" err="1"/>
              <a:t>act</a:t>
            </a:r>
            <a:r>
              <a:rPr lang="fr-FR" sz="1600"/>
              <a:t> » pour simplifier le cadre réglementaire sur les biotechnologies (NGT, biocontrôle, protéines alternatives)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AA24AA-AB4C-B94F-ABE2-46A126D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Priorités de la nouvelle Commission et calendrier politique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9584F8-F682-1148-A006-9AE3C6BB61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45286C0-C7BE-074F-951D-C20BA46E0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3. Quels suites ? Quels leviers pour la transition ?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E7AA7A09-E4DB-3218-3B43-5945EE40F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Combiner durabilité environnementale, compétitivité économique et stratégie politique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21BE04-C7B6-075E-5C9E-3C884BC23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pour une image  8" descr="Une image contenant personne, intérieur, Transformation alimentaire, habits&#10;&#10;Description générée automatiquement">
            <a:extLst>
              <a:ext uri="{FF2B5EF4-FFF2-40B4-BE49-F238E27FC236}">
                <a16:creationId xmlns:a16="http://schemas.microsoft.com/office/drawing/2014/main" id="{809FE984-8C10-C72B-7C4D-8686AD2CBD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881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7AA24AA-AB4C-B94F-ABE2-46A126D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 « triangle d’or » pour penser l’action publique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9584F8-F682-1148-A006-9AE3C6BB61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F8BE562-4BA6-C5BC-D055-FABA6825082D}"/>
              </a:ext>
            </a:extLst>
          </p:cNvPr>
          <p:cNvGraphicFramePr/>
          <p:nvPr/>
        </p:nvGraphicFramePr>
        <p:xfrm>
          <a:off x="1532415" y="161691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A486849-631E-AC73-BCF9-7DD8110A49D1}"/>
              </a:ext>
            </a:extLst>
          </p:cNvPr>
          <p:cNvSpPr/>
          <p:nvPr/>
        </p:nvSpPr>
        <p:spPr>
          <a:xfrm>
            <a:off x="5116010" y="2977006"/>
            <a:ext cx="3240911" cy="336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9D2BAC-7491-D954-B4DE-115D40D913F7}"/>
              </a:ext>
            </a:extLst>
          </p:cNvPr>
          <p:cNvSpPr/>
          <p:nvPr/>
        </p:nvSpPr>
        <p:spPr>
          <a:xfrm>
            <a:off x="1678329" y="2861259"/>
            <a:ext cx="3437681" cy="336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7AA24AA-AB4C-B94F-ABE2-46A126D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équation compliquée : il faudra des arbitrages !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B45FB39-7FF3-FA34-83DE-60EFDFA787F2}"/>
              </a:ext>
            </a:extLst>
          </p:cNvPr>
          <p:cNvGraphicFramePr>
            <a:graphicFrameLocks/>
          </p:cNvGraphicFramePr>
          <p:nvPr/>
        </p:nvGraphicFramePr>
        <p:xfrm>
          <a:off x="1603332" y="1553227"/>
          <a:ext cx="6701424" cy="464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12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13447-C868-3843-B7C6-F8E995AA5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318" y="1348740"/>
            <a:ext cx="8573745" cy="478053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fr-FR" sz="2000"/>
              <a:t>L’</a:t>
            </a:r>
            <a:r>
              <a:rPr lang="fr-FR" sz="2000" err="1"/>
              <a:t>Iddri</a:t>
            </a:r>
            <a:r>
              <a:rPr lang="fr-FR" sz="2000"/>
              <a:t> et les questions agricoles / alimentaires en quelques mots </a:t>
            </a:r>
          </a:p>
          <a:p>
            <a:pPr>
              <a:spcBef>
                <a:spcPts val="200"/>
              </a:spcBef>
            </a:pPr>
            <a:r>
              <a:rPr lang="fr-FR" sz="2000"/>
              <a:t>Un contexte inédit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Éco : dispersion ∆+ des revenus, entre secteurs, entre agriculteurs, entre pays</a:t>
            </a:r>
          </a:p>
          <a:p>
            <a:pPr marL="971550" lvl="1" indent="-457200">
              <a:spcBef>
                <a:spcPts val="200"/>
              </a:spcBef>
            </a:pPr>
            <a:endParaRPr lang="fr-FR" sz="160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AA24AA-AB4C-B94F-ABE2-46A126D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Introduction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9584F8-F682-1148-A006-9AE3C6BB61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>
              <a:defRPr/>
            </a:pPr>
            <a:fld id="{3B007B08-5873-6744-BB47-2E85EB0AC400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A59F504-2B64-7C32-9F39-4F5DFB6E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Trouver des synergies… même les moins intuitives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CA2D11-01A5-DC8E-B0CE-827F5B348F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06445D-586A-F0C1-676F-D08C8AB645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7634"/>
            <a:ext cx="5521120" cy="33565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1EAEAEC-DBA2-A556-DC3E-5AA0C7402D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3505" y="2946808"/>
            <a:ext cx="5330495" cy="38667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3F20EC1-B90F-444B-9277-C33558A56628}"/>
              </a:ext>
            </a:extLst>
          </p:cNvPr>
          <p:cNvSpPr txBox="1"/>
          <p:nvPr/>
        </p:nvSpPr>
        <p:spPr>
          <a:xfrm>
            <a:off x="5521120" y="1427634"/>
            <a:ext cx="3622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Benton, T.G. &amp; Bailey, R. (2019). The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paradox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 of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productivity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: Agricultural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productivity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promotes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food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 system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inefficiency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. </a:t>
            </a: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Global </a:t>
            </a:r>
            <a:r>
              <a:rPr kumimoji="0" lang="fr-FR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Sustainability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ＭＳ Ｐゴシック" charset="0"/>
              </a:rPr>
              <a:t>, 2, 1-8.</a:t>
            </a:r>
          </a:p>
        </p:txBody>
      </p:sp>
    </p:spTree>
    <p:extLst>
      <p:ext uri="{BB962C8B-B14F-4D97-AF65-F5344CB8AC3E}">
        <p14:creationId xmlns:p14="http://schemas.microsoft.com/office/powerpoint/2010/main" val="20915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A59F504-2B64-7C32-9F39-4F5DFB6E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Sur la sobriété : dépasser l’individu…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CA2D11-01A5-DC8E-B0CE-827F5B348F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834333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8" name="Google Shape;111;p3">
            <a:extLst>
              <a:ext uri="{FF2B5EF4-FFF2-40B4-BE49-F238E27FC236}">
                <a16:creationId xmlns:a16="http://schemas.microsoft.com/office/drawing/2014/main" id="{0F2C5179-E6BB-06A7-1A6D-A68CDC18E7A0}"/>
              </a:ext>
            </a:extLst>
          </p:cNvPr>
          <p:cNvSpPr/>
          <p:nvPr/>
        </p:nvSpPr>
        <p:spPr>
          <a:xfrm>
            <a:off x="1220765" y="5694583"/>
            <a:ext cx="139600" cy="2860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112;p3">
            <a:extLst>
              <a:ext uri="{FF2B5EF4-FFF2-40B4-BE49-F238E27FC236}">
                <a16:creationId xmlns:a16="http://schemas.microsoft.com/office/drawing/2014/main" id="{F1AC22D7-09B1-DFDB-1096-AAF838F5DE0C}"/>
              </a:ext>
            </a:extLst>
          </p:cNvPr>
          <p:cNvSpPr/>
          <p:nvPr/>
        </p:nvSpPr>
        <p:spPr>
          <a:xfrm>
            <a:off x="917393" y="5694583"/>
            <a:ext cx="139600" cy="2860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113;p3">
            <a:extLst>
              <a:ext uri="{FF2B5EF4-FFF2-40B4-BE49-F238E27FC236}">
                <a16:creationId xmlns:a16="http://schemas.microsoft.com/office/drawing/2014/main" id="{5AFCEE95-DD69-CABA-DF11-09939C0E526E}"/>
              </a:ext>
            </a:extLst>
          </p:cNvPr>
          <p:cNvSpPr txBox="1"/>
          <p:nvPr/>
        </p:nvSpPr>
        <p:spPr>
          <a:xfrm>
            <a:off x="124594" y="2304250"/>
            <a:ext cx="1898072" cy="2938000"/>
          </a:xfrm>
          <a:prstGeom prst="rect">
            <a:avLst/>
          </a:prstGeom>
          <a:noFill/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r>
              <a:rPr kumimoji="0" lang="fr-FR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Conditions matérielles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0" fontAlgn="base" latinLnBrk="0" hangingPunc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r>
              <a:rPr kumimoji="0" lang="fr-FR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Moments clés &amp; opportunités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0" fontAlgn="base" latinLnBrk="0" hangingPunc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r>
              <a:rPr kumimoji="0" lang="fr-FR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Insatisfaction service actuel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0" fontAlgn="base" latinLnBrk="0" hangingPunct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Lato"/>
              <a:buNone/>
              <a:tabLst/>
              <a:defRPr/>
            </a:pPr>
            <a:r>
              <a:rPr kumimoji="0" lang="fr-FR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Préoccupations &amp; valeurs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6C784D65-C2F1-3B71-A53D-6D68DEC1FF71}"/>
              </a:ext>
            </a:extLst>
          </p:cNvPr>
          <p:cNvSpPr/>
          <p:nvPr/>
        </p:nvSpPr>
        <p:spPr>
          <a:xfrm>
            <a:off x="2198627" y="4130446"/>
            <a:ext cx="1181673" cy="66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28575" cap="flat" cmpd="sng">
            <a:solidFill>
              <a:srgbClr val="F4652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B63B8598-77F8-C77A-939C-4B102C7A9EAE}"/>
              </a:ext>
            </a:extLst>
          </p:cNvPr>
          <p:cNvSpPr txBox="1"/>
          <p:nvPr/>
        </p:nvSpPr>
        <p:spPr>
          <a:xfrm>
            <a:off x="3761627" y="2341539"/>
            <a:ext cx="1742493" cy="17332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4225"/>
              <a:buFont typeface="Lato"/>
              <a:buNone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Environnement physique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ct val="121621"/>
              <a:buFont typeface="Lato"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OFFRES - infra - réglementation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16;p3">
            <a:extLst>
              <a:ext uri="{FF2B5EF4-FFF2-40B4-BE49-F238E27FC236}">
                <a16:creationId xmlns:a16="http://schemas.microsoft.com/office/drawing/2014/main" id="{C6D883AD-67C0-5F1C-48E2-6C2E8512E170}"/>
              </a:ext>
            </a:extLst>
          </p:cNvPr>
          <p:cNvSpPr txBox="1"/>
          <p:nvPr/>
        </p:nvSpPr>
        <p:spPr>
          <a:xfrm>
            <a:off x="3761627" y="4252906"/>
            <a:ext cx="1780880" cy="17332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4225"/>
              <a:buFont typeface="Lato"/>
              <a:buNone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Environnement économique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ct val="121621"/>
              <a:buFont typeface="Lato"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PRIX - subventions - marges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17;p3">
            <a:extLst>
              <a:ext uri="{FF2B5EF4-FFF2-40B4-BE49-F238E27FC236}">
                <a16:creationId xmlns:a16="http://schemas.microsoft.com/office/drawing/2014/main" id="{CE0F858C-2CC7-1243-3EE5-0A7789B6F4B8}"/>
              </a:ext>
            </a:extLst>
          </p:cNvPr>
          <p:cNvSpPr txBox="1"/>
          <p:nvPr/>
        </p:nvSpPr>
        <p:spPr>
          <a:xfrm>
            <a:off x="5595294" y="2341539"/>
            <a:ext cx="1742493" cy="17332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4225"/>
              <a:buFont typeface="Lato"/>
              <a:buNone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Environnement socio-culturel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ct val="121621"/>
              <a:buFont typeface="Lato"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NORMES - prescripteurs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18;p3">
            <a:extLst>
              <a:ext uri="{FF2B5EF4-FFF2-40B4-BE49-F238E27FC236}">
                <a16:creationId xmlns:a16="http://schemas.microsoft.com/office/drawing/2014/main" id="{9FAF26C8-93C9-248B-3546-465D7E6B5709}"/>
              </a:ext>
            </a:extLst>
          </p:cNvPr>
          <p:cNvSpPr txBox="1"/>
          <p:nvPr/>
        </p:nvSpPr>
        <p:spPr>
          <a:xfrm>
            <a:off x="5595294" y="4252906"/>
            <a:ext cx="1780880" cy="17332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4225"/>
              <a:buFont typeface="Lato"/>
              <a:buNone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Environnement cognitif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ct val="121621"/>
              <a:buFont typeface="Lato"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Informations - connaissance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19;p3">
            <a:extLst>
              <a:ext uri="{FF2B5EF4-FFF2-40B4-BE49-F238E27FC236}">
                <a16:creationId xmlns:a16="http://schemas.microsoft.com/office/drawing/2014/main" id="{3685580A-4981-CDC0-3CEF-C62FA10A74F6}"/>
              </a:ext>
            </a:extLst>
          </p:cNvPr>
          <p:cNvSpPr txBox="1"/>
          <p:nvPr/>
        </p:nvSpPr>
        <p:spPr>
          <a:xfrm>
            <a:off x="2022666" y="3292955"/>
            <a:ext cx="1461099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r>
              <a:rPr kumimoji="0" lang="fr-FR" sz="1867" b="1" i="0" u="none" strike="noStrike" kern="1200" cap="none" spc="0" normalizeH="0" baseline="0" noProof="0">
                <a:ln>
                  <a:noFill/>
                </a:ln>
                <a:solidFill>
                  <a:srgbClr val="F4652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Potentiels chgts</a:t>
            </a:r>
            <a:endParaRPr kumimoji="0" sz="1867" b="1" i="0" u="none" strike="noStrike" kern="1200" cap="none" spc="0" normalizeH="0" baseline="0" noProof="0">
              <a:ln>
                <a:noFill/>
              </a:ln>
              <a:solidFill>
                <a:srgbClr val="F46524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Google Shape;120;p3">
            <a:extLst>
              <a:ext uri="{FF2B5EF4-FFF2-40B4-BE49-F238E27FC236}">
                <a16:creationId xmlns:a16="http://schemas.microsoft.com/office/drawing/2014/main" id="{304869FE-C616-FA22-A2C4-2B998E1D1F7D}"/>
              </a:ext>
            </a:extLst>
          </p:cNvPr>
          <p:cNvSpPr/>
          <p:nvPr/>
        </p:nvSpPr>
        <p:spPr>
          <a:xfrm>
            <a:off x="986479" y="5629613"/>
            <a:ext cx="303600" cy="549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2857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Google Shape;121;p3">
            <a:extLst>
              <a:ext uri="{FF2B5EF4-FFF2-40B4-BE49-F238E27FC236}">
                <a16:creationId xmlns:a16="http://schemas.microsoft.com/office/drawing/2014/main" id="{911AE9E4-EBC3-40DD-AD56-438DC8EF3C04}"/>
              </a:ext>
            </a:extLst>
          </p:cNvPr>
          <p:cNvSpPr/>
          <p:nvPr/>
        </p:nvSpPr>
        <p:spPr>
          <a:xfrm>
            <a:off x="961894" y="5332156"/>
            <a:ext cx="352800" cy="362400"/>
          </a:xfrm>
          <a:prstGeom prst="ellipse">
            <a:avLst/>
          </a:prstGeom>
          <a:solidFill>
            <a:srgbClr val="666666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Google Shape;122;p3">
            <a:extLst>
              <a:ext uri="{FF2B5EF4-FFF2-40B4-BE49-F238E27FC236}">
                <a16:creationId xmlns:a16="http://schemas.microsoft.com/office/drawing/2014/main" id="{B0322664-092C-50C6-7DC4-FA4FCE56C00C}"/>
              </a:ext>
            </a:extLst>
          </p:cNvPr>
          <p:cNvSpPr/>
          <p:nvPr/>
        </p:nvSpPr>
        <p:spPr>
          <a:xfrm>
            <a:off x="1725898" y="5694583"/>
            <a:ext cx="139600" cy="2860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123;p3">
            <a:extLst>
              <a:ext uri="{FF2B5EF4-FFF2-40B4-BE49-F238E27FC236}">
                <a16:creationId xmlns:a16="http://schemas.microsoft.com/office/drawing/2014/main" id="{FBF1663A-3E77-0FE5-18FD-CF923DAD8955}"/>
              </a:ext>
            </a:extLst>
          </p:cNvPr>
          <p:cNvSpPr/>
          <p:nvPr/>
        </p:nvSpPr>
        <p:spPr>
          <a:xfrm>
            <a:off x="1422526" y="5694583"/>
            <a:ext cx="139600" cy="2860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Google Shape;124;p3">
            <a:extLst>
              <a:ext uri="{FF2B5EF4-FFF2-40B4-BE49-F238E27FC236}">
                <a16:creationId xmlns:a16="http://schemas.microsoft.com/office/drawing/2014/main" id="{DF6847CB-5FCC-F241-CD4E-97B60BD96BFF}"/>
              </a:ext>
            </a:extLst>
          </p:cNvPr>
          <p:cNvSpPr/>
          <p:nvPr/>
        </p:nvSpPr>
        <p:spPr>
          <a:xfrm>
            <a:off x="1491613" y="5629613"/>
            <a:ext cx="303600" cy="5496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2857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125;p3">
            <a:extLst>
              <a:ext uri="{FF2B5EF4-FFF2-40B4-BE49-F238E27FC236}">
                <a16:creationId xmlns:a16="http://schemas.microsoft.com/office/drawing/2014/main" id="{1B617B89-A169-BE85-3EF4-CE74F65CC0EA}"/>
              </a:ext>
            </a:extLst>
          </p:cNvPr>
          <p:cNvSpPr/>
          <p:nvPr/>
        </p:nvSpPr>
        <p:spPr>
          <a:xfrm>
            <a:off x="1467027" y="5332156"/>
            <a:ext cx="352800" cy="362400"/>
          </a:xfrm>
          <a:prstGeom prst="ellipse">
            <a:avLst/>
          </a:prstGeom>
          <a:solidFill>
            <a:srgbClr val="B7B7B7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126;p3">
            <a:extLst>
              <a:ext uri="{FF2B5EF4-FFF2-40B4-BE49-F238E27FC236}">
                <a16:creationId xmlns:a16="http://schemas.microsoft.com/office/drawing/2014/main" id="{5EE936D4-593B-3FDA-2DB8-253CF0F2D75C}"/>
              </a:ext>
            </a:extLst>
          </p:cNvPr>
          <p:cNvSpPr/>
          <p:nvPr/>
        </p:nvSpPr>
        <p:spPr>
          <a:xfrm>
            <a:off x="2211182" y="5694583"/>
            <a:ext cx="139600" cy="286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127;p3">
            <a:extLst>
              <a:ext uri="{FF2B5EF4-FFF2-40B4-BE49-F238E27FC236}">
                <a16:creationId xmlns:a16="http://schemas.microsoft.com/office/drawing/2014/main" id="{31024FB3-5402-F3E6-7B87-97F3948E4D58}"/>
              </a:ext>
            </a:extLst>
          </p:cNvPr>
          <p:cNvSpPr/>
          <p:nvPr/>
        </p:nvSpPr>
        <p:spPr>
          <a:xfrm>
            <a:off x="1907809" y="5694583"/>
            <a:ext cx="139600" cy="286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Google Shape;128;p3">
            <a:extLst>
              <a:ext uri="{FF2B5EF4-FFF2-40B4-BE49-F238E27FC236}">
                <a16:creationId xmlns:a16="http://schemas.microsoft.com/office/drawing/2014/main" id="{38199C0C-F7E0-CBFF-C28D-E7423F6EF304}"/>
              </a:ext>
            </a:extLst>
          </p:cNvPr>
          <p:cNvSpPr/>
          <p:nvPr/>
        </p:nvSpPr>
        <p:spPr>
          <a:xfrm>
            <a:off x="1976897" y="5629613"/>
            <a:ext cx="303600" cy="54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129;p3">
            <a:extLst>
              <a:ext uri="{FF2B5EF4-FFF2-40B4-BE49-F238E27FC236}">
                <a16:creationId xmlns:a16="http://schemas.microsoft.com/office/drawing/2014/main" id="{E49FB581-679F-3F58-E65A-A31F774BE70A}"/>
              </a:ext>
            </a:extLst>
          </p:cNvPr>
          <p:cNvSpPr/>
          <p:nvPr/>
        </p:nvSpPr>
        <p:spPr>
          <a:xfrm>
            <a:off x="1952310" y="5332156"/>
            <a:ext cx="352800" cy="362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130;p3">
            <a:extLst>
              <a:ext uri="{FF2B5EF4-FFF2-40B4-BE49-F238E27FC236}">
                <a16:creationId xmlns:a16="http://schemas.microsoft.com/office/drawing/2014/main" id="{E2273E90-835F-00EA-E9F8-4E5A3EB780EA}"/>
              </a:ext>
            </a:extLst>
          </p:cNvPr>
          <p:cNvSpPr/>
          <p:nvPr/>
        </p:nvSpPr>
        <p:spPr>
          <a:xfrm>
            <a:off x="2740998" y="5694583"/>
            <a:ext cx="139600" cy="2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106AC01B-2878-EE11-33A3-4FA3454DBED0}"/>
              </a:ext>
            </a:extLst>
          </p:cNvPr>
          <p:cNvSpPr/>
          <p:nvPr/>
        </p:nvSpPr>
        <p:spPr>
          <a:xfrm>
            <a:off x="2437626" y="5694583"/>
            <a:ext cx="139600" cy="2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132;p3">
            <a:extLst>
              <a:ext uri="{FF2B5EF4-FFF2-40B4-BE49-F238E27FC236}">
                <a16:creationId xmlns:a16="http://schemas.microsoft.com/office/drawing/2014/main" id="{03E88372-9335-AD93-912D-ECCEF89C4D16}"/>
              </a:ext>
            </a:extLst>
          </p:cNvPr>
          <p:cNvSpPr/>
          <p:nvPr/>
        </p:nvSpPr>
        <p:spPr>
          <a:xfrm>
            <a:off x="2506713" y="5629613"/>
            <a:ext cx="303600" cy="54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" name="Google Shape;133;p3">
            <a:extLst>
              <a:ext uri="{FF2B5EF4-FFF2-40B4-BE49-F238E27FC236}">
                <a16:creationId xmlns:a16="http://schemas.microsoft.com/office/drawing/2014/main" id="{8E584944-BADF-5D34-2F58-4C3AB5EE5D23}"/>
              </a:ext>
            </a:extLst>
          </p:cNvPr>
          <p:cNvSpPr/>
          <p:nvPr/>
        </p:nvSpPr>
        <p:spPr>
          <a:xfrm>
            <a:off x="2482127" y="5332156"/>
            <a:ext cx="352800" cy="362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" name="Google Shape;134;p3">
            <a:extLst>
              <a:ext uri="{FF2B5EF4-FFF2-40B4-BE49-F238E27FC236}">
                <a16:creationId xmlns:a16="http://schemas.microsoft.com/office/drawing/2014/main" id="{DFE32D9E-1713-E02E-D46F-C85E48FD481A}"/>
              </a:ext>
            </a:extLst>
          </p:cNvPr>
          <p:cNvSpPr txBox="1"/>
          <p:nvPr/>
        </p:nvSpPr>
        <p:spPr>
          <a:xfrm>
            <a:off x="1491613" y="6237058"/>
            <a:ext cx="29116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r>
              <a:rPr kumimoji="0" lang="fr-FR" sz="1867" b="1" i="0" u="none" strike="noStrike" kern="1200" cap="none" spc="0" normalizeH="0" baseline="0" noProof="0">
                <a:ln>
                  <a:noFill/>
                </a:ln>
                <a:solidFill>
                  <a:srgbClr val="F4652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Variables selon </a:t>
            </a:r>
            <a:r>
              <a:rPr kumimoji="0" lang="fr-FR" sz="1867" b="1" i="0" u="none" strike="noStrike" kern="1200" cap="none" spc="0" normalizeH="0" baseline="0" noProof="0" err="1">
                <a:ln>
                  <a:noFill/>
                </a:ln>
                <a:solidFill>
                  <a:srgbClr val="F4652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gpes</a:t>
            </a:r>
            <a:r>
              <a:rPr kumimoji="0" lang="fr-FR" sz="1867" b="1" i="0" u="none" strike="noStrike" kern="1200" cap="none" spc="0" normalizeH="0" baseline="0" noProof="0">
                <a:ln>
                  <a:noFill/>
                </a:ln>
                <a:solidFill>
                  <a:srgbClr val="F4652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sociaux</a:t>
            </a:r>
            <a:endParaRPr kumimoji="0" sz="1867" b="1" i="0" u="none" strike="noStrike" kern="1200" cap="none" spc="0" normalizeH="0" baseline="0" noProof="0">
              <a:ln>
                <a:noFill/>
              </a:ln>
              <a:solidFill>
                <a:srgbClr val="F46524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Google Shape;135;p3">
            <a:extLst>
              <a:ext uri="{FF2B5EF4-FFF2-40B4-BE49-F238E27FC236}">
                <a16:creationId xmlns:a16="http://schemas.microsoft.com/office/drawing/2014/main" id="{0E9999A1-83A2-BFCB-9C58-B48509DD0934}"/>
              </a:ext>
            </a:extLst>
          </p:cNvPr>
          <p:cNvSpPr/>
          <p:nvPr/>
        </p:nvSpPr>
        <p:spPr>
          <a:xfrm>
            <a:off x="7493728" y="4047191"/>
            <a:ext cx="1265200" cy="66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2857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" name="Google Shape;136;p3">
            <a:extLst>
              <a:ext uri="{FF2B5EF4-FFF2-40B4-BE49-F238E27FC236}">
                <a16:creationId xmlns:a16="http://schemas.microsoft.com/office/drawing/2014/main" id="{405C38F4-699B-C184-9136-9B53A9A92FCF}"/>
              </a:ext>
            </a:extLst>
          </p:cNvPr>
          <p:cNvSpPr txBox="1"/>
          <p:nvPr/>
        </p:nvSpPr>
        <p:spPr>
          <a:xfrm>
            <a:off x="7428961" y="2699391"/>
            <a:ext cx="19320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r>
              <a:rPr kumimoji="0" lang="fr-FR" sz="1867" b="1" i="0" u="none" strike="noStrike" kern="1200" cap="none" spc="0" normalizeH="0" baseline="0" noProof="0">
                <a:ln>
                  <a:noFill/>
                </a:ln>
                <a:solidFill>
                  <a:srgbClr val="F4652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Somme de trajectoires de changement différenciées</a:t>
            </a:r>
            <a:endParaRPr kumimoji="0" sz="1867" b="1" i="0" u="none" strike="noStrike" kern="1200" cap="none" spc="0" normalizeH="0" baseline="0" noProof="0">
              <a:ln>
                <a:noFill/>
              </a:ln>
              <a:solidFill>
                <a:srgbClr val="F46524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Google Shape;137;p3">
            <a:extLst>
              <a:ext uri="{FF2B5EF4-FFF2-40B4-BE49-F238E27FC236}">
                <a16:creationId xmlns:a16="http://schemas.microsoft.com/office/drawing/2014/main" id="{9A55CA57-2744-97AB-91B0-B19AF8078539}"/>
              </a:ext>
            </a:extLst>
          </p:cNvPr>
          <p:cNvSpPr/>
          <p:nvPr/>
        </p:nvSpPr>
        <p:spPr>
          <a:xfrm>
            <a:off x="7687088" y="4250391"/>
            <a:ext cx="1265200" cy="66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2857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" name="Google Shape;138;p3">
            <a:extLst>
              <a:ext uri="{FF2B5EF4-FFF2-40B4-BE49-F238E27FC236}">
                <a16:creationId xmlns:a16="http://schemas.microsoft.com/office/drawing/2014/main" id="{C54B9217-AC44-5E08-90C5-C261DB7A33DB}"/>
              </a:ext>
            </a:extLst>
          </p:cNvPr>
          <p:cNvSpPr/>
          <p:nvPr/>
        </p:nvSpPr>
        <p:spPr>
          <a:xfrm>
            <a:off x="7880449" y="4453591"/>
            <a:ext cx="1265200" cy="66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2857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" name="Google Shape;139;p3">
            <a:extLst>
              <a:ext uri="{FF2B5EF4-FFF2-40B4-BE49-F238E27FC236}">
                <a16:creationId xmlns:a16="http://schemas.microsoft.com/office/drawing/2014/main" id="{8BB40B8B-35AA-215E-9326-93C013AC8D2E}"/>
              </a:ext>
            </a:extLst>
          </p:cNvPr>
          <p:cNvSpPr/>
          <p:nvPr/>
        </p:nvSpPr>
        <p:spPr>
          <a:xfrm>
            <a:off x="8073809" y="4656791"/>
            <a:ext cx="1265200" cy="66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2857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" name="Google Shape;140;p3">
            <a:extLst>
              <a:ext uri="{FF2B5EF4-FFF2-40B4-BE49-F238E27FC236}">
                <a16:creationId xmlns:a16="http://schemas.microsoft.com/office/drawing/2014/main" id="{135D35B5-BB54-320C-7A71-D64D02DE139D}"/>
              </a:ext>
            </a:extLst>
          </p:cNvPr>
          <p:cNvSpPr/>
          <p:nvPr/>
        </p:nvSpPr>
        <p:spPr>
          <a:xfrm>
            <a:off x="3559675" y="2394914"/>
            <a:ext cx="172321" cy="857185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1270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Google Shape;141;p3">
            <a:extLst>
              <a:ext uri="{FF2B5EF4-FFF2-40B4-BE49-F238E27FC236}">
                <a16:creationId xmlns:a16="http://schemas.microsoft.com/office/drawing/2014/main" id="{F50F4715-C489-724D-0F48-49D704E90520}"/>
              </a:ext>
            </a:extLst>
          </p:cNvPr>
          <p:cNvSpPr/>
          <p:nvPr/>
        </p:nvSpPr>
        <p:spPr>
          <a:xfrm>
            <a:off x="3558233" y="3284772"/>
            <a:ext cx="172321" cy="857185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1270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142;p3">
            <a:extLst>
              <a:ext uri="{FF2B5EF4-FFF2-40B4-BE49-F238E27FC236}">
                <a16:creationId xmlns:a16="http://schemas.microsoft.com/office/drawing/2014/main" id="{CCADA61C-E855-166F-BEBC-2CD4A4D733BB}"/>
              </a:ext>
            </a:extLst>
          </p:cNvPr>
          <p:cNvSpPr/>
          <p:nvPr/>
        </p:nvSpPr>
        <p:spPr>
          <a:xfrm>
            <a:off x="3557842" y="4175810"/>
            <a:ext cx="172321" cy="857185"/>
          </a:xfrm>
          <a:prstGeom prst="roundRect">
            <a:avLst>
              <a:gd name="adj" fmla="val 16667"/>
            </a:avLst>
          </a:prstGeom>
          <a:solidFill>
            <a:srgbClr val="D9D9D9">
              <a:alpha val="72549"/>
            </a:srgbClr>
          </a:solidFill>
          <a:ln w="1270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" name="Google Shape;143;p3">
            <a:extLst>
              <a:ext uri="{FF2B5EF4-FFF2-40B4-BE49-F238E27FC236}">
                <a16:creationId xmlns:a16="http://schemas.microsoft.com/office/drawing/2014/main" id="{B0400D85-001E-D2C4-822F-527266489D3E}"/>
              </a:ext>
            </a:extLst>
          </p:cNvPr>
          <p:cNvSpPr/>
          <p:nvPr/>
        </p:nvSpPr>
        <p:spPr>
          <a:xfrm>
            <a:off x="3573309" y="5067599"/>
            <a:ext cx="172321" cy="8571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" name="Google Shape;145;p3">
            <a:extLst>
              <a:ext uri="{FF2B5EF4-FFF2-40B4-BE49-F238E27FC236}">
                <a16:creationId xmlns:a16="http://schemas.microsoft.com/office/drawing/2014/main" id="{8744AEB4-8AB7-F37F-1D06-93BD80365FBB}"/>
              </a:ext>
            </a:extLst>
          </p:cNvPr>
          <p:cNvSpPr/>
          <p:nvPr/>
        </p:nvSpPr>
        <p:spPr>
          <a:xfrm>
            <a:off x="7277198" y="1471903"/>
            <a:ext cx="1206501" cy="75255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28575" cap="flat" cmpd="sng">
            <a:solidFill>
              <a:srgbClr val="F4652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Actions privées 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Google Shape;146;p3">
            <a:extLst>
              <a:ext uri="{FF2B5EF4-FFF2-40B4-BE49-F238E27FC236}">
                <a16:creationId xmlns:a16="http://schemas.microsoft.com/office/drawing/2014/main" id="{47474629-80E0-436A-DDE1-BE19D5360D36}"/>
              </a:ext>
            </a:extLst>
          </p:cNvPr>
          <p:cNvSpPr/>
          <p:nvPr/>
        </p:nvSpPr>
        <p:spPr>
          <a:xfrm>
            <a:off x="4911530" y="954171"/>
            <a:ext cx="1610090" cy="874653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28575" cap="flat" cmpd="sng">
            <a:solidFill>
              <a:srgbClr val="F4652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Actions publiques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Google Shape;147;p3">
            <a:extLst>
              <a:ext uri="{FF2B5EF4-FFF2-40B4-BE49-F238E27FC236}">
                <a16:creationId xmlns:a16="http://schemas.microsoft.com/office/drawing/2014/main" id="{7EAFA72C-E2E2-F9E4-37A3-0FDEC190BB22}"/>
              </a:ext>
            </a:extLst>
          </p:cNvPr>
          <p:cNvSpPr/>
          <p:nvPr/>
        </p:nvSpPr>
        <p:spPr>
          <a:xfrm>
            <a:off x="6951909" y="479593"/>
            <a:ext cx="2010609" cy="6813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28575" cap="flat" cmpd="sng">
            <a:solidFill>
              <a:srgbClr val="F4652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Préoccupations + évolution société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8" name="Google Shape;149;p3">
            <a:extLst>
              <a:ext uri="{FF2B5EF4-FFF2-40B4-BE49-F238E27FC236}">
                <a16:creationId xmlns:a16="http://schemas.microsoft.com/office/drawing/2014/main" id="{C6DBEA19-01D1-1D4F-29E7-77A6CDDD64A2}"/>
              </a:ext>
            </a:extLst>
          </p:cNvPr>
          <p:cNvCxnSpPr>
            <a:endCxn id="47" idx="2"/>
          </p:cNvCxnSpPr>
          <p:nvPr/>
        </p:nvCxnSpPr>
        <p:spPr>
          <a:xfrm rot="10800000">
            <a:off x="7957346" y="1161001"/>
            <a:ext cx="433200" cy="4905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none" w="sm" len="sm"/>
            <a:tailEnd type="stealth" w="med" len="med"/>
          </a:ln>
        </p:spPr>
      </p:cxnSp>
      <p:cxnSp>
        <p:nvCxnSpPr>
          <p:cNvPr id="49" name="Google Shape;150;p3">
            <a:extLst>
              <a:ext uri="{FF2B5EF4-FFF2-40B4-BE49-F238E27FC236}">
                <a16:creationId xmlns:a16="http://schemas.microsoft.com/office/drawing/2014/main" id="{8DABAE70-A788-1D33-7196-5005BE910333}"/>
              </a:ext>
            </a:extLst>
          </p:cNvPr>
          <p:cNvCxnSpPr/>
          <p:nvPr/>
        </p:nvCxnSpPr>
        <p:spPr>
          <a:xfrm>
            <a:off x="6616077" y="1568361"/>
            <a:ext cx="476204" cy="21067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stealth" w="med" len="med"/>
            <a:tailEnd type="stealth" w="med" len="med"/>
          </a:ln>
        </p:spPr>
      </p:cxnSp>
      <p:cxnSp>
        <p:nvCxnSpPr>
          <p:cNvPr id="50" name="Google Shape;151;p3">
            <a:extLst>
              <a:ext uri="{FF2B5EF4-FFF2-40B4-BE49-F238E27FC236}">
                <a16:creationId xmlns:a16="http://schemas.microsoft.com/office/drawing/2014/main" id="{FDCD8B1C-787F-1D1A-2664-83BC8EDBA3DF}"/>
              </a:ext>
            </a:extLst>
          </p:cNvPr>
          <p:cNvCxnSpPr>
            <a:stCxn id="47" idx="1"/>
          </p:cNvCxnSpPr>
          <p:nvPr/>
        </p:nvCxnSpPr>
        <p:spPr>
          <a:xfrm flipH="1">
            <a:off x="5560209" y="820288"/>
            <a:ext cx="1391700" cy="2031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stealth" w="med" len="med"/>
            <a:tailEnd type="stealth" w="med" len="med"/>
          </a:ln>
        </p:spPr>
      </p:cxnSp>
      <p:sp>
        <p:nvSpPr>
          <p:cNvPr id="51" name="Google Shape;154;p3">
            <a:extLst>
              <a:ext uri="{FF2B5EF4-FFF2-40B4-BE49-F238E27FC236}">
                <a16:creationId xmlns:a16="http://schemas.microsoft.com/office/drawing/2014/main" id="{53E3C95A-1CA3-EA8D-5A99-5210FC2465BA}"/>
              </a:ext>
            </a:extLst>
          </p:cNvPr>
          <p:cNvSpPr/>
          <p:nvPr/>
        </p:nvSpPr>
        <p:spPr>
          <a:xfrm>
            <a:off x="5005987" y="1742825"/>
            <a:ext cx="898314" cy="5643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155;p3">
            <a:extLst>
              <a:ext uri="{FF2B5EF4-FFF2-40B4-BE49-F238E27FC236}">
                <a16:creationId xmlns:a16="http://schemas.microsoft.com/office/drawing/2014/main" id="{78A7E115-8D9E-9527-1082-508B3D4984CD}"/>
              </a:ext>
            </a:extLst>
          </p:cNvPr>
          <p:cNvCxnSpPr/>
          <p:nvPr/>
        </p:nvCxnSpPr>
        <p:spPr>
          <a:xfrm>
            <a:off x="3732362" y="1651805"/>
            <a:ext cx="3677696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042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770AA37-08BE-DBB8-8F75-37199B58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… sans avoir (trop) peur des enjeux d’accessibilité-prix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7E7EEB-F046-CBA5-A9C8-19B4A1B8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10E41F-0FA1-C294-7D12-3864B3D6C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 r="3154"/>
          <a:stretch/>
        </p:blipFill>
        <p:spPr>
          <a:xfrm>
            <a:off x="1440648" y="1187450"/>
            <a:ext cx="6714001" cy="56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D8F356-7317-C6D2-8C7F-497A8E9DC8A6}"/>
              </a:ext>
            </a:extLst>
          </p:cNvPr>
          <p:cNvSpPr/>
          <p:nvPr/>
        </p:nvSpPr>
        <p:spPr>
          <a:xfrm>
            <a:off x="1250394" y="1187450"/>
            <a:ext cx="7129108" cy="896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9F88F5-1B17-9D94-FDAB-14BE14188B1C}"/>
              </a:ext>
            </a:extLst>
          </p:cNvPr>
          <p:cNvSpPr/>
          <p:nvPr/>
        </p:nvSpPr>
        <p:spPr>
          <a:xfrm>
            <a:off x="2878110" y="2086860"/>
            <a:ext cx="5501391" cy="359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2372F-DCD5-2A81-1220-D8A76D78B022}"/>
              </a:ext>
            </a:extLst>
          </p:cNvPr>
          <p:cNvSpPr/>
          <p:nvPr/>
        </p:nvSpPr>
        <p:spPr>
          <a:xfrm>
            <a:off x="1440648" y="3117953"/>
            <a:ext cx="1329083" cy="1124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91F41-292C-99BA-52E8-50C1B7D4EF19}"/>
              </a:ext>
            </a:extLst>
          </p:cNvPr>
          <p:cNvSpPr/>
          <p:nvPr/>
        </p:nvSpPr>
        <p:spPr>
          <a:xfrm>
            <a:off x="2774773" y="3117953"/>
            <a:ext cx="5379876" cy="1124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593B53-053B-E2E6-98D3-B0239FC16048}"/>
              </a:ext>
            </a:extLst>
          </p:cNvPr>
          <p:cNvSpPr/>
          <p:nvPr/>
        </p:nvSpPr>
        <p:spPr>
          <a:xfrm>
            <a:off x="1440649" y="2083632"/>
            <a:ext cx="1434014" cy="1031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DD9EA-46C1-CD1D-AB46-9B324CAD71E7}"/>
              </a:ext>
            </a:extLst>
          </p:cNvPr>
          <p:cNvSpPr/>
          <p:nvPr/>
        </p:nvSpPr>
        <p:spPr>
          <a:xfrm>
            <a:off x="1440648" y="4242216"/>
            <a:ext cx="1329083" cy="12479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266BE7-5564-EFA2-48E5-F428720A0706}"/>
              </a:ext>
            </a:extLst>
          </p:cNvPr>
          <p:cNvSpPr/>
          <p:nvPr/>
        </p:nvSpPr>
        <p:spPr>
          <a:xfrm>
            <a:off x="2774773" y="4242216"/>
            <a:ext cx="5451378" cy="1327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F2817E-73B6-E030-8EDE-827C0CB2FE86}"/>
              </a:ext>
            </a:extLst>
          </p:cNvPr>
          <p:cNvSpPr/>
          <p:nvPr/>
        </p:nvSpPr>
        <p:spPr>
          <a:xfrm>
            <a:off x="1440648" y="5486398"/>
            <a:ext cx="1329083" cy="1327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CD9039-C9AC-7FFB-E5FE-F21B229B4175}"/>
              </a:ext>
            </a:extLst>
          </p:cNvPr>
          <p:cNvSpPr/>
          <p:nvPr/>
        </p:nvSpPr>
        <p:spPr>
          <a:xfrm>
            <a:off x="2774773" y="5486398"/>
            <a:ext cx="4120702" cy="1327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1C6446-112B-D7C8-F0E5-FAABD94A1A33}"/>
              </a:ext>
            </a:extLst>
          </p:cNvPr>
          <p:cNvSpPr/>
          <p:nvPr/>
        </p:nvSpPr>
        <p:spPr>
          <a:xfrm>
            <a:off x="6897068" y="5501388"/>
            <a:ext cx="1329083" cy="1327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5F48BC-2715-9CCF-6719-16B0A1AAD8C2}"/>
              </a:ext>
            </a:extLst>
          </p:cNvPr>
          <p:cNvSpPr/>
          <p:nvPr/>
        </p:nvSpPr>
        <p:spPr>
          <a:xfrm>
            <a:off x="2895598" y="2433222"/>
            <a:ext cx="5501391" cy="669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B664A1-6FD8-8423-9E57-5E7C19056F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FD8259D-4B62-0E91-746B-92E772582BF3}"/>
              </a:ext>
            </a:extLst>
          </p:cNvPr>
          <p:cNvGraphicFramePr>
            <a:graphicFrameLocks/>
          </p:cNvGraphicFramePr>
          <p:nvPr/>
        </p:nvGraphicFramePr>
        <p:xfrm>
          <a:off x="8415" y="147637"/>
          <a:ext cx="4572000" cy="514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3ABB61F5-DEDB-09DC-90C7-AFFD403EA97C}"/>
              </a:ext>
            </a:extLst>
          </p:cNvPr>
          <p:cNvGraphicFramePr>
            <a:graphicFrameLocks/>
          </p:cNvGraphicFramePr>
          <p:nvPr/>
        </p:nvGraphicFramePr>
        <p:xfrm>
          <a:off x="4572000" y="147637"/>
          <a:ext cx="4572000" cy="514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892020B-D21A-0B84-E219-02A545F5AC55}"/>
              </a:ext>
            </a:extLst>
          </p:cNvPr>
          <p:cNvSpPr/>
          <p:nvPr/>
        </p:nvSpPr>
        <p:spPr>
          <a:xfrm>
            <a:off x="587054" y="1747777"/>
            <a:ext cx="3806262" cy="5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43B467-BB16-AAEA-5208-70BA9A46A97D}"/>
              </a:ext>
            </a:extLst>
          </p:cNvPr>
          <p:cNvSpPr/>
          <p:nvPr/>
        </p:nvSpPr>
        <p:spPr>
          <a:xfrm>
            <a:off x="399955" y="3108289"/>
            <a:ext cx="4172045" cy="97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D5D310-8528-CA9B-A6AF-B4014A23738A}"/>
              </a:ext>
            </a:extLst>
          </p:cNvPr>
          <p:cNvSpPr/>
          <p:nvPr/>
        </p:nvSpPr>
        <p:spPr>
          <a:xfrm>
            <a:off x="5329323" y="1693235"/>
            <a:ext cx="3806262" cy="5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461D5A-6B0D-233E-D969-57E91BBAF652}"/>
              </a:ext>
            </a:extLst>
          </p:cNvPr>
          <p:cNvSpPr/>
          <p:nvPr/>
        </p:nvSpPr>
        <p:spPr>
          <a:xfrm>
            <a:off x="5238173" y="3429000"/>
            <a:ext cx="3801052" cy="1143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5">
                <a:extLst>
                  <a:ext uri="{FF2B5EF4-FFF2-40B4-BE49-F238E27FC236}">
                    <a16:creationId xmlns:a16="http://schemas.microsoft.com/office/drawing/2014/main" id="{570FD432-AE2E-BEF2-B310-0B4ECE371471}"/>
                  </a:ext>
                </a:extLst>
              </p:cNvPr>
              <p:cNvSpPr txBox="1"/>
              <p:nvPr/>
            </p:nvSpPr>
            <p:spPr>
              <a:xfrm>
                <a:off x="2011721" y="5571611"/>
                <a:ext cx="2568694" cy="807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𝑡𝑎𝑢𝑥</m:t>
                      </m:r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é</m:t>
                      </m:r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𝑝𝑒𝑛𝑑𝑎𝑛𝑐𝑒</m:t>
                      </m:r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kumimoji="0" lang="fr-FR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0" fontAlgn="base" latinLnBrk="0" hangingPunc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𝐼𝑚𝑝𝑜𝑟𝑡</m:t>
                          </m:r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𝑒𝑥𝑝𝑜𝑟𝑡</m:t>
                          </m:r>
                        </m:num>
                        <m:den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𝐶𝑜𝑛𝑠𝑜𝑚𝑚𝑎𝑡𝑖𝑜𝑛</m:t>
                          </m:r>
                        </m:den>
                      </m:f>
                    </m:oMath>
                  </m:oMathPara>
                </a14:m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ZoneTexte 15">
                <a:extLst>
                  <a:ext uri="{FF2B5EF4-FFF2-40B4-BE49-F238E27FC236}">
                    <a16:creationId xmlns:a16="http://schemas.microsoft.com/office/drawing/2014/main" id="{570FD432-AE2E-BEF2-B310-0B4ECE371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721" y="5571611"/>
                <a:ext cx="2568694" cy="807544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696A133C-9C6E-49BD-B873-27CDE32B7EBA}"/>
              </a:ext>
            </a:extLst>
          </p:cNvPr>
          <p:cNvSpPr txBox="1"/>
          <p:nvPr/>
        </p:nvSpPr>
        <p:spPr>
          <a:xfrm>
            <a:off x="4929240" y="5732824"/>
            <a:ext cx="410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Si on ajoute le N minéral importé, Fr devient largement déficitaire en protéines</a:t>
            </a:r>
          </a:p>
        </p:txBody>
      </p:sp>
    </p:spTree>
    <p:extLst>
      <p:ext uri="{BB962C8B-B14F-4D97-AF65-F5344CB8AC3E}">
        <p14:creationId xmlns:p14="http://schemas.microsoft.com/office/powerpoint/2010/main" val="25181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 animBg="1"/>
      <p:bldP spid="17" grpId="0" animBg="1"/>
      <p:bldP spid="18" grpId="0" animBg="1"/>
      <p:bldP spid="19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A59F504-2B64-7C32-9F39-4F5DFB6E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… et poser la question (de la refonte) du contrat social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CA2D11-01A5-DC8E-B0CE-827F5B348F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1342DE6-9A95-6D6C-8E87-DB92A82005DC}"/>
              </a:ext>
            </a:extLst>
          </p:cNvPr>
          <p:cNvSpPr>
            <a:spLocks noChangeArrowheads="1"/>
          </p:cNvSpPr>
          <p:nvPr/>
        </p:nvSpPr>
        <p:spPr>
          <a:xfrm>
            <a:off x="4163621" y="2000963"/>
            <a:ext cx="1806638" cy="1697118"/>
          </a:xfrm>
          <a:prstGeom prst="ellipse">
            <a:avLst/>
          </a:prstGeom>
          <a:solidFill>
            <a:srgbClr val="F4B081">
              <a:alpha val="42745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7E7D0-719A-D090-1990-71C0F80A1B41}"/>
              </a:ext>
            </a:extLst>
          </p:cNvPr>
          <p:cNvSpPr>
            <a:spLocks noChangeArrowheads="1"/>
          </p:cNvSpPr>
          <p:nvPr/>
        </p:nvSpPr>
        <p:spPr>
          <a:xfrm>
            <a:off x="6168072" y="2095494"/>
            <a:ext cx="2501156" cy="52038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Produire et consommer : le pacte croissance-prospérité 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C790C-0E25-20CE-4030-B1CF4DA1AC85}"/>
              </a:ext>
            </a:extLst>
          </p:cNvPr>
          <p:cNvSpPr>
            <a:spLocks noChangeArrowheads="1"/>
          </p:cNvSpPr>
          <p:nvPr/>
        </p:nvSpPr>
        <p:spPr>
          <a:xfrm>
            <a:off x="559482" y="1828742"/>
            <a:ext cx="2056842" cy="92780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Pouvoir du peuple et représentation : le pacte démocratique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D6606A6-699D-9CD8-DA99-77B495DE0A67}"/>
              </a:ext>
            </a:extLst>
          </p:cNvPr>
          <p:cNvSpPr>
            <a:spLocks noChangeArrowheads="1"/>
          </p:cNvSpPr>
          <p:nvPr/>
        </p:nvSpPr>
        <p:spPr>
          <a:xfrm>
            <a:off x="2715230" y="2000963"/>
            <a:ext cx="1806638" cy="1697118"/>
          </a:xfrm>
          <a:prstGeom prst="ellipse">
            <a:avLst/>
          </a:prstGeom>
          <a:solidFill>
            <a:srgbClr val="4472C4">
              <a:alpha val="42745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C89EC9A-E81B-11FB-79B3-4DB18F83788B}"/>
              </a:ext>
            </a:extLst>
          </p:cNvPr>
          <p:cNvSpPr>
            <a:spLocks noChangeArrowheads="1"/>
          </p:cNvSpPr>
          <p:nvPr/>
        </p:nvSpPr>
        <p:spPr>
          <a:xfrm>
            <a:off x="3859642" y="2775586"/>
            <a:ext cx="1806638" cy="1697118"/>
          </a:xfrm>
          <a:prstGeom prst="ellipse">
            <a:avLst/>
          </a:prstGeom>
          <a:solidFill>
            <a:srgbClr val="FFD966">
              <a:alpha val="42745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72163EF-E1C5-1D1A-304B-5C7F8B48042D}"/>
              </a:ext>
            </a:extLst>
          </p:cNvPr>
          <p:cNvSpPr>
            <a:spLocks noChangeArrowheads="1"/>
          </p:cNvSpPr>
          <p:nvPr/>
        </p:nvSpPr>
        <p:spPr>
          <a:xfrm>
            <a:off x="2867220" y="2615878"/>
            <a:ext cx="1806638" cy="1697118"/>
          </a:xfrm>
          <a:prstGeom prst="ellipse">
            <a:avLst/>
          </a:prstGeom>
          <a:solidFill>
            <a:srgbClr val="A8D08C">
              <a:alpha val="42745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447699-D8D3-671D-978B-5BE4809736E2}"/>
              </a:ext>
            </a:extLst>
          </p:cNvPr>
          <p:cNvSpPr>
            <a:spLocks noChangeArrowheads="1"/>
          </p:cNvSpPr>
          <p:nvPr/>
        </p:nvSpPr>
        <p:spPr>
          <a:xfrm>
            <a:off x="5970259" y="4038146"/>
            <a:ext cx="2532320" cy="94689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Travailler et être protégé : le pacte de solidarité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FF9837-053A-7B01-7C8A-63E6C952859B}"/>
              </a:ext>
            </a:extLst>
          </p:cNvPr>
          <p:cNvSpPr>
            <a:spLocks noChangeArrowheads="1"/>
          </p:cNvSpPr>
          <p:nvPr/>
        </p:nvSpPr>
        <p:spPr>
          <a:xfrm>
            <a:off x="672634" y="4159382"/>
            <a:ext cx="2042596" cy="70442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Liberté et « monopole de la violence légitime » : le pacte sécuritaire 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78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7AA24AA-AB4C-B94F-ABE2-46A126D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enjeux économiques côté offre : mettre l’industrie au centre !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9584F8-F682-1148-A006-9AE3C6BB61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156DCD23-6D65-783D-92EC-914092CD9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Compétitivité et productivité (économique) du travail : </a:t>
            </a:r>
          </a:p>
          <a:p>
            <a:pPr lvl="1"/>
            <a:r>
              <a:rPr lang="fr-FR"/>
              <a:t>Forte baisse des intrants =&gt; à systèmes constants, pertes de rendements</a:t>
            </a:r>
          </a:p>
          <a:p>
            <a:pPr lvl="1"/>
            <a:r>
              <a:rPr lang="fr-FR"/>
              <a:t>… qui peuvent être compensées </a:t>
            </a:r>
            <a:r>
              <a:rPr lang="fr-FR" i="1"/>
              <a:t>à moyen terme</a:t>
            </a:r>
            <a:r>
              <a:rPr lang="fr-FR"/>
              <a:t> par (i) diversification des cultures et (ii) sélection génétique</a:t>
            </a:r>
          </a:p>
          <a:p>
            <a:r>
              <a:rPr lang="fr-FR"/>
              <a:t>Ce qui suppose : </a:t>
            </a:r>
          </a:p>
          <a:p>
            <a:pPr lvl="1"/>
            <a:r>
              <a:rPr lang="fr-FR"/>
              <a:t>des changements amont et aval des outils industriels</a:t>
            </a:r>
          </a:p>
          <a:p>
            <a:pPr lvl="1"/>
            <a:r>
              <a:rPr lang="fr-FR"/>
              <a:t>Des réorientations des investissements en R&amp;D</a:t>
            </a:r>
          </a:p>
          <a:p>
            <a:pPr lvl="1"/>
            <a:r>
              <a:rPr lang="fr-FR"/>
              <a:t>Une relative protection des marchés le temps que les acteurs fassent évoluer leurs approches</a:t>
            </a:r>
          </a:p>
          <a:p>
            <a:r>
              <a:rPr lang="fr-FR"/>
              <a:t>Des choses peu / mal pris en compte et discuté par la Commission ! </a:t>
            </a:r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524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13447-C868-3843-B7C6-F8E995AA5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fr-FR" sz="2000"/>
              <a:t>Dialogue stratégique : régimes alimentaires &amp; production agricole</a:t>
            </a:r>
          </a:p>
          <a:p>
            <a:pPr>
              <a:spcBef>
                <a:spcPts val="200"/>
              </a:spcBef>
            </a:pPr>
            <a:r>
              <a:rPr lang="fr-FR" sz="2000"/>
              <a:t>Où est passée l’industrie ? Pourtant centrale ! 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Par ses stratégies d’appro pour l’amont agricole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Par ses stratégies produits, pour les pratiques alimentaires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Par son importance économique : emploi, commerce, valeur ajoutée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AA24AA-AB4C-B94F-ABE2-46A126D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IAA : au cœur du système alimentaire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9584F8-F682-1148-A006-9AE3C6BB61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C2970C5C-8B3F-BD4E-83F2-2AFBB812D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023074"/>
              </p:ext>
            </p:extLst>
          </p:nvPr>
        </p:nvGraphicFramePr>
        <p:xfrm>
          <a:off x="0" y="3334532"/>
          <a:ext cx="9144000" cy="352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65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13447-C868-3843-B7C6-F8E995AA5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fr-FR" sz="2000"/>
              <a:t>Dialogue stratégique : régimes alimentaires &amp; production agricole</a:t>
            </a:r>
          </a:p>
          <a:p>
            <a:pPr>
              <a:spcBef>
                <a:spcPts val="200"/>
              </a:spcBef>
            </a:pPr>
            <a:r>
              <a:rPr lang="fr-FR" sz="2000"/>
              <a:t>Où est passée l’industrie ? Pourtant centrale ! 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Par ses stratégies d’appro pour l’amont agricole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Par ses stratégies produits, pour les pratiques alimentaires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Par son importance économique : emploi, commerce, valeur ajoutée</a:t>
            </a:r>
          </a:p>
          <a:p>
            <a:pPr>
              <a:spcBef>
                <a:spcPts val="200"/>
              </a:spcBef>
            </a:pPr>
            <a:r>
              <a:rPr lang="fr-FR" sz="2000"/>
              <a:t>Peu ciblée </a:t>
            </a:r>
            <a:r>
              <a:rPr lang="fr-FR" sz="2000" i="1"/>
              <a:t>directement</a:t>
            </a:r>
            <a:r>
              <a:rPr lang="fr-FR" sz="2000"/>
              <a:t> par l’action publique : hétérogénéité et « fragmentation » =&gt; opportunité de mise à l’agenda</a:t>
            </a:r>
          </a:p>
          <a:p>
            <a:pPr>
              <a:spcBef>
                <a:spcPts val="200"/>
              </a:spcBef>
            </a:pPr>
            <a:r>
              <a:rPr lang="fr-FR" sz="2000"/>
              <a:t>Enjeux de durabilité </a:t>
            </a:r>
            <a:r>
              <a:rPr lang="fr-FR" sz="2000" err="1"/>
              <a:t>agri-environnementale</a:t>
            </a:r>
            <a:r>
              <a:rPr lang="fr-FR" sz="2000"/>
              <a:t> : diversification / circularité </a:t>
            </a:r>
          </a:p>
          <a:p>
            <a:pPr>
              <a:spcBef>
                <a:spcPts val="200"/>
              </a:spcBef>
            </a:pPr>
            <a:r>
              <a:rPr lang="fr-FR" sz="2000"/>
              <a:t>Des conséquences majeures pour les IAA, en fonction de (1) leur positionnement (secteur x niveau) et (2) leur stratégie de marché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Collecte, stockage : changements de logistiques 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Appro : plus d’hétérogénéité inter et intra-produits, plus dispersé territorialement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Stratégies produits : valorisation de nouveaux produits, nouvelle offre, portfolio plus large, différenciation par l’origine</a:t>
            </a:r>
          </a:p>
          <a:p>
            <a:pPr>
              <a:spcBef>
                <a:spcPts val="200"/>
              </a:spcBef>
            </a:pPr>
            <a:r>
              <a:rPr lang="fr-FR" sz="2000"/>
              <a:t>Enjeux : financement, gouvernance des filières, positionnement </a:t>
            </a:r>
            <a:r>
              <a:rPr lang="fr-FR" sz="2000" err="1"/>
              <a:t>intal</a:t>
            </a:r>
            <a:endParaRPr lang="fr-FR" sz="200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AA24AA-AB4C-B94F-ABE2-46A126D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IAA : au cœur du système alimentaire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9584F8-F682-1148-A006-9AE3C6BB61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07B08-5873-6744-BB47-2E85EB0AC40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type="body" sz="quarter" idx="10"/>
          </p:nvPr>
        </p:nvSpPr>
        <p:spPr>
          <a:xfrm>
            <a:off x="308318" y="1621196"/>
            <a:ext cx="8465291" cy="4544653"/>
          </a:xfrm>
        </p:spPr>
        <p:txBody>
          <a:bodyPr/>
          <a:lstStyle/>
          <a:p>
            <a:r>
              <a:rPr lang="fr-FR" sz="2000"/>
              <a:t>Un contexte politique complexe et inédit</a:t>
            </a:r>
          </a:p>
          <a:p>
            <a:r>
              <a:rPr lang="fr-FR" sz="2000"/>
              <a:t>Des défis économiques à ne pas négliger : le besoin d’être lucide sur les conditions de marché qui permettent la transition</a:t>
            </a:r>
          </a:p>
          <a:p>
            <a:r>
              <a:rPr lang="fr-FR" sz="2000"/>
              <a:t>Mettre l’industrie au centre de la réflexion</a:t>
            </a:r>
          </a:p>
          <a:p>
            <a:r>
              <a:rPr lang="fr-FR" sz="2000"/>
              <a:t>Construire les possibles options gagnants-gagnants, sans nier les effets distributifs (pour lesquels il faut trouver des compensations !)</a:t>
            </a:r>
          </a:p>
          <a:p>
            <a:r>
              <a:rPr lang="fr-FR" sz="2000"/>
              <a:t>… pour aboutir à des compromis politiques indispensables, qu’il faut aussi porter sur la scène internationale</a:t>
            </a:r>
          </a:p>
          <a:p>
            <a:r>
              <a:rPr lang="fr-FR" sz="2000"/>
              <a:t>Une tâche ardue mais nécessaire, qui suppose les « bons » outils de dialogue, et une coordination / coopération entre société civile, recherche, acteurs économiques et pouvoirs publics.</a:t>
            </a:r>
          </a:p>
          <a:p>
            <a:endParaRPr lang="fr-FR" sz="200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8A83A0-1186-8B41-91AE-98B8B90CC5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Pour ouvrir (sans prétention à conclure)</a:t>
            </a:r>
          </a:p>
        </p:txBody>
      </p:sp>
    </p:spTree>
    <p:extLst>
      <p:ext uri="{BB962C8B-B14F-4D97-AF65-F5344CB8AC3E}">
        <p14:creationId xmlns:p14="http://schemas.microsoft.com/office/powerpoint/2010/main" val="21780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0" y="3114675"/>
            <a:ext cx="9144000" cy="900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latin typeface="Helvetica" charset="0"/>
                <a:cs typeface="Helvetica" charset="0"/>
              </a:rPr>
              <a:t>Pierre-Marie Aubert (IDDRI) – </a:t>
            </a:r>
            <a:r>
              <a:rPr lang="en-GB" err="1">
                <a:latin typeface="Helvetica" charset="0"/>
                <a:cs typeface="Helvetica" charset="0"/>
              </a:rPr>
              <a:t>pierremarie.aubert@iddri.org</a:t>
            </a:r>
          </a:p>
          <a:p>
            <a:pPr eaLnBrk="1" hangingPunct="1"/>
            <a:r>
              <a:rPr lang="fr-FR">
                <a:hlinkClick r:id="rId2"/>
              </a:rPr>
              <a:t>https://</a:t>
            </a:r>
            <a:r>
              <a:rPr lang="fr-FR">
                <a:solidFill>
                  <a:schemeClr val="bg1">
                    <a:lumMod val="95000"/>
                  </a:schemeClr>
                </a:solidFill>
                <a:hlinkClick r:id="rId2"/>
              </a:rPr>
              <a:t>www.iddri.org/en/project/ten-years-agroecology-europe</a:t>
            </a:r>
            <a:endParaRPr lang="en-GB">
              <a:solidFill>
                <a:schemeClr val="bg1">
                  <a:lumMod val="95000"/>
                </a:schemeClr>
              </a:solidFill>
              <a:latin typeface="Helvetica" charset="0"/>
              <a:cs typeface="Helvetica" charset="0"/>
            </a:endParaRPr>
          </a:p>
          <a:p>
            <a:pPr eaLnBrk="1" hangingPunct="1"/>
            <a:r>
              <a:rPr lang="en-GB">
                <a:solidFill>
                  <a:schemeClr val="bg1"/>
                </a:solidFill>
                <a:latin typeface="Helvetica" charset="0"/>
                <a:cs typeface="Helvetica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www.iddri.org/tyfa</a:t>
            </a:r>
            <a:r>
              <a:rPr lang="en-GB">
                <a:latin typeface="Helvetica" charset="0"/>
                <a:cs typeface="Helvetica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167997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https://</a:t>
            </a:r>
            <a:r>
              <a:rPr kumimoji="0" lang="fr-FR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www.iddri.org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/en/</a:t>
            </a:r>
            <a:r>
              <a:rPr kumimoji="0" lang="fr-FR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project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/</a:t>
            </a:r>
            <a:r>
              <a:rPr kumimoji="0" lang="fr-FR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ten-years-agroecology-europe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1513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MERCI POUR VOTRE ATTENTION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882DB0-9136-5048-B64E-C3DFDC237F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378" y="6216990"/>
            <a:ext cx="1678833" cy="6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6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939A85-3380-BE4D-2B9C-6F74C403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07B08-5873-6744-BB47-2E85EB0AC40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A52E099B-8893-6414-009B-5785E00E1858}"/>
              </a:ext>
            </a:extLst>
          </p:cNvPr>
          <p:cNvSpPr txBox="1"/>
          <p:nvPr/>
        </p:nvSpPr>
        <p:spPr>
          <a:xfrm>
            <a:off x="0" y="5599007"/>
            <a:ext cx="9144000" cy="58758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/>
              <a:t>Agreste (2023), Commission des comptes de l'agriculture de la Nation</a:t>
            </a:r>
            <a:r>
              <a:rPr lang="fr-FR" sz="1100" baseline="0"/>
              <a:t>, p 34 (explications p14), https://</a:t>
            </a:r>
            <a:r>
              <a:rPr lang="fr-FR" sz="1100" baseline="0" err="1"/>
              <a:t>www.agreste.agriculture.gouv.fr</a:t>
            </a:r>
            <a:r>
              <a:rPr lang="fr-FR" sz="1100" baseline="0"/>
              <a:t>/agreste-web/download/publication/publie/Dos2306/Dossiers2023-6_%20CCANd%C3%A9finitif-dec2023.pdf</a:t>
            </a:r>
            <a:endParaRPr lang="fr-FR" sz="11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48C1AA-84A0-143B-BC1E-B6CCD70144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5" r="1931"/>
          <a:stretch/>
        </p:blipFill>
        <p:spPr>
          <a:xfrm>
            <a:off x="0" y="0"/>
            <a:ext cx="9153676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13447-C868-3843-B7C6-F8E995AA5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318" y="1348740"/>
            <a:ext cx="8573745" cy="478053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fr-FR" sz="2000"/>
              <a:t>L’</a:t>
            </a:r>
            <a:r>
              <a:rPr lang="fr-FR" sz="2000" err="1"/>
              <a:t>Iddri</a:t>
            </a:r>
            <a:r>
              <a:rPr lang="fr-FR" sz="2000"/>
              <a:t> et les questions agricoles / alimentaires en quelques mots </a:t>
            </a:r>
          </a:p>
          <a:p>
            <a:pPr>
              <a:spcBef>
                <a:spcPts val="200"/>
              </a:spcBef>
            </a:pPr>
            <a:r>
              <a:rPr lang="fr-FR" sz="2000"/>
              <a:t>Un contexte inédit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Éco : dispersion ∆+ des revenus, entre secteurs, entre agriculteurs, entre pays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Envi : des impacts croissants, visibles et qui préoccupent les agriculteurs</a:t>
            </a:r>
          </a:p>
          <a:p>
            <a:pPr lvl="1">
              <a:spcBef>
                <a:spcPts val="200"/>
              </a:spcBef>
            </a:pPr>
            <a:r>
              <a:rPr lang="fr-FR" sz="1600"/>
              <a:t>Pol : élections CA &amp; colère agri, instabilité gouvernementale, nouveau cycle UE</a:t>
            </a:r>
          </a:p>
          <a:p>
            <a:pPr>
              <a:spcBef>
                <a:spcPts val="200"/>
              </a:spcBef>
            </a:pPr>
            <a:r>
              <a:rPr lang="fr-FR" sz="2000"/>
              <a:t>Trois axes de réflexion / discussion</a:t>
            </a:r>
          </a:p>
          <a:p>
            <a:pPr marL="971550" lvl="1" indent="-457200">
              <a:spcBef>
                <a:spcPts val="200"/>
              </a:spcBef>
              <a:buFont typeface="+mj-lt"/>
              <a:buAutoNum type="arabicPeriod"/>
            </a:pPr>
            <a:r>
              <a:rPr lang="fr-FR" sz="1600"/>
              <a:t>La Farm2Fork : un </a:t>
            </a:r>
            <a:r>
              <a:rPr lang="fr-FR" sz="1600" b="1"/>
              <a:t>déploiement contraint </a:t>
            </a:r>
            <a:r>
              <a:rPr lang="fr-FR" sz="1600"/>
              <a:t>par la polarisation, le manque de réalisme économique &amp; les dynamiques internationales</a:t>
            </a:r>
          </a:p>
          <a:p>
            <a:pPr marL="971550" lvl="1" indent="-457200">
              <a:spcBef>
                <a:spcPts val="200"/>
              </a:spcBef>
              <a:buFont typeface="+mj-lt"/>
              <a:buAutoNum type="arabicPeriod"/>
            </a:pPr>
            <a:r>
              <a:rPr lang="fr-FR" sz="1600"/>
              <a:t>Le nouveau cycle politique UE : résultats du dialogue stratégique (</a:t>
            </a:r>
            <a:r>
              <a:rPr lang="fr-FR" sz="1600" b="1"/>
              <a:t>durabilité sociale / envi</a:t>
            </a:r>
            <a:r>
              <a:rPr lang="fr-FR" sz="1600"/>
              <a:t>) </a:t>
            </a:r>
            <a:r>
              <a:rPr lang="fr-FR" sz="1600" i="1"/>
              <a:t>vs</a:t>
            </a:r>
            <a:r>
              <a:rPr lang="fr-FR" sz="1600"/>
              <a:t> orientations </a:t>
            </a:r>
            <a:r>
              <a:rPr lang="fr-FR" sz="1600" err="1"/>
              <a:t>VdL</a:t>
            </a:r>
            <a:r>
              <a:rPr lang="fr-FR" sz="1600"/>
              <a:t> (</a:t>
            </a:r>
            <a:r>
              <a:rPr lang="fr-FR" sz="1600" b="1"/>
              <a:t>compétitivité, simplification, </a:t>
            </a:r>
            <a:r>
              <a:rPr lang="fr-FR" sz="1600" b="1" err="1"/>
              <a:t>invest</a:t>
            </a:r>
            <a:r>
              <a:rPr lang="fr-FR" sz="1600"/>
              <a:t>)</a:t>
            </a:r>
          </a:p>
          <a:p>
            <a:pPr marL="971550" lvl="1" indent="-457200">
              <a:spcBef>
                <a:spcPts val="200"/>
              </a:spcBef>
              <a:buFont typeface="+mj-lt"/>
              <a:buAutoNum type="arabicPeriod"/>
            </a:pPr>
            <a:r>
              <a:rPr lang="fr-FR" sz="1600"/>
              <a:t>Quels </a:t>
            </a:r>
            <a:r>
              <a:rPr lang="fr-FR" sz="1600" b="1"/>
              <a:t>suites</a:t>
            </a:r>
            <a:r>
              <a:rPr lang="fr-FR" sz="1600"/>
              <a:t> ? Des leviers de politiques publiques variés ! </a:t>
            </a:r>
          </a:p>
          <a:p>
            <a:pPr marL="971550" lvl="1" indent="-457200">
              <a:spcBef>
                <a:spcPts val="200"/>
              </a:spcBef>
            </a:pPr>
            <a:endParaRPr lang="fr-FR" sz="160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AA24AA-AB4C-B94F-ABE2-46A126D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Introduction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9584F8-F682-1148-A006-9AE3C6BB61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5238"/>
            <a:ext cx="2133600" cy="365125"/>
          </a:xfrm>
        </p:spPr>
        <p:txBody>
          <a:bodyPr/>
          <a:lstStyle/>
          <a:p>
            <a:pPr>
              <a:defRPr/>
            </a:pPr>
            <a:fld id="{3B007B08-5873-6744-BB47-2E85EB0AC400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texte, capture d’écran, Police, Impression&#10;&#10;Description générée automatiquement">
            <a:extLst>
              <a:ext uri="{FF2B5EF4-FFF2-40B4-BE49-F238E27FC236}">
                <a16:creationId xmlns:a16="http://schemas.microsoft.com/office/drawing/2014/main" id="{8C1575B1-9247-FB24-8459-48C6C576B9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45286C0-C7BE-074F-951D-C20BA46E0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354" y="1379538"/>
            <a:ext cx="4157346" cy="2506662"/>
          </a:xfrm>
        </p:spPr>
        <p:txBody>
          <a:bodyPr/>
          <a:lstStyle/>
          <a:p>
            <a:r>
              <a:rPr lang="fr-FR"/>
              <a:t>1. La stratégie « Farm2Fork » : raisons d’un échec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CA36CC-A37E-434A-BAC3-D34E16BBA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33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680" y="1101348"/>
            <a:ext cx="8494989" cy="5080000"/>
          </a:xfrm>
        </p:spPr>
        <p:txBody>
          <a:bodyPr numCol="1"/>
          <a:lstStyle/>
          <a:p>
            <a:r>
              <a:rPr lang="fr-FR"/>
              <a:t>Des communications de la Commission au Conseil et au Parlement (F2F et BDS)</a:t>
            </a:r>
            <a:endParaRPr lang="fr-FR" sz="2400"/>
          </a:p>
          <a:p>
            <a:pPr lvl="1"/>
            <a:r>
              <a:rPr lang="fr-FR" sz="2000"/>
              <a:t>Fixent des orientations, un cadre, pour le débat entre </a:t>
            </a:r>
            <a:r>
              <a:rPr lang="fr-FR" sz="2000" err="1"/>
              <a:t>co-législateur</a:t>
            </a:r>
            <a:endParaRPr lang="fr-FR" sz="2000"/>
          </a:p>
          <a:p>
            <a:pPr lvl="1"/>
            <a:r>
              <a:rPr lang="fr-FR"/>
              <a:t>Mais non contraignant directement =&gt; plan d’action très ambitieux</a:t>
            </a:r>
            <a:endParaRPr lang="fr-FR" sz="2000"/>
          </a:p>
          <a:p>
            <a:r>
              <a:rPr lang="fr-FR"/>
              <a:t>La Farm2Fork : </a:t>
            </a:r>
          </a:p>
          <a:p>
            <a:pPr lvl="1"/>
            <a:r>
              <a:rPr lang="fr-FR"/>
              <a:t>une ambition systémique, une approche en termes de « système alimentaire »</a:t>
            </a:r>
          </a:p>
          <a:p>
            <a:pPr lvl="1"/>
            <a:r>
              <a:rPr lang="fr-FR"/>
              <a:t>Aborde les nécessaires changements dans l’offre, la demande, et dans une moindre mesure les échanges</a:t>
            </a:r>
          </a:p>
          <a:p>
            <a:r>
              <a:rPr lang="fr-FR" sz="2400"/>
              <a:t>Le deal est clair : </a:t>
            </a:r>
            <a:r>
              <a:rPr lang="fr-FR"/>
              <a:t>« améliorer les modes de vie, la santé et l’environnement [et] garantir des moyens de subsistance durables aux [agriculteurs] »</a:t>
            </a:r>
          </a:p>
          <a:p>
            <a:endParaRPr lang="fr-FR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Nature politique et cadrage général</a:t>
            </a:r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1ACE0A3-AD2A-AF4C-9AE9-4590C2963F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08/11/2018</a:t>
            </a:r>
          </a:p>
        </p:txBody>
      </p:sp>
    </p:spTree>
    <p:extLst>
      <p:ext uri="{BB962C8B-B14F-4D97-AF65-F5344CB8AC3E}">
        <p14:creationId xmlns:p14="http://schemas.microsoft.com/office/powerpoint/2010/main" val="24812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2" descr="TYFA_R-1-1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7" b="9273"/>
          <a:stretch/>
        </p:blipFill>
        <p:spPr bwMode="auto">
          <a:xfrm>
            <a:off x="206745" y="1392895"/>
            <a:ext cx="6462713" cy="47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/>
        </p:nvSpPr>
        <p:spPr>
          <a:xfrm>
            <a:off x="4248932" y="2302846"/>
            <a:ext cx="912363" cy="780950"/>
          </a:xfrm>
          <a:custGeom>
            <a:avLst/>
            <a:gdLst>
              <a:gd name="connsiteX0" fmla="*/ 0 w 1024156"/>
              <a:gd name="connsiteY0" fmla="*/ 0 h 928509"/>
              <a:gd name="connsiteX1" fmla="*/ 0 w 1024156"/>
              <a:gd name="connsiteY1" fmla="*/ 491564 h 928509"/>
              <a:gd name="connsiteX2" fmla="*/ 723737 w 1024156"/>
              <a:gd name="connsiteY2" fmla="*/ 928509 h 928509"/>
              <a:gd name="connsiteX3" fmla="*/ 1024156 w 1024156"/>
              <a:gd name="connsiteY3" fmla="*/ 873891 h 928509"/>
              <a:gd name="connsiteX4" fmla="*/ 928568 w 1024156"/>
              <a:gd name="connsiteY4" fmla="*/ 245782 h 928509"/>
              <a:gd name="connsiteX5" fmla="*/ 423318 w 1024156"/>
              <a:gd name="connsiteY5" fmla="*/ 40963 h 928509"/>
              <a:gd name="connsiteX6" fmla="*/ 0 w 1024156"/>
              <a:gd name="connsiteY6" fmla="*/ 0 h 92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156" h="928509">
                <a:moveTo>
                  <a:pt x="0" y="0"/>
                </a:moveTo>
                <a:lnTo>
                  <a:pt x="0" y="491564"/>
                </a:lnTo>
                <a:lnTo>
                  <a:pt x="723737" y="928509"/>
                </a:lnTo>
                <a:lnTo>
                  <a:pt x="1024156" y="873891"/>
                </a:lnTo>
                <a:lnTo>
                  <a:pt x="928568" y="245782"/>
                </a:lnTo>
                <a:lnTo>
                  <a:pt x="423318" y="409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rme libre 5"/>
          <p:cNvSpPr/>
          <p:nvPr/>
        </p:nvSpPr>
        <p:spPr>
          <a:xfrm>
            <a:off x="136598" y="2608024"/>
            <a:ext cx="2715080" cy="2695670"/>
          </a:xfrm>
          <a:custGeom>
            <a:avLst/>
            <a:gdLst>
              <a:gd name="connsiteX0" fmla="*/ 2526250 w 2717425"/>
              <a:gd name="connsiteY0" fmla="*/ 0 h 2695670"/>
              <a:gd name="connsiteX1" fmla="*/ 2294108 w 2717425"/>
              <a:gd name="connsiteY1" fmla="*/ 13654 h 2695670"/>
              <a:gd name="connsiteX2" fmla="*/ 2198520 w 2717425"/>
              <a:gd name="connsiteY2" fmla="*/ 40964 h 2695670"/>
              <a:gd name="connsiteX3" fmla="*/ 2143898 w 2717425"/>
              <a:gd name="connsiteY3" fmla="*/ 54618 h 2695670"/>
              <a:gd name="connsiteX4" fmla="*/ 2075621 w 2717425"/>
              <a:gd name="connsiteY4" fmla="*/ 81927 h 2695670"/>
              <a:gd name="connsiteX5" fmla="*/ 1993689 w 2717425"/>
              <a:gd name="connsiteY5" fmla="*/ 109236 h 2695670"/>
              <a:gd name="connsiteX6" fmla="*/ 1925412 w 2717425"/>
              <a:gd name="connsiteY6" fmla="*/ 191164 h 2695670"/>
              <a:gd name="connsiteX7" fmla="*/ 1884446 w 2717425"/>
              <a:gd name="connsiteY7" fmla="*/ 273091 h 2695670"/>
              <a:gd name="connsiteX8" fmla="*/ 1747892 w 2717425"/>
              <a:gd name="connsiteY8" fmla="*/ 355018 h 2695670"/>
              <a:gd name="connsiteX9" fmla="*/ 1461128 w 2717425"/>
              <a:gd name="connsiteY9" fmla="*/ 382327 h 2695670"/>
              <a:gd name="connsiteX10" fmla="*/ 1338229 w 2717425"/>
              <a:gd name="connsiteY10" fmla="*/ 395982 h 2695670"/>
              <a:gd name="connsiteX11" fmla="*/ 1160709 w 2717425"/>
              <a:gd name="connsiteY11" fmla="*/ 409637 h 2695670"/>
              <a:gd name="connsiteX12" fmla="*/ 1051466 w 2717425"/>
              <a:gd name="connsiteY12" fmla="*/ 436946 h 2695670"/>
              <a:gd name="connsiteX13" fmla="*/ 1010500 w 2717425"/>
              <a:gd name="connsiteY13" fmla="*/ 450600 h 2695670"/>
              <a:gd name="connsiteX14" fmla="*/ 942223 w 2717425"/>
              <a:gd name="connsiteY14" fmla="*/ 464255 h 2695670"/>
              <a:gd name="connsiteX15" fmla="*/ 887601 w 2717425"/>
              <a:gd name="connsiteY15" fmla="*/ 491564 h 2695670"/>
              <a:gd name="connsiteX16" fmla="*/ 669115 w 2717425"/>
              <a:gd name="connsiteY16" fmla="*/ 518873 h 2695670"/>
              <a:gd name="connsiteX17" fmla="*/ 191176 w 2717425"/>
              <a:gd name="connsiteY17" fmla="*/ 518873 h 2695670"/>
              <a:gd name="connsiteX18" fmla="*/ 109243 w 2717425"/>
              <a:gd name="connsiteY18" fmla="*/ 587146 h 2695670"/>
              <a:gd name="connsiteX19" fmla="*/ 95588 w 2717425"/>
              <a:gd name="connsiteY19" fmla="*/ 628109 h 2695670"/>
              <a:gd name="connsiteX20" fmla="*/ 68277 w 2717425"/>
              <a:gd name="connsiteY20" fmla="*/ 655419 h 2695670"/>
              <a:gd name="connsiteX21" fmla="*/ 40966 w 2717425"/>
              <a:gd name="connsiteY21" fmla="*/ 791964 h 2695670"/>
              <a:gd name="connsiteX22" fmla="*/ 13655 w 2717425"/>
              <a:gd name="connsiteY22" fmla="*/ 1174292 h 2695670"/>
              <a:gd name="connsiteX23" fmla="*/ 0 w 2717425"/>
              <a:gd name="connsiteY23" fmla="*/ 1269873 h 2695670"/>
              <a:gd name="connsiteX24" fmla="*/ 13655 w 2717425"/>
              <a:gd name="connsiteY24" fmla="*/ 1857019 h 2695670"/>
              <a:gd name="connsiteX25" fmla="*/ 40966 w 2717425"/>
              <a:gd name="connsiteY25" fmla="*/ 2116456 h 2695670"/>
              <a:gd name="connsiteX26" fmla="*/ 68277 w 2717425"/>
              <a:gd name="connsiteY26" fmla="*/ 2375892 h 2695670"/>
              <a:gd name="connsiteX27" fmla="*/ 95588 w 2717425"/>
              <a:gd name="connsiteY27" fmla="*/ 2457820 h 2695670"/>
              <a:gd name="connsiteX28" fmla="*/ 122899 w 2717425"/>
              <a:gd name="connsiteY28" fmla="*/ 2498783 h 2695670"/>
              <a:gd name="connsiteX29" fmla="*/ 177520 w 2717425"/>
              <a:gd name="connsiteY29" fmla="*/ 2621674 h 2695670"/>
              <a:gd name="connsiteX30" fmla="*/ 218486 w 2717425"/>
              <a:gd name="connsiteY30" fmla="*/ 2648983 h 2695670"/>
              <a:gd name="connsiteX31" fmla="*/ 259453 w 2717425"/>
              <a:gd name="connsiteY31" fmla="*/ 2662638 h 2695670"/>
              <a:gd name="connsiteX32" fmla="*/ 532561 w 2717425"/>
              <a:gd name="connsiteY32" fmla="*/ 2648983 h 2695670"/>
              <a:gd name="connsiteX33" fmla="*/ 614493 w 2717425"/>
              <a:gd name="connsiteY33" fmla="*/ 2621674 h 2695670"/>
              <a:gd name="connsiteX34" fmla="*/ 655459 w 2717425"/>
              <a:gd name="connsiteY34" fmla="*/ 2608020 h 2695670"/>
              <a:gd name="connsiteX35" fmla="*/ 696425 w 2717425"/>
              <a:gd name="connsiteY35" fmla="*/ 2594365 h 2695670"/>
              <a:gd name="connsiteX36" fmla="*/ 764703 w 2717425"/>
              <a:gd name="connsiteY36" fmla="*/ 2580711 h 2695670"/>
              <a:gd name="connsiteX37" fmla="*/ 996844 w 2717425"/>
              <a:gd name="connsiteY37" fmla="*/ 2594365 h 2695670"/>
              <a:gd name="connsiteX38" fmla="*/ 1106088 w 2717425"/>
              <a:gd name="connsiteY38" fmla="*/ 2621674 h 2695670"/>
              <a:gd name="connsiteX39" fmla="*/ 1188020 w 2717425"/>
              <a:gd name="connsiteY39" fmla="*/ 2648983 h 2695670"/>
              <a:gd name="connsiteX40" fmla="*/ 1679615 w 2717425"/>
              <a:gd name="connsiteY40" fmla="*/ 2662638 h 2695670"/>
              <a:gd name="connsiteX41" fmla="*/ 1925412 w 2717425"/>
              <a:gd name="connsiteY41" fmla="*/ 2648983 h 2695670"/>
              <a:gd name="connsiteX42" fmla="*/ 2348729 w 2717425"/>
              <a:gd name="connsiteY42" fmla="*/ 2676293 h 2695670"/>
              <a:gd name="connsiteX43" fmla="*/ 2580871 w 2717425"/>
              <a:gd name="connsiteY43" fmla="*/ 2676293 h 2695670"/>
              <a:gd name="connsiteX44" fmla="*/ 2621837 w 2717425"/>
              <a:gd name="connsiteY44" fmla="*/ 2648983 h 2695670"/>
              <a:gd name="connsiteX45" fmla="*/ 2649148 w 2717425"/>
              <a:gd name="connsiteY45" fmla="*/ 2102801 h 2695670"/>
              <a:gd name="connsiteX46" fmla="*/ 2676459 w 2717425"/>
              <a:gd name="connsiteY46" fmla="*/ 1706819 h 2695670"/>
              <a:gd name="connsiteX47" fmla="*/ 2690114 w 2717425"/>
              <a:gd name="connsiteY47" fmla="*/ 1611237 h 2695670"/>
              <a:gd name="connsiteX48" fmla="*/ 2703770 w 2717425"/>
              <a:gd name="connsiteY48" fmla="*/ 1474692 h 2695670"/>
              <a:gd name="connsiteX49" fmla="*/ 2676459 w 2717425"/>
              <a:gd name="connsiteY49" fmla="*/ 996782 h 2695670"/>
              <a:gd name="connsiteX50" fmla="*/ 2662804 w 2717425"/>
              <a:gd name="connsiteY50" fmla="*/ 914855 h 2695670"/>
              <a:gd name="connsiteX51" fmla="*/ 2690114 w 2717425"/>
              <a:gd name="connsiteY51" fmla="*/ 382327 h 2695670"/>
              <a:gd name="connsiteX52" fmla="*/ 2703770 w 2717425"/>
              <a:gd name="connsiteY52" fmla="*/ 327709 h 2695670"/>
              <a:gd name="connsiteX53" fmla="*/ 2717425 w 2717425"/>
              <a:gd name="connsiteY53" fmla="*/ 259436 h 2695670"/>
              <a:gd name="connsiteX54" fmla="*/ 2690114 w 2717425"/>
              <a:gd name="connsiteY54" fmla="*/ 150200 h 2695670"/>
              <a:gd name="connsiteX55" fmla="*/ 2635493 w 2717425"/>
              <a:gd name="connsiteY55" fmla="*/ 68273 h 2695670"/>
              <a:gd name="connsiteX56" fmla="*/ 2553560 w 2717425"/>
              <a:gd name="connsiteY56" fmla="*/ 40964 h 2695670"/>
              <a:gd name="connsiteX57" fmla="*/ 2512594 w 2717425"/>
              <a:gd name="connsiteY57" fmla="*/ 27309 h 2695670"/>
              <a:gd name="connsiteX58" fmla="*/ 2526250 w 2717425"/>
              <a:gd name="connsiteY58" fmla="*/ 0 h 26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717425" h="2695670">
                <a:moveTo>
                  <a:pt x="2526250" y="0"/>
                </a:moveTo>
                <a:cubicBezTo>
                  <a:pt x="2448869" y="4551"/>
                  <a:pt x="2371273" y="6305"/>
                  <a:pt x="2294108" y="13654"/>
                </a:cubicBezTo>
                <a:cubicBezTo>
                  <a:pt x="2262088" y="16703"/>
                  <a:pt x="2229246" y="32186"/>
                  <a:pt x="2198520" y="40964"/>
                </a:cubicBezTo>
                <a:cubicBezTo>
                  <a:pt x="2180474" y="46120"/>
                  <a:pt x="2161703" y="48684"/>
                  <a:pt x="2143898" y="54618"/>
                </a:cubicBezTo>
                <a:cubicBezTo>
                  <a:pt x="2120644" y="62369"/>
                  <a:pt x="2098657" y="73551"/>
                  <a:pt x="2075621" y="81927"/>
                </a:cubicBezTo>
                <a:cubicBezTo>
                  <a:pt x="2048566" y="91764"/>
                  <a:pt x="1993689" y="109236"/>
                  <a:pt x="1993689" y="109236"/>
                </a:cubicBezTo>
                <a:cubicBezTo>
                  <a:pt x="1963489" y="139435"/>
                  <a:pt x="1944424" y="153143"/>
                  <a:pt x="1925412" y="191164"/>
                </a:cubicBezTo>
                <a:cubicBezTo>
                  <a:pt x="1907014" y="227956"/>
                  <a:pt x="1919229" y="242658"/>
                  <a:pt x="1884446" y="273091"/>
                </a:cubicBezTo>
                <a:cubicBezTo>
                  <a:pt x="1868500" y="287043"/>
                  <a:pt x="1780444" y="345253"/>
                  <a:pt x="1747892" y="355018"/>
                </a:cubicBezTo>
                <a:cubicBezTo>
                  <a:pt x="1683180" y="374430"/>
                  <a:pt x="1484208" y="380404"/>
                  <a:pt x="1461128" y="382327"/>
                </a:cubicBezTo>
                <a:cubicBezTo>
                  <a:pt x="1420052" y="385750"/>
                  <a:pt x="1379278" y="392250"/>
                  <a:pt x="1338229" y="395982"/>
                </a:cubicBezTo>
                <a:cubicBezTo>
                  <a:pt x="1279125" y="401355"/>
                  <a:pt x="1219882" y="405085"/>
                  <a:pt x="1160709" y="409637"/>
                </a:cubicBezTo>
                <a:cubicBezTo>
                  <a:pt x="1124295" y="418740"/>
                  <a:pt x="1087075" y="425077"/>
                  <a:pt x="1051466" y="436946"/>
                </a:cubicBezTo>
                <a:cubicBezTo>
                  <a:pt x="1037811" y="441497"/>
                  <a:pt x="1024464" y="447109"/>
                  <a:pt x="1010500" y="450600"/>
                </a:cubicBezTo>
                <a:cubicBezTo>
                  <a:pt x="987983" y="456229"/>
                  <a:pt x="964982" y="459703"/>
                  <a:pt x="942223" y="464255"/>
                </a:cubicBezTo>
                <a:cubicBezTo>
                  <a:pt x="924016" y="473358"/>
                  <a:pt x="906661" y="484417"/>
                  <a:pt x="887601" y="491564"/>
                </a:cubicBezTo>
                <a:cubicBezTo>
                  <a:pt x="826005" y="514661"/>
                  <a:pt x="716752" y="514903"/>
                  <a:pt x="669115" y="518873"/>
                </a:cubicBezTo>
                <a:cubicBezTo>
                  <a:pt x="531864" y="512635"/>
                  <a:pt x="336941" y="491544"/>
                  <a:pt x="191176" y="518873"/>
                </a:cubicBezTo>
                <a:cubicBezTo>
                  <a:pt x="167775" y="523260"/>
                  <a:pt x="122237" y="574152"/>
                  <a:pt x="109243" y="587146"/>
                </a:cubicBezTo>
                <a:cubicBezTo>
                  <a:pt x="104691" y="600800"/>
                  <a:pt x="102993" y="615767"/>
                  <a:pt x="95588" y="628109"/>
                </a:cubicBezTo>
                <a:cubicBezTo>
                  <a:pt x="88964" y="639148"/>
                  <a:pt x="74035" y="643904"/>
                  <a:pt x="68277" y="655419"/>
                </a:cubicBezTo>
                <a:cubicBezTo>
                  <a:pt x="58090" y="675792"/>
                  <a:pt x="42681" y="781672"/>
                  <a:pt x="40966" y="791964"/>
                </a:cubicBezTo>
                <a:cubicBezTo>
                  <a:pt x="36438" y="859880"/>
                  <a:pt x="21220" y="1098652"/>
                  <a:pt x="13655" y="1174292"/>
                </a:cubicBezTo>
                <a:cubicBezTo>
                  <a:pt x="10452" y="1206316"/>
                  <a:pt x="4552" y="1238013"/>
                  <a:pt x="0" y="1269873"/>
                </a:cubicBezTo>
                <a:cubicBezTo>
                  <a:pt x="4552" y="1465588"/>
                  <a:pt x="6540" y="1661380"/>
                  <a:pt x="13655" y="1857019"/>
                </a:cubicBezTo>
                <a:cubicBezTo>
                  <a:pt x="22601" y="2103007"/>
                  <a:pt x="23895" y="1937221"/>
                  <a:pt x="40966" y="2116456"/>
                </a:cubicBezTo>
                <a:cubicBezTo>
                  <a:pt x="50054" y="2211874"/>
                  <a:pt x="44351" y="2288170"/>
                  <a:pt x="68277" y="2375892"/>
                </a:cubicBezTo>
                <a:cubicBezTo>
                  <a:pt x="75852" y="2403664"/>
                  <a:pt x="79619" y="2433869"/>
                  <a:pt x="95588" y="2457820"/>
                </a:cubicBezTo>
                <a:lnTo>
                  <a:pt x="122899" y="2498783"/>
                </a:lnTo>
                <a:cubicBezTo>
                  <a:pt x="136421" y="2539349"/>
                  <a:pt x="145059" y="2589215"/>
                  <a:pt x="177520" y="2621674"/>
                </a:cubicBezTo>
                <a:cubicBezTo>
                  <a:pt x="189125" y="2633278"/>
                  <a:pt x="203807" y="2641644"/>
                  <a:pt x="218486" y="2648983"/>
                </a:cubicBezTo>
                <a:cubicBezTo>
                  <a:pt x="231361" y="2655420"/>
                  <a:pt x="245797" y="2658086"/>
                  <a:pt x="259453" y="2662638"/>
                </a:cubicBezTo>
                <a:cubicBezTo>
                  <a:pt x="350489" y="2658086"/>
                  <a:pt x="442012" y="2659430"/>
                  <a:pt x="532561" y="2648983"/>
                </a:cubicBezTo>
                <a:cubicBezTo>
                  <a:pt x="561159" y="2645683"/>
                  <a:pt x="587182" y="2630777"/>
                  <a:pt x="614493" y="2621674"/>
                </a:cubicBezTo>
                <a:lnTo>
                  <a:pt x="655459" y="2608020"/>
                </a:lnTo>
                <a:cubicBezTo>
                  <a:pt x="669114" y="2603468"/>
                  <a:pt x="682311" y="2597188"/>
                  <a:pt x="696425" y="2594365"/>
                </a:cubicBezTo>
                <a:lnTo>
                  <a:pt x="764703" y="2580711"/>
                </a:lnTo>
                <a:cubicBezTo>
                  <a:pt x="842083" y="2585262"/>
                  <a:pt x="919882" y="2585130"/>
                  <a:pt x="996844" y="2594365"/>
                </a:cubicBezTo>
                <a:cubicBezTo>
                  <a:pt x="1034112" y="2598837"/>
                  <a:pt x="1070479" y="2609805"/>
                  <a:pt x="1106088" y="2621674"/>
                </a:cubicBezTo>
                <a:cubicBezTo>
                  <a:pt x="1133399" y="2630777"/>
                  <a:pt x="1159243" y="2648184"/>
                  <a:pt x="1188020" y="2648983"/>
                </a:cubicBezTo>
                <a:lnTo>
                  <a:pt x="1679615" y="2662638"/>
                </a:lnTo>
                <a:cubicBezTo>
                  <a:pt x="1761547" y="2658086"/>
                  <a:pt x="1843353" y="2648983"/>
                  <a:pt x="1925412" y="2648983"/>
                </a:cubicBezTo>
                <a:cubicBezTo>
                  <a:pt x="2070907" y="2648983"/>
                  <a:pt x="2205830" y="2663302"/>
                  <a:pt x="2348729" y="2676293"/>
                </a:cubicBezTo>
                <a:cubicBezTo>
                  <a:pt x="2445242" y="2700419"/>
                  <a:pt x="2434239" y="2703785"/>
                  <a:pt x="2580871" y="2676293"/>
                </a:cubicBezTo>
                <a:cubicBezTo>
                  <a:pt x="2597001" y="2673269"/>
                  <a:pt x="2608182" y="2658086"/>
                  <a:pt x="2621837" y="2648983"/>
                </a:cubicBezTo>
                <a:cubicBezTo>
                  <a:pt x="2676570" y="2430076"/>
                  <a:pt x="2623470" y="2659127"/>
                  <a:pt x="2649148" y="2102801"/>
                </a:cubicBezTo>
                <a:cubicBezTo>
                  <a:pt x="2655248" y="1970634"/>
                  <a:pt x="2665471" y="1838669"/>
                  <a:pt x="2676459" y="1706819"/>
                </a:cubicBezTo>
                <a:cubicBezTo>
                  <a:pt x="2679132" y="1674746"/>
                  <a:pt x="2686353" y="1643201"/>
                  <a:pt x="2690114" y="1611237"/>
                </a:cubicBezTo>
                <a:cubicBezTo>
                  <a:pt x="2695459" y="1565808"/>
                  <a:pt x="2699218" y="1520207"/>
                  <a:pt x="2703770" y="1474692"/>
                </a:cubicBezTo>
                <a:cubicBezTo>
                  <a:pt x="2694666" y="1315389"/>
                  <a:pt x="2688104" y="1155920"/>
                  <a:pt x="2676459" y="996782"/>
                </a:cubicBezTo>
                <a:cubicBezTo>
                  <a:pt x="2674439" y="969170"/>
                  <a:pt x="2662804" y="942541"/>
                  <a:pt x="2662804" y="914855"/>
                </a:cubicBezTo>
                <a:cubicBezTo>
                  <a:pt x="2662804" y="894079"/>
                  <a:pt x="2686207" y="425304"/>
                  <a:pt x="2690114" y="382327"/>
                </a:cubicBezTo>
                <a:cubicBezTo>
                  <a:pt x="2691813" y="363638"/>
                  <a:pt x="2699699" y="346028"/>
                  <a:pt x="2703770" y="327709"/>
                </a:cubicBezTo>
                <a:cubicBezTo>
                  <a:pt x="2708805" y="305053"/>
                  <a:pt x="2712873" y="282194"/>
                  <a:pt x="2717425" y="259436"/>
                </a:cubicBezTo>
                <a:cubicBezTo>
                  <a:pt x="2713641" y="240515"/>
                  <a:pt x="2703237" y="173820"/>
                  <a:pt x="2690114" y="150200"/>
                </a:cubicBezTo>
                <a:cubicBezTo>
                  <a:pt x="2674174" y="121509"/>
                  <a:pt x="2666631" y="78652"/>
                  <a:pt x="2635493" y="68273"/>
                </a:cubicBezTo>
                <a:lnTo>
                  <a:pt x="2553560" y="40964"/>
                </a:lnTo>
                <a:cubicBezTo>
                  <a:pt x="2539905" y="36412"/>
                  <a:pt x="2512594" y="41703"/>
                  <a:pt x="2512594" y="27309"/>
                </a:cubicBezTo>
                <a:lnTo>
                  <a:pt x="25262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rme libre 2"/>
          <p:cNvSpPr/>
          <p:nvPr/>
        </p:nvSpPr>
        <p:spPr>
          <a:xfrm>
            <a:off x="2717469" y="2594369"/>
            <a:ext cx="1487154" cy="914856"/>
          </a:xfrm>
          <a:custGeom>
            <a:avLst/>
            <a:gdLst>
              <a:gd name="connsiteX0" fmla="*/ 13656 w 1488439"/>
              <a:gd name="connsiteY0" fmla="*/ 13655 h 914856"/>
              <a:gd name="connsiteX1" fmla="*/ 1488439 w 1488439"/>
              <a:gd name="connsiteY1" fmla="*/ 0 h 914856"/>
              <a:gd name="connsiteX2" fmla="*/ 1461129 w 1488439"/>
              <a:gd name="connsiteY2" fmla="*/ 914856 h 914856"/>
              <a:gd name="connsiteX3" fmla="*/ 0 w 1488439"/>
              <a:gd name="connsiteY3" fmla="*/ 914856 h 914856"/>
              <a:gd name="connsiteX4" fmla="*/ 13656 w 1488439"/>
              <a:gd name="connsiteY4" fmla="*/ 13655 h 91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439" h="914856">
                <a:moveTo>
                  <a:pt x="13656" y="13655"/>
                </a:moveTo>
                <a:lnTo>
                  <a:pt x="1488439" y="0"/>
                </a:lnTo>
                <a:lnTo>
                  <a:pt x="1461129" y="914856"/>
                </a:lnTo>
                <a:lnTo>
                  <a:pt x="0" y="914856"/>
                </a:lnTo>
                <a:lnTo>
                  <a:pt x="13656" y="13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rme libre 3"/>
          <p:cNvSpPr/>
          <p:nvPr/>
        </p:nvSpPr>
        <p:spPr>
          <a:xfrm>
            <a:off x="13698" y="1420078"/>
            <a:ext cx="6644442" cy="532527"/>
          </a:xfrm>
          <a:custGeom>
            <a:avLst/>
            <a:gdLst>
              <a:gd name="connsiteX0" fmla="*/ 81933 w 6650182"/>
              <a:gd name="connsiteY0" fmla="*/ 177509 h 532527"/>
              <a:gd name="connsiteX1" fmla="*/ 655460 w 6650182"/>
              <a:gd name="connsiteY1" fmla="*/ 0 h 532527"/>
              <a:gd name="connsiteX2" fmla="*/ 1078777 w 6650182"/>
              <a:gd name="connsiteY2" fmla="*/ 0 h 532527"/>
              <a:gd name="connsiteX3" fmla="*/ 6622871 w 6650182"/>
              <a:gd name="connsiteY3" fmla="*/ 0 h 532527"/>
              <a:gd name="connsiteX4" fmla="*/ 6650182 w 6650182"/>
              <a:gd name="connsiteY4" fmla="*/ 532527 h 532527"/>
              <a:gd name="connsiteX5" fmla="*/ 3523095 w 6650182"/>
              <a:gd name="connsiteY5" fmla="*/ 382327 h 532527"/>
              <a:gd name="connsiteX6" fmla="*/ 518906 w 6650182"/>
              <a:gd name="connsiteY6" fmla="*/ 532527 h 532527"/>
              <a:gd name="connsiteX7" fmla="*/ 0 w 6650182"/>
              <a:gd name="connsiteY7" fmla="*/ 518873 h 532527"/>
              <a:gd name="connsiteX8" fmla="*/ 81933 w 6650182"/>
              <a:gd name="connsiteY8" fmla="*/ 177509 h 53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0182" h="532527">
                <a:moveTo>
                  <a:pt x="81933" y="177509"/>
                </a:moveTo>
                <a:lnTo>
                  <a:pt x="655460" y="0"/>
                </a:lnTo>
                <a:lnTo>
                  <a:pt x="1078777" y="0"/>
                </a:lnTo>
                <a:lnTo>
                  <a:pt x="6622871" y="0"/>
                </a:lnTo>
                <a:lnTo>
                  <a:pt x="6650182" y="532527"/>
                </a:lnTo>
                <a:lnTo>
                  <a:pt x="3523095" y="382327"/>
                </a:lnTo>
                <a:lnTo>
                  <a:pt x="518906" y="532527"/>
                </a:lnTo>
                <a:lnTo>
                  <a:pt x="0" y="518873"/>
                </a:lnTo>
                <a:lnTo>
                  <a:pt x="81933" y="1775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rme libre 4"/>
          <p:cNvSpPr/>
          <p:nvPr/>
        </p:nvSpPr>
        <p:spPr>
          <a:xfrm>
            <a:off x="1760797" y="1607834"/>
            <a:ext cx="2612183" cy="1585533"/>
          </a:xfrm>
          <a:custGeom>
            <a:avLst/>
            <a:gdLst>
              <a:gd name="connsiteX0" fmla="*/ 793 w 2614440"/>
              <a:gd name="connsiteY0" fmla="*/ 1505408 h 1585533"/>
              <a:gd name="connsiteX1" fmla="*/ 41759 w 2614440"/>
              <a:gd name="connsiteY1" fmla="*/ 1259626 h 1585533"/>
              <a:gd name="connsiteX2" fmla="*/ 69070 w 2614440"/>
              <a:gd name="connsiteY2" fmla="*/ 1218663 h 1585533"/>
              <a:gd name="connsiteX3" fmla="*/ 123692 w 2614440"/>
              <a:gd name="connsiteY3" fmla="*/ 1136735 h 1585533"/>
              <a:gd name="connsiteX4" fmla="*/ 151002 w 2614440"/>
              <a:gd name="connsiteY4" fmla="*/ 1054808 h 1585533"/>
              <a:gd name="connsiteX5" fmla="*/ 219279 w 2614440"/>
              <a:gd name="connsiteY5" fmla="*/ 959226 h 1585533"/>
              <a:gd name="connsiteX6" fmla="*/ 287556 w 2614440"/>
              <a:gd name="connsiteY6" fmla="*/ 836335 h 1585533"/>
              <a:gd name="connsiteX7" fmla="*/ 328523 w 2614440"/>
              <a:gd name="connsiteY7" fmla="*/ 795372 h 1585533"/>
              <a:gd name="connsiteX8" fmla="*/ 355833 w 2614440"/>
              <a:gd name="connsiteY8" fmla="*/ 754408 h 1585533"/>
              <a:gd name="connsiteX9" fmla="*/ 396800 w 2614440"/>
              <a:gd name="connsiteY9" fmla="*/ 727099 h 1585533"/>
              <a:gd name="connsiteX10" fmla="*/ 437766 w 2614440"/>
              <a:gd name="connsiteY10" fmla="*/ 686135 h 1585533"/>
              <a:gd name="connsiteX11" fmla="*/ 492388 w 2614440"/>
              <a:gd name="connsiteY11" fmla="*/ 658826 h 1585533"/>
              <a:gd name="connsiteX12" fmla="*/ 574320 w 2614440"/>
              <a:gd name="connsiteY12" fmla="*/ 631517 h 1585533"/>
              <a:gd name="connsiteX13" fmla="*/ 656252 w 2614440"/>
              <a:gd name="connsiteY13" fmla="*/ 590553 h 1585533"/>
              <a:gd name="connsiteX14" fmla="*/ 874739 w 2614440"/>
              <a:gd name="connsiteY14" fmla="*/ 576899 h 1585533"/>
              <a:gd name="connsiteX15" fmla="*/ 902050 w 2614440"/>
              <a:gd name="connsiteY15" fmla="*/ 344771 h 1585533"/>
              <a:gd name="connsiteX16" fmla="*/ 929360 w 2614440"/>
              <a:gd name="connsiteY16" fmla="*/ 249189 h 1585533"/>
              <a:gd name="connsiteX17" fmla="*/ 956671 w 2614440"/>
              <a:gd name="connsiteY17" fmla="*/ 208226 h 1585533"/>
              <a:gd name="connsiteX18" fmla="*/ 970327 w 2614440"/>
              <a:gd name="connsiteY18" fmla="*/ 167262 h 1585533"/>
              <a:gd name="connsiteX19" fmla="*/ 1024948 w 2614440"/>
              <a:gd name="connsiteY19" fmla="*/ 71680 h 1585533"/>
              <a:gd name="connsiteX20" fmla="*/ 1065914 w 2614440"/>
              <a:gd name="connsiteY20" fmla="*/ 30717 h 1585533"/>
              <a:gd name="connsiteX21" fmla="*/ 1120536 w 2614440"/>
              <a:gd name="connsiteY21" fmla="*/ 17062 h 1585533"/>
              <a:gd name="connsiteX22" fmla="*/ 1571164 w 2614440"/>
              <a:gd name="connsiteY22" fmla="*/ 30717 h 1585533"/>
              <a:gd name="connsiteX23" fmla="*/ 1871583 w 2614440"/>
              <a:gd name="connsiteY23" fmla="*/ 85335 h 1585533"/>
              <a:gd name="connsiteX24" fmla="*/ 1926205 w 2614440"/>
              <a:gd name="connsiteY24" fmla="*/ 58026 h 1585533"/>
              <a:gd name="connsiteX25" fmla="*/ 2581664 w 2614440"/>
              <a:gd name="connsiteY25" fmla="*/ 112644 h 1585533"/>
              <a:gd name="connsiteX26" fmla="*/ 2595320 w 2614440"/>
              <a:gd name="connsiteY26" fmla="*/ 153608 h 1585533"/>
              <a:gd name="connsiteX27" fmla="*/ 2595320 w 2614440"/>
              <a:gd name="connsiteY27" fmla="*/ 481317 h 1585533"/>
              <a:gd name="connsiteX28" fmla="*/ 2568009 w 2614440"/>
              <a:gd name="connsiteY28" fmla="*/ 522281 h 1585533"/>
              <a:gd name="connsiteX29" fmla="*/ 2486077 w 2614440"/>
              <a:gd name="connsiteY29" fmla="*/ 549590 h 1585533"/>
              <a:gd name="connsiteX30" fmla="*/ 2445110 w 2614440"/>
              <a:gd name="connsiteY30" fmla="*/ 727099 h 1585533"/>
              <a:gd name="connsiteX31" fmla="*/ 2390489 w 2614440"/>
              <a:gd name="connsiteY31" fmla="*/ 849990 h 1585533"/>
              <a:gd name="connsiteX32" fmla="*/ 2349522 w 2614440"/>
              <a:gd name="connsiteY32" fmla="*/ 918263 h 1585533"/>
              <a:gd name="connsiteX33" fmla="*/ 2322212 w 2614440"/>
              <a:gd name="connsiteY33" fmla="*/ 959226 h 1585533"/>
              <a:gd name="connsiteX34" fmla="*/ 2281245 w 2614440"/>
              <a:gd name="connsiteY34" fmla="*/ 972881 h 1585533"/>
              <a:gd name="connsiteX35" fmla="*/ 2226624 w 2614440"/>
              <a:gd name="connsiteY35" fmla="*/ 1013844 h 1585533"/>
              <a:gd name="connsiteX36" fmla="*/ 2185658 w 2614440"/>
              <a:gd name="connsiteY36" fmla="*/ 1027499 h 1585533"/>
              <a:gd name="connsiteX37" fmla="*/ 1939860 w 2614440"/>
              <a:gd name="connsiteY37" fmla="*/ 1054808 h 1585533"/>
              <a:gd name="connsiteX38" fmla="*/ 1420955 w 2614440"/>
              <a:gd name="connsiteY38" fmla="*/ 1054808 h 1585533"/>
              <a:gd name="connsiteX39" fmla="*/ 1379989 w 2614440"/>
              <a:gd name="connsiteY39" fmla="*/ 1041154 h 1585533"/>
              <a:gd name="connsiteX40" fmla="*/ 1270746 w 2614440"/>
              <a:gd name="connsiteY40" fmla="*/ 1027499 h 1585533"/>
              <a:gd name="connsiteX41" fmla="*/ 1229779 w 2614440"/>
              <a:gd name="connsiteY41" fmla="*/ 1013844 h 1585533"/>
              <a:gd name="connsiteX42" fmla="*/ 1147847 w 2614440"/>
              <a:gd name="connsiteY42" fmla="*/ 1000190 h 1585533"/>
              <a:gd name="connsiteX43" fmla="*/ 1093225 w 2614440"/>
              <a:gd name="connsiteY43" fmla="*/ 986535 h 1585533"/>
              <a:gd name="connsiteX44" fmla="*/ 724529 w 2614440"/>
              <a:gd name="connsiteY44" fmla="*/ 1000190 h 1585533"/>
              <a:gd name="connsiteX45" fmla="*/ 683563 w 2614440"/>
              <a:gd name="connsiteY45" fmla="*/ 1013844 h 1585533"/>
              <a:gd name="connsiteX46" fmla="*/ 601631 w 2614440"/>
              <a:gd name="connsiteY46" fmla="*/ 1068463 h 1585533"/>
              <a:gd name="connsiteX47" fmla="*/ 560665 w 2614440"/>
              <a:gd name="connsiteY47" fmla="*/ 1095772 h 1585533"/>
              <a:gd name="connsiteX48" fmla="*/ 519698 w 2614440"/>
              <a:gd name="connsiteY48" fmla="*/ 1123081 h 1585533"/>
              <a:gd name="connsiteX49" fmla="*/ 478732 w 2614440"/>
              <a:gd name="connsiteY49" fmla="*/ 1150390 h 1585533"/>
              <a:gd name="connsiteX50" fmla="*/ 424111 w 2614440"/>
              <a:gd name="connsiteY50" fmla="*/ 1245972 h 1585533"/>
              <a:gd name="connsiteX51" fmla="*/ 410455 w 2614440"/>
              <a:gd name="connsiteY51" fmla="*/ 1286936 h 1585533"/>
              <a:gd name="connsiteX52" fmla="*/ 383144 w 2614440"/>
              <a:gd name="connsiteY52" fmla="*/ 1341554 h 1585533"/>
              <a:gd name="connsiteX53" fmla="*/ 369489 w 2614440"/>
              <a:gd name="connsiteY53" fmla="*/ 1396172 h 1585533"/>
              <a:gd name="connsiteX54" fmla="*/ 314867 w 2614440"/>
              <a:gd name="connsiteY54" fmla="*/ 1478099 h 1585533"/>
              <a:gd name="connsiteX55" fmla="*/ 246590 w 2614440"/>
              <a:gd name="connsiteY55" fmla="*/ 1573681 h 1585533"/>
              <a:gd name="connsiteX56" fmla="*/ 793 w 2614440"/>
              <a:gd name="connsiteY56" fmla="*/ 1519063 h 1585533"/>
              <a:gd name="connsiteX57" fmla="*/ 793 w 2614440"/>
              <a:gd name="connsiteY57" fmla="*/ 1505408 h 158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614440" h="1585533">
                <a:moveTo>
                  <a:pt x="793" y="1505408"/>
                </a:moveTo>
                <a:cubicBezTo>
                  <a:pt x="4417" y="1469171"/>
                  <a:pt x="14649" y="1300288"/>
                  <a:pt x="41759" y="1259626"/>
                </a:cubicBezTo>
                <a:lnTo>
                  <a:pt x="69070" y="1218663"/>
                </a:lnTo>
                <a:cubicBezTo>
                  <a:pt x="114243" y="1083147"/>
                  <a:pt x="38453" y="1290156"/>
                  <a:pt x="123692" y="1136735"/>
                </a:cubicBezTo>
                <a:cubicBezTo>
                  <a:pt x="137673" y="1111572"/>
                  <a:pt x="135034" y="1078759"/>
                  <a:pt x="151002" y="1054808"/>
                </a:cubicBezTo>
                <a:cubicBezTo>
                  <a:pt x="190937" y="994909"/>
                  <a:pt x="168466" y="1026973"/>
                  <a:pt x="219279" y="959226"/>
                </a:cubicBezTo>
                <a:cubicBezTo>
                  <a:pt x="236451" y="907717"/>
                  <a:pt x="240605" y="883281"/>
                  <a:pt x="287556" y="836335"/>
                </a:cubicBezTo>
                <a:cubicBezTo>
                  <a:pt x="301212" y="822681"/>
                  <a:pt x="316160" y="810207"/>
                  <a:pt x="328523" y="795372"/>
                </a:cubicBezTo>
                <a:cubicBezTo>
                  <a:pt x="339029" y="782765"/>
                  <a:pt x="344228" y="766012"/>
                  <a:pt x="355833" y="754408"/>
                </a:cubicBezTo>
                <a:cubicBezTo>
                  <a:pt x="367438" y="742804"/>
                  <a:pt x="384192" y="737605"/>
                  <a:pt x="396800" y="727099"/>
                </a:cubicBezTo>
                <a:cubicBezTo>
                  <a:pt x="411636" y="714737"/>
                  <a:pt x="422052" y="697359"/>
                  <a:pt x="437766" y="686135"/>
                </a:cubicBezTo>
                <a:cubicBezTo>
                  <a:pt x="454331" y="674304"/>
                  <a:pt x="473488" y="666386"/>
                  <a:pt x="492388" y="658826"/>
                </a:cubicBezTo>
                <a:cubicBezTo>
                  <a:pt x="519117" y="648135"/>
                  <a:pt x="550367" y="647485"/>
                  <a:pt x="574320" y="631517"/>
                </a:cubicBezTo>
                <a:cubicBezTo>
                  <a:pt x="601075" y="613682"/>
                  <a:pt x="622685" y="594086"/>
                  <a:pt x="656252" y="590553"/>
                </a:cubicBezTo>
                <a:cubicBezTo>
                  <a:pt x="728822" y="582915"/>
                  <a:pt x="801910" y="581450"/>
                  <a:pt x="874739" y="576899"/>
                </a:cubicBezTo>
                <a:cubicBezTo>
                  <a:pt x="911353" y="467061"/>
                  <a:pt x="875135" y="586992"/>
                  <a:pt x="902050" y="344771"/>
                </a:cubicBezTo>
                <a:cubicBezTo>
                  <a:pt x="903300" y="333522"/>
                  <a:pt x="921962" y="263983"/>
                  <a:pt x="929360" y="249189"/>
                </a:cubicBezTo>
                <a:cubicBezTo>
                  <a:pt x="936700" y="234511"/>
                  <a:pt x="949331" y="222904"/>
                  <a:pt x="956671" y="208226"/>
                </a:cubicBezTo>
                <a:cubicBezTo>
                  <a:pt x="963108" y="195352"/>
                  <a:pt x="964657" y="180492"/>
                  <a:pt x="970327" y="167262"/>
                </a:cubicBezTo>
                <a:cubicBezTo>
                  <a:pt x="982113" y="139763"/>
                  <a:pt x="1004779" y="95881"/>
                  <a:pt x="1024948" y="71680"/>
                </a:cubicBezTo>
                <a:cubicBezTo>
                  <a:pt x="1037311" y="56845"/>
                  <a:pt x="1049147" y="40297"/>
                  <a:pt x="1065914" y="30717"/>
                </a:cubicBezTo>
                <a:cubicBezTo>
                  <a:pt x="1082209" y="21406"/>
                  <a:pt x="1102329" y="21614"/>
                  <a:pt x="1120536" y="17062"/>
                </a:cubicBezTo>
                <a:cubicBezTo>
                  <a:pt x="1270745" y="21614"/>
                  <a:pt x="1421364" y="18734"/>
                  <a:pt x="1571164" y="30717"/>
                </a:cubicBezTo>
                <a:cubicBezTo>
                  <a:pt x="1621181" y="34718"/>
                  <a:pt x="1786803" y="68379"/>
                  <a:pt x="1871583" y="85335"/>
                </a:cubicBezTo>
                <a:cubicBezTo>
                  <a:pt x="1889790" y="76232"/>
                  <a:pt x="1905853" y="58433"/>
                  <a:pt x="1926205" y="58026"/>
                </a:cubicBezTo>
                <a:cubicBezTo>
                  <a:pt x="2104232" y="54466"/>
                  <a:pt x="2474737" y="-101200"/>
                  <a:pt x="2581664" y="112644"/>
                </a:cubicBezTo>
                <a:cubicBezTo>
                  <a:pt x="2588101" y="125518"/>
                  <a:pt x="2590768" y="139953"/>
                  <a:pt x="2595320" y="153608"/>
                </a:cubicBezTo>
                <a:cubicBezTo>
                  <a:pt x="2618128" y="290450"/>
                  <a:pt x="2623365" y="285014"/>
                  <a:pt x="2595320" y="481317"/>
                </a:cubicBezTo>
                <a:cubicBezTo>
                  <a:pt x="2592999" y="497563"/>
                  <a:pt x="2581926" y="513583"/>
                  <a:pt x="2568009" y="522281"/>
                </a:cubicBezTo>
                <a:cubicBezTo>
                  <a:pt x="2543597" y="537538"/>
                  <a:pt x="2486077" y="549590"/>
                  <a:pt x="2486077" y="549590"/>
                </a:cubicBezTo>
                <a:cubicBezTo>
                  <a:pt x="2426714" y="638627"/>
                  <a:pt x="2479010" y="546310"/>
                  <a:pt x="2445110" y="727099"/>
                </a:cubicBezTo>
                <a:cubicBezTo>
                  <a:pt x="2423973" y="839822"/>
                  <a:pt x="2427290" y="776394"/>
                  <a:pt x="2390489" y="849990"/>
                </a:cubicBezTo>
                <a:cubicBezTo>
                  <a:pt x="2335154" y="960650"/>
                  <a:pt x="2420649" y="829358"/>
                  <a:pt x="2349522" y="918263"/>
                </a:cubicBezTo>
                <a:cubicBezTo>
                  <a:pt x="2339270" y="931077"/>
                  <a:pt x="2335027" y="948975"/>
                  <a:pt x="2322212" y="959226"/>
                </a:cubicBezTo>
                <a:cubicBezTo>
                  <a:pt x="2310972" y="968218"/>
                  <a:pt x="2294901" y="968329"/>
                  <a:pt x="2281245" y="972881"/>
                </a:cubicBezTo>
                <a:cubicBezTo>
                  <a:pt x="2263038" y="986535"/>
                  <a:pt x="2246384" y="1002553"/>
                  <a:pt x="2226624" y="1013844"/>
                </a:cubicBezTo>
                <a:cubicBezTo>
                  <a:pt x="2214126" y="1020985"/>
                  <a:pt x="2199498" y="1023545"/>
                  <a:pt x="2185658" y="1027499"/>
                </a:cubicBezTo>
                <a:cubicBezTo>
                  <a:pt x="2088490" y="1055261"/>
                  <a:pt x="2083600" y="1044542"/>
                  <a:pt x="1939860" y="1054808"/>
                </a:cubicBezTo>
                <a:cubicBezTo>
                  <a:pt x="1724394" y="1090718"/>
                  <a:pt x="1831850" y="1078286"/>
                  <a:pt x="1420955" y="1054808"/>
                </a:cubicBezTo>
                <a:cubicBezTo>
                  <a:pt x="1406585" y="1053987"/>
                  <a:pt x="1394151" y="1043729"/>
                  <a:pt x="1379989" y="1041154"/>
                </a:cubicBezTo>
                <a:cubicBezTo>
                  <a:pt x="1343883" y="1034590"/>
                  <a:pt x="1307160" y="1032051"/>
                  <a:pt x="1270746" y="1027499"/>
                </a:cubicBezTo>
                <a:cubicBezTo>
                  <a:pt x="1257090" y="1022947"/>
                  <a:pt x="1243831" y="1016966"/>
                  <a:pt x="1229779" y="1013844"/>
                </a:cubicBezTo>
                <a:cubicBezTo>
                  <a:pt x="1202751" y="1007838"/>
                  <a:pt x="1174997" y="1005620"/>
                  <a:pt x="1147847" y="1000190"/>
                </a:cubicBezTo>
                <a:cubicBezTo>
                  <a:pt x="1129444" y="996510"/>
                  <a:pt x="1111432" y="991087"/>
                  <a:pt x="1093225" y="986535"/>
                </a:cubicBezTo>
                <a:cubicBezTo>
                  <a:pt x="970326" y="991087"/>
                  <a:pt x="847240" y="992010"/>
                  <a:pt x="724529" y="1000190"/>
                </a:cubicBezTo>
                <a:cubicBezTo>
                  <a:pt x="710167" y="1001147"/>
                  <a:pt x="696146" y="1006854"/>
                  <a:pt x="683563" y="1013844"/>
                </a:cubicBezTo>
                <a:cubicBezTo>
                  <a:pt x="654870" y="1029784"/>
                  <a:pt x="628942" y="1050257"/>
                  <a:pt x="601631" y="1068463"/>
                </a:cubicBezTo>
                <a:lnTo>
                  <a:pt x="560665" y="1095772"/>
                </a:lnTo>
                <a:lnTo>
                  <a:pt x="519698" y="1123081"/>
                </a:lnTo>
                <a:lnTo>
                  <a:pt x="478732" y="1150390"/>
                </a:lnTo>
                <a:cubicBezTo>
                  <a:pt x="447424" y="1244310"/>
                  <a:pt x="490245" y="1130245"/>
                  <a:pt x="424111" y="1245972"/>
                </a:cubicBezTo>
                <a:cubicBezTo>
                  <a:pt x="416969" y="1258469"/>
                  <a:pt x="416125" y="1273707"/>
                  <a:pt x="410455" y="1286936"/>
                </a:cubicBezTo>
                <a:cubicBezTo>
                  <a:pt x="402436" y="1305645"/>
                  <a:pt x="392248" y="1323348"/>
                  <a:pt x="383144" y="1341554"/>
                </a:cubicBezTo>
                <a:cubicBezTo>
                  <a:pt x="378592" y="1359760"/>
                  <a:pt x="377882" y="1379387"/>
                  <a:pt x="369489" y="1396172"/>
                </a:cubicBezTo>
                <a:cubicBezTo>
                  <a:pt x="354810" y="1425529"/>
                  <a:pt x="314867" y="1478099"/>
                  <a:pt x="314867" y="1478099"/>
                </a:cubicBezTo>
                <a:cubicBezTo>
                  <a:pt x="283004" y="1573682"/>
                  <a:pt x="314866" y="1550925"/>
                  <a:pt x="246590" y="1573681"/>
                </a:cubicBezTo>
                <a:cubicBezTo>
                  <a:pt x="83278" y="1564075"/>
                  <a:pt x="23512" y="1632655"/>
                  <a:pt x="793" y="1519063"/>
                </a:cubicBezTo>
                <a:cubicBezTo>
                  <a:pt x="-992" y="1510137"/>
                  <a:pt x="793" y="1500857"/>
                  <a:pt x="793" y="1505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rme libre 6"/>
          <p:cNvSpPr/>
          <p:nvPr/>
        </p:nvSpPr>
        <p:spPr>
          <a:xfrm>
            <a:off x="2785745" y="3536534"/>
            <a:ext cx="1173351" cy="423291"/>
          </a:xfrm>
          <a:custGeom>
            <a:avLst/>
            <a:gdLst>
              <a:gd name="connsiteX0" fmla="*/ 0 w 1174365"/>
              <a:gd name="connsiteY0" fmla="*/ 0 h 423291"/>
              <a:gd name="connsiteX1" fmla="*/ 0 w 1174365"/>
              <a:gd name="connsiteY1" fmla="*/ 423291 h 423291"/>
              <a:gd name="connsiteX2" fmla="*/ 1174365 w 1174365"/>
              <a:gd name="connsiteY2" fmla="*/ 409636 h 423291"/>
              <a:gd name="connsiteX3" fmla="*/ 1160710 w 1174365"/>
              <a:gd name="connsiteY3" fmla="*/ 27309 h 423291"/>
              <a:gd name="connsiteX4" fmla="*/ 0 w 1174365"/>
              <a:gd name="connsiteY4" fmla="*/ 0 h 42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365" h="423291">
                <a:moveTo>
                  <a:pt x="0" y="0"/>
                </a:moveTo>
                <a:lnTo>
                  <a:pt x="0" y="423291"/>
                </a:lnTo>
                <a:lnTo>
                  <a:pt x="1174365" y="409636"/>
                </a:lnTo>
                <a:lnTo>
                  <a:pt x="1160710" y="273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rme libre 7"/>
          <p:cNvSpPr/>
          <p:nvPr/>
        </p:nvSpPr>
        <p:spPr>
          <a:xfrm>
            <a:off x="4110320" y="2648988"/>
            <a:ext cx="1964682" cy="1775092"/>
          </a:xfrm>
          <a:custGeom>
            <a:avLst/>
            <a:gdLst>
              <a:gd name="connsiteX0" fmla="*/ 0 w 1966379"/>
              <a:gd name="connsiteY0" fmla="*/ 68272 h 1775092"/>
              <a:gd name="connsiteX1" fmla="*/ 0 w 1966379"/>
              <a:gd name="connsiteY1" fmla="*/ 1775092 h 1775092"/>
              <a:gd name="connsiteX2" fmla="*/ 1966379 w 1966379"/>
              <a:gd name="connsiteY2" fmla="*/ 1761437 h 1775092"/>
              <a:gd name="connsiteX3" fmla="*/ 1925412 w 1966379"/>
              <a:gd name="connsiteY3" fmla="*/ 846582 h 1775092"/>
              <a:gd name="connsiteX4" fmla="*/ 710082 w 1966379"/>
              <a:gd name="connsiteY4" fmla="*/ 641764 h 1775092"/>
              <a:gd name="connsiteX5" fmla="*/ 587183 w 1966379"/>
              <a:gd name="connsiteY5" fmla="*/ 204818 h 1775092"/>
              <a:gd name="connsiteX6" fmla="*/ 245798 w 1966379"/>
              <a:gd name="connsiteY6" fmla="*/ 0 h 1775092"/>
              <a:gd name="connsiteX7" fmla="*/ 0 w 1966379"/>
              <a:gd name="connsiteY7" fmla="*/ 68272 h 177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6379" h="1775092">
                <a:moveTo>
                  <a:pt x="0" y="68272"/>
                </a:moveTo>
                <a:lnTo>
                  <a:pt x="0" y="1775092"/>
                </a:lnTo>
                <a:lnTo>
                  <a:pt x="1966379" y="1761437"/>
                </a:lnTo>
                <a:lnTo>
                  <a:pt x="1925412" y="846582"/>
                </a:lnTo>
                <a:lnTo>
                  <a:pt x="710082" y="641764"/>
                </a:lnTo>
                <a:lnTo>
                  <a:pt x="587183" y="204818"/>
                </a:lnTo>
                <a:lnTo>
                  <a:pt x="245798" y="0"/>
                </a:lnTo>
                <a:lnTo>
                  <a:pt x="0" y="68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rme libre 9"/>
          <p:cNvSpPr/>
          <p:nvPr/>
        </p:nvSpPr>
        <p:spPr>
          <a:xfrm>
            <a:off x="1540955" y="3944384"/>
            <a:ext cx="2381044" cy="454384"/>
          </a:xfrm>
          <a:custGeom>
            <a:avLst/>
            <a:gdLst>
              <a:gd name="connsiteX0" fmla="*/ 146 w 2383101"/>
              <a:gd name="connsiteY0" fmla="*/ 378654 h 454384"/>
              <a:gd name="connsiteX1" fmla="*/ 5972 w 2383101"/>
              <a:gd name="connsiteY1" fmla="*/ 308748 h 454384"/>
              <a:gd name="connsiteX2" fmla="*/ 23449 w 2383101"/>
              <a:gd name="connsiteY2" fmla="*/ 233018 h 454384"/>
              <a:gd name="connsiteX3" fmla="*/ 29274 w 2383101"/>
              <a:gd name="connsiteY3" fmla="*/ 209716 h 454384"/>
              <a:gd name="connsiteX4" fmla="*/ 35100 w 2383101"/>
              <a:gd name="connsiteY4" fmla="*/ 163112 h 454384"/>
              <a:gd name="connsiteX5" fmla="*/ 46751 w 2383101"/>
              <a:gd name="connsiteY5" fmla="*/ 145636 h 454384"/>
              <a:gd name="connsiteX6" fmla="*/ 52577 w 2383101"/>
              <a:gd name="connsiteY6" fmla="*/ 128160 h 454384"/>
              <a:gd name="connsiteX7" fmla="*/ 87530 w 2383101"/>
              <a:gd name="connsiteY7" fmla="*/ 104858 h 454384"/>
              <a:gd name="connsiteX8" fmla="*/ 134135 w 2383101"/>
              <a:gd name="connsiteY8" fmla="*/ 69905 h 454384"/>
              <a:gd name="connsiteX9" fmla="*/ 169089 w 2383101"/>
              <a:gd name="connsiteY9" fmla="*/ 58254 h 454384"/>
              <a:gd name="connsiteX10" fmla="*/ 209868 w 2383101"/>
              <a:gd name="connsiteY10" fmla="*/ 52429 h 454384"/>
              <a:gd name="connsiteX11" fmla="*/ 256473 w 2383101"/>
              <a:gd name="connsiteY11" fmla="*/ 46604 h 454384"/>
              <a:gd name="connsiteX12" fmla="*/ 291426 w 2383101"/>
              <a:gd name="connsiteY12" fmla="*/ 40778 h 454384"/>
              <a:gd name="connsiteX13" fmla="*/ 308903 w 2383101"/>
              <a:gd name="connsiteY13" fmla="*/ 34953 h 454384"/>
              <a:gd name="connsiteX14" fmla="*/ 332205 w 2383101"/>
              <a:gd name="connsiteY14" fmla="*/ 29127 h 454384"/>
              <a:gd name="connsiteX15" fmla="*/ 367159 w 2383101"/>
              <a:gd name="connsiteY15" fmla="*/ 23302 h 454384"/>
              <a:gd name="connsiteX16" fmla="*/ 396287 w 2383101"/>
              <a:gd name="connsiteY16" fmla="*/ 17476 h 454384"/>
              <a:gd name="connsiteX17" fmla="*/ 448717 w 2383101"/>
              <a:gd name="connsiteY17" fmla="*/ 5826 h 454384"/>
              <a:gd name="connsiteX18" fmla="*/ 518624 w 2383101"/>
              <a:gd name="connsiteY18" fmla="*/ 11651 h 454384"/>
              <a:gd name="connsiteX19" fmla="*/ 536101 w 2383101"/>
              <a:gd name="connsiteY19" fmla="*/ 17476 h 454384"/>
              <a:gd name="connsiteX20" fmla="*/ 565229 w 2383101"/>
              <a:gd name="connsiteY20" fmla="*/ 23302 h 454384"/>
              <a:gd name="connsiteX21" fmla="*/ 582706 w 2383101"/>
              <a:gd name="connsiteY21" fmla="*/ 29127 h 454384"/>
              <a:gd name="connsiteX22" fmla="*/ 623485 w 2383101"/>
              <a:gd name="connsiteY22" fmla="*/ 34953 h 454384"/>
              <a:gd name="connsiteX23" fmla="*/ 640962 w 2383101"/>
              <a:gd name="connsiteY23" fmla="*/ 40778 h 454384"/>
              <a:gd name="connsiteX24" fmla="*/ 1672092 w 2383101"/>
              <a:gd name="connsiteY24" fmla="*/ 40778 h 454384"/>
              <a:gd name="connsiteX25" fmla="*/ 1718697 w 2383101"/>
              <a:gd name="connsiteY25" fmla="*/ 34953 h 454384"/>
              <a:gd name="connsiteX26" fmla="*/ 1747825 w 2383101"/>
              <a:gd name="connsiteY26" fmla="*/ 29127 h 454384"/>
              <a:gd name="connsiteX27" fmla="*/ 1811907 w 2383101"/>
              <a:gd name="connsiteY27" fmla="*/ 23302 h 454384"/>
              <a:gd name="connsiteX28" fmla="*/ 1858511 w 2383101"/>
              <a:gd name="connsiteY28" fmla="*/ 11651 h 454384"/>
              <a:gd name="connsiteX29" fmla="*/ 2085709 w 2383101"/>
              <a:gd name="connsiteY29" fmla="*/ 5826 h 454384"/>
              <a:gd name="connsiteX30" fmla="*/ 2149791 w 2383101"/>
              <a:gd name="connsiteY30" fmla="*/ 0 h 454384"/>
              <a:gd name="connsiteX31" fmla="*/ 2289605 w 2383101"/>
              <a:gd name="connsiteY31" fmla="*/ 5826 h 454384"/>
              <a:gd name="connsiteX32" fmla="*/ 2330384 w 2383101"/>
              <a:gd name="connsiteY32" fmla="*/ 11651 h 454384"/>
              <a:gd name="connsiteX33" fmla="*/ 2347861 w 2383101"/>
              <a:gd name="connsiteY33" fmla="*/ 23302 h 454384"/>
              <a:gd name="connsiteX34" fmla="*/ 2371164 w 2383101"/>
              <a:gd name="connsiteY34" fmla="*/ 52429 h 454384"/>
              <a:gd name="connsiteX35" fmla="*/ 2382815 w 2383101"/>
              <a:gd name="connsiteY35" fmla="*/ 69905 h 454384"/>
              <a:gd name="connsiteX36" fmla="*/ 2376989 w 2383101"/>
              <a:gd name="connsiteY36" fmla="*/ 168938 h 454384"/>
              <a:gd name="connsiteX37" fmla="*/ 2318733 w 2383101"/>
              <a:gd name="connsiteY37" fmla="*/ 203890 h 454384"/>
              <a:gd name="connsiteX38" fmla="*/ 2301257 w 2383101"/>
              <a:gd name="connsiteY38" fmla="*/ 209716 h 454384"/>
              <a:gd name="connsiteX39" fmla="*/ 2097361 w 2383101"/>
              <a:gd name="connsiteY39" fmla="*/ 203890 h 454384"/>
              <a:gd name="connsiteX40" fmla="*/ 2039105 w 2383101"/>
              <a:gd name="connsiteY40" fmla="*/ 192240 h 454384"/>
              <a:gd name="connsiteX41" fmla="*/ 2009977 w 2383101"/>
              <a:gd name="connsiteY41" fmla="*/ 186414 h 454384"/>
              <a:gd name="connsiteX42" fmla="*/ 1992500 w 2383101"/>
              <a:gd name="connsiteY42" fmla="*/ 180589 h 454384"/>
              <a:gd name="connsiteX43" fmla="*/ 1910942 w 2383101"/>
              <a:gd name="connsiteY43" fmla="*/ 168938 h 454384"/>
              <a:gd name="connsiteX44" fmla="*/ 1409940 w 2383101"/>
              <a:gd name="connsiteY44" fmla="*/ 174763 h 454384"/>
              <a:gd name="connsiteX45" fmla="*/ 1392464 w 2383101"/>
              <a:gd name="connsiteY45" fmla="*/ 180589 h 454384"/>
              <a:gd name="connsiteX46" fmla="*/ 1345859 w 2383101"/>
              <a:gd name="connsiteY46" fmla="*/ 186414 h 454384"/>
              <a:gd name="connsiteX47" fmla="*/ 1130312 w 2383101"/>
              <a:gd name="connsiteY47" fmla="*/ 186414 h 454384"/>
              <a:gd name="connsiteX48" fmla="*/ 1089533 w 2383101"/>
              <a:gd name="connsiteY48" fmla="*/ 174763 h 454384"/>
              <a:gd name="connsiteX49" fmla="*/ 1025451 w 2383101"/>
              <a:gd name="connsiteY49" fmla="*/ 163112 h 454384"/>
              <a:gd name="connsiteX50" fmla="*/ 879811 w 2383101"/>
              <a:gd name="connsiteY50" fmla="*/ 168938 h 454384"/>
              <a:gd name="connsiteX51" fmla="*/ 862334 w 2383101"/>
              <a:gd name="connsiteY51" fmla="*/ 174763 h 454384"/>
              <a:gd name="connsiteX52" fmla="*/ 844858 w 2383101"/>
              <a:gd name="connsiteY52" fmla="*/ 192240 h 454384"/>
              <a:gd name="connsiteX53" fmla="*/ 827381 w 2383101"/>
              <a:gd name="connsiteY53" fmla="*/ 203890 h 454384"/>
              <a:gd name="connsiteX54" fmla="*/ 798253 w 2383101"/>
              <a:gd name="connsiteY54" fmla="*/ 244669 h 454384"/>
              <a:gd name="connsiteX55" fmla="*/ 786602 w 2383101"/>
              <a:gd name="connsiteY55" fmla="*/ 279621 h 454384"/>
              <a:gd name="connsiteX56" fmla="*/ 780776 w 2383101"/>
              <a:gd name="connsiteY56" fmla="*/ 297098 h 454384"/>
              <a:gd name="connsiteX57" fmla="*/ 774951 w 2383101"/>
              <a:gd name="connsiteY57" fmla="*/ 314574 h 454384"/>
              <a:gd name="connsiteX58" fmla="*/ 763299 w 2383101"/>
              <a:gd name="connsiteY58" fmla="*/ 332050 h 454384"/>
              <a:gd name="connsiteX59" fmla="*/ 757474 w 2383101"/>
              <a:gd name="connsiteY59" fmla="*/ 355352 h 454384"/>
              <a:gd name="connsiteX60" fmla="*/ 705043 w 2383101"/>
              <a:gd name="connsiteY60" fmla="*/ 401955 h 454384"/>
              <a:gd name="connsiteX61" fmla="*/ 687567 w 2383101"/>
              <a:gd name="connsiteY61" fmla="*/ 419432 h 454384"/>
              <a:gd name="connsiteX62" fmla="*/ 652613 w 2383101"/>
              <a:gd name="connsiteY62" fmla="*/ 431083 h 454384"/>
              <a:gd name="connsiteX63" fmla="*/ 582706 w 2383101"/>
              <a:gd name="connsiteY63" fmla="*/ 425257 h 454384"/>
              <a:gd name="connsiteX64" fmla="*/ 576880 w 2383101"/>
              <a:gd name="connsiteY64" fmla="*/ 396130 h 454384"/>
              <a:gd name="connsiteX65" fmla="*/ 571055 w 2383101"/>
              <a:gd name="connsiteY65" fmla="*/ 221367 h 454384"/>
              <a:gd name="connsiteX66" fmla="*/ 553578 w 2383101"/>
              <a:gd name="connsiteY66" fmla="*/ 209716 h 454384"/>
              <a:gd name="connsiteX67" fmla="*/ 495322 w 2383101"/>
              <a:gd name="connsiteY67" fmla="*/ 192240 h 454384"/>
              <a:gd name="connsiteX68" fmla="*/ 477845 w 2383101"/>
              <a:gd name="connsiteY68" fmla="*/ 186414 h 454384"/>
              <a:gd name="connsiteX69" fmla="*/ 384636 w 2383101"/>
              <a:gd name="connsiteY69" fmla="*/ 192240 h 454384"/>
              <a:gd name="connsiteX70" fmla="*/ 349682 w 2383101"/>
              <a:gd name="connsiteY70" fmla="*/ 209716 h 454384"/>
              <a:gd name="connsiteX71" fmla="*/ 332205 w 2383101"/>
              <a:gd name="connsiteY71" fmla="*/ 215541 h 454384"/>
              <a:gd name="connsiteX72" fmla="*/ 285601 w 2383101"/>
              <a:gd name="connsiteY72" fmla="*/ 250494 h 454384"/>
              <a:gd name="connsiteX73" fmla="*/ 273949 w 2383101"/>
              <a:gd name="connsiteY73" fmla="*/ 262145 h 454384"/>
              <a:gd name="connsiteX74" fmla="*/ 262298 w 2383101"/>
              <a:gd name="connsiteY74" fmla="*/ 279621 h 454384"/>
              <a:gd name="connsiteX75" fmla="*/ 244821 w 2383101"/>
              <a:gd name="connsiteY75" fmla="*/ 291272 h 454384"/>
              <a:gd name="connsiteX76" fmla="*/ 215693 w 2383101"/>
              <a:gd name="connsiteY76" fmla="*/ 320399 h 454384"/>
              <a:gd name="connsiteX77" fmla="*/ 198217 w 2383101"/>
              <a:gd name="connsiteY77" fmla="*/ 361177 h 454384"/>
              <a:gd name="connsiteX78" fmla="*/ 186565 w 2383101"/>
              <a:gd name="connsiteY78" fmla="*/ 372828 h 454384"/>
              <a:gd name="connsiteX79" fmla="*/ 169089 w 2383101"/>
              <a:gd name="connsiteY79" fmla="*/ 407781 h 454384"/>
              <a:gd name="connsiteX80" fmla="*/ 157437 w 2383101"/>
              <a:gd name="connsiteY80" fmla="*/ 419432 h 454384"/>
              <a:gd name="connsiteX81" fmla="*/ 99182 w 2383101"/>
              <a:gd name="connsiteY81" fmla="*/ 442734 h 454384"/>
              <a:gd name="connsiteX82" fmla="*/ 87530 w 2383101"/>
              <a:gd name="connsiteY82" fmla="*/ 454384 h 454384"/>
              <a:gd name="connsiteX83" fmla="*/ 23449 w 2383101"/>
              <a:gd name="connsiteY83" fmla="*/ 442734 h 454384"/>
              <a:gd name="connsiteX84" fmla="*/ 17623 w 2383101"/>
              <a:gd name="connsiteY84" fmla="*/ 425257 h 454384"/>
              <a:gd name="connsiteX85" fmla="*/ 11798 w 2383101"/>
              <a:gd name="connsiteY85" fmla="*/ 367003 h 454384"/>
              <a:gd name="connsiteX86" fmla="*/ 146 w 2383101"/>
              <a:gd name="connsiteY86" fmla="*/ 37865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383101" h="454384">
                <a:moveTo>
                  <a:pt x="146" y="378654"/>
                </a:moveTo>
                <a:cubicBezTo>
                  <a:pt x="-825" y="368945"/>
                  <a:pt x="3240" y="331971"/>
                  <a:pt x="5972" y="308748"/>
                </a:cubicBezTo>
                <a:cubicBezTo>
                  <a:pt x="7964" y="291817"/>
                  <a:pt x="20676" y="244111"/>
                  <a:pt x="23449" y="233018"/>
                </a:cubicBezTo>
                <a:cubicBezTo>
                  <a:pt x="25391" y="225251"/>
                  <a:pt x="28281" y="217661"/>
                  <a:pt x="29274" y="209716"/>
                </a:cubicBezTo>
                <a:cubicBezTo>
                  <a:pt x="31216" y="194181"/>
                  <a:pt x="30981" y="178216"/>
                  <a:pt x="35100" y="163112"/>
                </a:cubicBezTo>
                <a:cubicBezTo>
                  <a:pt x="36942" y="156357"/>
                  <a:pt x="43620" y="151898"/>
                  <a:pt x="46751" y="145636"/>
                </a:cubicBezTo>
                <a:cubicBezTo>
                  <a:pt x="49497" y="140144"/>
                  <a:pt x="49171" y="133269"/>
                  <a:pt x="52577" y="128160"/>
                </a:cubicBezTo>
                <a:cubicBezTo>
                  <a:pt x="65046" y="109458"/>
                  <a:pt x="69207" y="110965"/>
                  <a:pt x="87530" y="104858"/>
                </a:cubicBezTo>
                <a:cubicBezTo>
                  <a:pt x="101331" y="91058"/>
                  <a:pt x="114376" y="76491"/>
                  <a:pt x="134135" y="69905"/>
                </a:cubicBezTo>
                <a:cubicBezTo>
                  <a:pt x="145786" y="66021"/>
                  <a:pt x="156931" y="59991"/>
                  <a:pt x="169089" y="58254"/>
                </a:cubicBezTo>
                <a:lnTo>
                  <a:pt x="209868" y="52429"/>
                </a:lnTo>
                <a:lnTo>
                  <a:pt x="256473" y="46604"/>
                </a:lnTo>
                <a:cubicBezTo>
                  <a:pt x="268166" y="44934"/>
                  <a:pt x="279896" y="43340"/>
                  <a:pt x="291426" y="40778"/>
                </a:cubicBezTo>
                <a:cubicBezTo>
                  <a:pt x="297420" y="39446"/>
                  <a:pt x="302999" y="36640"/>
                  <a:pt x="308903" y="34953"/>
                </a:cubicBezTo>
                <a:cubicBezTo>
                  <a:pt x="316601" y="32753"/>
                  <a:pt x="324354" y="30697"/>
                  <a:pt x="332205" y="29127"/>
                </a:cubicBezTo>
                <a:cubicBezTo>
                  <a:pt x="343788" y="26811"/>
                  <a:pt x="355538" y="25415"/>
                  <a:pt x="367159" y="23302"/>
                </a:cubicBezTo>
                <a:cubicBezTo>
                  <a:pt x="376901" y="21531"/>
                  <a:pt x="386545" y="19247"/>
                  <a:pt x="396287" y="17476"/>
                </a:cubicBezTo>
                <a:cubicBezTo>
                  <a:pt x="441403" y="9273"/>
                  <a:pt x="417900" y="16097"/>
                  <a:pt x="448717" y="5826"/>
                </a:cubicBezTo>
                <a:cubicBezTo>
                  <a:pt x="472019" y="7768"/>
                  <a:pt x="495446" y="8561"/>
                  <a:pt x="518624" y="11651"/>
                </a:cubicBezTo>
                <a:cubicBezTo>
                  <a:pt x="524711" y="12462"/>
                  <a:pt x="530144" y="15987"/>
                  <a:pt x="536101" y="17476"/>
                </a:cubicBezTo>
                <a:cubicBezTo>
                  <a:pt x="545707" y="19877"/>
                  <a:pt x="555623" y="20901"/>
                  <a:pt x="565229" y="23302"/>
                </a:cubicBezTo>
                <a:cubicBezTo>
                  <a:pt x="571186" y="24791"/>
                  <a:pt x="576685" y="27923"/>
                  <a:pt x="582706" y="29127"/>
                </a:cubicBezTo>
                <a:cubicBezTo>
                  <a:pt x="596170" y="31820"/>
                  <a:pt x="609892" y="33011"/>
                  <a:pt x="623485" y="34953"/>
                </a:cubicBezTo>
                <a:cubicBezTo>
                  <a:pt x="629311" y="36895"/>
                  <a:pt x="634822" y="40679"/>
                  <a:pt x="640962" y="40778"/>
                </a:cubicBezTo>
                <a:cubicBezTo>
                  <a:pt x="1266359" y="50865"/>
                  <a:pt x="1198061" y="49243"/>
                  <a:pt x="1672092" y="40778"/>
                </a:cubicBezTo>
                <a:cubicBezTo>
                  <a:pt x="1687627" y="38836"/>
                  <a:pt x="1703223" y="37334"/>
                  <a:pt x="1718697" y="34953"/>
                </a:cubicBezTo>
                <a:cubicBezTo>
                  <a:pt x="1728484" y="33447"/>
                  <a:pt x="1738000" y="30355"/>
                  <a:pt x="1747825" y="29127"/>
                </a:cubicBezTo>
                <a:cubicBezTo>
                  <a:pt x="1769108" y="26467"/>
                  <a:pt x="1790546" y="25244"/>
                  <a:pt x="1811907" y="23302"/>
                </a:cubicBezTo>
                <a:cubicBezTo>
                  <a:pt x="1827442" y="19418"/>
                  <a:pt x="1842531" y="12671"/>
                  <a:pt x="1858511" y="11651"/>
                </a:cubicBezTo>
                <a:cubicBezTo>
                  <a:pt x="1934115" y="6825"/>
                  <a:pt x="2010012" y="8854"/>
                  <a:pt x="2085709" y="5826"/>
                </a:cubicBezTo>
                <a:cubicBezTo>
                  <a:pt x="2107141" y="4969"/>
                  <a:pt x="2128430" y="1942"/>
                  <a:pt x="2149791" y="0"/>
                </a:cubicBezTo>
                <a:cubicBezTo>
                  <a:pt x="2196396" y="1942"/>
                  <a:pt x="2243057" y="2823"/>
                  <a:pt x="2289605" y="5826"/>
                </a:cubicBezTo>
                <a:cubicBezTo>
                  <a:pt x="2303307" y="6710"/>
                  <a:pt x="2317232" y="7706"/>
                  <a:pt x="2330384" y="11651"/>
                </a:cubicBezTo>
                <a:cubicBezTo>
                  <a:pt x="2337090" y="13663"/>
                  <a:pt x="2342035" y="19418"/>
                  <a:pt x="2347861" y="23302"/>
                </a:cubicBezTo>
                <a:cubicBezTo>
                  <a:pt x="2383720" y="77089"/>
                  <a:pt x="2337960" y="10926"/>
                  <a:pt x="2371164" y="52429"/>
                </a:cubicBezTo>
                <a:cubicBezTo>
                  <a:pt x="2375538" y="57896"/>
                  <a:pt x="2378931" y="64080"/>
                  <a:pt x="2382815" y="69905"/>
                </a:cubicBezTo>
                <a:cubicBezTo>
                  <a:pt x="2380873" y="102916"/>
                  <a:pt x="2387446" y="137567"/>
                  <a:pt x="2376989" y="168938"/>
                </a:cubicBezTo>
                <a:cubicBezTo>
                  <a:pt x="2374687" y="175844"/>
                  <a:pt x="2329830" y="199134"/>
                  <a:pt x="2318733" y="203890"/>
                </a:cubicBezTo>
                <a:cubicBezTo>
                  <a:pt x="2313089" y="206309"/>
                  <a:pt x="2307082" y="207774"/>
                  <a:pt x="2301257" y="209716"/>
                </a:cubicBezTo>
                <a:cubicBezTo>
                  <a:pt x="2233292" y="207774"/>
                  <a:pt x="2165203" y="208413"/>
                  <a:pt x="2097361" y="203890"/>
                </a:cubicBezTo>
                <a:cubicBezTo>
                  <a:pt x="2077602" y="202573"/>
                  <a:pt x="2058524" y="196124"/>
                  <a:pt x="2039105" y="192240"/>
                </a:cubicBezTo>
                <a:cubicBezTo>
                  <a:pt x="2029396" y="190298"/>
                  <a:pt x="2019371" y="189545"/>
                  <a:pt x="2009977" y="186414"/>
                </a:cubicBezTo>
                <a:cubicBezTo>
                  <a:pt x="2004151" y="184472"/>
                  <a:pt x="1998557" y="181599"/>
                  <a:pt x="1992500" y="180589"/>
                </a:cubicBezTo>
                <a:cubicBezTo>
                  <a:pt x="1826408" y="152907"/>
                  <a:pt x="2015774" y="189902"/>
                  <a:pt x="1910942" y="168938"/>
                </a:cubicBezTo>
                <a:lnTo>
                  <a:pt x="1409940" y="174763"/>
                </a:lnTo>
                <a:cubicBezTo>
                  <a:pt x="1403801" y="174901"/>
                  <a:pt x="1398505" y="179491"/>
                  <a:pt x="1392464" y="180589"/>
                </a:cubicBezTo>
                <a:cubicBezTo>
                  <a:pt x="1377061" y="183390"/>
                  <a:pt x="1361394" y="184472"/>
                  <a:pt x="1345859" y="186414"/>
                </a:cubicBezTo>
                <a:cubicBezTo>
                  <a:pt x="1262313" y="207302"/>
                  <a:pt x="1314921" y="196393"/>
                  <a:pt x="1130312" y="186414"/>
                </a:cubicBezTo>
                <a:cubicBezTo>
                  <a:pt x="1116398" y="185662"/>
                  <a:pt x="1102836" y="178089"/>
                  <a:pt x="1089533" y="174763"/>
                </a:cubicBezTo>
                <a:cubicBezTo>
                  <a:pt x="1073262" y="170695"/>
                  <a:pt x="1041017" y="165706"/>
                  <a:pt x="1025451" y="163112"/>
                </a:cubicBezTo>
                <a:cubicBezTo>
                  <a:pt x="976904" y="165054"/>
                  <a:pt x="928273" y="165476"/>
                  <a:pt x="879811" y="168938"/>
                </a:cubicBezTo>
                <a:cubicBezTo>
                  <a:pt x="873686" y="169376"/>
                  <a:pt x="867443" y="171357"/>
                  <a:pt x="862334" y="174763"/>
                </a:cubicBezTo>
                <a:cubicBezTo>
                  <a:pt x="855479" y="179333"/>
                  <a:pt x="851187" y="186966"/>
                  <a:pt x="844858" y="192240"/>
                </a:cubicBezTo>
                <a:cubicBezTo>
                  <a:pt x="839479" y="196722"/>
                  <a:pt x="833207" y="200007"/>
                  <a:pt x="827381" y="203890"/>
                </a:cubicBezTo>
                <a:cubicBezTo>
                  <a:pt x="825031" y="207023"/>
                  <a:pt x="801352" y="237696"/>
                  <a:pt x="798253" y="244669"/>
                </a:cubicBezTo>
                <a:cubicBezTo>
                  <a:pt x="793265" y="255891"/>
                  <a:pt x="790486" y="267970"/>
                  <a:pt x="786602" y="279621"/>
                </a:cubicBezTo>
                <a:lnTo>
                  <a:pt x="780776" y="297098"/>
                </a:lnTo>
                <a:cubicBezTo>
                  <a:pt x="778834" y="302923"/>
                  <a:pt x="778357" y="309465"/>
                  <a:pt x="774951" y="314574"/>
                </a:cubicBezTo>
                <a:lnTo>
                  <a:pt x="763299" y="332050"/>
                </a:lnTo>
                <a:cubicBezTo>
                  <a:pt x="761357" y="339817"/>
                  <a:pt x="762065" y="348793"/>
                  <a:pt x="757474" y="355352"/>
                </a:cubicBezTo>
                <a:cubicBezTo>
                  <a:pt x="725742" y="400682"/>
                  <a:pt x="732757" y="378860"/>
                  <a:pt x="705043" y="401955"/>
                </a:cubicBezTo>
                <a:cubicBezTo>
                  <a:pt x="698714" y="407229"/>
                  <a:pt x="694769" y="415431"/>
                  <a:pt x="687567" y="419432"/>
                </a:cubicBezTo>
                <a:cubicBezTo>
                  <a:pt x="676831" y="425396"/>
                  <a:pt x="652613" y="431083"/>
                  <a:pt x="652613" y="431083"/>
                </a:cubicBezTo>
                <a:lnTo>
                  <a:pt x="582706" y="425257"/>
                </a:lnTo>
                <a:cubicBezTo>
                  <a:pt x="573716" y="421108"/>
                  <a:pt x="577445" y="406015"/>
                  <a:pt x="576880" y="396130"/>
                </a:cubicBezTo>
                <a:cubicBezTo>
                  <a:pt x="573555" y="337938"/>
                  <a:pt x="578285" y="279204"/>
                  <a:pt x="571055" y="221367"/>
                </a:cubicBezTo>
                <a:cubicBezTo>
                  <a:pt x="570187" y="214420"/>
                  <a:pt x="559976" y="212560"/>
                  <a:pt x="553578" y="209716"/>
                </a:cubicBezTo>
                <a:cubicBezTo>
                  <a:pt x="528652" y="198638"/>
                  <a:pt x="519050" y="199019"/>
                  <a:pt x="495322" y="192240"/>
                </a:cubicBezTo>
                <a:cubicBezTo>
                  <a:pt x="489417" y="190553"/>
                  <a:pt x="483671" y="188356"/>
                  <a:pt x="477845" y="186414"/>
                </a:cubicBezTo>
                <a:cubicBezTo>
                  <a:pt x="446775" y="188356"/>
                  <a:pt x="415595" y="188981"/>
                  <a:pt x="384636" y="192240"/>
                </a:cubicBezTo>
                <a:cubicBezTo>
                  <a:pt x="366086" y="194193"/>
                  <a:pt x="365919" y="201598"/>
                  <a:pt x="349682" y="209716"/>
                </a:cubicBezTo>
                <a:cubicBezTo>
                  <a:pt x="344190" y="212462"/>
                  <a:pt x="338031" y="213599"/>
                  <a:pt x="332205" y="215541"/>
                </a:cubicBezTo>
                <a:cubicBezTo>
                  <a:pt x="298735" y="249011"/>
                  <a:pt x="316104" y="240327"/>
                  <a:pt x="285601" y="250494"/>
                </a:cubicBezTo>
                <a:cubicBezTo>
                  <a:pt x="281717" y="254378"/>
                  <a:pt x="277380" y="257856"/>
                  <a:pt x="273949" y="262145"/>
                </a:cubicBezTo>
                <a:cubicBezTo>
                  <a:pt x="269575" y="267612"/>
                  <a:pt x="267249" y="274670"/>
                  <a:pt x="262298" y="279621"/>
                </a:cubicBezTo>
                <a:cubicBezTo>
                  <a:pt x="257347" y="284572"/>
                  <a:pt x="250090" y="286662"/>
                  <a:pt x="244821" y="291272"/>
                </a:cubicBezTo>
                <a:cubicBezTo>
                  <a:pt x="234487" y="300314"/>
                  <a:pt x="215693" y="320399"/>
                  <a:pt x="215693" y="320399"/>
                </a:cubicBezTo>
                <a:cubicBezTo>
                  <a:pt x="210515" y="335935"/>
                  <a:pt x="207816" y="346779"/>
                  <a:pt x="198217" y="361177"/>
                </a:cubicBezTo>
                <a:cubicBezTo>
                  <a:pt x="195170" y="365747"/>
                  <a:pt x="190449" y="368944"/>
                  <a:pt x="186565" y="372828"/>
                </a:cubicBezTo>
                <a:cubicBezTo>
                  <a:pt x="180413" y="391287"/>
                  <a:pt x="181996" y="391649"/>
                  <a:pt x="169089" y="407781"/>
                </a:cubicBezTo>
                <a:cubicBezTo>
                  <a:pt x="165658" y="412070"/>
                  <a:pt x="162350" y="416976"/>
                  <a:pt x="157437" y="419432"/>
                </a:cubicBezTo>
                <a:cubicBezTo>
                  <a:pt x="119533" y="438384"/>
                  <a:pt x="129730" y="422370"/>
                  <a:pt x="99182" y="442734"/>
                </a:cubicBezTo>
                <a:cubicBezTo>
                  <a:pt x="94612" y="445780"/>
                  <a:pt x="91414" y="450501"/>
                  <a:pt x="87530" y="454384"/>
                </a:cubicBezTo>
                <a:cubicBezTo>
                  <a:pt x="66170" y="450501"/>
                  <a:pt x="43490" y="451084"/>
                  <a:pt x="23449" y="442734"/>
                </a:cubicBezTo>
                <a:cubicBezTo>
                  <a:pt x="17781" y="440372"/>
                  <a:pt x="18557" y="431326"/>
                  <a:pt x="17623" y="425257"/>
                </a:cubicBezTo>
                <a:cubicBezTo>
                  <a:pt x="14656" y="405969"/>
                  <a:pt x="16531" y="385935"/>
                  <a:pt x="11798" y="367003"/>
                </a:cubicBezTo>
                <a:cubicBezTo>
                  <a:pt x="10466" y="361674"/>
                  <a:pt x="1117" y="388363"/>
                  <a:pt x="146" y="378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rme libre 10"/>
          <p:cNvSpPr/>
          <p:nvPr/>
        </p:nvSpPr>
        <p:spPr>
          <a:xfrm>
            <a:off x="1062455" y="4888105"/>
            <a:ext cx="763442" cy="273796"/>
          </a:xfrm>
          <a:custGeom>
            <a:avLst/>
            <a:gdLst>
              <a:gd name="connsiteX0" fmla="*/ 6773 w 764101"/>
              <a:gd name="connsiteY0" fmla="*/ 116509 h 273796"/>
              <a:gd name="connsiteX1" fmla="*/ 30076 w 764101"/>
              <a:gd name="connsiteY1" fmla="*/ 145636 h 273796"/>
              <a:gd name="connsiteX2" fmla="*/ 47552 w 764101"/>
              <a:gd name="connsiteY2" fmla="*/ 151462 h 273796"/>
              <a:gd name="connsiteX3" fmla="*/ 99983 w 764101"/>
              <a:gd name="connsiteY3" fmla="*/ 186415 h 273796"/>
              <a:gd name="connsiteX4" fmla="*/ 117459 w 764101"/>
              <a:gd name="connsiteY4" fmla="*/ 198065 h 273796"/>
              <a:gd name="connsiteX5" fmla="*/ 146587 w 764101"/>
              <a:gd name="connsiteY5" fmla="*/ 227193 h 273796"/>
              <a:gd name="connsiteX6" fmla="*/ 158239 w 764101"/>
              <a:gd name="connsiteY6" fmla="*/ 238844 h 273796"/>
              <a:gd name="connsiteX7" fmla="*/ 175715 w 764101"/>
              <a:gd name="connsiteY7" fmla="*/ 244669 h 273796"/>
              <a:gd name="connsiteX8" fmla="*/ 204843 w 764101"/>
              <a:gd name="connsiteY8" fmla="*/ 267971 h 273796"/>
              <a:gd name="connsiteX9" fmla="*/ 239797 w 764101"/>
              <a:gd name="connsiteY9" fmla="*/ 273796 h 273796"/>
              <a:gd name="connsiteX10" fmla="*/ 385437 w 764101"/>
              <a:gd name="connsiteY10" fmla="*/ 267971 h 273796"/>
              <a:gd name="connsiteX11" fmla="*/ 426216 w 764101"/>
              <a:gd name="connsiteY11" fmla="*/ 250494 h 273796"/>
              <a:gd name="connsiteX12" fmla="*/ 443693 w 764101"/>
              <a:gd name="connsiteY12" fmla="*/ 244669 h 273796"/>
              <a:gd name="connsiteX13" fmla="*/ 496123 w 764101"/>
              <a:gd name="connsiteY13" fmla="*/ 227193 h 273796"/>
              <a:gd name="connsiteX14" fmla="*/ 513600 w 764101"/>
              <a:gd name="connsiteY14" fmla="*/ 221367 h 273796"/>
              <a:gd name="connsiteX15" fmla="*/ 571856 w 764101"/>
              <a:gd name="connsiteY15" fmla="*/ 209716 h 273796"/>
              <a:gd name="connsiteX16" fmla="*/ 595158 w 764101"/>
              <a:gd name="connsiteY16" fmla="*/ 203891 h 273796"/>
              <a:gd name="connsiteX17" fmla="*/ 624286 w 764101"/>
              <a:gd name="connsiteY17" fmla="*/ 198065 h 273796"/>
              <a:gd name="connsiteX18" fmla="*/ 641763 w 764101"/>
              <a:gd name="connsiteY18" fmla="*/ 192240 h 273796"/>
              <a:gd name="connsiteX19" fmla="*/ 670891 w 764101"/>
              <a:gd name="connsiteY19" fmla="*/ 186415 h 273796"/>
              <a:gd name="connsiteX20" fmla="*/ 711670 w 764101"/>
              <a:gd name="connsiteY20" fmla="*/ 174764 h 273796"/>
              <a:gd name="connsiteX21" fmla="*/ 758275 w 764101"/>
              <a:gd name="connsiteY21" fmla="*/ 133986 h 273796"/>
              <a:gd name="connsiteX22" fmla="*/ 764101 w 764101"/>
              <a:gd name="connsiteY22" fmla="*/ 116509 h 273796"/>
              <a:gd name="connsiteX23" fmla="*/ 746624 w 764101"/>
              <a:gd name="connsiteY23" fmla="*/ 81557 h 273796"/>
              <a:gd name="connsiteX24" fmla="*/ 729147 w 764101"/>
              <a:gd name="connsiteY24" fmla="*/ 69906 h 273796"/>
              <a:gd name="connsiteX25" fmla="*/ 711670 w 764101"/>
              <a:gd name="connsiteY25" fmla="*/ 52429 h 273796"/>
              <a:gd name="connsiteX26" fmla="*/ 676717 w 764101"/>
              <a:gd name="connsiteY26" fmla="*/ 29128 h 273796"/>
              <a:gd name="connsiteX27" fmla="*/ 665065 w 764101"/>
              <a:gd name="connsiteY27" fmla="*/ 11651 h 273796"/>
              <a:gd name="connsiteX28" fmla="*/ 630112 w 764101"/>
              <a:gd name="connsiteY28" fmla="*/ 0 h 273796"/>
              <a:gd name="connsiteX29" fmla="*/ 577682 w 764101"/>
              <a:gd name="connsiteY29" fmla="*/ 17477 h 273796"/>
              <a:gd name="connsiteX30" fmla="*/ 566030 w 764101"/>
              <a:gd name="connsiteY30" fmla="*/ 58255 h 273796"/>
              <a:gd name="connsiteX31" fmla="*/ 548554 w 764101"/>
              <a:gd name="connsiteY31" fmla="*/ 69906 h 273796"/>
              <a:gd name="connsiteX32" fmla="*/ 507774 w 764101"/>
              <a:gd name="connsiteY32" fmla="*/ 110684 h 273796"/>
              <a:gd name="connsiteX33" fmla="*/ 490298 w 764101"/>
              <a:gd name="connsiteY33" fmla="*/ 104858 h 273796"/>
              <a:gd name="connsiteX34" fmla="*/ 472821 w 764101"/>
              <a:gd name="connsiteY34" fmla="*/ 93207 h 273796"/>
              <a:gd name="connsiteX35" fmla="*/ 437867 w 764101"/>
              <a:gd name="connsiteY35" fmla="*/ 81557 h 273796"/>
              <a:gd name="connsiteX36" fmla="*/ 420390 w 764101"/>
              <a:gd name="connsiteY36" fmla="*/ 75731 h 273796"/>
              <a:gd name="connsiteX37" fmla="*/ 367960 w 764101"/>
              <a:gd name="connsiteY37" fmla="*/ 87382 h 273796"/>
              <a:gd name="connsiteX38" fmla="*/ 350483 w 764101"/>
              <a:gd name="connsiteY38" fmla="*/ 93207 h 273796"/>
              <a:gd name="connsiteX39" fmla="*/ 338832 w 764101"/>
              <a:gd name="connsiteY39" fmla="*/ 110684 h 273796"/>
              <a:gd name="connsiteX40" fmla="*/ 315530 w 764101"/>
              <a:gd name="connsiteY40" fmla="*/ 116509 h 273796"/>
              <a:gd name="connsiteX41" fmla="*/ 181541 w 764101"/>
              <a:gd name="connsiteY41" fmla="*/ 110684 h 273796"/>
              <a:gd name="connsiteX42" fmla="*/ 146587 w 764101"/>
              <a:gd name="connsiteY42" fmla="*/ 87382 h 273796"/>
              <a:gd name="connsiteX43" fmla="*/ 134936 w 764101"/>
              <a:gd name="connsiteY43" fmla="*/ 52429 h 273796"/>
              <a:gd name="connsiteX44" fmla="*/ 12599 w 764101"/>
              <a:gd name="connsiteY44" fmla="*/ 58255 h 273796"/>
              <a:gd name="connsiteX45" fmla="*/ 948 w 764101"/>
              <a:gd name="connsiteY45" fmla="*/ 75731 h 273796"/>
              <a:gd name="connsiteX46" fmla="*/ 6773 w 764101"/>
              <a:gd name="connsiteY46" fmla="*/ 116509 h 27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4101" h="273796">
                <a:moveTo>
                  <a:pt x="6773" y="116509"/>
                </a:moveTo>
                <a:cubicBezTo>
                  <a:pt x="11628" y="128160"/>
                  <a:pt x="20635" y="137544"/>
                  <a:pt x="30076" y="145636"/>
                </a:cubicBezTo>
                <a:cubicBezTo>
                  <a:pt x="34738" y="149632"/>
                  <a:pt x="42184" y="148480"/>
                  <a:pt x="47552" y="151462"/>
                </a:cubicBezTo>
                <a:cubicBezTo>
                  <a:pt x="47554" y="151463"/>
                  <a:pt x="91244" y="180589"/>
                  <a:pt x="99983" y="186415"/>
                </a:cubicBezTo>
                <a:cubicBezTo>
                  <a:pt x="105808" y="190298"/>
                  <a:pt x="112509" y="193115"/>
                  <a:pt x="117459" y="198065"/>
                </a:cubicBezTo>
                <a:lnTo>
                  <a:pt x="146587" y="227193"/>
                </a:lnTo>
                <a:cubicBezTo>
                  <a:pt x="150471" y="231077"/>
                  <a:pt x="153028" y="237107"/>
                  <a:pt x="158239" y="238844"/>
                </a:cubicBezTo>
                <a:lnTo>
                  <a:pt x="175715" y="244669"/>
                </a:lnTo>
                <a:cubicBezTo>
                  <a:pt x="183668" y="252622"/>
                  <a:pt x="193822" y="264298"/>
                  <a:pt x="204843" y="267971"/>
                </a:cubicBezTo>
                <a:cubicBezTo>
                  <a:pt x="216049" y="271706"/>
                  <a:pt x="228146" y="271854"/>
                  <a:pt x="239797" y="273796"/>
                </a:cubicBezTo>
                <a:cubicBezTo>
                  <a:pt x="288344" y="271854"/>
                  <a:pt x="336967" y="271314"/>
                  <a:pt x="385437" y="267971"/>
                </a:cubicBezTo>
                <a:cubicBezTo>
                  <a:pt x="413564" y="266031"/>
                  <a:pt x="403798" y="261703"/>
                  <a:pt x="426216" y="250494"/>
                </a:cubicBezTo>
                <a:cubicBezTo>
                  <a:pt x="431708" y="247748"/>
                  <a:pt x="437943" y="246825"/>
                  <a:pt x="443693" y="244669"/>
                </a:cubicBezTo>
                <a:cubicBezTo>
                  <a:pt x="507985" y="220561"/>
                  <a:pt x="441445" y="242815"/>
                  <a:pt x="496123" y="227193"/>
                </a:cubicBezTo>
                <a:cubicBezTo>
                  <a:pt x="502028" y="225506"/>
                  <a:pt x="507616" y="222748"/>
                  <a:pt x="513600" y="221367"/>
                </a:cubicBezTo>
                <a:cubicBezTo>
                  <a:pt x="532896" y="216914"/>
                  <a:pt x="552644" y="214519"/>
                  <a:pt x="571856" y="209716"/>
                </a:cubicBezTo>
                <a:cubicBezTo>
                  <a:pt x="579623" y="207774"/>
                  <a:pt x="587342" y="205628"/>
                  <a:pt x="595158" y="203891"/>
                </a:cubicBezTo>
                <a:cubicBezTo>
                  <a:pt x="604824" y="201743"/>
                  <a:pt x="614680" y="200466"/>
                  <a:pt x="624286" y="198065"/>
                </a:cubicBezTo>
                <a:cubicBezTo>
                  <a:pt x="630243" y="196576"/>
                  <a:pt x="635806" y="193729"/>
                  <a:pt x="641763" y="192240"/>
                </a:cubicBezTo>
                <a:cubicBezTo>
                  <a:pt x="651369" y="189839"/>
                  <a:pt x="661225" y="188563"/>
                  <a:pt x="670891" y="186415"/>
                </a:cubicBezTo>
                <a:cubicBezTo>
                  <a:pt x="692827" y="181540"/>
                  <a:pt x="692214" y="181249"/>
                  <a:pt x="711670" y="174764"/>
                </a:cubicBezTo>
                <a:cubicBezTo>
                  <a:pt x="737885" y="157288"/>
                  <a:pt x="746138" y="158259"/>
                  <a:pt x="758275" y="133986"/>
                </a:cubicBezTo>
                <a:cubicBezTo>
                  <a:pt x="761021" y="128494"/>
                  <a:pt x="762159" y="122335"/>
                  <a:pt x="764101" y="116509"/>
                </a:cubicBezTo>
                <a:cubicBezTo>
                  <a:pt x="759363" y="102296"/>
                  <a:pt x="757916" y="92849"/>
                  <a:pt x="746624" y="81557"/>
                </a:cubicBezTo>
                <a:cubicBezTo>
                  <a:pt x="741673" y="76606"/>
                  <a:pt x="734526" y="74388"/>
                  <a:pt x="729147" y="69906"/>
                </a:cubicBezTo>
                <a:cubicBezTo>
                  <a:pt x="722818" y="64632"/>
                  <a:pt x="718173" y="57487"/>
                  <a:pt x="711670" y="52429"/>
                </a:cubicBezTo>
                <a:cubicBezTo>
                  <a:pt x="700617" y="43832"/>
                  <a:pt x="676717" y="29128"/>
                  <a:pt x="676717" y="29128"/>
                </a:cubicBezTo>
                <a:cubicBezTo>
                  <a:pt x="672833" y="23302"/>
                  <a:pt x="671002" y="15362"/>
                  <a:pt x="665065" y="11651"/>
                </a:cubicBezTo>
                <a:cubicBezTo>
                  <a:pt x="654651" y="5142"/>
                  <a:pt x="630112" y="0"/>
                  <a:pt x="630112" y="0"/>
                </a:cubicBezTo>
                <a:cubicBezTo>
                  <a:pt x="617043" y="2178"/>
                  <a:pt x="587921" y="2118"/>
                  <a:pt x="577682" y="17477"/>
                </a:cubicBezTo>
                <a:cubicBezTo>
                  <a:pt x="573493" y="23760"/>
                  <a:pt x="571990" y="50805"/>
                  <a:pt x="566030" y="58255"/>
                </a:cubicBezTo>
                <a:cubicBezTo>
                  <a:pt x="561656" y="63722"/>
                  <a:pt x="554379" y="66022"/>
                  <a:pt x="548554" y="69906"/>
                </a:cubicBezTo>
                <a:cubicBezTo>
                  <a:pt x="521845" y="109967"/>
                  <a:pt x="538535" y="100430"/>
                  <a:pt x="507774" y="110684"/>
                </a:cubicBezTo>
                <a:cubicBezTo>
                  <a:pt x="501949" y="108742"/>
                  <a:pt x="495790" y="107604"/>
                  <a:pt x="490298" y="104858"/>
                </a:cubicBezTo>
                <a:cubicBezTo>
                  <a:pt x="484036" y="101727"/>
                  <a:pt x="479219" y="96050"/>
                  <a:pt x="472821" y="93207"/>
                </a:cubicBezTo>
                <a:cubicBezTo>
                  <a:pt x="461598" y="88219"/>
                  <a:pt x="449518" y="85441"/>
                  <a:pt x="437867" y="81557"/>
                </a:cubicBezTo>
                <a:lnTo>
                  <a:pt x="420390" y="75731"/>
                </a:lnTo>
                <a:cubicBezTo>
                  <a:pt x="400374" y="79734"/>
                  <a:pt x="387152" y="81899"/>
                  <a:pt x="367960" y="87382"/>
                </a:cubicBezTo>
                <a:cubicBezTo>
                  <a:pt x="362056" y="89069"/>
                  <a:pt x="356309" y="91265"/>
                  <a:pt x="350483" y="93207"/>
                </a:cubicBezTo>
                <a:cubicBezTo>
                  <a:pt x="346599" y="99033"/>
                  <a:pt x="344658" y="106800"/>
                  <a:pt x="338832" y="110684"/>
                </a:cubicBezTo>
                <a:cubicBezTo>
                  <a:pt x="332170" y="115125"/>
                  <a:pt x="323536" y="116509"/>
                  <a:pt x="315530" y="116509"/>
                </a:cubicBezTo>
                <a:cubicBezTo>
                  <a:pt x="270825" y="116509"/>
                  <a:pt x="226204" y="112626"/>
                  <a:pt x="181541" y="110684"/>
                </a:cubicBezTo>
                <a:cubicBezTo>
                  <a:pt x="169890" y="102917"/>
                  <a:pt x="151015" y="100666"/>
                  <a:pt x="146587" y="87382"/>
                </a:cubicBezTo>
                <a:lnTo>
                  <a:pt x="134936" y="52429"/>
                </a:lnTo>
                <a:cubicBezTo>
                  <a:pt x="94157" y="54371"/>
                  <a:pt x="52820" y="51260"/>
                  <a:pt x="12599" y="58255"/>
                </a:cubicBezTo>
                <a:cubicBezTo>
                  <a:pt x="5701" y="59455"/>
                  <a:pt x="2200" y="68843"/>
                  <a:pt x="948" y="75731"/>
                </a:cubicBezTo>
                <a:cubicBezTo>
                  <a:pt x="-1831" y="91015"/>
                  <a:pt x="1918" y="104858"/>
                  <a:pt x="6773" y="1165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rme libre 11"/>
          <p:cNvSpPr/>
          <p:nvPr/>
        </p:nvSpPr>
        <p:spPr>
          <a:xfrm>
            <a:off x="2094532" y="4847327"/>
            <a:ext cx="416346" cy="301012"/>
          </a:xfrm>
          <a:custGeom>
            <a:avLst/>
            <a:gdLst>
              <a:gd name="connsiteX0" fmla="*/ 17477 w 416706"/>
              <a:gd name="connsiteY0" fmla="*/ 186414 h 301012"/>
              <a:gd name="connsiteX1" fmla="*/ 52430 w 416706"/>
              <a:gd name="connsiteY1" fmla="*/ 180589 h 301012"/>
              <a:gd name="connsiteX2" fmla="*/ 69907 w 416706"/>
              <a:gd name="connsiteY2" fmla="*/ 145636 h 301012"/>
              <a:gd name="connsiteX3" fmla="*/ 104861 w 416706"/>
              <a:gd name="connsiteY3" fmla="*/ 116509 h 301012"/>
              <a:gd name="connsiteX4" fmla="*/ 133989 w 416706"/>
              <a:gd name="connsiteY4" fmla="*/ 87382 h 301012"/>
              <a:gd name="connsiteX5" fmla="*/ 168942 w 416706"/>
              <a:gd name="connsiteY5" fmla="*/ 75731 h 301012"/>
              <a:gd name="connsiteX6" fmla="*/ 192245 w 416706"/>
              <a:gd name="connsiteY6" fmla="*/ 46604 h 301012"/>
              <a:gd name="connsiteX7" fmla="*/ 203896 w 416706"/>
              <a:gd name="connsiteY7" fmla="*/ 29128 h 301012"/>
              <a:gd name="connsiteX8" fmla="*/ 238849 w 416706"/>
              <a:gd name="connsiteY8" fmla="*/ 17477 h 301012"/>
              <a:gd name="connsiteX9" fmla="*/ 273803 w 416706"/>
              <a:gd name="connsiteY9" fmla="*/ 5826 h 301012"/>
              <a:gd name="connsiteX10" fmla="*/ 297105 w 416706"/>
              <a:gd name="connsiteY10" fmla="*/ 0 h 301012"/>
              <a:gd name="connsiteX11" fmla="*/ 355361 w 416706"/>
              <a:gd name="connsiteY11" fmla="*/ 5826 h 301012"/>
              <a:gd name="connsiteX12" fmla="*/ 372838 w 416706"/>
              <a:gd name="connsiteY12" fmla="*/ 11651 h 301012"/>
              <a:gd name="connsiteX13" fmla="*/ 384489 w 416706"/>
              <a:gd name="connsiteY13" fmla="*/ 46604 h 301012"/>
              <a:gd name="connsiteX14" fmla="*/ 390315 w 416706"/>
              <a:gd name="connsiteY14" fmla="*/ 64080 h 301012"/>
              <a:gd name="connsiteX15" fmla="*/ 396140 w 416706"/>
              <a:gd name="connsiteY15" fmla="*/ 81557 h 301012"/>
              <a:gd name="connsiteX16" fmla="*/ 407792 w 416706"/>
              <a:gd name="connsiteY16" fmla="*/ 93207 h 301012"/>
              <a:gd name="connsiteX17" fmla="*/ 407792 w 416706"/>
              <a:gd name="connsiteY17" fmla="*/ 168938 h 301012"/>
              <a:gd name="connsiteX18" fmla="*/ 390315 w 416706"/>
              <a:gd name="connsiteY18" fmla="*/ 180589 h 301012"/>
              <a:gd name="connsiteX19" fmla="*/ 372838 w 416706"/>
              <a:gd name="connsiteY19" fmla="*/ 198065 h 301012"/>
              <a:gd name="connsiteX20" fmla="*/ 337884 w 416706"/>
              <a:gd name="connsiteY20" fmla="*/ 215542 h 301012"/>
              <a:gd name="connsiteX21" fmla="*/ 320408 w 416706"/>
              <a:gd name="connsiteY21" fmla="*/ 227193 h 301012"/>
              <a:gd name="connsiteX22" fmla="*/ 285454 w 416706"/>
              <a:gd name="connsiteY22" fmla="*/ 238843 h 301012"/>
              <a:gd name="connsiteX23" fmla="*/ 267977 w 416706"/>
              <a:gd name="connsiteY23" fmla="*/ 244669 h 301012"/>
              <a:gd name="connsiteX24" fmla="*/ 244675 w 416706"/>
              <a:gd name="connsiteY24" fmla="*/ 256320 h 301012"/>
              <a:gd name="connsiteX25" fmla="*/ 174768 w 416706"/>
              <a:gd name="connsiteY25" fmla="*/ 267971 h 301012"/>
              <a:gd name="connsiteX26" fmla="*/ 99035 w 416706"/>
              <a:gd name="connsiteY26" fmla="*/ 285447 h 301012"/>
              <a:gd name="connsiteX27" fmla="*/ 5826 w 416706"/>
              <a:gd name="connsiteY27" fmla="*/ 285447 h 301012"/>
              <a:gd name="connsiteX28" fmla="*/ 0 w 416706"/>
              <a:gd name="connsiteY28" fmla="*/ 267971 h 301012"/>
              <a:gd name="connsiteX29" fmla="*/ 5826 w 416706"/>
              <a:gd name="connsiteY29" fmla="*/ 209716 h 301012"/>
              <a:gd name="connsiteX30" fmla="*/ 17477 w 416706"/>
              <a:gd name="connsiteY30" fmla="*/ 186414 h 30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6706" h="301012">
                <a:moveTo>
                  <a:pt x="17477" y="186414"/>
                </a:moveTo>
                <a:cubicBezTo>
                  <a:pt x="25244" y="181559"/>
                  <a:pt x="41865" y="185871"/>
                  <a:pt x="52430" y="180589"/>
                </a:cubicBezTo>
                <a:cubicBezTo>
                  <a:pt x="63560" y="175024"/>
                  <a:pt x="65312" y="154826"/>
                  <a:pt x="69907" y="145636"/>
                </a:cubicBezTo>
                <a:cubicBezTo>
                  <a:pt x="80886" y="123679"/>
                  <a:pt x="82105" y="127887"/>
                  <a:pt x="104861" y="116509"/>
                </a:cubicBezTo>
                <a:cubicBezTo>
                  <a:pt x="115490" y="100565"/>
                  <a:pt x="115592" y="95558"/>
                  <a:pt x="133989" y="87382"/>
                </a:cubicBezTo>
                <a:cubicBezTo>
                  <a:pt x="145212" y="82394"/>
                  <a:pt x="168942" y="75731"/>
                  <a:pt x="168942" y="75731"/>
                </a:cubicBezTo>
                <a:cubicBezTo>
                  <a:pt x="180284" y="41709"/>
                  <a:pt x="165894" y="72954"/>
                  <a:pt x="192245" y="46604"/>
                </a:cubicBezTo>
                <a:cubicBezTo>
                  <a:pt x="197196" y="41653"/>
                  <a:pt x="197959" y="32839"/>
                  <a:pt x="203896" y="29128"/>
                </a:cubicBezTo>
                <a:cubicBezTo>
                  <a:pt x="214311" y="22619"/>
                  <a:pt x="227198" y="21361"/>
                  <a:pt x="238849" y="17477"/>
                </a:cubicBezTo>
                <a:lnTo>
                  <a:pt x="273803" y="5826"/>
                </a:lnTo>
                <a:lnTo>
                  <a:pt x="297105" y="0"/>
                </a:lnTo>
                <a:cubicBezTo>
                  <a:pt x="316524" y="1942"/>
                  <a:pt x="336072" y="2859"/>
                  <a:pt x="355361" y="5826"/>
                </a:cubicBezTo>
                <a:cubicBezTo>
                  <a:pt x="361430" y="6760"/>
                  <a:pt x="369269" y="6654"/>
                  <a:pt x="372838" y="11651"/>
                </a:cubicBezTo>
                <a:cubicBezTo>
                  <a:pt x="379976" y="21645"/>
                  <a:pt x="380605" y="34953"/>
                  <a:pt x="384489" y="46604"/>
                </a:cubicBezTo>
                <a:lnTo>
                  <a:pt x="390315" y="64080"/>
                </a:lnTo>
                <a:cubicBezTo>
                  <a:pt x="392257" y="69906"/>
                  <a:pt x="391797" y="77215"/>
                  <a:pt x="396140" y="81557"/>
                </a:cubicBezTo>
                <a:lnTo>
                  <a:pt x="407792" y="93207"/>
                </a:lnTo>
                <a:cubicBezTo>
                  <a:pt x="417425" y="122108"/>
                  <a:pt x="421737" y="127103"/>
                  <a:pt x="407792" y="168938"/>
                </a:cubicBezTo>
                <a:cubicBezTo>
                  <a:pt x="405578" y="175580"/>
                  <a:pt x="395694" y="176107"/>
                  <a:pt x="390315" y="180589"/>
                </a:cubicBezTo>
                <a:cubicBezTo>
                  <a:pt x="383986" y="185863"/>
                  <a:pt x="379167" y="192791"/>
                  <a:pt x="372838" y="198065"/>
                </a:cubicBezTo>
                <a:cubicBezTo>
                  <a:pt x="347794" y="218934"/>
                  <a:pt x="364159" y="202404"/>
                  <a:pt x="337884" y="215542"/>
                </a:cubicBezTo>
                <a:cubicBezTo>
                  <a:pt x="331622" y="218673"/>
                  <a:pt x="326806" y="224350"/>
                  <a:pt x="320408" y="227193"/>
                </a:cubicBezTo>
                <a:cubicBezTo>
                  <a:pt x="309185" y="232181"/>
                  <a:pt x="297105" y="234959"/>
                  <a:pt x="285454" y="238843"/>
                </a:cubicBezTo>
                <a:cubicBezTo>
                  <a:pt x="279628" y="240785"/>
                  <a:pt x="273470" y="241923"/>
                  <a:pt x="267977" y="244669"/>
                </a:cubicBezTo>
                <a:cubicBezTo>
                  <a:pt x="260210" y="248553"/>
                  <a:pt x="253100" y="254214"/>
                  <a:pt x="244675" y="256320"/>
                </a:cubicBezTo>
                <a:cubicBezTo>
                  <a:pt x="221757" y="262050"/>
                  <a:pt x="197686" y="262242"/>
                  <a:pt x="174768" y="267971"/>
                </a:cubicBezTo>
                <a:cubicBezTo>
                  <a:pt x="118557" y="282023"/>
                  <a:pt x="143865" y="276482"/>
                  <a:pt x="99035" y="285447"/>
                </a:cubicBezTo>
                <a:cubicBezTo>
                  <a:pt x="61710" y="304109"/>
                  <a:pt x="64966" y="308192"/>
                  <a:pt x="5826" y="285447"/>
                </a:cubicBezTo>
                <a:cubicBezTo>
                  <a:pt x="95" y="283243"/>
                  <a:pt x="1942" y="273796"/>
                  <a:pt x="0" y="267971"/>
                </a:cubicBezTo>
                <a:cubicBezTo>
                  <a:pt x="1942" y="248553"/>
                  <a:pt x="1438" y="228731"/>
                  <a:pt x="5826" y="209716"/>
                </a:cubicBezTo>
                <a:cubicBezTo>
                  <a:pt x="7400" y="202894"/>
                  <a:pt x="9710" y="191269"/>
                  <a:pt x="17477" y="1864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rme libre 12"/>
          <p:cNvSpPr/>
          <p:nvPr/>
        </p:nvSpPr>
        <p:spPr>
          <a:xfrm>
            <a:off x="294424" y="5255108"/>
            <a:ext cx="413260" cy="675751"/>
          </a:xfrm>
          <a:custGeom>
            <a:avLst/>
            <a:gdLst>
              <a:gd name="connsiteX0" fmla="*/ 180593 w 413617"/>
              <a:gd name="connsiteY0" fmla="*/ 52429 h 675751"/>
              <a:gd name="connsiteX1" fmla="*/ 174768 w 413617"/>
              <a:gd name="connsiteY1" fmla="*/ 320399 h 675751"/>
              <a:gd name="connsiteX2" fmla="*/ 168942 w 413617"/>
              <a:gd name="connsiteY2" fmla="*/ 343701 h 675751"/>
              <a:gd name="connsiteX3" fmla="*/ 133989 w 413617"/>
              <a:gd name="connsiteY3" fmla="*/ 390305 h 675751"/>
              <a:gd name="connsiteX4" fmla="*/ 128163 w 413617"/>
              <a:gd name="connsiteY4" fmla="*/ 407781 h 675751"/>
              <a:gd name="connsiteX5" fmla="*/ 110686 w 413617"/>
              <a:gd name="connsiteY5" fmla="*/ 419432 h 675751"/>
              <a:gd name="connsiteX6" fmla="*/ 52430 w 413617"/>
              <a:gd name="connsiteY6" fmla="*/ 436908 h 675751"/>
              <a:gd name="connsiteX7" fmla="*/ 17477 w 413617"/>
              <a:gd name="connsiteY7" fmla="*/ 442734 h 675751"/>
              <a:gd name="connsiteX8" fmla="*/ 0 w 413617"/>
              <a:gd name="connsiteY8" fmla="*/ 512639 h 675751"/>
              <a:gd name="connsiteX9" fmla="*/ 5826 w 413617"/>
              <a:gd name="connsiteY9" fmla="*/ 623322 h 675751"/>
              <a:gd name="connsiteX10" fmla="*/ 17477 w 413617"/>
              <a:gd name="connsiteY10" fmla="*/ 640799 h 675751"/>
              <a:gd name="connsiteX11" fmla="*/ 34954 w 413617"/>
              <a:gd name="connsiteY11" fmla="*/ 646624 h 675751"/>
              <a:gd name="connsiteX12" fmla="*/ 52430 w 413617"/>
              <a:gd name="connsiteY12" fmla="*/ 658275 h 675751"/>
              <a:gd name="connsiteX13" fmla="*/ 81558 w 413617"/>
              <a:gd name="connsiteY13" fmla="*/ 664100 h 675751"/>
              <a:gd name="connsiteX14" fmla="*/ 163117 w 413617"/>
              <a:gd name="connsiteY14" fmla="*/ 675751 h 675751"/>
              <a:gd name="connsiteX15" fmla="*/ 372838 w 413617"/>
              <a:gd name="connsiteY15" fmla="*/ 664100 h 675751"/>
              <a:gd name="connsiteX16" fmla="*/ 401966 w 413617"/>
              <a:gd name="connsiteY16" fmla="*/ 640799 h 675751"/>
              <a:gd name="connsiteX17" fmla="*/ 413617 w 413617"/>
              <a:gd name="connsiteY17" fmla="*/ 605846 h 675751"/>
              <a:gd name="connsiteX18" fmla="*/ 407792 w 413617"/>
              <a:gd name="connsiteY18" fmla="*/ 442734 h 675751"/>
              <a:gd name="connsiteX19" fmla="*/ 401966 w 413617"/>
              <a:gd name="connsiteY19" fmla="*/ 425257 h 675751"/>
              <a:gd name="connsiteX20" fmla="*/ 367012 w 413617"/>
              <a:gd name="connsiteY20" fmla="*/ 401956 h 675751"/>
              <a:gd name="connsiteX21" fmla="*/ 337885 w 413617"/>
              <a:gd name="connsiteY21" fmla="*/ 378654 h 675751"/>
              <a:gd name="connsiteX22" fmla="*/ 320408 w 413617"/>
              <a:gd name="connsiteY22" fmla="*/ 367003 h 675751"/>
              <a:gd name="connsiteX23" fmla="*/ 302931 w 413617"/>
              <a:gd name="connsiteY23" fmla="*/ 361178 h 675751"/>
              <a:gd name="connsiteX24" fmla="*/ 291280 w 413617"/>
              <a:gd name="connsiteY24" fmla="*/ 343701 h 675751"/>
              <a:gd name="connsiteX25" fmla="*/ 285454 w 413617"/>
              <a:gd name="connsiteY25" fmla="*/ 308749 h 675751"/>
              <a:gd name="connsiteX26" fmla="*/ 256326 w 413617"/>
              <a:gd name="connsiteY26" fmla="*/ 0 h 675751"/>
              <a:gd name="connsiteX27" fmla="*/ 186419 w 413617"/>
              <a:gd name="connsiteY27" fmla="*/ 5826 h 675751"/>
              <a:gd name="connsiteX28" fmla="*/ 174768 w 413617"/>
              <a:gd name="connsiteY28" fmla="*/ 23302 h 675751"/>
              <a:gd name="connsiteX29" fmla="*/ 180593 w 413617"/>
              <a:gd name="connsiteY29" fmla="*/ 52429 h 67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3617" h="675751">
                <a:moveTo>
                  <a:pt x="180593" y="52429"/>
                </a:moveTo>
                <a:cubicBezTo>
                  <a:pt x="180593" y="101945"/>
                  <a:pt x="178339" y="231126"/>
                  <a:pt x="174768" y="320399"/>
                </a:cubicBezTo>
                <a:cubicBezTo>
                  <a:pt x="174448" y="328399"/>
                  <a:pt x="171243" y="336032"/>
                  <a:pt x="168942" y="343701"/>
                </a:cubicBezTo>
                <a:cubicBezTo>
                  <a:pt x="156238" y="386046"/>
                  <a:pt x="167078" y="373760"/>
                  <a:pt x="133989" y="390305"/>
                </a:cubicBezTo>
                <a:cubicBezTo>
                  <a:pt x="132047" y="396130"/>
                  <a:pt x="131999" y="402986"/>
                  <a:pt x="128163" y="407781"/>
                </a:cubicBezTo>
                <a:cubicBezTo>
                  <a:pt x="123789" y="413248"/>
                  <a:pt x="117084" y="416588"/>
                  <a:pt x="110686" y="419432"/>
                </a:cubicBezTo>
                <a:cubicBezTo>
                  <a:pt x="98520" y="424839"/>
                  <a:pt x="67840" y="433826"/>
                  <a:pt x="52430" y="436908"/>
                </a:cubicBezTo>
                <a:cubicBezTo>
                  <a:pt x="40848" y="439224"/>
                  <a:pt x="29128" y="440792"/>
                  <a:pt x="17477" y="442734"/>
                </a:cubicBezTo>
                <a:cubicBezTo>
                  <a:pt x="6290" y="470702"/>
                  <a:pt x="0" y="479771"/>
                  <a:pt x="0" y="512639"/>
                </a:cubicBezTo>
                <a:cubicBezTo>
                  <a:pt x="0" y="549584"/>
                  <a:pt x="834" y="586715"/>
                  <a:pt x="5826" y="623322"/>
                </a:cubicBezTo>
                <a:cubicBezTo>
                  <a:pt x="6772" y="630259"/>
                  <a:pt x="12010" y="636425"/>
                  <a:pt x="17477" y="640799"/>
                </a:cubicBezTo>
                <a:cubicBezTo>
                  <a:pt x="22272" y="644635"/>
                  <a:pt x="29128" y="644682"/>
                  <a:pt x="34954" y="646624"/>
                </a:cubicBezTo>
                <a:cubicBezTo>
                  <a:pt x="40779" y="650508"/>
                  <a:pt x="45875" y="655817"/>
                  <a:pt x="52430" y="658275"/>
                </a:cubicBezTo>
                <a:cubicBezTo>
                  <a:pt x="61701" y="661752"/>
                  <a:pt x="71778" y="662556"/>
                  <a:pt x="81558" y="664100"/>
                </a:cubicBezTo>
                <a:cubicBezTo>
                  <a:pt x="108684" y="668383"/>
                  <a:pt x="135931" y="671867"/>
                  <a:pt x="163117" y="675751"/>
                </a:cubicBezTo>
                <a:cubicBezTo>
                  <a:pt x="233024" y="671867"/>
                  <a:pt x="303029" y="669470"/>
                  <a:pt x="372838" y="664100"/>
                </a:cubicBezTo>
                <a:cubicBezTo>
                  <a:pt x="389553" y="662814"/>
                  <a:pt x="395350" y="655685"/>
                  <a:pt x="401966" y="640799"/>
                </a:cubicBezTo>
                <a:cubicBezTo>
                  <a:pt x="406954" y="629576"/>
                  <a:pt x="413617" y="605846"/>
                  <a:pt x="413617" y="605846"/>
                </a:cubicBezTo>
                <a:cubicBezTo>
                  <a:pt x="411675" y="551475"/>
                  <a:pt x="411295" y="497026"/>
                  <a:pt x="407792" y="442734"/>
                </a:cubicBezTo>
                <a:cubicBezTo>
                  <a:pt x="407397" y="436606"/>
                  <a:pt x="406308" y="429599"/>
                  <a:pt x="401966" y="425257"/>
                </a:cubicBezTo>
                <a:cubicBezTo>
                  <a:pt x="345458" y="368749"/>
                  <a:pt x="402699" y="446562"/>
                  <a:pt x="367012" y="401956"/>
                </a:cubicBezTo>
                <a:cubicBezTo>
                  <a:pt x="347846" y="378000"/>
                  <a:pt x="365607" y="387894"/>
                  <a:pt x="337885" y="378654"/>
                </a:cubicBezTo>
                <a:cubicBezTo>
                  <a:pt x="332059" y="374770"/>
                  <a:pt x="326670" y="370134"/>
                  <a:pt x="320408" y="367003"/>
                </a:cubicBezTo>
                <a:cubicBezTo>
                  <a:pt x="314916" y="364257"/>
                  <a:pt x="307726" y="365014"/>
                  <a:pt x="302931" y="361178"/>
                </a:cubicBezTo>
                <a:cubicBezTo>
                  <a:pt x="297464" y="356804"/>
                  <a:pt x="295164" y="349527"/>
                  <a:pt x="291280" y="343701"/>
                </a:cubicBezTo>
                <a:cubicBezTo>
                  <a:pt x="289338" y="332050"/>
                  <a:pt x="286075" y="320544"/>
                  <a:pt x="285454" y="308749"/>
                </a:cubicBezTo>
                <a:cubicBezTo>
                  <a:pt x="269300" y="1836"/>
                  <a:pt x="356566" y="66825"/>
                  <a:pt x="256326" y="0"/>
                </a:cubicBezTo>
                <a:cubicBezTo>
                  <a:pt x="233024" y="1942"/>
                  <a:pt x="208902" y="-598"/>
                  <a:pt x="186419" y="5826"/>
                </a:cubicBezTo>
                <a:cubicBezTo>
                  <a:pt x="179687" y="7749"/>
                  <a:pt x="177226" y="16747"/>
                  <a:pt x="174768" y="23302"/>
                </a:cubicBezTo>
                <a:cubicBezTo>
                  <a:pt x="168180" y="40868"/>
                  <a:pt x="180593" y="2913"/>
                  <a:pt x="180593" y="524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 13"/>
          <p:cNvSpPr/>
          <p:nvPr/>
        </p:nvSpPr>
        <p:spPr>
          <a:xfrm>
            <a:off x="754645" y="5272585"/>
            <a:ext cx="1100088" cy="611671"/>
          </a:xfrm>
          <a:custGeom>
            <a:avLst/>
            <a:gdLst>
              <a:gd name="connsiteX0" fmla="*/ 0 w 1101038"/>
              <a:gd name="connsiteY0" fmla="*/ 0 h 611671"/>
              <a:gd name="connsiteX1" fmla="*/ 17477 w 1101038"/>
              <a:gd name="connsiteY1" fmla="*/ 600020 h 611671"/>
              <a:gd name="connsiteX2" fmla="*/ 1101038 w 1101038"/>
              <a:gd name="connsiteY2" fmla="*/ 611671 h 611671"/>
              <a:gd name="connsiteX3" fmla="*/ 1083561 w 1101038"/>
              <a:gd name="connsiteY3" fmla="*/ 448558 h 611671"/>
              <a:gd name="connsiteX4" fmla="*/ 786455 w 1101038"/>
              <a:gd name="connsiteY4" fmla="*/ 431082 h 611671"/>
              <a:gd name="connsiteX5" fmla="*/ 774804 w 1101038"/>
              <a:gd name="connsiteY5" fmla="*/ 297097 h 611671"/>
              <a:gd name="connsiteX6" fmla="*/ 477699 w 1101038"/>
              <a:gd name="connsiteY6" fmla="*/ 267970 h 611671"/>
              <a:gd name="connsiteX7" fmla="*/ 151465 w 1101038"/>
              <a:gd name="connsiteY7" fmla="*/ 262144 h 611671"/>
              <a:gd name="connsiteX8" fmla="*/ 157291 w 1101038"/>
              <a:gd name="connsiteY8" fmla="*/ 11650 h 611671"/>
              <a:gd name="connsiteX9" fmla="*/ 0 w 1101038"/>
              <a:gd name="connsiteY9" fmla="*/ 0 h 6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1038" h="611671">
                <a:moveTo>
                  <a:pt x="0" y="0"/>
                </a:moveTo>
                <a:lnTo>
                  <a:pt x="17477" y="600020"/>
                </a:lnTo>
                <a:lnTo>
                  <a:pt x="1101038" y="611671"/>
                </a:lnTo>
                <a:lnTo>
                  <a:pt x="1083561" y="448558"/>
                </a:lnTo>
                <a:lnTo>
                  <a:pt x="786455" y="431082"/>
                </a:lnTo>
                <a:lnTo>
                  <a:pt x="774804" y="297097"/>
                </a:lnTo>
                <a:lnTo>
                  <a:pt x="477699" y="267970"/>
                </a:lnTo>
                <a:lnTo>
                  <a:pt x="151465" y="262144"/>
                </a:lnTo>
                <a:lnTo>
                  <a:pt x="157291" y="11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rme libre 14"/>
          <p:cNvSpPr/>
          <p:nvPr/>
        </p:nvSpPr>
        <p:spPr>
          <a:xfrm>
            <a:off x="2933418" y="4416245"/>
            <a:ext cx="2467920" cy="722354"/>
          </a:xfrm>
          <a:custGeom>
            <a:avLst/>
            <a:gdLst>
              <a:gd name="connsiteX0" fmla="*/ 0 w 2470052"/>
              <a:gd name="connsiteY0" fmla="*/ 0 h 722354"/>
              <a:gd name="connsiteX1" fmla="*/ 11651 w 2470052"/>
              <a:gd name="connsiteY1" fmla="*/ 710704 h 722354"/>
              <a:gd name="connsiteX2" fmla="*/ 2470052 w 2470052"/>
              <a:gd name="connsiteY2" fmla="*/ 722354 h 722354"/>
              <a:gd name="connsiteX3" fmla="*/ 2388494 w 2470052"/>
              <a:gd name="connsiteY3" fmla="*/ 81556 h 722354"/>
              <a:gd name="connsiteX4" fmla="*/ 0 w 2470052"/>
              <a:gd name="connsiteY4" fmla="*/ 0 h 72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052" h="722354">
                <a:moveTo>
                  <a:pt x="0" y="0"/>
                </a:moveTo>
                <a:lnTo>
                  <a:pt x="11651" y="710704"/>
                </a:lnTo>
                <a:lnTo>
                  <a:pt x="2470052" y="722354"/>
                </a:lnTo>
                <a:lnTo>
                  <a:pt x="2388494" y="81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orme libre 15"/>
          <p:cNvSpPr/>
          <p:nvPr/>
        </p:nvSpPr>
        <p:spPr>
          <a:xfrm>
            <a:off x="4850039" y="5348315"/>
            <a:ext cx="576235" cy="594195"/>
          </a:xfrm>
          <a:custGeom>
            <a:avLst/>
            <a:gdLst>
              <a:gd name="connsiteX0" fmla="*/ 198070 w 576733"/>
              <a:gd name="connsiteY0" fmla="*/ 23302 h 594195"/>
              <a:gd name="connsiteX1" fmla="*/ 198070 w 576733"/>
              <a:gd name="connsiteY1" fmla="*/ 326225 h 594195"/>
              <a:gd name="connsiteX2" fmla="*/ 0 w 576733"/>
              <a:gd name="connsiteY2" fmla="*/ 396130 h 594195"/>
              <a:gd name="connsiteX3" fmla="*/ 69907 w 576733"/>
              <a:gd name="connsiteY3" fmla="*/ 594195 h 594195"/>
              <a:gd name="connsiteX4" fmla="*/ 576733 w 576733"/>
              <a:gd name="connsiteY4" fmla="*/ 541766 h 594195"/>
              <a:gd name="connsiteX5" fmla="*/ 483524 w 576733"/>
              <a:gd name="connsiteY5" fmla="*/ 367003 h 594195"/>
              <a:gd name="connsiteX6" fmla="*/ 355361 w 576733"/>
              <a:gd name="connsiteY6" fmla="*/ 361178 h 594195"/>
              <a:gd name="connsiteX7" fmla="*/ 302930 w 576733"/>
              <a:gd name="connsiteY7" fmla="*/ 0 h 594195"/>
              <a:gd name="connsiteX8" fmla="*/ 198070 w 576733"/>
              <a:gd name="connsiteY8" fmla="*/ 23302 h 59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733" h="594195">
                <a:moveTo>
                  <a:pt x="198070" y="23302"/>
                </a:moveTo>
                <a:lnTo>
                  <a:pt x="198070" y="326225"/>
                </a:lnTo>
                <a:lnTo>
                  <a:pt x="0" y="396130"/>
                </a:lnTo>
                <a:lnTo>
                  <a:pt x="69907" y="594195"/>
                </a:lnTo>
                <a:lnTo>
                  <a:pt x="576733" y="541766"/>
                </a:lnTo>
                <a:lnTo>
                  <a:pt x="483524" y="367003"/>
                </a:lnTo>
                <a:lnTo>
                  <a:pt x="355361" y="361178"/>
                </a:lnTo>
                <a:lnTo>
                  <a:pt x="302930" y="0"/>
                </a:lnTo>
                <a:lnTo>
                  <a:pt x="198070" y="23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orme libre 16"/>
          <p:cNvSpPr/>
          <p:nvPr/>
        </p:nvSpPr>
        <p:spPr>
          <a:xfrm>
            <a:off x="273152" y="5407208"/>
            <a:ext cx="6303352" cy="177509"/>
          </a:xfrm>
          <a:custGeom>
            <a:avLst/>
            <a:gdLst>
              <a:gd name="connsiteX0" fmla="*/ 0 w 6308797"/>
              <a:gd name="connsiteY0" fmla="*/ 13654 h 177509"/>
              <a:gd name="connsiteX1" fmla="*/ 0 w 6308797"/>
              <a:gd name="connsiteY1" fmla="*/ 177509 h 177509"/>
              <a:gd name="connsiteX2" fmla="*/ 6308797 w 6308797"/>
              <a:gd name="connsiteY2" fmla="*/ 163854 h 177509"/>
              <a:gd name="connsiteX3" fmla="*/ 6308797 w 6308797"/>
              <a:gd name="connsiteY3" fmla="*/ 0 h 177509"/>
              <a:gd name="connsiteX4" fmla="*/ 0 w 6308797"/>
              <a:gd name="connsiteY4" fmla="*/ 13654 h 17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797" h="177509">
                <a:moveTo>
                  <a:pt x="0" y="13654"/>
                </a:moveTo>
                <a:lnTo>
                  <a:pt x="0" y="177509"/>
                </a:lnTo>
                <a:lnTo>
                  <a:pt x="6308797" y="163854"/>
                </a:lnTo>
                <a:lnTo>
                  <a:pt x="6308797" y="0"/>
                </a:lnTo>
                <a:lnTo>
                  <a:pt x="0" y="13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6786735" y="1340735"/>
            <a:ext cx="23572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Variables </a:t>
            </a:r>
            <a:r>
              <a:rPr lang="en-GB" err="1"/>
              <a:t>d'entrée</a:t>
            </a:r>
            <a:r>
              <a:rPr lang="en-GB"/>
              <a:t> :</a:t>
            </a:r>
          </a:p>
          <a:p>
            <a:pPr marL="177800" indent="-177800">
              <a:buFont typeface="Arial"/>
              <a:buChar char="•"/>
            </a:pPr>
            <a:r>
              <a:rPr lang="fr-FR"/>
              <a:t>Conduite des cultures</a:t>
            </a:r>
          </a:p>
          <a:p>
            <a:pPr marL="177800" indent="-177800">
              <a:buFont typeface="Arial"/>
              <a:buChar char="•"/>
            </a:pPr>
            <a:r>
              <a:rPr lang="fr-FR"/>
              <a:t>Modes d'élevage</a:t>
            </a:r>
          </a:p>
          <a:p>
            <a:pPr marL="177800" indent="-177800">
              <a:buFont typeface="Arial"/>
              <a:buChar char="•"/>
            </a:pPr>
            <a:r>
              <a:rPr lang="fr-FR"/>
              <a:t>Régimes alimentaires</a:t>
            </a:r>
          </a:p>
          <a:p>
            <a:pPr marL="177800" indent="-177800">
              <a:buFont typeface="Arial"/>
              <a:buChar char="•"/>
            </a:pPr>
            <a:r>
              <a:rPr lang="fr-FR"/>
              <a:t>Pertes et gaspillages</a:t>
            </a:r>
          </a:p>
          <a:p>
            <a:pPr marL="177800" indent="-177800">
              <a:buFont typeface="Arial"/>
              <a:buChar char="•"/>
            </a:pPr>
            <a:r>
              <a:rPr lang="fr-FR"/>
              <a:t>Usages non alimentaires</a:t>
            </a:r>
          </a:p>
          <a:p>
            <a:endParaRPr lang="fr-FR"/>
          </a:p>
          <a:p>
            <a:r>
              <a:rPr lang="fr-FR"/>
              <a:t>Variables résultats </a:t>
            </a:r>
          </a:p>
          <a:p>
            <a:pPr marL="285750" indent="-285750">
              <a:buFont typeface="Arial"/>
              <a:buChar char="•"/>
            </a:pPr>
            <a:r>
              <a:rPr lang="fr-FR"/>
              <a:t>Production</a:t>
            </a:r>
          </a:p>
          <a:p>
            <a:pPr marL="285750" indent="-285750">
              <a:buFont typeface="Arial"/>
              <a:buChar char="•"/>
            </a:pPr>
            <a:r>
              <a:rPr lang="fr-FR"/>
              <a:t>Usage des terres</a:t>
            </a:r>
          </a:p>
          <a:p>
            <a:pPr marL="285750" indent="-285750">
              <a:buFont typeface="Arial"/>
              <a:buChar char="•"/>
            </a:pPr>
            <a:r>
              <a:rPr lang="fr-FR"/>
              <a:t>Émission GES</a:t>
            </a:r>
          </a:p>
          <a:p>
            <a:pPr marL="285750" indent="-285750">
              <a:buFont typeface="Arial"/>
              <a:buChar char="•"/>
            </a:pPr>
            <a:r>
              <a:rPr lang="fr-FR"/>
              <a:t>Biodiversité</a:t>
            </a:r>
          </a:p>
          <a:p>
            <a:endParaRPr lang="en-GB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99B1F2-948C-8E1C-D77C-DA01E32F3C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Une représentation du fonctionnement biophysique du système alimentaire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93BA1BD-A4F3-AFB7-2CEC-4D91B189C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5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680" y="1101348"/>
            <a:ext cx="8494989" cy="5080000"/>
          </a:xfrm>
        </p:spPr>
        <p:txBody>
          <a:bodyPr numCol="1"/>
          <a:lstStyle/>
          <a:p>
            <a:pPr>
              <a:spcBef>
                <a:spcPts val="300"/>
              </a:spcBef>
            </a:pPr>
            <a:r>
              <a:rPr lang="fr-FR"/>
              <a:t>Quatre « paquets » d’objectifs environnementaux, cohérents avec l’état de la recherche</a:t>
            </a:r>
          </a:p>
          <a:p>
            <a:pPr lvl="1">
              <a:spcBef>
                <a:spcPts val="300"/>
              </a:spcBef>
            </a:pPr>
            <a:r>
              <a:rPr lang="fr-FR"/>
              <a:t>Le « passage à un régime alimentaire plus végétal, avec moins de viandes rouges  et transformées et plus de fruits et légume » (mais pas de cible quantifiée)</a:t>
            </a:r>
          </a:p>
          <a:p>
            <a:pPr lvl="1">
              <a:spcBef>
                <a:spcPts val="300"/>
              </a:spcBef>
            </a:pPr>
            <a:r>
              <a:rPr lang="fr-FR"/>
              <a:t>« la Commission […] proposera des objectifs juridiquement contraignants pour réduire le gaspillage alimentaire dans l’ensemble de l’UE »</a:t>
            </a:r>
          </a:p>
          <a:p>
            <a:pPr lvl="1">
              <a:spcBef>
                <a:spcPts val="300"/>
              </a:spcBef>
            </a:pPr>
            <a:r>
              <a:rPr lang="fr-FR"/>
              <a:t>le développement du stockage de carbone dans les sols agricoles, un « exemple de nouveau modèle d’entreprise vert [qui] devra être récompensé »</a:t>
            </a:r>
          </a:p>
          <a:p>
            <a:pPr lvl="1">
              <a:spcBef>
                <a:spcPts val="300"/>
              </a:spcBef>
            </a:pPr>
            <a:r>
              <a:rPr lang="fr-FR"/>
              <a:t>Réduction de la dépendance aux intrants de synthèse : –20 % usage N, –50 % pesticides / AMR ; cible de 25 % pour AB ; 10 % d’infrastructures agroécologiques.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Des objectifs environnementaux clairs…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2;ga632a64bbc_0_270">
            <a:extLst>
              <a:ext uri="{FF2B5EF4-FFF2-40B4-BE49-F238E27FC236}">
                <a16:creationId xmlns:a16="http://schemas.microsoft.com/office/drawing/2014/main" id="{6F087F71-FADA-0C4A-6B66-04D18F15BD6D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086" y="2004335"/>
            <a:ext cx="3378925" cy="242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3;ga632a64bbc_0_270">
            <a:extLst>
              <a:ext uri="{FF2B5EF4-FFF2-40B4-BE49-F238E27FC236}">
                <a16:creationId xmlns:a16="http://schemas.microsoft.com/office/drawing/2014/main" id="{69171983-60CB-86DA-DAE0-DBD79291B1BD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011" y="0"/>
            <a:ext cx="2639918" cy="200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72A17E-09B4-9B4F-8B14-E8EEEEED4E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335"/>
            <a:ext cx="2959359" cy="19098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44C8E3-2338-B8D5-EE1C-A41E85C11D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085" y="0"/>
            <a:ext cx="3378926" cy="200433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D05AC8B-B987-92DB-FFE3-C68DDE777D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78085" cy="200433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404C3D7-36DA-BEAC-3A4F-A15C20CEF2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" y="4427293"/>
            <a:ext cx="4534128" cy="2240959"/>
          </a:xfrm>
          <a:prstGeom prst="rect">
            <a:avLst/>
          </a:prstGeom>
        </p:spPr>
      </p:pic>
      <p:pic>
        <p:nvPicPr>
          <p:cNvPr id="12" name="Image 11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DD12934C-EB4A-355D-9EFD-A30F03F4AA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870" y="2004335"/>
            <a:ext cx="2681129" cy="25560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CFA5048-EB0E-DFDD-DF21-750E19C1E4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711" y="4496463"/>
            <a:ext cx="5237289" cy="20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55499"/>
      </p:ext>
    </p:extLst>
  </p:cSld>
  <p:clrMapOvr>
    <a:masterClrMapping/>
  </p:clrMapOvr>
</p:sld>
</file>

<file path=ppt/theme/theme1.xml><?xml version="1.0" encoding="utf-8"?>
<a:theme xmlns:a="http://schemas.openxmlformats.org/drawingml/2006/main" name="IDDRI_modèle_UTILISER CELUI CI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us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in">
  <a:themeElements>
    <a:clrScheme name="IDDRI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CF172F"/>
      </a:accent1>
      <a:accent2>
        <a:srgbClr val="0E1B20"/>
      </a:accent2>
      <a:accent3>
        <a:srgbClr val="343231"/>
      </a:accent3>
      <a:accent4>
        <a:srgbClr val="4B504D"/>
      </a:accent4>
      <a:accent5>
        <a:srgbClr val="DDDEDD"/>
      </a:accent5>
      <a:accent6>
        <a:srgbClr val="7B7F7A"/>
      </a:accent6>
      <a:hlink>
        <a:srgbClr val="CF17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us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dèle ppt 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77500" lnSpcReduction="20000"/>
      </a:bodyPr>
      <a:lstStyle>
        <a:defPPr algn="l">
          <a:defRPr sz="1500" baseline="0" dirty="0">
            <a:solidFill>
              <a:srgbClr val="56565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dèle ppt 2018" id="{5CDDF3F8-D636-C34C-B2A0-3C32734C222B}" vid="{A5189345-6C21-2544-A31C-8F2EEDDBA478}"/>
    </a:ext>
  </a:extLst>
</a:theme>
</file>

<file path=ppt/theme/theme6.xml><?xml version="1.0" encoding="utf-8"?>
<a:theme xmlns:a="http://schemas.openxmlformats.org/drawingml/2006/main" name="5_Contenus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9411B531-1106-4211-85E4-09F0274BE6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2AE5A3-DEB6-4CC5-9CA8-BD81A12142E0}">
  <ds:schemaRefs>
    <ds:schemaRef ds:uri="597f0e91-a424-40e7-b159-919cd36229ca"/>
    <ds:schemaRef ds:uri="ca8b9c18-5e1d-46e5-9d1a-4e2a3224a5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806308-6062-4AB2-8B7C-BFDDFE944C29}">
  <ds:schemaRefs>
    <ds:schemaRef ds:uri="597f0e91-a424-40e7-b159-919cd36229ca"/>
    <ds:schemaRef ds:uri="ca8b9c18-5e1d-46e5-9d1a-4e2a3224a5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IDDRI_modèle_UTILISER CELUI CI.potx</Template>
  <Application>Microsoft Office PowerPoint</Application>
  <PresentationFormat>On-screen Show (4:3)</PresentationFormat>
  <Slides>29</Slides>
  <Notes>6</Notes>
  <HiddenSlides>1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IDDRI_modèle_UTILISER CELUI CI</vt:lpstr>
      <vt:lpstr>Contenus</vt:lpstr>
      <vt:lpstr>Fin</vt:lpstr>
      <vt:lpstr>1_Contenus</vt:lpstr>
      <vt:lpstr>Modèle ppt 2018</vt:lpstr>
      <vt:lpstr>5_Contenus</vt:lpstr>
      <vt:lpstr>De la stratégie Farm2Fork au dialogue stratégique sur l’agriculture Quels enjeux pour les politiques agricoles en Europe et en France ?</vt:lpstr>
      <vt:lpstr>Introduction</vt:lpstr>
      <vt:lpstr>PowerPoint Presentation</vt:lpstr>
      <vt:lpstr>Introduction</vt:lpstr>
      <vt:lpstr>1. La stratégie « Farm2Fork » : raisons d’un échec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Un nouveau cycle politique</vt:lpstr>
      <vt:lpstr>Le dialogue stratégique</vt:lpstr>
      <vt:lpstr>Le dialogue stratégique </vt:lpstr>
      <vt:lpstr>Priorités de la nouvelle Commission et calendrier politique</vt:lpstr>
      <vt:lpstr>3. Quels suites ? Quels leviers pour la transition ?</vt:lpstr>
      <vt:lpstr>Un « triangle d’or » pour penser l’action publique </vt:lpstr>
      <vt:lpstr>Une équation compliquée : il faudra des arbitrages !</vt:lpstr>
      <vt:lpstr>Trouver des synergies… même les moins intuitives !</vt:lpstr>
      <vt:lpstr>Sur la sobriété : dépasser l’individu…</vt:lpstr>
      <vt:lpstr>… sans avoir (trop) peur des enjeux d’accessibilité-prix</vt:lpstr>
      <vt:lpstr>PowerPoint Presentation</vt:lpstr>
      <vt:lpstr>… et poser la question (de la refonte) du contrat social</vt:lpstr>
      <vt:lpstr>Les enjeux économiques côté offre : mettre l’industrie au centre ! </vt:lpstr>
      <vt:lpstr>Les IAA : au cœur du système alimentaire </vt:lpstr>
      <vt:lpstr>Les IAA : au cœur du système alimentaire </vt:lpstr>
      <vt:lpstr>Pour ouvrir (sans prétention à conclure)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Jacquinot</dc:creator>
  <cp:revision>1</cp:revision>
  <dcterms:created xsi:type="dcterms:W3CDTF">2018-01-25T10:04:35Z</dcterms:created>
  <dcterms:modified xsi:type="dcterms:W3CDTF">2024-11-18T16:15:58Z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  <property fmtid="{D5CDD505-2E9C-101B-9397-08002B2CF9AE}" pid="3" name="MediaServiceImageTags">
    <vt:lpwstr/>
  </property>
</Properties>
</file>