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sldIdLst>
    <p:sldId id="256" r:id="rId5"/>
    <p:sldId id="257" r:id="rId6"/>
    <p:sldId id="266" r:id="rId7"/>
    <p:sldId id="267" r:id="rId8"/>
    <p:sldId id="273" r:id="rId9"/>
    <p:sldId id="274" r:id="rId10"/>
    <p:sldId id="268" r:id="rId11"/>
    <p:sldId id="269" r:id="rId12"/>
    <p:sldId id="270" r:id="rId13"/>
    <p:sldId id="272" r:id="rId14"/>
    <p:sldId id="275" r:id="rId15"/>
    <p:sldId id="277"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ECB2"/>
    <a:srgbClr val="71CC55"/>
    <a:srgbClr val="6DCB53"/>
    <a:srgbClr val="009A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804C4F-2274-40A5-8B80-E4E35C417F6B}" v="120" dt="2022-05-13T06:25:02.1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23" d="100"/>
          <a:sy n="123" d="100"/>
        </p:scale>
        <p:origin x="114" y="102"/>
      </p:cViewPr>
      <p:guideLst/>
    </p:cSldViewPr>
  </p:slideViewPr>
  <p:notesTextViewPr>
    <p:cViewPr>
      <p:scale>
        <a:sx n="1" d="1"/>
        <a:sy n="1" d="1"/>
      </p:scale>
      <p:origin x="0" y="0"/>
    </p:cViewPr>
  </p:notesTextViewPr>
  <p:notesViewPr>
    <p:cSldViewPr snapToGrid="0">
      <p:cViewPr varScale="1">
        <p:scale>
          <a:sx n="69" d="100"/>
          <a:sy n="69" d="100"/>
        </p:scale>
        <p:origin x="279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D34D49-271C-4791-BDF7-1E5FE22BAAE0}" type="datetimeFigureOut">
              <a:rPr lang="sv-SE" smtClean="0"/>
              <a:t>2022-05-13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CBDA99-F647-4E71-B2A8-95D08775AE13}" type="slidenum">
              <a:rPr lang="sv-SE" smtClean="0"/>
              <a:t>‹#›</a:t>
            </a:fld>
            <a:endParaRPr lang="sv-SE"/>
          </a:p>
        </p:txBody>
      </p:sp>
    </p:spTree>
    <p:extLst>
      <p:ext uri="{BB962C8B-B14F-4D97-AF65-F5344CB8AC3E}">
        <p14:creationId xmlns:p14="http://schemas.microsoft.com/office/powerpoint/2010/main" val="570145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Degree of Master in Political Science (at Uppsala university) 60 credits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 have also represented PTK during the negotiations between the central social partners and as an expert for PTK in the state inquiry into a new public student grant</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Confederation of Swedish Enterprise and PTK.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Swedish Trade Union Confederation, LO, is the central </a:t>
            </a:r>
            <a:r>
              <a:rPr lang="en-US" sz="1200" b="0" i="0" kern="1200" dirty="0" err="1">
                <a:solidFill>
                  <a:schemeClr val="tx1"/>
                </a:solidFill>
                <a:effectLst/>
                <a:latin typeface="+mn-lt"/>
                <a:ea typeface="+mn-ea"/>
                <a:cs typeface="+mn-cs"/>
              </a:rPr>
              <a:t>organisation</a:t>
            </a:r>
            <a:endParaRPr lang="sv-SE" b="0" dirty="0"/>
          </a:p>
          <a:p>
            <a:endParaRPr lang="sv-SE" dirty="0"/>
          </a:p>
          <a:p>
            <a:r>
              <a:rPr lang="en-US" sz="1200" b="0" kern="1200" dirty="0">
                <a:solidFill>
                  <a:schemeClr val="tx1"/>
                </a:solidFill>
                <a:effectLst/>
                <a:latin typeface="+mn-lt"/>
                <a:ea typeface="+mn-ea"/>
                <a:cs typeface="+mn-cs"/>
              </a:rPr>
              <a:t>TCO (The Swedish Confederation of Professional Employees) comprises 12 affiliated trade unions.</a:t>
            </a:r>
          </a:p>
          <a:p>
            <a:r>
              <a:rPr lang="en-US" sz="1200" b="0" i="0" kern="1200" dirty="0">
                <a:solidFill>
                  <a:schemeClr val="tx1"/>
                </a:solidFill>
                <a:effectLst/>
                <a:latin typeface="+mn-lt"/>
                <a:ea typeface="+mn-ea"/>
                <a:cs typeface="+mn-cs"/>
              </a:rPr>
              <a:t>The 1.2 million members of these unions are professional and qualified employees who share a major responsibility for important functions in society, although in a wide variety of occupations. They work in all parts of the </a:t>
            </a:r>
            <a:r>
              <a:rPr lang="en-US" sz="1200" b="0" i="0" kern="1200" dirty="0" err="1">
                <a:solidFill>
                  <a:schemeClr val="tx1"/>
                </a:solidFill>
                <a:effectLst/>
                <a:latin typeface="+mn-lt"/>
                <a:ea typeface="+mn-ea"/>
                <a:cs typeface="+mn-cs"/>
              </a:rPr>
              <a:t>labour</a:t>
            </a:r>
            <a:r>
              <a:rPr lang="en-US" sz="1200" b="0" i="0" kern="1200" dirty="0">
                <a:solidFill>
                  <a:schemeClr val="tx1"/>
                </a:solidFill>
                <a:effectLst/>
                <a:latin typeface="+mn-lt"/>
                <a:ea typeface="+mn-ea"/>
                <a:cs typeface="+mn-cs"/>
              </a:rPr>
              <a:t> market, for example in the healthcare, trade, the media, the police, industry, IT and telecom. Over 60 percent of the members are women. Approximately half of the members work in the private sector and half in the public sector.</a:t>
            </a: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Saco, the Swedish Confederation of Professional Associations, is a politically independent central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with 22 unions. Altogether, we have 940,000 members.  professionals with qualifications from higher education</a:t>
            </a:r>
            <a:endParaRPr lang="sv-SE" dirty="0"/>
          </a:p>
        </p:txBody>
      </p:sp>
      <p:sp>
        <p:nvSpPr>
          <p:cNvPr id="4" name="Platshållare för bildnummer 3"/>
          <p:cNvSpPr>
            <a:spLocks noGrp="1"/>
          </p:cNvSpPr>
          <p:nvPr>
            <p:ph type="sldNum" sz="quarter" idx="5"/>
          </p:nvPr>
        </p:nvSpPr>
        <p:spPr/>
        <p:txBody>
          <a:bodyPr/>
          <a:lstStyle/>
          <a:p>
            <a:fld id="{4CCBDA99-F647-4E71-B2A8-95D08775AE13}" type="slidenum">
              <a:rPr lang="sv-SE" smtClean="0"/>
              <a:t>1</a:t>
            </a:fld>
            <a:endParaRPr lang="sv-SE"/>
          </a:p>
        </p:txBody>
      </p:sp>
    </p:spTree>
    <p:extLst>
      <p:ext uri="{BB962C8B-B14F-4D97-AF65-F5344CB8AC3E}">
        <p14:creationId xmlns:p14="http://schemas.microsoft.com/office/powerpoint/2010/main" val="794904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is also  supplementary student grant for those covered by the main agreement for those with incomes above the compensation ceiling for public support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maximum</a:t>
            </a:r>
          </a:p>
          <a:p>
            <a:endParaRPr lang="sv-SE" dirty="0"/>
          </a:p>
        </p:txBody>
      </p:sp>
      <p:sp>
        <p:nvSpPr>
          <p:cNvPr id="4" name="Platshållare för bildnummer 3"/>
          <p:cNvSpPr>
            <a:spLocks noGrp="1"/>
          </p:cNvSpPr>
          <p:nvPr>
            <p:ph type="sldNum" sz="quarter" idx="5"/>
          </p:nvPr>
        </p:nvSpPr>
        <p:spPr/>
        <p:txBody>
          <a:bodyPr/>
          <a:lstStyle/>
          <a:p>
            <a:fld id="{4CCBDA99-F647-4E71-B2A8-95D08775AE13}" type="slidenum">
              <a:rPr lang="sv-SE" smtClean="0"/>
              <a:t>10</a:t>
            </a:fld>
            <a:endParaRPr lang="sv-SE"/>
          </a:p>
        </p:txBody>
      </p:sp>
    </p:spTree>
    <p:extLst>
      <p:ext uri="{BB962C8B-B14F-4D97-AF65-F5344CB8AC3E}">
        <p14:creationId xmlns:p14="http://schemas.microsoft.com/office/powerpoint/2010/main" val="4224282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0" i="0" kern="1200" dirty="0">
                <a:solidFill>
                  <a:schemeClr val="tx1"/>
                </a:solidFill>
                <a:effectLst/>
                <a:latin typeface="+mn-lt"/>
                <a:ea typeface="+mn-ea"/>
                <a:cs typeface="+mn-cs"/>
              </a:rPr>
              <a:t>If the potential for the reforms is to be reached, the education system also needs to be reformed and adapted to the needs and conditions of professionals.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This means that the demand for an attractive, relevant and flexible range of shorter courses for professionals will </a:t>
            </a:r>
            <a:r>
              <a:rPr lang="en-US" sz="1200" b="0" i="0" kern="1200" dirty="0" err="1">
                <a:solidFill>
                  <a:schemeClr val="tx1"/>
                </a:solidFill>
                <a:effectLst/>
                <a:latin typeface="+mn-lt"/>
                <a:ea typeface="+mn-ea"/>
                <a:cs typeface="+mn-cs"/>
              </a:rPr>
              <a:t>increase</a:t>
            </a:r>
            <a:r>
              <a:rPr lang="en-US" b="0" i="0" dirty="0" err="1">
                <a:solidFill>
                  <a:srgbClr val="000000"/>
                </a:solidFill>
                <a:effectLst/>
                <a:latin typeface="Roboto"/>
              </a:rPr>
              <a:t>This</a:t>
            </a:r>
            <a:r>
              <a:rPr lang="en-US" b="0" i="0" dirty="0">
                <a:solidFill>
                  <a:srgbClr val="000000"/>
                </a:solidFill>
                <a:effectLst/>
                <a:latin typeface="Roboto"/>
              </a:rPr>
              <a:t> means that</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current model rewards traditional campus-based full-time education over more 	flexible educations such as part-time educations, independent courses or distance 	education that are crucial for more professionals to be able to educate themselves.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higher education institutions are reimbursed according to how many students they have and how many credits they complete</a:t>
            </a:r>
            <a:endParaRPr lang="en-US" sz="1200" dirty="0"/>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Remuneration rewards traditional campus-based full-time education over more flexible educations such as part-time educations, independent courses or distance education that are crucial for more professionals to be able to train.</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special searchable resources for the development of further education in addition to the regular resource allocation, - in order to accelerate the university's development of courses relevant to education for professionals</a:t>
            </a:r>
            <a:endParaRPr lang="sv-SE" dirty="0"/>
          </a:p>
          <a:p>
            <a:endParaRPr lang="sv-SE" dirty="0"/>
          </a:p>
        </p:txBody>
      </p:sp>
      <p:sp>
        <p:nvSpPr>
          <p:cNvPr id="4" name="Platshållare för bildnummer 3"/>
          <p:cNvSpPr>
            <a:spLocks noGrp="1"/>
          </p:cNvSpPr>
          <p:nvPr>
            <p:ph type="sldNum" sz="quarter" idx="5"/>
          </p:nvPr>
        </p:nvSpPr>
        <p:spPr/>
        <p:txBody>
          <a:bodyPr/>
          <a:lstStyle/>
          <a:p>
            <a:fld id="{4CCBDA99-F647-4E71-B2A8-95D08775AE13}" type="slidenum">
              <a:rPr lang="sv-SE" smtClean="0"/>
              <a:t>11</a:t>
            </a:fld>
            <a:endParaRPr lang="sv-SE"/>
          </a:p>
        </p:txBody>
      </p:sp>
    </p:spTree>
    <p:extLst>
      <p:ext uri="{BB962C8B-B14F-4D97-AF65-F5344CB8AC3E}">
        <p14:creationId xmlns:p14="http://schemas.microsoft.com/office/powerpoint/2010/main" val="782548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sz="1200" b="0" i="0" kern="1200" noProof="0" dirty="0">
                <a:solidFill>
                  <a:schemeClr val="tx1"/>
                </a:solidFill>
                <a:effectLst/>
                <a:latin typeface="+mn-lt"/>
                <a:ea typeface="+mn-ea"/>
                <a:cs typeface="+mn-cs"/>
              </a:rPr>
              <a:t>I think Johan will tell more about our view on upper secondary vocational training</a:t>
            </a:r>
            <a:endParaRPr lang="en-GB" noProof="0" dirty="0"/>
          </a:p>
          <a:p>
            <a:endParaRPr lang="sv-SE" dirty="0"/>
          </a:p>
        </p:txBody>
      </p:sp>
      <p:sp>
        <p:nvSpPr>
          <p:cNvPr id="4" name="Platshållare för bildnummer 3"/>
          <p:cNvSpPr>
            <a:spLocks noGrp="1"/>
          </p:cNvSpPr>
          <p:nvPr>
            <p:ph type="sldNum" sz="quarter" idx="5"/>
          </p:nvPr>
        </p:nvSpPr>
        <p:spPr/>
        <p:txBody>
          <a:bodyPr/>
          <a:lstStyle/>
          <a:p>
            <a:fld id="{4CCBDA99-F647-4E71-B2A8-95D08775AE13}" type="slidenum">
              <a:rPr lang="sv-SE" smtClean="0"/>
              <a:t>13</a:t>
            </a:fld>
            <a:endParaRPr lang="sv-SE"/>
          </a:p>
        </p:txBody>
      </p:sp>
    </p:spTree>
    <p:extLst>
      <p:ext uri="{BB962C8B-B14F-4D97-AF65-F5344CB8AC3E}">
        <p14:creationId xmlns:p14="http://schemas.microsoft.com/office/powerpoint/2010/main" val="26103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Inquiry by the social partners that includes a proposal for a new public study grant (spring 2020)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 called</a:t>
            </a:r>
          </a:p>
          <a:p>
            <a:endParaRPr lang="sv-SE" dirty="0"/>
          </a:p>
          <a:p>
            <a:r>
              <a:rPr lang="sv-SE" sz="1200" b="0" i="0" kern="1200" dirty="0" err="1">
                <a:solidFill>
                  <a:schemeClr val="tx1"/>
                </a:solidFill>
                <a:effectLst/>
                <a:latin typeface="+mn-lt"/>
                <a:ea typeface="+mn-ea"/>
                <a:cs typeface="+mn-cs"/>
              </a:rPr>
              <a:t>negotiations</a:t>
            </a:r>
            <a:r>
              <a:rPr lang="sv-SE" sz="1200" b="0" i="0" kern="1200" dirty="0">
                <a:solidFill>
                  <a:schemeClr val="tx1"/>
                </a:solidFill>
                <a:effectLst/>
                <a:latin typeface="+mn-lt"/>
                <a:ea typeface="+mn-ea"/>
                <a:cs typeface="+mn-cs"/>
              </a:rPr>
              <a:t> </a:t>
            </a:r>
            <a:r>
              <a:rPr lang="sv-SE" sz="1200" b="0" i="0" kern="1200" dirty="0" err="1">
                <a:solidFill>
                  <a:schemeClr val="tx1"/>
                </a:solidFill>
                <a:effectLst/>
                <a:latin typeface="+mn-lt"/>
                <a:ea typeface="+mn-ea"/>
                <a:cs typeface="+mn-cs"/>
              </a:rPr>
              <a:t>were</a:t>
            </a:r>
            <a:r>
              <a:rPr lang="sv-SE" sz="1200" b="0" i="0" kern="1200" dirty="0">
                <a:solidFill>
                  <a:schemeClr val="tx1"/>
                </a:solidFill>
                <a:effectLst/>
                <a:latin typeface="+mn-lt"/>
                <a:ea typeface="+mn-ea"/>
                <a:cs typeface="+mn-cs"/>
              </a:rPr>
              <a:t> </a:t>
            </a:r>
            <a:r>
              <a:rPr lang="sv-SE" sz="1200" b="0" i="0" kern="1200" dirty="0" err="1">
                <a:solidFill>
                  <a:schemeClr val="tx1"/>
                </a:solidFill>
                <a:effectLst/>
                <a:latin typeface="+mn-lt"/>
                <a:ea typeface="+mn-ea"/>
                <a:cs typeface="+mn-cs"/>
              </a:rPr>
              <a:t>held</a:t>
            </a: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Negotiations were held between the parties in 2020, which resulted in a so-called Agreement in principles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Government circulated the proposal for comments</a:t>
            </a:r>
          </a:p>
          <a:p>
            <a:endParaRPr lang="sv-SE" dirty="0"/>
          </a:p>
          <a:p>
            <a:r>
              <a:rPr lang="en-US" dirty="0"/>
              <a:t>among other things</a:t>
            </a:r>
            <a:endParaRPr lang="sv-SE" dirty="0"/>
          </a:p>
        </p:txBody>
      </p:sp>
      <p:sp>
        <p:nvSpPr>
          <p:cNvPr id="4" name="Platshållare för bildnummer 3"/>
          <p:cNvSpPr>
            <a:spLocks noGrp="1"/>
          </p:cNvSpPr>
          <p:nvPr>
            <p:ph type="sldNum" sz="quarter" idx="5"/>
          </p:nvPr>
        </p:nvSpPr>
        <p:spPr/>
        <p:txBody>
          <a:bodyPr/>
          <a:lstStyle/>
          <a:p>
            <a:fld id="{4CCBDA99-F647-4E71-B2A8-95D08775AE13}" type="slidenum">
              <a:rPr lang="sv-SE" smtClean="0"/>
              <a:t>2</a:t>
            </a:fld>
            <a:endParaRPr lang="sv-SE"/>
          </a:p>
        </p:txBody>
      </p:sp>
    </p:spTree>
    <p:extLst>
      <p:ext uri="{BB962C8B-B14F-4D97-AF65-F5344CB8AC3E}">
        <p14:creationId xmlns:p14="http://schemas.microsoft.com/office/powerpoint/2010/main" val="1529864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The </a:t>
            </a:r>
            <a:r>
              <a:rPr lang="sv-SE" dirty="0" err="1"/>
              <a:t>Study</a:t>
            </a:r>
            <a:r>
              <a:rPr lang="sv-SE" dirty="0"/>
              <a:t> gran for transaktion is a new</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Work-place specific training and skills development are the employer’s responsibility and shall be financed by the employer not by the SGT</a:t>
            </a:r>
          </a:p>
          <a:p>
            <a:endParaRPr lang="sv-SE" dirty="0"/>
          </a:p>
          <a:p>
            <a:endParaRPr lang="sv-SE" dirty="0"/>
          </a:p>
        </p:txBody>
      </p:sp>
      <p:sp>
        <p:nvSpPr>
          <p:cNvPr id="4" name="Platshållare för bildnummer 3"/>
          <p:cNvSpPr>
            <a:spLocks noGrp="1"/>
          </p:cNvSpPr>
          <p:nvPr>
            <p:ph type="sldNum" sz="quarter" idx="5"/>
          </p:nvPr>
        </p:nvSpPr>
        <p:spPr/>
        <p:txBody>
          <a:bodyPr/>
          <a:lstStyle/>
          <a:p>
            <a:fld id="{4CCBDA99-F647-4E71-B2A8-95D08775AE13}" type="slidenum">
              <a:rPr lang="sv-SE" smtClean="0"/>
              <a:t>3</a:t>
            </a:fld>
            <a:endParaRPr lang="sv-SE"/>
          </a:p>
        </p:txBody>
      </p:sp>
    </p:spTree>
    <p:extLst>
      <p:ext uri="{BB962C8B-B14F-4D97-AF65-F5344CB8AC3E}">
        <p14:creationId xmlns:p14="http://schemas.microsoft.com/office/powerpoint/2010/main" val="3547277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0" i="0" kern="1200" dirty="0">
                <a:solidFill>
                  <a:schemeClr val="tx1"/>
                </a:solidFill>
                <a:effectLst/>
                <a:latin typeface="+mn-lt"/>
                <a:ea typeface="+mn-ea"/>
                <a:cs typeface="+mn-cs"/>
              </a:rPr>
              <a:t>in order to receive support, you must meet an establishment condition</a:t>
            </a:r>
          </a:p>
          <a:p>
            <a:endParaRPr lang="en-US" sz="1200" b="0" i="0"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In the establishment condition</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Some benefits from the social insurance such as parental benefit and sickness benefit are equated with work for up to 24 months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the Topicality condition</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You can extend the frame time due to parental and </a:t>
            </a:r>
            <a:r>
              <a:rPr lang="en-US" sz="1200" b="0" i="0" kern="1200" dirty="0" err="1">
                <a:solidFill>
                  <a:schemeClr val="tx1"/>
                </a:solidFill>
                <a:effectLst/>
                <a:latin typeface="+mn-lt"/>
                <a:ea typeface="+mn-ea"/>
                <a:cs typeface="+mn-cs"/>
              </a:rPr>
              <a:t>sicknes</a:t>
            </a:r>
            <a:r>
              <a:rPr lang="en-US" sz="1200" b="0" i="0" kern="1200" dirty="0">
                <a:solidFill>
                  <a:schemeClr val="tx1"/>
                </a:solidFill>
                <a:effectLst/>
                <a:latin typeface="+mn-lt"/>
                <a:ea typeface="+mn-ea"/>
                <a:cs typeface="+mn-cs"/>
              </a:rPr>
              <a:t> leave</a:t>
            </a:r>
          </a:p>
          <a:p>
            <a:r>
              <a:rPr lang="en-US" sz="1200" b="0" i="0" kern="1200" dirty="0">
                <a:solidFill>
                  <a:schemeClr val="tx1"/>
                </a:solidFill>
                <a:effectLst/>
                <a:latin typeface="+mn-lt"/>
                <a:ea typeface="+mn-ea"/>
                <a:cs typeface="+mn-cs"/>
              </a:rPr>
              <a:t>Some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Work and income in the European Unionen and EEA (Switzerland and the United Kingdom) </a:t>
            </a:r>
            <a:r>
              <a:rPr lang="sv-SE" sz="1200" b="0" i="0" kern="1200" dirty="0" err="1">
                <a:solidFill>
                  <a:schemeClr val="tx1"/>
                </a:solidFill>
                <a:effectLst/>
                <a:latin typeface="+mn-lt"/>
                <a:ea typeface="+mn-ea"/>
                <a:cs typeface="+mn-cs"/>
              </a:rPr>
              <a:t>can</a:t>
            </a:r>
            <a:r>
              <a:rPr lang="sv-SE" sz="1200" b="0" i="0" kern="1200" dirty="0">
                <a:solidFill>
                  <a:schemeClr val="tx1"/>
                </a:solidFill>
                <a:effectLst/>
                <a:latin typeface="+mn-lt"/>
                <a:ea typeface="+mn-ea"/>
                <a:cs typeface="+mn-cs"/>
              </a:rPr>
              <a:t> be </a:t>
            </a:r>
            <a:r>
              <a:rPr lang="sv-SE" sz="1200" b="0" i="0" kern="1200" dirty="0" err="1">
                <a:solidFill>
                  <a:schemeClr val="tx1"/>
                </a:solidFill>
                <a:effectLst/>
                <a:latin typeface="+mn-lt"/>
                <a:ea typeface="+mn-ea"/>
                <a:cs typeface="+mn-cs"/>
              </a:rPr>
              <a:t>credited</a:t>
            </a:r>
            <a:endParaRPr lang="sv-SE" dirty="0"/>
          </a:p>
        </p:txBody>
      </p:sp>
      <p:sp>
        <p:nvSpPr>
          <p:cNvPr id="4" name="Platshållare för bildnummer 3"/>
          <p:cNvSpPr>
            <a:spLocks noGrp="1"/>
          </p:cNvSpPr>
          <p:nvPr>
            <p:ph type="sldNum" sz="quarter" idx="5"/>
          </p:nvPr>
        </p:nvSpPr>
        <p:spPr/>
        <p:txBody>
          <a:bodyPr/>
          <a:lstStyle/>
          <a:p>
            <a:fld id="{4CCBDA99-F647-4E71-B2A8-95D08775AE13}" type="slidenum">
              <a:rPr lang="sv-SE" smtClean="0"/>
              <a:t>4</a:t>
            </a:fld>
            <a:endParaRPr lang="sv-SE"/>
          </a:p>
        </p:txBody>
      </p:sp>
    </p:spTree>
    <p:extLst>
      <p:ext uri="{BB962C8B-B14F-4D97-AF65-F5344CB8AC3E}">
        <p14:creationId xmlns:p14="http://schemas.microsoft.com/office/powerpoint/2010/main" val="3039612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CCBDA99-F647-4E71-B2A8-95D08775AE13}" type="slidenum">
              <a:rPr lang="sv-SE" smtClean="0"/>
              <a:t>5</a:t>
            </a:fld>
            <a:endParaRPr lang="sv-SE"/>
          </a:p>
        </p:txBody>
      </p:sp>
    </p:spTree>
    <p:extLst>
      <p:ext uri="{BB962C8B-B14F-4D97-AF65-F5344CB8AC3E}">
        <p14:creationId xmlns:p14="http://schemas.microsoft.com/office/powerpoint/2010/main" val="3520151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CCBDA99-F647-4E71-B2A8-95D08775AE13}" type="slidenum">
              <a:rPr lang="sv-SE" smtClean="0"/>
              <a:t>6</a:t>
            </a:fld>
            <a:endParaRPr lang="sv-SE"/>
          </a:p>
        </p:txBody>
      </p:sp>
    </p:spTree>
    <p:extLst>
      <p:ext uri="{BB962C8B-B14F-4D97-AF65-F5344CB8AC3E}">
        <p14:creationId xmlns:p14="http://schemas.microsoft.com/office/powerpoint/2010/main" val="416203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a:t>The studies must, according to the law, be assumed</a:t>
            </a:r>
            <a:endParaRPr lang="en-GB" dirty="0"/>
          </a:p>
          <a:p>
            <a:endParaRPr lang="en-GB" dirty="0"/>
          </a:p>
          <a:p>
            <a:r>
              <a:rPr lang="en-GB" dirty="0"/>
              <a:t>If the education is intended for a profession where there is already significant competition for work or over-establishment, no support is normally given</a:t>
            </a:r>
          </a:p>
          <a:p>
            <a:endParaRPr lang="en-GB" dirty="0"/>
          </a:p>
          <a:p>
            <a:r>
              <a:rPr lang="en-GB" dirty="0"/>
              <a:t>If the applicant has basic education in or is already established in such area (with significant competition for work or over-establishment) </a:t>
            </a:r>
            <a:r>
              <a:rPr lang="en-US" dirty="0"/>
              <a:t>the education must increase the opportunities to be active in the area</a:t>
            </a:r>
            <a:r>
              <a:rPr lang="en-GB" dirty="0"/>
              <a:t>  </a:t>
            </a:r>
          </a:p>
          <a:p>
            <a:endParaRPr lang="sv-SE" dirty="0"/>
          </a:p>
        </p:txBody>
      </p:sp>
      <p:sp>
        <p:nvSpPr>
          <p:cNvPr id="4" name="Platshållare för bildnummer 3"/>
          <p:cNvSpPr>
            <a:spLocks noGrp="1"/>
          </p:cNvSpPr>
          <p:nvPr>
            <p:ph type="sldNum" sz="quarter" idx="5"/>
          </p:nvPr>
        </p:nvSpPr>
        <p:spPr/>
        <p:txBody>
          <a:bodyPr/>
          <a:lstStyle/>
          <a:p>
            <a:fld id="{4CCBDA99-F647-4E71-B2A8-95D08775AE13}" type="slidenum">
              <a:rPr lang="sv-SE" smtClean="0"/>
              <a:t>7</a:t>
            </a:fld>
            <a:endParaRPr lang="sv-SE"/>
          </a:p>
        </p:txBody>
      </p:sp>
    </p:spTree>
    <p:extLst>
      <p:ext uri="{BB962C8B-B14F-4D97-AF65-F5344CB8AC3E}">
        <p14:creationId xmlns:p14="http://schemas.microsoft.com/office/powerpoint/2010/main" val="833133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CCBDA99-F647-4E71-B2A8-95D08775AE13}" type="slidenum">
              <a:rPr lang="sv-SE" smtClean="0"/>
              <a:t>8</a:t>
            </a:fld>
            <a:endParaRPr lang="sv-SE"/>
          </a:p>
        </p:txBody>
      </p:sp>
    </p:spTree>
    <p:extLst>
      <p:ext uri="{BB962C8B-B14F-4D97-AF65-F5344CB8AC3E}">
        <p14:creationId xmlns:p14="http://schemas.microsoft.com/office/powerpoint/2010/main" val="43242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0" i="0" kern="1200" dirty="0">
                <a:solidFill>
                  <a:schemeClr val="tx1"/>
                </a:solidFill>
                <a:effectLst/>
                <a:latin typeface="+mn-lt"/>
                <a:ea typeface="+mn-ea"/>
                <a:cs typeface="+mn-cs"/>
              </a:rPr>
              <a:t>those who have an ongoing employment must take full-time or part-time study leave during the studies </a:t>
            </a:r>
            <a:endParaRPr lang="sv-SE" dirty="0"/>
          </a:p>
        </p:txBody>
      </p:sp>
      <p:sp>
        <p:nvSpPr>
          <p:cNvPr id="4" name="Platshållare för bildnummer 3"/>
          <p:cNvSpPr>
            <a:spLocks noGrp="1"/>
          </p:cNvSpPr>
          <p:nvPr>
            <p:ph type="sldNum" sz="quarter" idx="5"/>
          </p:nvPr>
        </p:nvSpPr>
        <p:spPr/>
        <p:txBody>
          <a:bodyPr/>
          <a:lstStyle/>
          <a:p>
            <a:fld id="{4CCBDA99-F647-4E71-B2A8-95D08775AE13}" type="slidenum">
              <a:rPr lang="sv-SE" smtClean="0"/>
              <a:t>9</a:t>
            </a:fld>
            <a:endParaRPr lang="sv-SE"/>
          </a:p>
        </p:txBody>
      </p:sp>
    </p:spTree>
    <p:extLst>
      <p:ext uri="{BB962C8B-B14F-4D97-AF65-F5344CB8AC3E}">
        <p14:creationId xmlns:p14="http://schemas.microsoft.com/office/powerpoint/2010/main" val="485718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24000" y="1044000"/>
            <a:ext cx="9144000" cy="1440000"/>
          </a:xfrm>
        </p:spPr>
        <p:txBody>
          <a:bodyPr anchor="b">
            <a:noAutofit/>
          </a:bodyPr>
          <a:lstStyle>
            <a:lvl1pPr algn="l">
              <a:defRPr sz="4400"/>
            </a:lvl1pPr>
          </a:lstStyle>
          <a:p>
            <a:r>
              <a:rPr lang="sv-SE"/>
              <a:t>Klicka här för att ändra mall för rubrikformat</a:t>
            </a:r>
            <a:endParaRPr lang="en-US" dirty="0"/>
          </a:p>
        </p:txBody>
      </p:sp>
      <p:sp>
        <p:nvSpPr>
          <p:cNvPr id="3" name="Underrubrik 2"/>
          <p:cNvSpPr>
            <a:spLocks noGrp="1"/>
          </p:cNvSpPr>
          <p:nvPr>
            <p:ph type="subTitle" idx="1"/>
          </p:nvPr>
        </p:nvSpPr>
        <p:spPr>
          <a:xfrm>
            <a:off x="624000" y="2664000"/>
            <a:ext cx="9144000" cy="1655762"/>
          </a:xfrm>
        </p:spPr>
        <p:txBody>
          <a:bodyPr>
            <a:noAutofit/>
          </a:bodyPr>
          <a:lstStyle>
            <a:lvl1pPr marL="0" indent="0" algn="l">
              <a:buNone/>
              <a:defRPr sz="36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endParaRPr lang="en-US" dirty="0"/>
          </a:p>
        </p:txBody>
      </p:sp>
      <p:sp>
        <p:nvSpPr>
          <p:cNvPr id="4" name="Platshållare för datum 3"/>
          <p:cNvSpPr>
            <a:spLocks noGrp="1"/>
          </p:cNvSpPr>
          <p:nvPr>
            <p:ph type="dt" sz="half" idx="10"/>
          </p:nvPr>
        </p:nvSpPr>
        <p:spPr/>
        <p:txBody>
          <a:bodyPr/>
          <a:lstStyle/>
          <a:p>
            <a:fld id="{943DBCFE-9431-48B1-8EEC-657AD980446E}" type="datetime1">
              <a:rPr lang="sv-SE" smtClean="0"/>
              <a:t>2022-05-13</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275B568-514D-4B4F-9A23-02C38FCF693D}" type="slidenum">
              <a:rPr lang="en-US" smtClean="0"/>
              <a:t>‹#›</a:t>
            </a:fld>
            <a:endParaRPr lang="en-US"/>
          </a:p>
        </p:txBody>
      </p:sp>
    </p:spTree>
    <p:extLst>
      <p:ext uri="{BB962C8B-B14F-4D97-AF65-F5344CB8AC3E}">
        <p14:creationId xmlns:p14="http://schemas.microsoft.com/office/powerpoint/2010/main" val="10276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en-US" dirty="0"/>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datum 3"/>
          <p:cNvSpPr>
            <a:spLocks noGrp="1"/>
          </p:cNvSpPr>
          <p:nvPr>
            <p:ph type="dt" sz="half" idx="10"/>
          </p:nvPr>
        </p:nvSpPr>
        <p:spPr/>
        <p:txBody>
          <a:bodyPr/>
          <a:lstStyle/>
          <a:p>
            <a:fld id="{01A5F53F-BFF3-4A88-B798-DE3F3AE3E083}" type="datetime1">
              <a:rPr lang="sv-SE" smtClean="0"/>
              <a:t>2022-05-13</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275B568-514D-4B4F-9A23-02C38FCF693D}" type="slidenum">
              <a:rPr lang="en-US" smtClean="0"/>
              <a:t>‹#›</a:t>
            </a:fld>
            <a:endParaRPr lang="en-US"/>
          </a:p>
        </p:txBody>
      </p:sp>
    </p:spTree>
    <p:extLst>
      <p:ext uri="{BB962C8B-B14F-4D97-AF65-F5344CB8AC3E}">
        <p14:creationId xmlns:p14="http://schemas.microsoft.com/office/powerpoint/2010/main" val="2370178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4000" y="1783220"/>
            <a:ext cx="10515600" cy="2852737"/>
          </a:xfrm>
        </p:spPr>
        <p:txBody>
          <a:bodyPr anchor="b"/>
          <a:lstStyle>
            <a:lvl1pPr>
              <a:defRPr sz="4400" cap="all" baseline="0"/>
            </a:lvl1pPr>
          </a:lstStyle>
          <a:p>
            <a:r>
              <a:rPr lang="sv-SE"/>
              <a:t>Klicka här för att ändra mall för rubrikformat</a:t>
            </a:r>
            <a:endParaRPr lang="en-US" dirty="0"/>
          </a:p>
        </p:txBody>
      </p:sp>
      <p:sp>
        <p:nvSpPr>
          <p:cNvPr id="3" name="Platshållare för text 2"/>
          <p:cNvSpPr>
            <a:spLocks noGrp="1"/>
          </p:cNvSpPr>
          <p:nvPr>
            <p:ph type="body" idx="1"/>
          </p:nvPr>
        </p:nvSpPr>
        <p:spPr>
          <a:xfrm>
            <a:off x="624000" y="4662945"/>
            <a:ext cx="10515600" cy="1500187"/>
          </a:xfrm>
        </p:spPr>
        <p:txBody>
          <a:bodyPr/>
          <a:lstStyle>
            <a:lvl1pPr marL="0" indent="0">
              <a:buNone/>
              <a:defRPr sz="240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a:xfrm>
            <a:off x="624000" y="6380843"/>
            <a:ext cx="960000" cy="288000"/>
          </a:xfrm>
        </p:spPr>
        <p:txBody>
          <a:bodyPr/>
          <a:lstStyle/>
          <a:p>
            <a:fld id="{26908BFD-51E8-4F1A-8285-D17FF948F992}" type="datetime1">
              <a:rPr lang="sv-SE" smtClean="0"/>
              <a:t>2022-05-13</a:t>
            </a:fld>
            <a:endParaRPr lang="en-US" dirty="0"/>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275B568-514D-4B4F-9A23-02C38FCF693D}" type="slidenum">
              <a:rPr lang="en-US" smtClean="0"/>
              <a:t>‹#›</a:t>
            </a:fld>
            <a:endParaRPr lang="en-US"/>
          </a:p>
        </p:txBody>
      </p:sp>
    </p:spTree>
    <p:extLst>
      <p:ext uri="{BB962C8B-B14F-4D97-AF65-F5344CB8AC3E}">
        <p14:creationId xmlns:p14="http://schemas.microsoft.com/office/powerpoint/2010/main" val="233669638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24000" y="1044000"/>
            <a:ext cx="10848000" cy="1080000"/>
          </a:xfrm>
        </p:spPr>
        <p:txBody>
          <a:bodyPr/>
          <a:lstStyle/>
          <a:p>
            <a:r>
              <a:rPr lang="sv-SE"/>
              <a:t>Klicka här för att ändra mall för rubrikformat</a:t>
            </a:r>
            <a:endParaRPr lang="en-US" dirty="0"/>
          </a:p>
        </p:txBody>
      </p:sp>
      <p:sp>
        <p:nvSpPr>
          <p:cNvPr id="3" name="Platshållare för innehåll 2"/>
          <p:cNvSpPr>
            <a:spLocks noGrp="1"/>
          </p:cNvSpPr>
          <p:nvPr>
            <p:ph sz="half" idx="1"/>
          </p:nvPr>
        </p:nvSpPr>
        <p:spPr>
          <a:xfrm>
            <a:off x="624000" y="2268000"/>
            <a:ext cx="5328000" cy="3888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innehåll 3"/>
          <p:cNvSpPr>
            <a:spLocks noGrp="1"/>
          </p:cNvSpPr>
          <p:nvPr>
            <p:ph sz="half" idx="2"/>
          </p:nvPr>
        </p:nvSpPr>
        <p:spPr>
          <a:xfrm>
            <a:off x="6147939" y="2268000"/>
            <a:ext cx="5328000" cy="3888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datum 4"/>
          <p:cNvSpPr>
            <a:spLocks noGrp="1"/>
          </p:cNvSpPr>
          <p:nvPr>
            <p:ph type="dt" sz="half" idx="10"/>
          </p:nvPr>
        </p:nvSpPr>
        <p:spPr/>
        <p:txBody>
          <a:bodyPr/>
          <a:lstStyle/>
          <a:p>
            <a:fld id="{1AD7D18F-AF15-4489-AD48-782B7F407DAC}" type="datetime1">
              <a:rPr lang="sv-SE" smtClean="0"/>
              <a:t>2022-05-13</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0275B568-514D-4B4F-9A23-02C38FCF693D}" type="slidenum">
              <a:rPr lang="en-US" smtClean="0"/>
              <a:t>‹#›</a:t>
            </a:fld>
            <a:endParaRPr lang="en-US"/>
          </a:p>
        </p:txBody>
      </p:sp>
    </p:spTree>
    <p:extLst>
      <p:ext uri="{BB962C8B-B14F-4D97-AF65-F5344CB8AC3E}">
        <p14:creationId xmlns:p14="http://schemas.microsoft.com/office/powerpoint/2010/main" val="3958102733"/>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4000" y="1044000"/>
            <a:ext cx="10848000" cy="1080000"/>
          </a:xfrm>
        </p:spPr>
        <p:txBody>
          <a:bodyPr/>
          <a:lstStyle/>
          <a:p>
            <a:r>
              <a:rPr lang="sv-SE"/>
              <a:t>Klicka här för att ändra mall för rubrikformat</a:t>
            </a:r>
            <a:endParaRPr lang="en-US" dirty="0"/>
          </a:p>
        </p:txBody>
      </p:sp>
      <p:sp>
        <p:nvSpPr>
          <p:cNvPr id="3" name="Platshållare för text 2"/>
          <p:cNvSpPr>
            <a:spLocks noGrp="1"/>
          </p:cNvSpPr>
          <p:nvPr>
            <p:ph type="body" idx="1"/>
          </p:nvPr>
        </p:nvSpPr>
        <p:spPr>
          <a:xfrm>
            <a:off x="624000" y="2196000"/>
            <a:ext cx="5328000" cy="684000"/>
          </a:xfrm>
        </p:spPr>
        <p:txBody>
          <a:bodyPr anchor="b"/>
          <a:lstStyle>
            <a:lvl1pPr marL="0" indent="0">
              <a:buNone/>
              <a:defRPr sz="2100" b="0" spc="-90"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Platshållare för innehåll 3"/>
          <p:cNvSpPr>
            <a:spLocks noGrp="1"/>
          </p:cNvSpPr>
          <p:nvPr>
            <p:ph sz="half" idx="2"/>
          </p:nvPr>
        </p:nvSpPr>
        <p:spPr>
          <a:xfrm>
            <a:off x="624000" y="3060000"/>
            <a:ext cx="5328000" cy="3096000"/>
          </a:xfrm>
        </p:spPr>
        <p:txBody>
          <a:bodyPr/>
          <a:lstStyle>
            <a:lvl1pPr>
              <a:defRPr sz="2000"/>
            </a:lvl1pPr>
            <a:lvl2pPr>
              <a:defRPr sz="1800"/>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text 4"/>
          <p:cNvSpPr>
            <a:spLocks noGrp="1"/>
          </p:cNvSpPr>
          <p:nvPr>
            <p:ph type="body" sz="quarter" idx="3"/>
          </p:nvPr>
        </p:nvSpPr>
        <p:spPr>
          <a:xfrm>
            <a:off x="6144000" y="2196000"/>
            <a:ext cx="5328000" cy="684000"/>
          </a:xfrm>
        </p:spPr>
        <p:txBody>
          <a:bodyPr anchor="b"/>
          <a:lstStyle>
            <a:lvl1pPr marL="0" indent="0">
              <a:buNone/>
              <a:defRPr sz="2100" b="0" spc="-90"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44000" y="3060000"/>
            <a:ext cx="5328000" cy="3096000"/>
          </a:xfrm>
        </p:spPr>
        <p:txBody>
          <a:bodyPr/>
          <a:lstStyle>
            <a:lvl1pPr>
              <a:defRPr sz="2000"/>
            </a:lvl1pPr>
            <a:lvl2pPr>
              <a:defRPr sz="1800"/>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Platshållare för datum 6"/>
          <p:cNvSpPr>
            <a:spLocks noGrp="1"/>
          </p:cNvSpPr>
          <p:nvPr>
            <p:ph type="dt" sz="half" idx="10"/>
          </p:nvPr>
        </p:nvSpPr>
        <p:spPr/>
        <p:txBody>
          <a:bodyPr/>
          <a:lstStyle/>
          <a:p>
            <a:fld id="{B4933B60-6FC4-4491-BA99-7614B92280BF}" type="datetime1">
              <a:rPr lang="sv-SE" smtClean="0"/>
              <a:t>2022-05-13</a:t>
            </a:fld>
            <a:endParaRPr lang="en-US"/>
          </a:p>
        </p:txBody>
      </p:sp>
      <p:sp>
        <p:nvSpPr>
          <p:cNvPr id="8" name="Platshållare för sidfot 7"/>
          <p:cNvSpPr>
            <a:spLocks noGrp="1"/>
          </p:cNvSpPr>
          <p:nvPr>
            <p:ph type="ftr" sz="quarter" idx="11"/>
          </p:nvPr>
        </p:nvSpPr>
        <p:spPr/>
        <p:txBody>
          <a:bodyPr/>
          <a:lstStyle/>
          <a:p>
            <a:endParaRPr lang="en-US"/>
          </a:p>
        </p:txBody>
      </p:sp>
      <p:sp>
        <p:nvSpPr>
          <p:cNvPr id="9" name="Platshållare för bildnummer 8"/>
          <p:cNvSpPr>
            <a:spLocks noGrp="1"/>
          </p:cNvSpPr>
          <p:nvPr>
            <p:ph type="sldNum" sz="quarter" idx="12"/>
          </p:nvPr>
        </p:nvSpPr>
        <p:spPr/>
        <p:txBody>
          <a:bodyPr/>
          <a:lstStyle/>
          <a:p>
            <a:fld id="{0275B568-514D-4B4F-9A23-02C38FCF693D}" type="slidenum">
              <a:rPr lang="en-US" smtClean="0"/>
              <a:t>‹#›</a:t>
            </a:fld>
            <a:endParaRPr lang="en-US"/>
          </a:p>
        </p:txBody>
      </p:sp>
    </p:spTree>
    <p:extLst>
      <p:ext uri="{BB962C8B-B14F-4D97-AF65-F5344CB8AC3E}">
        <p14:creationId xmlns:p14="http://schemas.microsoft.com/office/powerpoint/2010/main" val="364495805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en-US" dirty="0"/>
          </a:p>
        </p:txBody>
      </p:sp>
      <p:sp>
        <p:nvSpPr>
          <p:cNvPr id="3" name="Platshållare för datum 2"/>
          <p:cNvSpPr>
            <a:spLocks noGrp="1"/>
          </p:cNvSpPr>
          <p:nvPr>
            <p:ph type="dt" sz="half" idx="10"/>
          </p:nvPr>
        </p:nvSpPr>
        <p:spPr/>
        <p:txBody>
          <a:bodyPr/>
          <a:lstStyle/>
          <a:p>
            <a:fld id="{E6DB60E1-A604-412C-B88F-82BEBD6B9AE2}" type="datetime1">
              <a:rPr lang="sv-SE" smtClean="0"/>
              <a:t>2022-05-13</a:t>
            </a:fld>
            <a:endParaRPr lang="en-US"/>
          </a:p>
        </p:txBody>
      </p:sp>
      <p:sp>
        <p:nvSpPr>
          <p:cNvPr id="4" name="Platshållare för sidfot 3"/>
          <p:cNvSpPr>
            <a:spLocks noGrp="1"/>
          </p:cNvSpPr>
          <p:nvPr>
            <p:ph type="ftr" sz="quarter" idx="11"/>
          </p:nvPr>
        </p:nvSpPr>
        <p:spPr/>
        <p:txBody>
          <a:bodyPr/>
          <a:lstStyle/>
          <a:p>
            <a:endParaRPr lang="en-US"/>
          </a:p>
        </p:txBody>
      </p:sp>
      <p:sp>
        <p:nvSpPr>
          <p:cNvPr id="5" name="Platshållare för bildnummer 4"/>
          <p:cNvSpPr>
            <a:spLocks noGrp="1"/>
          </p:cNvSpPr>
          <p:nvPr>
            <p:ph type="sldNum" sz="quarter" idx="12"/>
          </p:nvPr>
        </p:nvSpPr>
        <p:spPr/>
        <p:txBody>
          <a:bodyPr/>
          <a:lstStyle/>
          <a:p>
            <a:fld id="{0275B568-514D-4B4F-9A23-02C38FCF693D}" type="slidenum">
              <a:rPr lang="en-US" smtClean="0"/>
              <a:t>‹#›</a:t>
            </a:fld>
            <a:endParaRPr lang="en-US"/>
          </a:p>
        </p:txBody>
      </p:sp>
    </p:spTree>
    <p:extLst>
      <p:ext uri="{BB962C8B-B14F-4D97-AF65-F5344CB8AC3E}">
        <p14:creationId xmlns:p14="http://schemas.microsoft.com/office/powerpoint/2010/main" val="2242945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1D5A437-D128-454E-9834-F784DE4B62AC}" type="datetime1">
              <a:rPr lang="sv-SE" smtClean="0"/>
              <a:t>2022-05-13</a:t>
            </a:fld>
            <a:endParaRPr lang="en-US"/>
          </a:p>
        </p:txBody>
      </p:sp>
      <p:sp>
        <p:nvSpPr>
          <p:cNvPr id="3" name="Platshållare för sidfot 2"/>
          <p:cNvSpPr>
            <a:spLocks noGrp="1"/>
          </p:cNvSpPr>
          <p:nvPr>
            <p:ph type="ftr" sz="quarter" idx="11"/>
          </p:nvPr>
        </p:nvSpPr>
        <p:spPr/>
        <p:txBody>
          <a:bodyPr/>
          <a:lstStyle/>
          <a:p>
            <a:endParaRPr lang="en-US"/>
          </a:p>
        </p:txBody>
      </p:sp>
      <p:sp>
        <p:nvSpPr>
          <p:cNvPr id="4" name="Platshållare för bildnummer 3"/>
          <p:cNvSpPr>
            <a:spLocks noGrp="1"/>
          </p:cNvSpPr>
          <p:nvPr>
            <p:ph type="sldNum" sz="quarter" idx="12"/>
          </p:nvPr>
        </p:nvSpPr>
        <p:spPr/>
        <p:txBody>
          <a:bodyPr/>
          <a:lstStyle/>
          <a:p>
            <a:fld id="{0275B568-514D-4B4F-9A23-02C38FCF693D}" type="slidenum">
              <a:rPr lang="en-US" smtClean="0"/>
              <a:t>‹#›</a:t>
            </a:fld>
            <a:endParaRPr lang="en-US"/>
          </a:p>
        </p:txBody>
      </p:sp>
    </p:spTree>
    <p:extLst>
      <p:ext uri="{BB962C8B-B14F-4D97-AF65-F5344CB8AC3E}">
        <p14:creationId xmlns:p14="http://schemas.microsoft.com/office/powerpoint/2010/main" val="3985865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4000" y="1259999"/>
            <a:ext cx="3932237" cy="1080000"/>
          </a:xfrm>
        </p:spPr>
        <p:txBody>
          <a:bodyPr anchor="b"/>
          <a:lstStyle>
            <a:lvl1pPr>
              <a:defRPr sz="2400"/>
            </a:lvl1pPr>
          </a:lstStyle>
          <a:p>
            <a:r>
              <a:rPr lang="sv-SE"/>
              <a:t>Klicka här för att ändra mall för rubrikformat</a:t>
            </a:r>
            <a:endParaRPr lang="en-US" dirty="0"/>
          </a:p>
        </p:txBody>
      </p:sp>
      <p:sp>
        <p:nvSpPr>
          <p:cNvPr id="3" name="Platshållare för innehåll 2"/>
          <p:cNvSpPr>
            <a:spLocks noGrp="1"/>
          </p:cNvSpPr>
          <p:nvPr>
            <p:ph idx="1"/>
          </p:nvPr>
        </p:nvSpPr>
        <p:spPr>
          <a:xfrm>
            <a:off x="4992000" y="1259999"/>
            <a:ext cx="6480000" cy="48960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text 3"/>
          <p:cNvSpPr>
            <a:spLocks noGrp="1"/>
          </p:cNvSpPr>
          <p:nvPr>
            <p:ph type="body" sz="half" idx="2"/>
          </p:nvPr>
        </p:nvSpPr>
        <p:spPr>
          <a:xfrm>
            <a:off x="624000" y="2411999"/>
            <a:ext cx="3932237" cy="37440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F5ABC491-3B92-490C-BBEB-39679DB797EE}" type="datetime1">
              <a:rPr lang="sv-SE" smtClean="0"/>
              <a:t>2022-05-13</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0275B568-514D-4B4F-9A23-02C38FCF693D}" type="slidenum">
              <a:rPr lang="en-US" smtClean="0"/>
              <a:t>‹#›</a:t>
            </a:fld>
            <a:endParaRPr lang="en-US"/>
          </a:p>
        </p:txBody>
      </p:sp>
    </p:spTree>
    <p:extLst>
      <p:ext uri="{BB962C8B-B14F-4D97-AF65-F5344CB8AC3E}">
        <p14:creationId xmlns:p14="http://schemas.microsoft.com/office/powerpoint/2010/main" val="910784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4000" y="1260000"/>
            <a:ext cx="3932237" cy="1080000"/>
          </a:xfrm>
        </p:spPr>
        <p:txBody>
          <a:bodyPr anchor="b"/>
          <a:lstStyle>
            <a:lvl1pPr>
              <a:defRPr sz="2400"/>
            </a:lvl1pPr>
          </a:lstStyle>
          <a:p>
            <a:r>
              <a:rPr lang="sv-SE"/>
              <a:t>Klicka här för att ändra mall för rubrikformat</a:t>
            </a:r>
            <a:endParaRPr lang="en-US" dirty="0"/>
          </a:p>
        </p:txBody>
      </p:sp>
      <p:sp>
        <p:nvSpPr>
          <p:cNvPr id="3" name="Platshållare för bild 2"/>
          <p:cNvSpPr>
            <a:spLocks noGrp="1"/>
          </p:cNvSpPr>
          <p:nvPr>
            <p:ph type="pic" idx="1"/>
          </p:nvPr>
        </p:nvSpPr>
        <p:spPr>
          <a:xfrm>
            <a:off x="4992000" y="1260000"/>
            <a:ext cx="6480000" cy="48960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v-SE"/>
              <a:t>Klicka på ikonen för att lägga till en bild</a:t>
            </a:r>
            <a:endParaRPr lang="en-US"/>
          </a:p>
        </p:txBody>
      </p:sp>
      <p:sp>
        <p:nvSpPr>
          <p:cNvPr id="4" name="Platshållare för text 3"/>
          <p:cNvSpPr>
            <a:spLocks noGrp="1"/>
          </p:cNvSpPr>
          <p:nvPr>
            <p:ph type="body" sz="half" idx="2"/>
          </p:nvPr>
        </p:nvSpPr>
        <p:spPr>
          <a:xfrm>
            <a:off x="624000" y="2412000"/>
            <a:ext cx="3932237" cy="37440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79BC640A-DF9D-4F1C-899A-D8FFD771B2BD}" type="datetime1">
              <a:rPr lang="sv-SE" smtClean="0"/>
              <a:t>2022-05-13</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0275B568-514D-4B4F-9A23-02C38FCF693D}" type="slidenum">
              <a:rPr lang="en-US" smtClean="0"/>
              <a:t>‹#›</a:t>
            </a:fld>
            <a:endParaRPr lang="en-US"/>
          </a:p>
        </p:txBody>
      </p:sp>
    </p:spTree>
    <p:extLst>
      <p:ext uri="{BB962C8B-B14F-4D97-AF65-F5344CB8AC3E}">
        <p14:creationId xmlns:p14="http://schemas.microsoft.com/office/powerpoint/2010/main" val="377076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ktangel 9"/>
          <p:cNvSpPr/>
          <p:nvPr userDrawn="1"/>
        </p:nvSpPr>
        <p:spPr>
          <a:xfrm>
            <a:off x="0" y="0"/>
            <a:ext cx="12196888" cy="900000"/>
          </a:xfrm>
          <a:custGeom>
            <a:avLst/>
            <a:gdLst>
              <a:gd name="connsiteX0" fmla="*/ 0 w 9144000"/>
              <a:gd name="connsiteY0" fmla="*/ 0 h 900000"/>
              <a:gd name="connsiteX1" fmla="*/ 9144000 w 9144000"/>
              <a:gd name="connsiteY1" fmla="*/ 0 h 900000"/>
              <a:gd name="connsiteX2" fmla="*/ 9144000 w 9144000"/>
              <a:gd name="connsiteY2" fmla="*/ 900000 h 900000"/>
              <a:gd name="connsiteX3" fmla="*/ 0 w 9144000"/>
              <a:gd name="connsiteY3" fmla="*/ 900000 h 900000"/>
              <a:gd name="connsiteX4" fmla="*/ 0 w 9144000"/>
              <a:gd name="connsiteY4" fmla="*/ 0 h 900000"/>
              <a:gd name="connsiteX0" fmla="*/ 0 w 9144000"/>
              <a:gd name="connsiteY0" fmla="*/ 0 h 900000"/>
              <a:gd name="connsiteX1" fmla="*/ 9144000 w 9144000"/>
              <a:gd name="connsiteY1" fmla="*/ 0 h 900000"/>
              <a:gd name="connsiteX2" fmla="*/ 9144000 w 9144000"/>
              <a:gd name="connsiteY2" fmla="*/ 900000 h 900000"/>
              <a:gd name="connsiteX3" fmla="*/ 0 w 9144000"/>
              <a:gd name="connsiteY3" fmla="*/ 900000 h 900000"/>
              <a:gd name="connsiteX4" fmla="*/ 0 w 9144000"/>
              <a:gd name="connsiteY4" fmla="*/ 0 h 900000"/>
              <a:gd name="connsiteX0" fmla="*/ 0 w 9144000"/>
              <a:gd name="connsiteY0" fmla="*/ 0 h 900000"/>
              <a:gd name="connsiteX1" fmla="*/ 9144000 w 9144000"/>
              <a:gd name="connsiteY1" fmla="*/ 0 h 900000"/>
              <a:gd name="connsiteX2" fmla="*/ 9144000 w 9144000"/>
              <a:gd name="connsiteY2" fmla="*/ 900000 h 900000"/>
              <a:gd name="connsiteX3" fmla="*/ 0 w 9144000"/>
              <a:gd name="connsiteY3" fmla="*/ 900000 h 900000"/>
              <a:gd name="connsiteX4" fmla="*/ 0 w 9144000"/>
              <a:gd name="connsiteY4" fmla="*/ 0 h 900000"/>
              <a:gd name="connsiteX0" fmla="*/ 0 w 9144000"/>
              <a:gd name="connsiteY0" fmla="*/ 0 h 900000"/>
              <a:gd name="connsiteX1" fmla="*/ 9144000 w 9144000"/>
              <a:gd name="connsiteY1" fmla="*/ 0 h 900000"/>
              <a:gd name="connsiteX2" fmla="*/ 9144000 w 9144000"/>
              <a:gd name="connsiteY2" fmla="*/ 900000 h 900000"/>
              <a:gd name="connsiteX3" fmla="*/ 0 w 9144000"/>
              <a:gd name="connsiteY3" fmla="*/ 900000 h 900000"/>
              <a:gd name="connsiteX4" fmla="*/ 0 w 9144000"/>
              <a:gd name="connsiteY4" fmla="*/ 0 h 900000"/>
              <a:gd name="connsiteX0" fmla="*/ 0 w 9721037"/>
              <a:gd name="connsiteY0" fmla="*/ 0 h 900000"/>
              <a:gd name="connsiteX1" fmla="*/ 9144000 w 9721037"/>
              <a:gd name="connsiteY1" fmla="*/ 0 h 900000"/>
              <a:gd name="connsiteX2" fmla="*/ 8813800 w 9721037"/>
              <a:gd name="connsiteY2" fmla="*/ 431643 h 900000"/>
              <a:gd name="connsiteX3" fmla="*/ 9144000 w 9721037"/>
              <a:gd name="connsiteY3" fmla="*/ 900000 h 900000"/>
              <a:gd name="connsiteX4" fmla="*/ 0 w 9721037"/>
              <a:gd name="connsiteY4" fmla="*/ 900000 h 900000"/>
              <a:gd name="connsiteX5" fmla="*/ 0 w 9721037"/>
              <a:gd name="connsiteY5" fmla="*/ 0 h 900000"/>
              <a:gd name="connsiteX0" fmla="*/ 0 w 9721037"/>
              <a:gd name="connsiteY0" fmla="*/ 0 h 900000"/>
              <a:gd name="connsiteX1" fmla="*/ 9144000 w 9721037"/>
              <a:gd name="connsiteY1" fmla="*/ 0 h 900000"/>
              <a:gd name="connsiteX2" fmla="*/ 8813800 w 9721037"/>
              <a:gd name="connsiteY2" fmla="*/ 431643 h 900000"/>
              <a:gd name="connsiteX3" fmla="*/ 9144000 w 9721037"/>
              <a:gd name="connsiteY3" fmla="*/ 900000 h 900000"/>
              <a:gd name="connsiteX4" fmla="*/ 0 w 9721037"/>
              <a:gd name="connsiteY4" fmla="*/ 900000 h 900000"/>
              <a:gd name="connsiteX5" fmla="*/ 0 w 9721037"/>
              <a:gd name="connsiteY5" fmla="*/ 0 h 900000"/>
              <a:gd name="connsiteX0" fmla="*/ 0 w 10287000"/>
              <a:gd name="connsiteY0" fmla="*/ 0 h 900000"/>
              <a:gd name="connsiteX1" fmla="*/ 9144000 w 10287000"/>
              <a:gd name="connsiteY1" fmla="*/ 0 h 900000"/>
              <a:gd name="connsiteX2" fmla="*/ 9144000 w 10287000"/>
              <a:gd name="connsiteY2" fmla="*/ 900000 h 900000"/>
              <a:gd name="connsiteX3" fmla="*/ 0 w 10287000"/>
              <a:gd name="connsiteY3" fmla="*/ 900000 h 900000"/>
              <a:gd name="connsiteX4" fmla="*/ 0 w 10287000"/>
              <a:gd name="connsiteY4" fmla="*/ 0 h 900000"/>
              <a:gd name="connsiteX0" fmla="*/ 0 w 9748925"/>
              <a:gd name="connsiteY0" fmla="*/ 0 h 900000"/>
              <a:gd name="connsiteX1" fmla="*/ 9144000 w 9748925"/>
              <a:gd name="connsiteY1" fmla="*/ 0 h 900000"/>
              <a:gd name="connsiteX2" fmla="*/ 9144000 w 9748925"/>
              <a:gd name="connsiteY2" fmla="*/ 900000 h 900000"/>
              <a:gd name="connsiteX3" fmla="*/ 0 w 9748925"/>
              <a:gd name="connsiteY3" fmla="*/ 900000 h 900000"/>
              <a:gd name="connsiteX4" fmla="*/ 0 w 9748925"/>
              <a:gd name="connsiteY4" fmla="*/ 0 h 900000"/>
              <a:gd name="connsiteX0" fmla="*/ 0 w 9144000"/>
              <a:gd name="connsiteY0" fmla="*/ 0 h 900000"/>
              <a:gd name="connsiteX1" fmla="*/ 9144000 w 9144000"/>
              <a:gd name="connsiteY1" fmla="*/ 0 h 900000"/>
              <a:gd name="connsiteX2" fmla="*/ 9144000 w 9144000"/>
              <a:gd name="connsiteY2" fmla="*/ 900000 h 900000"/>
              <a:gd name="connsiteX3" fmla="*/ 0 w 9144000"/>
              <a:gd name="connsiteY3" fmla="*/ 900000 h 900000"/>
              <a:gd name="connsiteX4" fmla="*/ 0 w 9144000"/>
              <a:gd name="connsiteY4" fmla="*/ 0 h 900000"/>
              <a:gd name="connsiteX0" fmla="*/ 0 w 9144000"/>
              <a:gd name="connsiteY0" fmla="*/ 0 h 900000"/>
              <a:gd name="connsiteX1" fmla="*/ 9144000 w 9144000"/>
              <a:gd name="connsiteY1" fmla="*/ 0 h 900000"/>
              <a:gd name="connsiteX2" fmla="*/ 9144000 w 9144000"/>
              <a:gd name="connsiteY2" fmla="*/ 900000 h 900000"/>
              <a:gd name="connsiteX3" fmla="*/ 0 w 9144000"/>
              <a:gd name="connsiteY3" fmla="*/ 900000 h 900000"/>
              <a:gd name="connsiteX4" fmla="*/ 0 w 9144000"/>
              <a:gd name="connsiteY4" fmla="*/ 0 h 900000"/>
              <a:gd name="connsiteX0" fmla="*/ 0 w 9147666"/>
              <a:gd name="connsiteY0" fmla="*/ 0 h 900000"/>
              <a:gd name="connsiteX1" fmla="*/ 9144000 w 9147666"/>
              <a:gd name="connsiteY1" fmla="*/ 0 h 900000"/>
              <a:gd name="connsiteX2" fmla="*/ 9144000 w 9147666"/>
              <a:gd name="connsiteY2" fmla="*/ 900000 h 900000"/>
              <a:gd name="connsiteX3" fmla="*/ 0 w 9147666"/>
              <a:gd name="connsiteY3" fmla="*/ 900000 h 900000"/>
              <a:gd name="connsiteX4" fmla="*/ 0 w 9147666"/>
              <a:gd name="connsiteY4" fmla="*/ 0 h 90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66" h="900000">
                <a:moveTo>
                  <a:pt x="0" y="0"/>
                </a:moveTo>
                <a:lnTo>
                  <a:pt x="9144000" y="0"/>
                </a:lnTo>
                <a:cubicBezTo>
                  <a:pt x="9131300" y="1039000"/>
                  <a:pt x="9156700" y="318200"/>
                  <a:pt x="9144000" y="900000"/>
                </a:cubicBezTo>
                <a:lnTo>
                  <a:pt x="0" y="900000"/>
                </a:lnTo>
                <a:lnTo>
                  <a:pt x="0" y="0"/>
                </a:lnTo>
                <a:close/>
              </a:path>
            </a:pathLst>
          </a:custGeom>
          <a:gradFill flip="none" rotWithShape="1">
            <a:gsLst>
              <a:gs pos="0">
                <a:srgbClr val="009A24"/>
              </a:gs>
              <a:gs pos="58000">
                <a:srgbClr val="6DCB53"/>
              </a:gs>
              <a:gs pos="70000">
                <a:srgbClr val="B1E297"/>
              </a:gs>
              <a:gs pos="84000">
                <a:schemeClr val="bg1">
                  <a:alpha val="94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2" name="Platshållare för rubrik 1"/>
          <p:cNvSpPr>
            <a:spLocks noGrp="1"/>
          </p:cNvSpPr>
          <p:nvPr>
            <p:ph type="title"/>
          </p:nvPr>
        </p:nvSpPr>
        <p:spPr>
          <a:xfrm>
            <a:off x="624000" y="1044000"/>
            <a:ext cx="10848000" cy="1080000"/>
          </a:xfrm>
          <a:prstGeom prst="rect">
            <a:avLst/>
          </a:prstGeom>
        </p:spPr>
        <p:txBody>
          <a:bodyPr vert="horz" lIns="0" tIns="0" rIns="0" bIns="0" rtlCol="0" anchor="b">
            <a:noAutofit/>
          </a:bodyPr>
          <a:lstStyle/>
          <a:p>
            <a:r>
              <a:rPr lang="sv-SE" dirty="0"/>
              <a:t>Klicka här för att ändra format</a:t>
            </a:r>
            <a:endParaRPr lang="en-US" dirty="0"/>
          </a:p>
        </p:txBody>
      </p:sp>
      <p:sp>
        <p:nvSpPr>
          <p:cNvPr id="3" name="Platshållare för text 2"/>
          <p:cNvSpPr>
            <a:spLocks noGrp="1"/>
          </p:cNvSpPr>
          <p:nvPr>
            <p:ph type="body" idx="1"/>
          </p:nvPr>
        </p:nvSpPr>
        <p:spPr>
          <a:xfrm>
            <a:off x="624000" y="2268000"/>
            <a:ext cx="10848000" cy="3888000"/>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datum 3"/>
          <p:cNvSpPr>
            <a:spLocks noGrp="1"/>
          </p:cNvSpPr>
          <p:nvPr>
            <p:ph type="dt" sz="half" idx="2"/>
          </p:nvPr>
        </p:nvSpPr>
        <p:spPr>
          <a:xfrm>
            <a:off x="624000" y="6380843"/>
            <a:ext cx="960000" cy="288000"/>
          </a:xfrm>
          <a:prstGeom prst="rect">
            <a:avLst/>
          </a:prstGeom>
        </p:spPr>
        <p:txBody>
          <a:bodyPr vert="horz" lIns="0" tIns="0" rIns="0" bIns="0" rtlCol="0" anchor="b" anchorCtr="0"/>
          <a:lstStyle>
            <a:lvl1pPr algn="l">
              <a:defRPr sz="1000">
                <a:solidFill>
                  <a:schemeClr val="tx1"/>
                </a:solidFill>
              </a:defRPr>
            </a:lvl1pPr>
          </a:lstStyle>
          <a:p>
            <a:fld id="{55F2BE19-2E7A-441D-BBFD-747CE294B03F}" type="datetime1">
              <a:rPr lang="sv-SE" smtClean="0"/>
              <a:t>2022-05-13</a:t>
            </a:fld>
            <a:endParaRPr lang="en-US" dirty="0"/>
          </a:p>
        </p:txBody>
      </p:sp>
      <p:sp>
        <p:nvSpPr>
          <p:cNvPr id="5" name="Platshållare för sidfot 4"/>
          <p:cNvSpPr>
            <a:spLocks noGrp="1"/>
          </p:cNvSpPr>
          <p:nvPr>
            <p:ph type="ftr" sz="quarter" idx="3"/>
          </p:nvPr>
        </p:nvSpPr>
        <p:spPr>
          <a:xfrm>
            <a:off x="1872346" y="6380843"/>
            <a:ext cx="6281057" cy="288000"/>
          </a:xfrm>
          <a:prstGeom prst="rect">
            <a:avLst/>
          </a:prstGeom>
        </p:spPr>
        <p:txBody>
          <a:bodyPr vert="horz" lIns="0" tIns="0" rIns="0" bIns="0" rtlCol="0" anchor="b" anchorCtr="0"/>
          <a:lstStyle>
            <a:lvl1pPr algn="l">
              <a:defRPr sz="1000">
                <a:solidFill>
                  <a:schemeClr val="tx1"/>
                </a:solidFill>
              </a:defRPr>
            </a:lvl1pPr>
          </a:lstStyle>
          <a:p>
            <a:endParaRPr lang="en-US" dirty="0"/>
          </a:p>
        </p:txBody>
      </p:sp>
      <p:sp>
        <p:nvSpPr>
          <p:cNvPr id="6" name="Platshållare för bildnummer 5"/>
          <p:cNvSpPr>
            <a:spLocks noGrp="1"/>
          </p:cNvSpPr>
          <p:nvPr>
            <p:ph type="sldNum" sz="quarter" idx="4"/>
          </p:nvPr>
        </p:nvSpPr>
        <p:spPr>
          <a:xfrm>
            <a:off x="11340503" y="6380843"/>
            <a:ext cx="480000" cy="288000"/>
          </a:xfrm>
          <a:prstGeom prst="rect">
            <a:avLst/>
          </a:prstGeom>
        </p:spPr>
        <p:txBody>
          <a:bodyPr vert="horz" lIns="0" tIns="0" rIns="0" bIns="0" rtlCol="0" anchor="b" anchorCtr="0"/>
          <a:lstStyle>
            <a:lvl1pPr algn="r">
              <a:defRPr sz="1000">
                <a:solidFill>
                  <a:schemeClr val="tx1"/>
                </a:solidFill>
              </a:defRPr>
            </a:lvl1pPr>
          </a:lstStyle>
          <a:p>
            <a:fld id="{0275B568-514D-4B4F-9A23-02C38FCF693D}" type="slidenum">
              <a:rPr lang="en-US" smtClean="0"/>
              <a:pPr/>
              <a:t>‹#›</a:t>
            </a:fld>
            <a:endParaRPr lang="en-US"/>
          </a:p>
        </p:txBody>
      </p:sp>
      <p:pic>
        <p:nvPicPr>
          <p:cNvPr id="13" name="Bildobjekt 1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182604" y="360000"/>
            <a:ext cx="1637899" cy="270000"/>
          </a:xfrm>
          <a:prstGeom prst="rect">
            <a:avLst/>
          </a:prstGeom>
        </p:spPr>
      </p:pic>
    </p:spTree>
    <p:extLst>
      <p:ext uri="{BB962C8B-B14F-4D97-AF65-F5344CB8AC3E}">
        <p14:creationId xmlns:p14="http://schemas.microsoft.com/office/powerpoint/2010/main" val="158473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defTabSz="685800" rtl="0" eaLnBrk="1" latinLnBrk="0" hangingPunct="1">
        <a:lnSpc>
          <a:spcPct val="90000"/>
        </a:lnSpc>
        <a:spcBef>
          <a:spcPct val="0"/>
        </a:spcBef>
        <a:buNone/>
        <a:defRPr sz="3600" b="1" kern="1200" spc="-90" baseline="0">
          <a:solidFill>
            <a:schemeClr val="tx1"/>
          </a:solidFill>
          <a:latin typeface="+mj-lt"/>
          <a:ea typeface="+mj-ea"/>
          <a:cs typeface="+mj-cs"/>
        </a:defRPr>
      </a:lvl1pPr>
    </p:titleStyle>
    <p:bodyStyle>
      <a:lvl1pPr marL="252000" indent="-252000" algn="l" defTabSz="685800" rtl="0" eaLnBrk="1" latinLnBrk="0" hangingPunct="1">
        <a:lnSpc>
          <a:spcPct val="90000"/>
        </a:lnSpc>
        <a:spcBef>
          <a:spcPts val="750"/>
        </a:spcBef>
        <a:buClr>
          <a:schemeClr val="accent1"/>
        </a:buClr>
        <a:buFont typeface="Arial" panose="020B0604020202020204" pitchFamily="34" charset="0"/>
        <a:buChar char="•"/>
        <a:defRPr sz="2400" kern="1200">
          <a:solidFill>
            <a:schemeClr val="tx1"/>
          </a:solidFill>
          <a:latin typeface="+mn-lt"/>
          <a:ea typeface="+mn-ea"/>
          <a:cs typeface="+mn-cs"/>
        </a:defRPr>
      </a:lvl1pPr>
      <a:lvl2pPr marL="504000" indent="-252000" algn="l" defTabSz="685800" rtl="0" eaLnBrk="1" latinLnBrk="0" hangingPunct="1">
        <a:lnSpc>
          <a:spcPct val="90000"/>
        </a:lnSpc>
        <a:spcBef>
          <a:spcPts val="375"/>
        </a:spcBef>
        <a:buClr>
          <a:schemeClr val="accent1"/>
        </a:buClr>
        <a:buFont typeface="Calibri" panose="020F0502020204030204" pitchFamily="34" charset="0"/>
        <a:buChar char="‒"/>
        <a:defRPr sz="2000" kern="1200">
          <a:solidFill>
            <a:schemeClr val="tx1"/>
          </a:solidFill>
          <a:latin typeface="+mn-lt"/>
          <a:ea typeface="+mn-ea"/>
          <a:cs typeface="+mn-cs"/>
        </a:defRPr>
      </a:lvl2pPr>
      <a:lvl3pPr marL="756000" indent="-252000" algn="l" defTabSz="685800" rtl="0" eaLnBrk="1" latinLnBrk="0" hangingPunct="1">
        <a:lnSpc>
          <a:spcPct val="90000"/>
        </a:lnSpc>
        <a:spcBef>
          <a:spcPts val="375"/>
        </a:spcBef>
        <a:buClr>
          <a:schemeClr val="accent1"/>
        </a:buClr>
        <a:buFont typeface="Arial" panose="020B0604020202020204" pitchFamily="34" charset="0"/>
        <a:buChar char="•"/>
        <a:defRPr sz="1800" kern="1200">
          <a:solidFill>
            <a:schemeClr val="tx1"/>
          </a:solidFill>
          <a:latin typeface="+mn-lt"/>
          <a:ea typeface="+mn-ea"/>
          <a:cs typeface="+mn-cs"/>
        </a:defRPr>
      </a:lvl3pPr>
      <a:lvl4pPr marL="1008000" indent="-252000" algn="l" defTabSz="685800" rtl="0" eaLnBrk="1" latinLnBrk="0" hangingPunct="1">
        <a:lnSpc>
          <a:spcPct val="90000"/>
        </a:lnSpc>
        <a:spcBef>
          <a:spcPts val="375"/>
        </a:spcBef>
        <a:buClr>
          <a:schemeClr val="accent1"/>
        </a:buClr>
        <a:buFont typeface="Calibri" panose="020F0502020204030204" pitchFamily="34" charset="0"/>
        <a:buChar char="‒"/>
        <a:defRPr sz="1400" kern="1200">
          <a:solidFill>
            <a:schemeClr val="tx1"/>
          </a:solidFill>
          <a:latin typeface="+mn-lt"/>
          <a:ea typeface="+mn-ea"/>
          <a:cs typeface="+mn-cs"/>
        </a:defRPr>
      </a:lvl4pPr>
      <a:lvl5pPr marL="1260000" indent="-252000" algn="l" defTabSz="685800" rtl="0" eaLnBrk="1" latinLnBrk="0" hangingPunct="1">
        <a:lnSpc>
          <a:spcPct val="90000"/>
        </a:lnSpc>
        <a:spcBef>
          <a:spcPts val="375"/>
        </a:spcBef>
        <a:buClr>
          <a:schemeClr val="accent1"/>
        </a:buClr>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24000" y="1043999"/>
            <a:ext cx="9144000" cy="1619999"/>
          </a:xfrm>
        </p:spPr>
        <p:txBody>
          <a:bodyPr/>
          <a:lstStyle/>
          <a:p>
            <a:r>
              <a:rPr lang="en-GB" sz="3600" dirty="0"/>
              <a:t>Study grants for transition and </a:t>
            </a:r>
            <a:r>
              <a:rPr lang="en-US" sz="3600" dirty="0"/>
              <a:t>the social partners' common view on </a:t>
            </a:r>
            <a:r>
              <a:rPr lang="en-US" sz="3600"/>
              <a:t>further education </a:t>
            </a:r>
            <a:endParaRPr lang="en-GB" sz="3600" dirty="0"/>
          </a:p>
        </p:txBody>
      </p:sp>
      <p:sp>
        <p:nvSpPr>
          <p:cNvPr id="3" name="Underrubrik 2"/>
          <p:cNvSpPr>
            <a:spLocks noGrp="1"/>
          </p:cNvSpPr>
          <p:nvPr>
            <p:ph type="subTitle" idx="1"/>
          </p:nvPr>
        </p:nvSpPr>
        <p:spPr>
          <a:xfrm>
            <a:off x="624000" y="2765777"/>
            <a:ext cx="9144000" cy="3844250"/>
          </a:xfrm>
        </p:spPr>
        <p:txBody>
          <a:bodyPr/>
          <a:lstStyle/>
          <a:p>
            <a:r>
              <a:rPr lang="en-GB" sz="2200" dirty="0"/>
              <a:t>Jesper Lundholm, expert in education policy at Unionen</a:t>
            </a:r>
          </a:p>
          <a:p>
            <a:r>
              <a:rPr lang="en-GB" sz="2200" dirty="0"/>
              <a:t>Unionen – a white collar union with about 700 000 members in the private sector</a:t>
            </a:r>
            <a:br>
              <a:rPr lang="en-GB" sz="2200" dirty="0"/>
            </a:br>
            <a:endParaRPr lang="en-GB" sz="2200" dirty="0"/>
          </a:p>
          <a:p>
            <a:r>
              <a:rPr lang="en-US" sz="2200" dirty="0"/>
              <a:t>Represented PTK </a:t>
            </a:r>
          </a:p>
          <a:p>
            <a:pPr marL="342900" indent="-342900">
              <a:buFont typeface="Arial" panose="020B0604020202020204" pitchFamily="34" charset="0"/>
              <a:buChar char="•"/>
            </a:pPr>
            <a:r>
              <a:rPr lang="en-US" sz="2200" dirty="0"/>
              <a:t>during the negotiations between the central social partners </a:t>
            </a:r>
          </a:p>
          <a:p>
            <a:pPr marL="342900" indent="-342900">
              <a:buFont typeface="Arial" panose="020B0604020202020204" pitchFamily="34" charset="0"/>
              <a:buChar char="•"/>
            </a:pPr>
            <a:r>
              <a:rPr lang="en-US" sz="2200" dirty="0"/>
              <a:t>as an expert in the state inquiry regarding a new public student grant for transition </a:t>
            </a:r>
            <a:endParaRPr lang="en-GB" sz="2200" dirty="0"/>
          </a:p>
          <a:p>
            <a:r>
              <a:rPr lang="en-GB" sz="2200" dirty="0"/>
              <a:t>PTK – the council for negotiation and cooperation, is a joint organization of 25 member unions, representing 950 000 salaried employees in the private sector</a:t>
            </a:r>
          </a:p>
          <a:p>
            <a:endParaRPr lang="sv-SE" dirty="0"/>
          </a:p>
        </p:txBody>
      </p:sp>
    </p:spTree>
    <p:extLst>
      <p:ext uri="{BB962C8B-B14F-4D97-AF65-F5344CB8AC3E}">
        <p14:creationId xmlns:p14="http://schemas.microsoft.com/office/powerpoint/2010/main" val="2968437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8381FB-FD39-4614-A87F-DFB82DA462EB}"/>
              </a:ext>
            </a:extLst>
          </p:cNvPr>
          <p:cNvSpPr>
            <a:spLocks noGrp="1"/>
          </p:cNvSpPr>
          <p:nvPr>
            <p:ph type="title"/>
          </p:nvPr>
        </p:nvSpPr>
        <p:spPr/>
        <p:txBody>
          <a:bodyPr/>
          <a:lstStyle/>
          <a:p>
            <a:r>
              <a:rPr lang="en-GB" dirty="0"/>
              <a:t>Supplementary support in the main agreement </a:t>
            </a:r>
          </a:p>
        </p:txBody>
      </p:sp>
      <p:sp>
        <p:nvSpPr>
          <p:cNvPr id="3" name="Platshållare för innehåll 2">
            <a:extLst>
              <a:ext uri="{FF2B5EF4-FFF2-40B4-BE49-F238E27FC236}">
                <a16:creationId xmlns:a16="http://schemas.microsoft.com/office/drawing/2014/main" id="{3D503AFB-3F75-4EF4-9F1E-034D8C897AF6}"/>
              </a:ext>
            </a:extLst>
          </p:cNvPr>
          <p:cNvSpPr>
            <a:spLocks noGrp="1"/>
          </p:cNvSpPr>
          <p:nvPr>
            <p:ph idx="1"/>
          </p:nvPr>
        </p:nvSpPr>
        <p:spPr/>
        <p:txBody>
          <a:bodyPr/>
          <a:lstStyle/>
          <a:p>
            <a:r>
              <a:rPr lang="en-US" dirty="0"/>
              <a:t>A supplementary study grant for those covered by the main agreement</a:t>
            </a:r>
          </a:p>
          <a:p>
            <a:r>
              <a:rPr lang="en-US" dirty="0"/>
              <a:t>Together with the public study grant, the supplementary study grant compensates for 80-65 percent of the reduced earned income up to a maximum of 12 income base amount per year </a:t>
            </a:r>
          </a:p>
          <a:p>
            <a:r>
              <a:rPr lang="en-US" dirty="0"/>
              <a:t>Maximum supplementary study grant is SEK 24 850 per month (about 2 485 euro)</a:t>
            </a:r>
          </a:p>
          <a:p>
            <a:r>
              <a:rPr lang="en-US" dirty="0"/>
              <a:t>Maximum public and supplementary study grant together is SEK 46 150 per month (about 4 6150 euro)</a:t>
            </a:r>
          </a:p>
          <a:p>
            <a:r>
              <a:rPr lang="en-US" dirty="0"/>
              <a:t>In addition to the student grants, it is possible to get the loan</a:t>
            </a:r>
          </a:p>
          <a:p>
            <a:endParaRPr lang="sv-SE" dirty="0"/>
          </a:p>
        </p:txBody>
      </p:sp>
      <p:sp>
        <p:nvSpPr>
          <p:cNvPr id="4" name="Platshållare för bildnummer 3">
            <a:extLst>
              <a:ext uri="{FF2B5EF4-FFF2-40B4-BE49-F238E27FC236}">
                <a16:creationId xmlns:a16="http://schemas.microsoft.com/office/drawing/2014/main" id="{1816C10C-BDAB-4714-9EF1-A8261D6903D5}"/>
              </a:ext>
            </a:extLst>
          </p:cNvPr>
          <p:cNvSpPr>
            <a:spLocks noGrp="1"/>
          </p:cNvSpPr>
          <p:nvPr>
            <p:ph type="sldNum" sz="quarter" idx="12"/>
          </p:nvPr>
        </p:nvSpPr>
        <p:spPr/>
        <p:txBody>
          <a:bodyPr/>
          <a:lstStyle/>
          <a:p>
            <a:fld id="{0275B568-514D-4B4F-9A23-02C38FCF693D}" type="slidenum">
              <a:rPr lang="en-US" smtClean="0"/>
              <a:t>10</a:t>
            </a:fld>
            <a:endParaRPr lang="en-US"/>
          </a:p>
        </p:txBody>
      </p:sp>
    </p:spTree>
    <p:extLst>
      <p:ext uri="{BB962C8B-B14F-4D97-AF65-F5344CB8AC3E}">
        <p14:creationId xmlns:p14="http://schemas.microsoft.com/office/powerpoint/2010/main" val="3504922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D7F9BE-C87D-42B8-90E5-DB923E3FA185}"/>
              </a:ext>
            </a:extLst>
          </p:cNvPr>
          <p:cNvSpPr>
            <a:spLocks noGrp="1"/>
          </p:cNvSpPr>
          <p:nvPr>
            <p:ph type="title"/>
          </p:nvPr>
        </p:nvSpPr>
        <p:spPr/>
        <p:txBody>
          <a:bodyPr/>
          <a:lstStyle/>
          <a:p>
            <a:r>
              <a:rPr lang="en-US" dirty="0"/>
              <a:t>Joint proposals from the social partners </a:t>
            </a:r>
            <a:endParaRPr lang="en-GB" dirty="0"/>
          </a:p>
        </p:txBody>
      </p:sp>
      <p:sp>
        <p:nvSpPr>
          <p:cNvPr id="3" name="Platshållare för innehåll 2">
            <a:extLst>
              <a:ext uri="{FF2B5EF4-FFF2-40B4-BE49-F238E27FC236}">
                <a16:creationId xmlns:a16="http://schemas.microsoft.com/office/drawing/2014/main" id="{4489567F-D881-4970-9417-02517AB2E301}"/>
              </a:ext>
            </a:extLst>
          </p:cNvPr>
          <p:cNvSpPr>
            <a:spLocks noGrp="1"/>
          </p:cNvSpPr>
          <p:nvPr>
            <p:ph idx="1"/>
          </p:nvPr>
        </p:nvSpPr>
        <p:spPr>
          <a:xfrm>
            <a:off x="624000" y="2267999"/>
            <a:ext cx="10848000" cy="4112843"/>
          </a:xfrm>
        </p:spPr>
        <p:txBody>
          <a:bodyPr/>
          <a:lstStyle/>
          <a:p>
            <a:r>
              <a:rPr lang="en-US" dirty="0"/>
              <a:t>On training provision and validation of prior learning due to the new main agreement and the adjustment study support</a:t>
            </a:r>
          </a:p>
          <a:p>
            <a:r>
              <a:rPr lang="en-US" dirty="0"/>
              <a:t>If the potential for the reforms is to be reached, the education system also needs to be reformed and adapted to the needs and conditions of professionals.</a:t>
            </a:r>
          </a:p>
          <a:p>
            <a:r>
              <a:rPr lang="en-US" dirty="0">
                <a:solidFill>
                  <a:srgbClr val="000000"/>
                </a:solidFill>
                <a:latin typeface="Roboto"/>
              </a:rPr>
              <a:t>The demand for an attractive, relevant and flexible range of shorter courses for professionals will increase </a:t>
            </a:r>
          </a:p>
          <a:p>
            <a:r>
              <a:rPr lang="en-US" dirty="0">
                <a:solidFill>
                  <a:srgbClr val="000000"/>
                </a:solidFill>
                <a:latin typeface="Roboto"/>
              </a:rPr>
              <a:t>As will the demand for a more flexible available range of program education such as master's programs, including various vocational degrees.</a:t>
            </a:r>
            <a:endParaRPr lang="en-US" dirty="0"/>
          </a:p>
          <a:p>
            <a:endParaRPr lang="en-US" dirty="0"/>
          </a:p>
          <a:p>
            <a:endParaRPr lang="sv-SE" dirty="0"/>
          </a:p>
        </p:txBody>
      </p:sp>
      <p:sp>
        <p:nvSpPr>
          <p:cNvPr id="4" name="Platshållare för bildnummer 3">
            <a:extLst>
              <a:ext uri="{FF2B5EF4-FFF2-40B4-BE49-F238E27FC236}">
                <a16:creationId xmlns:a16="http://schemas.microsoft.com/office/drawing/2014/main" id="{B6CE7D5A-E9CB-45E7-8D47-AFA1CA7F18BF}"/>
              </a:ext>
            </a:extLst>
          </p:cNvPr>
          <p:cNvSpPr>
            <a:spLocks noGrp="1"/>
          </p:cNvSpPr>
          <p:nvPr>
            <p:ph type="sldNum" sz="quarter" idx="12"/>
          </p:nvPr>
        </p:nvSpPr>
        <p:spPr/>
        <p:txBody>
          <a:bodyPr/>
          <a:lstStyle/>
          <a:p>
            <a:fld id="{0275B568-514D-4B4F-9A23-02C38FCF693D}" type="slidenum">
              <a:rPr lang="en-US" smtClean="0"/>
              <a:t>11</a:t>
            </a:fld>
            <a:endParaRPr lang="en-US"/>
          </a:p>
        </p:txBody>
      </p:sp>
    </p:spTree>
    <p:extLst>
      <p:ext uri="{BB962C8B-B14F-4D97-AF65-F5344CB8AC3E}">
        <p14:creationId xmlns:p14="http://schemas.microsoft.com/office/powerpoint/2010/main" val="1921933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FFA605-A311-4FC4-8BEF-785B4460CFE0}"/>
              </a:ext>
            </a:extLst>
          </p:cNvPr>
          <p:cNvSpPr>
            <a:spLocks noGrp="1"/>
          </p:cNvSpPr>
          <p:nvPr>
            <p:ph type="title"/>
          </p:nvPr>
        </p:nvSpPr>
        <p:spPr/>
        <p:txBody>
          <a:bodyPr/>
          <a:lstStyle/>
          <a:p>
            <a:r>
              <a:rPr lang="en-GB" dirty="0"/>
              <a:t>Higher education </a:t>
            </a:r>
          </a:p>
        </p:txBody>
      </p:sp>
      <p:sp>
        <p:nvSpPr>
          <p:cNvPr id="3" name="Platshållare för innehåll 2">
            <a:extLst>
              <a:ext uri="{FF2B5EF4-FFF2-40B4-BE49-F238E27FC236}">
                <a16:creationId xmlns:a16="http://schemas.microsoft.com/office/drawing/2014/main" id="{A2B81EFA-A0DB-47A8-B52E-025E846FF92D}"/>
              </a:ext>
            </a:extLst>
          </p:cNvPr>
          <p:cNvSpPr>
            <a:spLocks noGrp="1"/>
          </p:cNvSpPr>
          <p:nvPr>
            <p:ph idx="1"/>
          </p:nvPr>
        </p:nvSpPr>
        <p:spPr>
          <a:xfrm>
            <a:off x="624000" y="2268000"/>
            <a:ext cx="10848000" cy="4535756"/>
          </a:xfrm>
        </p:spPr>
        <p:txBody>
          <a:bodyPr/>
          <a:lstStyle/>
          <a:p>
            <a:pPr marL="0" indent="0">
              <a:buNone/>
            </a:pPr>
            <a:r>
              <a:rPr lang="en-US" dirty="0"/>
              <a:t>Regarding higher education we propose:</a:t>
            </a:r>
          </a:p>
          <a:p>
            <a:r>
              <a:rPr lang="en-US" dirty="0"/>
              <a:t>A new public inquiry with the task of reforming the university's resource allocation system</a:t>
            </a:r>
          </a:p>
          <a:p>
            <a:pPr marL="0" indent="0">
              <a:buNone/>
            </a:pPr>
            <a:r>
              <a:rPr lang="en-US" dirty="0"/>
              <a:t>	</a:t>
            </a:r>
            <a:r>
              <a:rPr lang="en-US" sz="2000" dirty="0"/>
              <a:t>The current model rewards traditional campus-based full-time education over more 	flexible educations such as part-time educations, independent courses or distance </a:t>
            </a:r>
          </a:p>
          <a:p>
            <a:r>
              <a:rPr lang="en-US" dirty="0"/>
              <a:t>Special resources for courses and training aimed at professionals</a:t>
            </a:r>
          </a:p>
          <a:p>
            <a:r>
              <a:rPr lang="en-US" dirty="0"/>
              <a:t>Special searchable resources for the development of further education in collaboration with commerce and industry</a:t>
            </a:r>
          </a:p>
          <a:p>
            <a:r>
              <a:rPr lang="en-US" dirty="0"/>
              <a:t>Increased flexibility in the admission process to higher education - regarding how many times during the year it should be possible to apply</a:t>
            </a:r>
          </a:p>
          <a:p>
            <a:r>
              <a:rPr lang="en-US" dirty="0"/>
              <a:t>Compensation to universities and colleges for validation and recognition of prior learning</a:t>
            </a:r>
            <a:endParaRPr lang="sv-SE" dirty="0"/>
          </a:p>
          <a:p>
            <a:endParaRPr lang="sv-SE" dirty="0"/>
          </a:p>
        </p:txBody>
      </p:sp>
      <p:sp>
        <p:nvSpPr>
          <p:cNvPr id="4" name="Platshållare för bildnummer 3">
            <a:extLst>
              <a:ext uri="{FF2B5EF4-FFF2-40B4-BE49-F238E27FC236}">
                <a16:creationId xmlns:a16="http://schemas.microsoft.com/office/drawing/2014/main" id="{8E516F06-065F-4422-AB25-04123F50408B}"/>
              </a:ext>
            </a:extLst>
          </p:cNvPr>
          <p:cNvSpPr>
            <a:spLocks noGrp="1"/>
          </p:cNvSpPr>
          <p:nvPr>
            <p:ph type="sldNum" sz="quarter" idx="12"/>
          </p:nvPr>
        </p:nvSpPr>
        <p:spPr/>
        <p:txBody>
          <a:bodyPr/>
          <a:lstStyle/>
          <a:p>
            <a:fld id="{0275B568-514D-4B4F-9A23-02C38FCF693D}" type="slidenum">
              <a:rPr lang="en-US" smtClean="0"/>
              <a:t>12</a:t>
            </a:fld>
            <a:endParaRPr lang="en-US"/>
          </a:p>
        </p:txBody>
      </p:sp>
    </p:spTree>
    <p:extLst>
      <p:ext uri="{BB962C8B-B14F-4D97-AF65-F5344CB8AC3E}">
        <p14:creationId xmlns:p14="http://schemas.microsoft.com/office/powerpoint/2010/main" val="2235096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5494D6-D845-4E1A-B362-834CCEC65320}"/>
              </a:ext>
            </a:extLst>
          </p:cNvPr>
          <p:cNvSpPr>
            <a:spLocks noGrp="1"/>
          </p:cNvSpPr>
          <p:nvPr>
            <p:ph type="title"/>
          </p:nvPr>
        </p:nvSpPr>
        <p:spPr/>
        <p:txBody>
          <a:bodyPr/>
          <a:lstStyle/>
          <a:p>
            <a:r>
              <a:rPr lang="en-US" dirty="0"/>
              <a:t>Higher Vocational Education (HVE) </a:t>
            </a:r>
            <a:r>
              <a:rPr lang="en-US" dirty="0" err="1"/>
              <a:t>programmes</a:t>
            </a:r>
            <a:endParaRPr lang="en-GB" dirty="0"/>
          </a:p>
        </p:txBody>
      </p:sp>
      <p:sp>
        <p:nvSpPr>
          <p:cNvPr id="3" name="Platshållare för innehåll 2">
            <a:extLst>
              <a:ext uri="{FF2B5EF4-FFF2-40B4-BE49-F238E27FC236}">
                <a16:creationId xmlns:a16="http://schemas.microsoft.com/office/drawing/2014/main" id="{E1CADCBE-0CC0-4BC7-A86A-E3A8DD5AFFAD}"/>
              </a:ext>
            </a:extLst>
          </p:cNvPr>
          <p:cNvSpPr>
            <a:spLocks noGrp="1"/>
          </p:cNvSpPr>
          <p:nvPr>
            <p:ph idx="1"/>
          </p:nvPr>
        </p:nvSpPr>
        <p:spPr/>
        <p:txBody>
          <a:bodyPr/>
          <a:lstStyle/>
          <a:p>
            <a:pPr marL="0" indent="0">
              <a:buNone/>
            </a:pPr>
            <a:r>
              <a:rPr lang="en-US" dirty="0"/>
              <a:t>Regarding higher education we propose:</a:t>
            </a:r>
          </a:p>
          <a:p>
            <a:endParaRPr lang="en-US" dirty="0"/>
          </a:p>
          <a:p>
            <a:r>
              <a:rPr lang="en-US" dirty="0"/>
              <a:t>To gradually expand the resources for short HVE education (courses and course packages)</a:t>
            </a:r>
          </a:p>
          <a:p>
            <a:r>
              <a:rPr lang="en-US" dirty="0"/>
              <a:t>To introduce a compensation for validation and recognition of prior learning to education providers</a:t>
            </a:r>
            <a:endParaRPr lang="sv-SE" dirty="0"/>
          </a:p>
          <a:p>
            <a:endParaRPr lang="en-US" dirty="0"/>
          </a:p>
          <a:p>
            <a:endParaRPr lang="en-US" dirty="0"/>
          </a:p>
          <a:p>
            <a:endParaRPr lang="sv-SE" dirty="0"/>
          </a:p>
        </p:txBody>
      </p:sp>
      <p:sp>
        <p:nvSpPr>
          <p:cNvPr id="4" name="Platshållare för bildnummer 3">
            <a:extLst>
              <a:ext uri="{FF2B5EF4-FFF2-40B4-BE49-F238E27FC236}">
                <a16:creationId xmlns:a16="http://schemas.microsoft.com/office/drawing/2014/main" id="{2AFEE9AB-1A05-40E4-B17E-1E35582D6E66}"/>
              </a:ext>
            </a:extLst>
          </p:cNvPr>
          <p:cNvSpPr>
            <a:spLocks noGrp="1"/>
          </p:cNvSpPr>
          <p:nvPr>
            <p:ph type="sldNum" sz="quarter" idx="12"/>
          </p:nvPr>
        </p:nvSpPr>
        <p:spPr/>
        <p:txBody>
          <a:bodyPr/>
          <a:lstStyle/>
          <a:p>
            <a:fld id="{0275B568-514D-4B4F-9A23-02C38FCF693D}" type="slidenum">
              <a:rPr lang="en-US" smtClean="0"/>
              <a:t>13</a:t>
            </a:fld>
            <a:endParaRPr lang="en-US"/>
          </a:p>
        </p:txBody>
      </p:sp>
    </p:spTree>
    <p:extLst>
      <p:ext uri="{BB962C8B-B14F-4D97-AF65-F5344CB8AC3E}">
        <p14:creationId xmlns:p14="http://schemas.microsoft.com/office/powerpoint/2010/main" val="3504145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Background - Study grants for transition (SGT)</a:t>
            </a:r>
            <a:br>
              <a:rPr lang="sv-SE" dirty="0"/>
            </a:br>
            <a:endParaRPr lang="sv-SE" dirty="0"/>
          </a:p>
        </p:txBody>
      </p:sp>
      <p:sp>
        <p:nvSpPr>
          <p:cNvPr id="3" name="Platshållare för innehåll 2"/>
          <p:cNvSpPr>
            <a:spLocks noGrp="1"/>
          </p:cNvSpPr>
          <p:nvPr>
            <p:ph idx="1"/>
          </p:nvPr>
        </p:nvSpPr>
        <p:spPr/>
        <p:txBody>
          <a:bodyPr/>
          <a:lstStyle/>
          <a:p>
            <a:r>
              <a:rPr lang="en-GB" dirty="0"/>
              <a:t>Negotiations between the social partners (2020), which resulted in an Agreement on Principles that included </a:t>
            </a:r>
            <a:r>
              <a:rPr lang="en-US" dirty="0"/>
              <a:t>demands on the state to introduce a new public study grant for professionals </a:t>
            </a:r>
            <a:endParaRPr lang="en-GB" dirty="0"/>
          </a:p>
          <a:p>
            <a:r>
              <a:rPr lang="en-GB" dirty="0"/>
              <a:t>A state inquiry</a:t>
            </a:r>
            <a:r>
              <a:rPr lang="en-US" dirty="0"/>
              <a:t> was held (2021)</a:t>
            </a:r>
            <a:r>
              <a:rPr lang="en-GB" dirty="0"/>
              <a:t>, with participation from the social partners, </a:t>
            </a:r>
            <a:r>
              <a:rPr lang="en-US" dirty="0"/>
              <a:t>which resulted </a:t>
            </a:r>
            <a:r>
              <a:rPr lang="en-GB" dirty="0"/>
              <a:t>in a Ministry Report (Ds 2021:18)</a:t>
            </a:r>
          </a:p>
          <a:p>
            <a:r>
              <a:rPr lang="en-GB" dirty="0"/>
              <a:t>The Government submitted a bill to the parliament (mars 2022) </a:t>
            </a:r>
          </a:p>
          <a:p>
            <a:r>
              <a:rPr lang="en-US" dirty="0">
                <a:solidFill>
                  <a:srgbClr val="000000"/>
                </a:solidFill>
                <a:latin typeface="Roboto"/>
              </a:rPr>
              <a:t>The parliament is expected to take a decision in June</a:t>
            </a:r>
          </a:p>
          <a:p>
            <a:r>
              <a:rPr lang="en-US" dirty="0"/>
              <a:t>Support will be available from January 2023</a:t>
            </a:r>
            <a:endParaRPr lang="sv-SE" dirty="0"/>
          </a:p>
          <a:p>
            <a:pPr marL="0" indent="0">
              <a:buNone/>
            </a:pPr>
            <a:endParaRPr lang="sv-SE" dirty="0"/>
          </a:p>
          <a:p>
            <a:endParaRPr lang="sv-SE" dirty="0"/>
          </a:p>
        </p:txBody>
      </p:sp>
      <p:sp>
        <p:nvSpPr>
          <p:cNvPr id="5" name="Platshållare för bildnummer 4"/>
          <p:cNvSpPr>
            <a:spLocks noGrp="1"/>
          </p:cNvSpPr>
          <p:nvPr>
            <p:ph type="sldNum" sz="quarter" idx="12"/>
          </p:nvPr>
        </p:nvSpPr>
        <p:spPr/>
        <p:txBody>
          <a:bodyPr/>
          <a:lstStyle/>
          <a:p>
            <a:fld id="{0275B568-514D-4B4F-9A23-02C38FCF693D}" type="slidenum">
              <a:rPr lang="en-US" smtClean="0"/>
              <a:pPr/>
              <a:t>2</a:t>
            </a:fld>
            <a:endParaRPr lang="en-US"/>
          </a:p>
        </p:txBody>
      </p:sp>
    </p:spTree>
    <p:extLst>
      <p:ext uri="{BB962C8B-B14F-4D97-AF65-F5344CB8AC3E}">
        <p14:creationId xmlns:p14="http://schemas.microsoft.com/office/powerpoint/2010/main" val="2027535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BF4B01-FE2A-4E26-8915-A94DF0C84F29}"/>
              </a:ext>
            </a:extLst>
          </p:cNvPr>
          <p:cNvSpPr>
            <a:spLocks noGrp="1"/>
          </p:cNvSpPr>
          <p:nvPr>
            <p:ph type="title"/>
          </p:nvPr>
        </p:nvSpPr>
        <p:spPr/>
        <p:txBody>
          <a:bodyPr/>
          <a:lstStyle/>
          <a:p>
            <a:r>
              <a:rPr lang="en-GB" dirty="0"/>
              <a:t>Study grants for transition (SGT)</a:t>
            </a:r>
            <a:endParaRPr lang="sv-SE" dirty="0"/>
          </a:p>
        </p:txBody>
      </p:sp>
      <p:sp>
        <p:nvSpPr>
          <p:cNvPr id="3" name="Platshållare för innehåll 2">
            <a:extLst>
              <a:ext uri="{FF2B5EF4-FFF2-40B4-BE49-F238E27FC236}">
                <a16:creationId xmlns:a16="http://schemas.microsoft.com/office/drawing/2014/main" id="{60971982-0F49-4505-A1D5-6DFC9DCC2162}"/>
              </a:ext>
            </a:extLst>
          </p:cNvPr>
          <p:cNvSpPr>
            <a:spLocks noGrp="1"/>
          </p:cNvSpPr>
          <p:nvPr>
            <p:ph idx="1"/>
          </p:nvPr>
        </p:nvSpPr>
        <p:spPr/>
        <p:txBody>
          <a:bodyPr/>
          <a:lstStyle/>
          <a:p>
            <a:r>
              <a:rPr lang="en-GB" dirty="0"/>
              <a:t>A new public study grant </a:t>
            </a:r>
            <a:r>
              <a:rPr lang="en-US" dirty="0">
                <a:solidFill>
                  <a:srgbClr val="000000"/>
                </a:solidFill>
                <a:latin typeface="Roboto"/>
              </a:rPr>
              <a:t>that is introduced in parallel with existing student grants</a:t>
            </a:r>
            <a:endParaRPr lang="en-GB" dirty="0"/>
          </a:p>
          <a:p>
            <a:r>
              <a:rPr lang="en-GB" dirty="0"/>
              <a:t>The aim is to improve the conditions for adults to finance studies that give them a stronger future position in the labour market</a:t>
            </a:r>
          </a:p>
          <a:p>
            <a:r>
              <a:rPr lang="en-GB" dirty="0"/>
              <a:t>The SGT consist of a grant and a voluntary loan</a:t>
            </a:r>
          </a:p>
          <a:p>
            <a:r>
              <a:rPr lang="en-GB" dirty="0"/>
              <a:t>Employees (both permanent and temporary employees), unemployed and self-employed can receive SGT</a:t>
            </a:r>
          </a:p>
          <a:p>
            <a:r>
              <a:rPr lang="en-US" dirty="0"/>
              <a:t>The basic parts of the system are regulated in a new law</a:t>
            </a:r>
            <a:endParaRPr lang="en-GB" dirty="0"/>
          </a:p>
          <a:p>
            <a:endParaRPr lang="en-GB" dirty="0"/>
          </a:p>
        </p:txBody>
      </p:sp>
      <p:sp>
        <p:nvSpPr>
          <p:cNvPr id="4" name="Platshållare för bildnummer 3">
            <a:extLst>
              <a:ext uri="{FF2B5EF4-FFF2-40B4-BE49-F238E27FC236}">
                <a16:creationId xmlns:a16="http://schemas.microsoft.com/office/drawing/2014/main" id="{50F3EBA6-FF12-499A-B23A-1C3596F7C9DF}"/>
              </a:ext>
            </a:extLst>
          </p:cNvPr>
          <p:cNvSpPr>
            <a:spLocks noGrp="1"/>
          </p:cNvSpPr>
          <p:nvPr>
            <p:ph type="sldNum" sz="quarter" idx="12"/>
          </p:nvPr>
        </p:nvSpPr>
        <p:spPr/>
        <p:txBody>
          <a:bodyPr/>
          <a:lstStyle/>
          <a:p>
            <a:fld id="{0275B568-514D-4B4F-9A23-02C38FCF693D}" type="slidenum">
              <a:rPr lang="en-US" smtClean="0"/>
              <a:t>3</a:t>
            </a:fld>
            <a:endParaRPr lang="en-US"/>
          </a:p>
        </p:txBody>
      </p:sp>
    </p:spTree>
    <p:extLst>
      <p:ext uri="{BB962C8B-B14F-4D97-AF65-F5344CB8AC3E}">
        <p14:creationId xmlns:p14="http://schemas.microsoft.com/office/powerpoint/2010/main" val="387650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EBD3E7-A6FA-475F-874B-6D9B001A1A7C}"/>
              </a:ext>
            </a:extLst>
          </p:cNvPr>
          <p:cNvSpPr>
            <a:spLocks noGrp="1"/>
          </p:cNvSpPr>
          <p:nvPr>
            <p:ph type="title"/>
          </p:nvPr>
        </p:nvSpPr>
        <p:spPr/>
        <p:txBody>
          <a:bodyPr/>
          <a:lstStyle/>
          <a:p>
            <a:r>
              <a:rPr lang="en-GB" dirty="0"/>
              <a:t>Conditions for receiving support</a:t>
            </a:r>
          </a:p>
        </p:txBody>
      </p:sp>
      <p:sp>
        <p:nvSpPr>
          <p:cNvPr id="3" name="Platshållare för innehåll 2">
            <a:extLst>
              <a:ext uri="{FF2B5EF4-FFF2-40B4-BE49-F238E27FC236}">
                <a16:creationId xmlns:a16="http://schemas.microsoft.com/office/drawing/2014/main" id="{B423C9F9-55CF-4455-BC8F-423DD8E116DD}"/>
              </a:ext>
            </a:extLst>
          </p:cNvPr>
          <p:cNvSpPr>
            <a:spLocks noGrp="1"/>
          </p:cNvSpPr>
          <p:nvPr>
            <p:ph idx="1"/>
          </p:nvPr>
        </p:nvSpPr>
        <p:spPr/>
        <p:txBody>
          <a:bodyPr/>
          <a:lstStyle/>
          <a:p>
            <a:r>
              <a:rPr lang="en-GB" dirty="0"/>
              <a:t>The SGT is focused on those who have a current established position in the labour market</a:t>
            </a:r>
          </a:p>
          <a:p>
            <a:r>
              <a:rPr lang="en-GB" i="1" dirty="0"/>
              <a:t>Establishment condition</a:t>
            </a:r>
            <a:r>
              <a:rPr lang="en-GB" dirty="0"/>
              <a:t>: The individual must have worked an average of 16 hours per week per month for 8 years, during a frame time of 14 years.</a:t>
            </a:r>
          </a:p>
          <a:p>
            <a:r>
              <a:rPr lang="en-GB" i="1" dirty="0"/>
              <a:t>Topicality condition</a:t>
            </a:r>
            <a:r>
              <a:rPr lang="en-GB" dirty="0"/>
              <a:t>: The individual must have worked an average of 16 ours per week per month in at least 12 months during a frame time of 2 years.</a:t>
            </a:r>
          </a:p>
          <a:p>
            <a:r>
              <a:rPr lang="en-GB" dirty="0"/>
              <a:t>The time worked can also be proven with information on earned income from the tax authority </a:t>
            </a:r>
          </a:p>
        </p:txBody>
      </p:sp>
      <p:sp>
        <p:nvSpPr>
          <p:cNvPr id="4" name="Platshållare för bildnummer 3">
            <a:extLst>
              <a:ext uri="{FF2B5EF4-FFF2-40B4-BE49-F238E27FC236}">
                <a16:creationId xmlns:a16="http://schemas.microsoft.com/office/drawing/2014/main" id="{20CFF289-8384-4EFF-BFF1-75A07438252F}"/>
              </a:ext>
            </a:extLst>
          </p:cNvPr>
          <p:cNvSpPr>
            <a:spLocks noGrp="1"/>
          </p:cNvSpPr>
          <p:nvPr>
            <p:ph type="sldNum" sz="quarter" idx="12"/>
          </p:nvPr>
        </p:nvSpPr>
        <p:spPr/>
        <p:txBody>
          <a:bodyPr/>
          <a:lstStyle/>
          <a:p>
            <a:fld id="{0275B568-514D-4B4F-9A23-02C38FCF693D}" type="slidenum">
              <a:rPr lang="en-US" smtClean="0"/>
              <a:t>4</a:t>
            </a:fld>
            <a:endParaRPr lang="en-US"/>
          </a:p>
        </p:txBody>
      </p:sp>
    </p:spTree>
    <p:extLst>
      <p:ext uri="{BB962C8B-B14F-4D97-AF65-F5344CB8AC3E}">
        <p14:creationId xmlns:p14="http://schemas.microsoft.com/office/powerpoint/2010/main" val="2887190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6B672F-F658-4620-9C66-5CC39BB1ECDB}"/>
              </a:ext>
            </a:extLst>
          </p:cNvPr>
          <p:cNvSpPr>
            <a:spLocks noGrp="1"/>
          </p:cNvSpPr>
          <p:nvPr>
            <p:ph type="title"/>
          </p:nvPr>
        </p:nvSpPr>
        <p:spPr/>
        <p:txBody>
          <a:bodyPr/>
          <a:lstStyle/>
          <a:p>
            <a:r>
              <a:rPr lang="en-US" dirty="0"/>
              <a:t>Education that qualifies for support</a:t>
            </a:r>
            <a:endParaRPr lang="sv-SE" dirty="0"/>
          </a:p>
        </p:txBody>
      </p:sp>
      <p:sp>
        <p:nvSpPr>
          <p:cNvPr id="3" name="Platshållare för innehåll 2">
            <a:extLst>
              <a:ext uri="{FF2B5EF4-FFF2-40B4-BE49-F238E27FC236}">
                <a16:creationId xmlns:a16="http://schemas.microsoft.com/office/drawing/2014/main" id="{AEA3936B-71FE-43DA-BF96-247D0B9F8823}"/>
              </a:ext>
            </a:extLst>
          </p:cNvPr>
          <p:cNvSpPr>
            <a:spLocks noGrp="1"/>
          </p:cNvSpPr>
          <p:nvPr>
            <p:ph idx="1"/>
          </p:nvPr>
        </p:nvSpPr>
        <p:spPr/>
        <p:txBody>
          <a:bodyPr/>
          <a:lstStyle/>
          <a:p>
            <a:r>
              <a:rPr lang="en-GB" dirty="0"/>
              <a:t>Education that entitles to regular study grants </a:t>
            </a:r>
          </a:p>
          <a:p>
            <a:r>
              <a:rPr lang="en-GB" dirty="0"/>
              <a:t>Education financed by a transition organization (for contract education at university or training provided by a private training provider)</a:t>
            </a:r>
          </a:p>
          <a:p>
            <a:r>
              <a:rPr lang="en-GB" dirty="0"/>
              <a:t>Validation of prior learning </a:t>
            </a:r>
            <a:r>
              <a:rPr lang="en-US" dirty="0"/>
              <a:t>within the framework of an education</a:t>
            </a:r>
          </a:p>
          <a:p>
            <a:pPr marL="0" indent="0">
              <a:buNone/>
            </a:pPr>
            <a:endParaRPr lang="en-US" dirty="0"/>
          </a:p>
          <a:p>
            <a:r>
              <a:rPr lang="en-US" dirty="0"/>
              <a:t>Education outside Sweden does not entitle to support</a:t>
            </a:r>
            <a:endParaRPr lang="en-GB" dirty="0"/>
          </a:p>
        </p:txBody>
      </p:sp>
      <p:sp>
        <p:nvSpPr>
          <p:cNvPr id="4" name="Platshållare för bildnummer 3">
            <a:extLst>
              <a:ext uri="{FF2B5EF4-FFF2-40B4-BE49-F238E27FC236}">
                <a16:creationId xmlns:a16="http://schemas.microsoft.com/office/drawing/2014/main" id="{E998CCF8-CFA4-4D03-8F1E-5B3A4CA1DC9B}"/>
              </a:ext>
            </a:extLst>
          </p:cNvPr>
          <p:cNvSpPr>
            <a:spLocks noGrp="1"/>
          </p:cNvSpPr>
          <p:nvPr>
            <p:ph type="sldNum" sz="quarter" idx="12"/>
          </p:nvPr>
        </p:nvSpPr>
        <p:spPr/>
        <p:txBody>
          <a:bodyPr/>
          <a:lstStyle/>
          <a:p>
            <a:fld id="{0275B568-514D-4B4F-9A23-02C38FCF693D}" type="slidenum">
              <a:rPr lang="en-US" smtClean="0"/>
              <a:t>5</a:t>
            </a:fld>
            <a:endParaRPr lang="en-US"/>
          </a:p>
        </p:txBody>
      </p:sp>
    </p:spTree>
    <p:extLst>
      <p:ext uri="{BB962C8B-B14F-4D97-AF65-F5344CB8AC3E}">
        <p14:creationId xmlns:p14="http://schemas.microsoft.com/office/powerpoint/2010/main" val="2040064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CCE309-DBCA-430F-9194-B2811C4104DD}"/>
              </a:ext>
            </a:extLst>
          </p:cNvPr>
          <p:cNvSpPr>
            <a:spLocks noGrp="1"/>
          </p:cNvSpPr>
          <p:nvPr>
            <p:ph type="title"/>
          </p:nvPr>
        </p:nvSpPr>
        <p:spPr/>
        <p:txBody>
          <a:bodyPr/>
          <a:lstStyle/>
          <a:p>
            <a:r>
              <a:rPr lang="sv-SE" dirty="0"/>
              <a:t>Maximum duration and age limits</a:t>
            </a:r>
          </a:p>
        </p:txBody>
      </p:sp>
      <p:sp>
        <p:nvSpPr>
          <p:cNvPr id="3" name="Platshållare för innehåll 2">
            <a:extLst>
              <a:ext uri="{FF2B5EF4-FFF2-40B4-BE49-F238E27FC236}">
                <a16:creationId xmlns:a16="http://schemas.microsoft.com/office/drawing/2014/main" id="{87293A03-41C3-4B03-9178-913A7541F5BA}"/>
              </a:ext>
            </a:extLst>
          </p:cNvPr>
          <p:cNvSpPr>
            <a:spLocks noGrp="1"/>
          </p:cNvSpPr>
          <p:nvPr>
            <p:ph idx="1"/>
          </p:nvPr>
        </p:nvSpPr>
        <p:spPr/>
        <p:txBody>
          <a:bodyPr/>
          <a:lstStyle/>
          <a:p>
            <a:r>
              <a:rPr lang="en-GB" dirty="0"/>
              <a:t>The SGT covers a maximum of 44 weeks with full time support (about two semesters)</a:t>
            </a:r>
          </a:p>
          <a:p>
            <a:r>
              <a:rPr lang="en-GB" dirty="0"/>
              <a:t>The studies must at least correspond to one full-time week at a time </a:t>
            </a:r>
          </a:p>
          <a:p>
            <a:r>
              <a:rPr lang="en-GB" dirty="0"/>
              <a:t>The lowest study rate is </a:t>
            </a:r>
            <a:r>
              <a:rPr lang="en-US" dirty="0"/>
              <a:t>20 percent (one day a week for five weeks)</a:t>
            </a:r>
          </a:p>
          <a:p>
            <a:pPr marL="0" indent="0">
              <a:buNone/>
            </a:pPr>
            <a:endParaRPr lang="en-GB" dirty="0"/>
          </a:p>
          <a:p>
            <a:r>
              <a:rPr lang="en-GB" dirty="0"/>
              <a:t>SGT can be provided up to 62 years of age (from 60 years of age </a:t>
            </a:r>
            <a:r>
              <a:rPr lang="en-US" dirty="0"/>
              <a:t>for a maximum of 10 weeks)</a:t>
            </a:r>
          </a:p>
          <a:p>
            <a:r>
              <a:rPr lang="en-US" dirty="0"/>
              <a:t>Loans can be provided up to 60 years of age</a:t>
            </a:r>
          </a:p>
          <a:p>
            <a:endParaRPr lang="en-GB" dirty="0"/>
          </a:p>
        </p:txBody>
      </p:sp>
      <p:sp>
        <p:nvSpPr>
          <p:cNvPr id="4" name="Platshållare för bildnummer 3">
            <a:extLst>
              <a:ext uri="{FF2B5EF4-FFF2-40B4-BE49-F238E27FC236}">
                <a16:creationId xmlns:a16="http://schemas.microsoft.com/office/drawing/2014/main" id="{9CD3089E-2A6D-47F3-A0EB-A1EB936960BB}"/>
              </a:ext>
            </a:extLst>
          </p:cNvPr>
          <p:cNvSpPr>
            <a:spLocks noGrp="1"/>
          </p:cNvSpPr>
          <p:nvPr>
            <p:ph type="sldNum" sz="quarter" idx="12"/>
          </p:nvPr>
        </p:nvSpPr>
        <p:spPr/>
        <p:txBody>
          <a:bodyPr/>
          <a:lstStyle/>
          <a:p>
            <a:fld id="{0275B568-514D-4B4F-9A23-02C38FCF693D}" type="slidenum">
              <a:rPr lang="en-US" smtClean="0"/>
              <a:t>6</a:t>
            </a:fld>
            <a:endParaRPr lang="en-US"/>
          </a:p>
        </p:txBody>
      </p:sp>
    </p:spTree>
    <p:extLst>
      <p:ext uri="{BB962C8B-B14F-4D97-AF65-F5344CB8AC3E}">
        <p14:creationId xmlns:p14="http://schemas.microsoft.com/office/powerpoint/2010/main" val="3365839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2586433-DE15-42D1-A0DC-F52F2A12922F}"/>
              </a:ext>
            </a:extLst>
          </p:cNvPr>
          <p:cNvSpPr>
            <a:spLocks noGrp="1"/>
          </p:cNvSpPr>
          <p:nvPr>
            <p:ph type="title"/>
          </p:nvPr>
        </p:nvSpPr>
        <p:spPr/>
        <p:txBody>
          <a:bodyPr/>
          <a:lstStyle/>
          <a:p>
            <a:r>
              <a:rPr lang="en-GB" dirty="0"/>
              <a:t>Conditions to receive the SGT</a:t>
            </a:r>
          </a:p>
        </p:txBody>
      </p:sp>
      <p:sp>
        <p:nvSpPr>
          <p:cNvPr id="3" name="Platshållare för innehåll 2">
            <a:extLst>
              <a:ext uri="{FF2B5EF4-FFF2-40B4-BE49-F238E27FC236}">
                <a16:creationId xmlns:a16="http://schemas.microsoft.com/office/drawing/2014/main" id="{FD7990AE-7F98-42B1-9C2E-A3CD03EC7379}"/>
              </a:ext>
            </a:extLst>
          </p:cNvPr>
          <p:cNvSpPr>
            <a:spLocks noGrp="1"/>
          </p:cNvSpPr>
          <p:nvPr>
            <p:ph idx="1"/>
          </p:nvPr>
        </p:nvSpPr>
        <p:spPr>
          <a:xfrm>
            <a:off x="624000" y="2267999"/>
            <a:ext cx="10848000" cy="4112843"/>
          </a:xfrm>
        </p:spPr>
        <p:txBody>
          <a:bodyPr/>
          <a:lstStyle/>
          <a:p>
            <a:r>
              <a:rPr lang="en-GB" dirty="0"/>
              <a:t>The studies </a:t>
            </a:r>
            <a:r>
              <a:rPr lang="en-US" dirty="0"/>
              <a:t>must be assumed to give the individual a stronger future position in the labor market, taking into account the needs of the labor market </a:t>
            </a:r>
          </a:p>
          <a:p>
            <a:r>
              <a:rPr lang="en-US" dirty="0"/>
              <a:t>The person’s previous education, knowledge and experience from working life should be considered </a:t>
            </a:r>
          </a:p>
          <a:p>
            <a:r>
              <a:rPr lang="en-GB" dirty="0"/>
              <a:t>The studies can either aim to strengthen the individual’s position in the area he or she is working or to strengthen the person’s competence in other areas in order to apply for new positions </a:t>
            </a:r>
          </a:p>
          <a:p>
            <a:r>
              <a:rPr lang="en-GB" dirty="0"/>
              <a:t>Work-place specific training and skills development are the employer’s responsibility and shall be financed by the employer not by the SGT</a:t>
            </a:r>
          </a:p>
          <a:p>
            <a:endParaRPr lang="en-GB" dirty="0"/>
          </a:p>
          <a:p>
            <a:endParaRPr lang="en-GB" dirty="0"/>
          </a:p>
          <a:p>
            <a:endParaRPr lang="en-US" dirty="0"/>
          </a:p>
          <a:p>
            <a:endParaRPr lang="en-GB" dirty="0"/>
          </a:p>
        </p:txBody>
      </p:sp>
      <p:sp>
        <p:nvSpPr>
          <p:cNvPr id="4" name="Platshållare för bildnummer 3">
            <a:extLst>
              <a:ext uri="{FF2B5EF4-FFF2-40B4-BE49-F238E27FC236}">
                <a16:creationId xmlns:a16="http://schemas.microsoft.com/office/drawing/2014/main" id="{03A7EC46-242C-45CE-9582-824BD1E1A12C}"/>
              </a:ext>
            </a:extLst>
          </p:cNvPr>
          <p:cNvSpPr>
            <a:spLocks noGrp="1"/>
          </p:cNvSpPr>
          <p:nvPr>
            <p:ph type="sldNum" sz="quarter" idx="12"/>
          </p:nvPr>
        </p:nvSpPr>
        <p:spPr/>
        <p:txBody>
          <a:bodyPr/>
          <a:lstStyle/>
          <a:p>
            <a:fld id="{0275B568-514D-4B4F-9A23-02C38FCF693D}" type="slidenum">
              <a:rPr lang="en-US" smtClean="0"/>
              <a:t>7</a:t>
            </a:fld>
            <a:endParaRPr lang="en-US"/>
          </a:p>
        </p:txBody>
      </p:sp>
    </p:spTree>
    <p:extLst>
      <p:ext uri="{BB962C8B-B14F-4D97-AF65-F5344CB8AC3E}">
        <p14:creationId xmlns:p14="http://schemas.microsoft.com/office/powerpoint/2010/main" val="3398894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9077F5-43CE-4616-812F-D1FA18584624}"/>
              </a:ext>
            </a:extLst>
          </p:cNvPr>
          <p:cNvSpPr>
            <a:spLocks noGrp="1"/>
          </p:cNvSpPr>
          <p:nvPr>
            <p:ph type="title"/>
          </p:nvPr>
        </p:nvSpPr>
        <p:spPr/>
        <p:txBody>
          <a:bodyPr/>
          <a:lstStyle/>
          <a:p>
            <a:r>
              <a:rPr lang="en-GB" dirty="0"/>
              <a:t>Transition organizations have a key role</a:t>
            </a:r>
          </a:p>
        </p:txBody>
      </p:sp>
      <p:sp>
        <p:nvSpPr>
          <p:cNvPr id="3" name="Platshållare för innehåll 2">
            <a:extLst>
              <a:ext uri="{FF2B5EF4-FFF2-40B4-BE49-F238E27FC236}">
                <a16:creationId xmlns:a16="http://schemas.microsoft.com/office/drawing/2014/main" id="{7BCCE643-4CAD-43C4-90F6-B30D7CE1EB58}"/>
              </a:ext>
            </a:extLst>
          </p:cNvPr>
          <p:cNvSpPr>
            <a:spLocks noGrp="1"/>
          </p:cNvSpPr>
          <p:nvPr>
            <p:ph idx="1"/>
          </p:nvPr>
        </p:nvSpPr>
        <p:spPr/>
        <p:txBody>
          <a:bodyPr/>
          <a:lstStyle/>
          <a:p>
            <a:r>
              <a:rPr lang="en-GB" dirty="0"/>
              <a:t>Individuals </a:t>
            </a:r>
            <a:r>
              <a:rPr lang="en-US" dirty="0"/>
              <a:t>should contact their transition organization (owned by the social partners, for example TRR or TSL)</a:t>
            </a:r>
          </a:p>
          <a:p>
            <a:r>
              <a:rPr lang="en-US" dirty="0"/>
              <a:t>From the transition organization they get study and career guidance</a:t>
            </a:r>
          </a:p>
          <a:p>
            <a:r>
              <a:rPr lang="en-US" dirty="0"/>
              <a:t>The transition organization make a statement on whether education can be assumed to give the individual a stronger future position in the labor market, considering the needs of the labor market </a:t>
            </a:r>
          </a:p>
          <a:p>
            <a:r>
              <a:rPr lang="en-US" dirty="0"/>
              <a:t>The Central Student Aid Board (CSN) decides on the grant and shall according to the law pay special attention to the statement from the transition organization</a:t>
            </a:r>
            <a:endParaRPr lang="en-GB" dirty="0"/>
          </a:p>
        </p:txBody>
      </p:sp>
      <p:sp>
        <p:nvSpPr>
          <p:cNvPr id="4" name="Platshållare för bildnummer 3">
            <a:extLst>
              <a:ext uri="{FF2B5EF4-FFF2-40B4-BE49-F238E27FC236}">
                <a16:creationId xmlns:a16="http://schemas.microsoft.com/office/drawing/2014/main" id="{46195493-0D5F-4039-85BC-FFA5C2822E2D}"/>
              </a:ext>
            </a:extLst>
          </p:cNvPr>
          <p:cNvSpPr>
            <a:spLocks noGrp="1"/>
          </p:cNvSpPr>
          <p:nvPr>
            <p:ph type="sldNum" sz="quarter" idx="12"/>
          </p:nvPr>
        </p:nvSpPr>
        <p:spPr/>
        <p:txBody>
          <a:bodyPr/>
          <a:lstStyle/>
          <a:p>
            <a:fld id="{0275B568-514D-4B4F-9A23-02C38FCF693D}" type="slidenum">
              <a:rPr lang="en-US" smtClean="0"/>
              <a:t>8</a:t>
            </a:fld>
            <a:endParaRPr lang="en-US"/>
          </a:p>
        </p:txBody>
      </p:sp>
    </p:spTree>
    <p:extLst>
      <p:ext uri="{BB962C8B-B14F-4D97-AF65-F5344CB8AC3E}">
        <p14:creationId xmlns:p14="http://schemas.microsoft.com/office/powerpoint/2010/main" val="2346718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6CB6AE-3774-4AEB-A552-B9A4E4D6281E}"/>
              </a:ext>
            </a:extLst>
          </p:cNvPr>
          <p:cNvSpPr>
            <a:spLocks noGrp="1"/>
          </p:cNvSpPr>
          <p:nvPr>
            <p:ph type="title"/>
          </p:nvPr>
        </p:nvSpPr>
        <p:spPr/>
        <p:txBody>
          <a:bodyPr/>
          <a:lstStyle/>
          <a:p>
            <a:r>
              <a:rPr lang="en-GB" dirty="0"/>
              <a:t>The amount of support </a:t>
            </a:r>
          </a:p>
        </p:txBody>
      </p:sp>
      <p:sp>
        <p:nvSpPr>
          <p:cNvPr id="3" name="Platshållare för innehåll 2">
            <a:extLst>
              <a:ext uri="{FF2B5EF4-FFF2-40B4-BE49-F238E27FC236}">
                <a16:creationId xmlns:a16="http://schemas.microsoft.com/office/drawing/2014/main" id="{2F2C357F-8A76-459E-A1C6-E5BF4971C1FE}"/>
              </a:ext>
            </a:extLst>
          </p:cNvPr>
          <p:cNvSpPr>
            <a:spLocks noGrp="1"/>
          </p:cNvSpPr>
          <p:nvPr>
            <p:ph idx="1"/>
          </p:nvPr>
        </p:nvSpPr>
        <p:spPr>
          <a:xfrm>
            <a:off x="624000" y="2268000"/>
            <a:ext cx="10848000" cy="3888000"/>
          </a:xfrm>
        </p:spPr>
        <p:txBody>
          <a:bodyPr/>
          <a:lstStyle/>
          <a:p>
            <a:r>
              <a:rPr lang="en-US" sz="2200" dirty="0"/>
              <a:t>The grant compensates for lost income during the studies</a:t>
            </a:r>
          </a:p>
          <a:p>
            <a:r>
              <a:rPr lang="en-US" sz="2200" dirty="0"/>
              <a:t>The grant covers 80 percent of the reduced earned income during the studies up to a maximum of 4,5 of the income base amount per year</a:t>
            </a:r>
          </a:p>
          <a:p>
            <a:r>
              <a:rPr lang="en-US" sz="2200" dirty="0"/>
              <a:t>The grant have a maximum limit of SEK 21 300 per month (about 2 130 euro)</a:t>
            </a:r>
          </a:p>
          <a:p>
            <a:r>
              <a:rPr lang="en-US" sz="2200" dirty="0"/>
              <a:t>Maximum loan is SEK 12 500 per month (about 1 250 euro)</a:t>
            </a:r>
          </a:p>
          <a:p>
            <a:pPr marL="0" indent="0">
              <a:buNone/>
            </a:pPr>
            <a:r>
              <a:rPr lang="en-US" sz="2200" dirty="0"/>
              <a:t> </a:t>
            </a:r>
          </a:p>
          <a:p>
            <a:endParaRPr lang="en-US" dirty="0"/>
          </a:p>
          <a:p>
            <a:endParaRPr lang="en-US" dirty="0"/>
          </a:p>
          <a:p>
            <a:endParaRPr lang="en-US" dirty="0"/>
          </a:p>
        </p:txBody>
      </p:sp>
      <p:sp>
        <p:nvSpPr>
          <p:cNvPr id="4" name="Platshållare för bildnummer 3">
            <a:extLst>
              <a:ext uri="{FF2B5EF4-FFF2-40B4-BE49-F238E27FC236}">
                <a16:creationId xmlns:a16="http://schemas.microsoft.com/office/drawing/2014/main" id="{3FC5AB1C-A26D-4FEC-8323-06CF7D144719}"/>
              </a:ext>
            </a:extLst>
          </p:cNvPr>
          <p:cNvSpPr>
            <a:spLocks noGrp="1"/>
          </p:cNvSpPr>
          <p:nvPr>
            <p:ph type="sldNum" sz="quarter" idx="12"/>
          </p:nvPr>
        </p:nvSpPr>
        <p:spPr/>
        <p:txBody>
          <a:bodyPr/>
          <a:lstStyle/>
          <a:p>
            <a:fld id="{0275B568-514D-4B4F-9A23-02C38FCF693D}" type="slidenum">
              <a:rPr lang="en-US" smtClean="0"/>
              <a:t>9</a:t>
            </a:fld>
            <a:endParaRPr lang="en-US"/>
          </a:p>
        </p:txBody>
      </p:sp>
    </p:spTree>
    <p:extLst>
      <p:ext uri="{BB962C8B-B14F-4D97-AF65-F5344CB8AC3E}">
        <p14:creationId xmlns:p14="http://schemas.microsoft.com/office/powerpoint/2010/main" val="3836753275"/>
      </p:ext>
    </p:extLst>
  </p:cSld>
  <p:clrMapOvr>
    <a:masterClrMapping/>
  </p:clrMapOvr>
</p:sld>
</file>

<file path=ppt/theme/theme1.xml><?xml version="1.0" encoding="utf-8"?>
<a:theme xmlns:a="http://schemas.openxmlformats.org/drawingml/2006/main" name="Allmän Wide Screen">
  <a:themeElements>
    <a:clrScheme name="Unionen">
      <a:dk1>
        <a:sysClr val="windowText" lastClr="000000"/>
      </a:dk1>
      <a:lt1>
        <a:sysClr val="window" lastClr="FFFFFF"/>
      </a:lt1>
      <a:dk2>
        <a:srgbClr val="44546A"/>
      </a:dk2>
      <a:lt2>
        <a:srgbClr val="E7E6E6"/>
      </a:lt2>
      <a:accent1>
        <a:srgbClr val="1FA22E"/>
      </a:accent1>
      <a:accent2>
        <a:srgbClr val="EB9E2B"/>
      </a:accent2>
      <a:accent3>
        <a:srgbClr val="81BE40"/>
      </a:accent3>
      <a:accent4>
        <a:srgbClr val="E94F2D"/>
      </a:accent4>
      <a:accent5>
        <a:srgbClr val="CEDA47"/>
      </a:accent5>
      <a:accent6>
        <a:srgbClr val="009FA5"/>
      </a:accent6>
      <a:hlink>
        <a:srgbClr val="0563C1"/>
      </a:hlink>
      <a:folHlink>
        <a:srgbClr val="954F72"/>
      </a:folHlink>
    </a:clrScheme>
    <a:fontScheme name="Union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l">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Allmän_WS.potx" id="{BDFC5C1D-4B5D-41B9-AE6E-DD26F8BBF31E}" vid="{47C9AC64-828B-42A6-8675-3950A68C9CF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99A5812EC654640AAF0FBDB42E081DB" ma:contentTypeVersion="13" ma:contentTypeDescription="Crée un document." ma:contentTypeScope="" ma:versionID="91014088a579cc26c0110913aad0ce8a">
  <xsd:schema xmlns:xsd="http://www.w3.org/2001/XMLSchema" xmlns:xs="http://www.w3.org/2001/XMLSchema" xmlns:p="http://schemas.microsoft.com/office/2006/metadata/properties" xmlns:ns2="ca8b9c18-5e1d-46e5-9d1a-4e2a3224a5d3" xmlns:ns3="597f0e91-a424-40e7-b159-919cd36229ca" targetNamespace="http://schemas.microsoft.com/office/2006/metadata/properties" ma:root="true" ma:fieldsID="41ebf7365258ef4b8b181ce2bb71b0c4" ns2:_="" ns3:_="">
    <xsd:import namespace="ca8b9c18-5e1d-46e5-9d1a-4e2a3224a5d3"/>
    <xsd:import namespace="597f0e91-a424-40e7-b159-919cd36229c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8b9c18-5e1d-46e5-9d1a-4e2a3224a5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97f0e91-a424-40e7-b159-919cd36229ca" elementFormDefault="qualified">
    <xsd:import namespace="http://schemas.microsoft.com/office/2006/documentManagement/types"/>
    <xsd:import namespace="http://schemas.microsoft.com/office/infopath/2007/PartnerControls"/>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28AC2E-BA87-4750-AD5A-91504F3366EB}">
  <ds:schemaRefs>
    <ds:schemaRef ds:uri="http://schemas.microsoft.com/sharepoint/v3/contenttype/forms"/>
  </ds:schemaRefs>
</ds:datastoreItem>
</file>

<file path=customXml/itemProps2.xml><?xml version="1.0" encoding="utf-8"?>
<ds:datastoreItem xmlns:ds="http://schemas.openxmlformats.org/officeDocument/2006/customXml" ds:itemID="{11088DF8-0D04-4CAE-A84B-F2B13FAE74D7}"/>
</file>

<file path=customXml/itemProps3.xml><?xml version="1.0" encoding="utf-8"?>
<ds:datastoreItem xmlns:ds="http://schemas.openxmlformats.org/officeDocument/2006/customXml" ds:itemID="{2FC3547B-5920-4564-8316-75120DB96795}">
  <ds:schemaRefs>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4b2044be-60e7-42e1-b250-e799c89a1a3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1475</TotalTime>
  <Words>1519</Words>
  <Application>Microsoft Office PowerPoint</Application>
  <PresentationFormat>Bredbild</PresentationFormat>
  <Paragraphs>167</Paragraphs>
  <Slides>13</Slides>
  <Notes>12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13</vt:i4>
      </vt:variant>
    </vt:vector>
  </HeadingPairs>
  <TitlesOfParts>
    <vt:vector size="17" baseType="lpstr">
      <vt:lpstr>Arial</vt:lpstr>
      <vt:lpstr>Calibri</vt:lpstr>
      <vt:lpstr>Roboto</vt:lpstr>
      <vt:lpstr>Allmän Wide Screen</vt:lpstr>
      <vt:lpstr>Study grants for transition and the social partners' common view on further education </vt:lpstr>
      <vt:lpstr>Background - Study grants for transition (SGT) </vt:lpstr>
      <vt:lpstr>Study grants for transition (SGT)</vt:lpstr>
      <vt:lpstr>Conditions for receiving support</vt:lpstr>
      <vt:lpstr>Education that qualifies for support</vt:lpstr>
      <vt:lpstr>Maximum duration and age limits</vt:lpstr>
      <vt:lpstr>Conditions to receive the SGT</vt:lpstr>
      <vt:lpstr>Transition organizations have a key role</vt:lpstr>
      <vt:lpstr>The amount of support </vt:lpstr>
      <vt:lpstr>Supplementary support in the main agreement </vt:lpstr>
      <vt:lpstr>Joint proposals from the social partners </vt:lpstr>
      <vt:lpstr>Higher education </vt:lpstr>
      <vt:lpstr>Higher Vocational Education (HVE) programmes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Lundholm Jesper</dc:creator>
  <cp:keywords>Allmän_WS</cp:keywords>
  <cp:lastModifiedBy>Lundholm Jesper</cp:lastModifiedBy>
  <cp:revision>2</cp:revision>
  <dcterms:created xsi:type="dcterms:W3CDTF">2022-05-08T11:13:33Z</dcterms:created>
  <dcterms:modified xsi:type="dcterms:W3CDTF">2022-05-13T06:29:10Z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0x010100C99A5812EC654640AAF0FBDB42E081DB</vt:lpwstr>
  </property>
</Properties>
</file>