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handoutMasterIdLst>
    <p:handoutMasterId r:id="rId17"/>
  </p:handoutMasterIdLst>
  <p:sldIdLst>
    <p:sldId id="300" r:id="rId2"/>
    <p:sldId id="466" r:id="rId3"/>
    <p:sldId id="465" r:id="rId4"/>
    <p:sldId id="536" r:id="rId5"/>
    <p:sldId id="537" r:id="rId6"/>
    <p:sldId id="556" r:id="rId7"/>
    <p:sldId id="555" r:id="rId8"/>
    <p:sldId id="522" r:id="rId9"/>
    <p:sldId id="539" r:id="rId10"/>
    <p:sldId id="543" r:id="rId11"/>
    <p:sldId id="538" r:id="rId12"/>
    <p:sldId id="547" r:id="rId13"/>
    <p:sldId id="551" r:id="rId14"/>
    <p:sldId id="554" r:id="rId15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PALLU" initials="M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B35"/>
    <a:srgbClr val="FFFFFF"/>
    <a:srgbClr val="BE0041"/>
    <a:srgbClr val="377DB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 autoAdjust="0"/>
    <p:restoredTop sz="90447" autoAdjust="0"/>
  </p:normalViewPr>
  <p:slideViewPr>
    <p:cSldViewPr showGuides="1">
      <p:cViewPr varScale="1">
        <p:scale>
          <a:sx n="101" d="100"/>
          <a:sy n="101" d="100"/>
        </p:scale>
        <p:origin x="2168" y="184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3216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B415146F-05FD-4627-8908-74831AE3492B}" type="datetimeFigureOut">
              <a:rPr lang="fr-FR"/>
              <a:pPr>
                <a:defRPr/>
              </a:pPr>
              <a:t>04/12/2020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154FA5-4169-4B12-B69D-889A4C5D948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89914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2E46BD-0A1D-48FB-989D-DD09AC6A9B7E}" type="datetimeFigureOut">
              <a:rPr lang="fr-FR"/>
              <a:pPr>
                <a:defRPr/>
              </a:pPr>
              <a:t>04/12/2020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076819-C292-489C-B378-9A46D339D64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9428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 – Rapide présentation du territoire</a:t>
            </a:r>
            <a:r>
              <a:rPr lang="fr-FR" baseline="0" dirty="0"/>
              <a:t> : des besoins de mobilité très différents : quelles réponses à apporter ?</a:t>
            </a:r>
          </a:p>
          <a:p>
            <a:r>
              <a:rPr lang="fr-FR" baseline="0" dirty="0"/>
              <a:t>2 – Les Projets de RER Métropolitain pour répondre à l’engorgement des grandes agglomérations : zoom sur le projet de RER Métropolitain</a:t>
            </a:r>
          </a:p>
          <a:p>
            <a:r>
              <a:rPr lang="fr-FR" baseline="0" dirty="0"/>
              <a:t>3 – La LOM et les contrats de mobilité : un nouveau cadre pour coordonner les actions de mobilités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76819-C292-489C-B378-9A46D339D64E}" type="slidenum">
              <a:rPr lang="fr-FR" altLang="fr-FR" smtClean="0"/>
              <a:pPr>
                <a:defRPr/>
              </a:pPr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4178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/>
              <a:t>90% des communes de NA ont moins de 2000 habitants</a:t>
            </a: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82E877-8484-45B1-A079-21F25A7797CA}" type="slidenum">
              <a:rPr lang="fr-FR" altLang="fr-FR" smtClean="0"/>
              <a:pPr/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3130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76819-C292-489C-B378-9A46D339D64E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6938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350D43F-A00A-48D6-A5E3-02293B9FA81C}" type="slidenum">
              <a:rPr lang="fr-FR" altLang="fr-FR" smtClean="0"/>
              <a:pPr/>
              <a:t>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3138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1800" dirty="0"/>
              <a:t>les principes de gouvernance du volet ferroviaire </a:t>
            </a:r>
            <a:r>
              <a:rPr lang="fr-FR" dirty="0"/>
              <a:t>:</a:t>
            </a:r>
          </a:p>
          <a:p>
            <a:pPr marL="702900" lvl="1" indent="-342900" algn="just"/>
            <a:r>
              <a:rPr lang="fr-FR" dirty="0"/>
              <a:t>Un Comité Exécutif composé des présidents de la Région, Bordeaux Métropole, Nouvelle-Aquitaine Mobilités</a:t>
            </a:r>
          </a:p>
          <a:p>
            <a:pPr marL="702900" lvl="1" indent="-342900" algn="just"/>
            <a:r>
              <a:rPr lang="fr-FR" dirty="0"/>
              <a:t>Un Comité de Pilotage garant du respect de la feuille de route du RER et de la validation des études</a:t>
            </a:r>
          </a:p>
          <a:p>
            <a:pPr marL="702900" lvl="1" indent="-342900" algn="just"/>
            <a:r>
              <a:rPr lang="fr-FR" dirty="0"/>
              <a:t>SNCF Réseau est maitre d’ouvrage des études</a:t>
            </a:r>
          </a:p>
          <a:p>
            <a:pPr marL="702900" lvl="1" indent="-342900" algn="just"/>
            <a:endParaRPr lang="fr-FR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1800" dirty="0"/>
              <a:t>les modalités de financement et le coût des études :</a:t>
            </a:r>
          </a:p>
          <a:p>
            <a:pPr marL="702900" lvl="1" indent="-342900" algn="just"/>
            <a:r>
              <a:rPr lang="fr-FR" dirty="0"/>
              <a:t>Principe général d’une clé de financement 1/3 Etat- 1/3 Région- 1/3 Bordeaux Métropole</a:t>
            </a:r>
          </a:p>
          <a:p>
            <a:pPr marL="702900" lvl="1" indent="-342900" algn="just"/>
            <a:r>
              <a:rPr lang="fr-FR" dirty="0"/>
              <a:t>Planning et coût des premières études prioritaires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76819-C292-489C-B378-9A46D339D64E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76406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Ajouter note vulnérabilité</a:t>
            </a:r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39E92EA-CC52-4A2B-BBDA-E49FD4A8CBE7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472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NA_PPT_region_rou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188913"/>
            <a:ext cx="5040313" cy="645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8" y="620713"/>
            <a:ext cx="3883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79388" y="6524625"/>
            <a:ext cx="8642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000" dirty="0">
                <a:solidFill>
                  <a:srgbClr val="A71B35"/>
                </a:solidFill>
                <a:latin typeface="Verdana" panose="020B0604030504040204" pitchFamily="34" charset="0"/>
              </a:rPr>
              <a:t>Région Nouvelle-Aquitaine/ 04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347686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rgbClr val="A71B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9399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3059113" y="188913"/>
            <a:ext cx="5834062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Actualité</a:t>
            </a:r>
            <a:r>
              <a:rPr lang="fr-FR" sz="1200" b="1" baseline="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mobilités en Nouvelle Aquitaine</a:t>
            </a:r>
            <a:endParaRPr lang="fr-FR" sz="1200" b="1" dirty="0">
              <a:solidFill>
                <a:srgbClr val="A71B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Région Nouvelle-Aquitaine / 04 décembre</a:t>
            </a:r>
            <a:r>
              <a:rPr lang="fr-FR" sz="1000" baseline="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2020</a:t>
            </a:r>
            <a:endParaRPr lang="fr-FR" sz="1000" dirty="0">
              <a:solidFill>
                <a:srgbClr val="A71B3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solidFill>
                <a:srgbClr val="BE00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3059113" y="188913"/>
            <a:ext cx="0" cy="360362"/>
          </a:xfrm>
          <a:prstGeom prst="line">
            <a:avLst/>
          </a:prstGeom>
          <a:ln>
            <a:solidFill>
              <a:srgbClr val="BE00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72450" y="6524625"/>
            <a:ext cx="720725" cy="196850"/>
          </a:xfrm>
        </p:spPr>
        <p:txBody>
          <a:bodyPr anchor="ctr"/>
          <a:lstStyle>
            <a:lvl1pPr defTabSz="914400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F4643E-C9A6-4B37-B3EC-EDDBEDC44C6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918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8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FC15D52-E049-42DA-8800-CCF66700F0A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modalis.fr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2"/>
          <p:cNvSpPr txBox="1">
            <a:spLocks noChangeArrowheads="1"/>
          </p:cNvSpPr>
          <p:nvPr/>
        </p:nvSpPr>
        <p:spPr bwMode="auto">
          <a:xfrm>
            <a:off x="1835150" y="2852738"/>
            <a:ext cx="70580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3600" b="1" dirty="0">
                <a:latin typeface="Verdana" panose="020B0604030504040204" pitchFamily="34" charset="0"/>
              </a:rPr>
              <a:t>Actualités de la mobilité en Nouvelle-Aquitaine</a:t>
            </a:r>
          </a:p>
        </p:txBody>
      </p:sp>
      <p:sp>
        <p:nvSpPr>
          <p:cNvPr id="6147" name="ZoneTexte 2"/>
          <p:cNvSpPr txBox="1">
            <a:spLocks noChangeArrowheads="1"/>
          </p:cNvSpPr>
          <p:nvPr/>
        </p:nvSpPr>
        <p:spPr bwMode="auto">
          <a:xfrm>
            <a:off x="1835150" y="4724400"/>
            <a:ext cx="7058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dirty="0">
                <a:latin typeface="Verdana" panose="020B0604030504040204" pitchFamily="34" charset="0"/>
              </a:rPr>
              <a:t>François Poupard, DGS</a:t>
            </a:r>
          </a:p>
          <a:p>
            <a:r>
              <a:rPr lang="fr-FR" altLang="fr-FR" dirty="0">
                <a:latin typeface="Verdana" panose="020B0604030504040204" pitchFamily="34" charset="0"/>
              </a:rPr>
              <a:t>Bordeaux, le 04 décembre 2020</a:t>
            </a:r>
          </a:p>
          <a:p>
            <a:r>
              <a:rPr lang="fr-FR" altLang="fr-FR" dirty="0">
                <a:latin typeface="Verdana" panose="020B0604030504040204" pitchFamily="34" charset="0"/>
              </a:rPr>
              <a:t>Cycle des hautes études de l’IHEDATE</a:t>
            </a:r>
          </a:p>
          <a:p>
            <a:r>
              <a:rPr lang="fr-FR" altLang="fr-FR" dirty="0">
                <a:latin typeface="Verdana" panose="020B0604030504040204" pitchFamily="34" charset="0"/>
              </a:rPr>
              <a:t> « Territoires et mobilités »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5600719"/>
            <a:ext cx="2847975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8">
            <a:extLst>
              <a:ext uri="{FF2B5EF4-FFF2-40B4-BE49-F238E27FC236}">
                <a16:creationId xmlns:a16="http://schemas.microsoft.com/office/drawing/2014/main" id="{598187F4-20D8-45DC-B08F-363AB4594C31}"/>
              </a:ext>
            </a:extLst>
          </p:cNvPr>
          <p:cNvSpPr txBox="1">
            <a:spLocks/>
          </p:cNvSpPr>
          <p:nvPr/>
        </p:nvSpPr>
        <p:spPr>
          <a:xfrm>
            <a:off x="395537" y="1124744"/>
            <a:ext cx="8280920" cy="488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fr-FR" sz="18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Les mises en œuvre d’actualité du projet  RER Métropolitain</a:t>
            </a:r>
          </a:p>
          <a:p>
            <a:pPr>
              <a:spcBef>
                <a:spcPct val="0"/>
              </a:spcBef>
            </a:pPr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Service Annuel 2021 :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premières 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diamétralisations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sur Libourne-Arcachon et renfort d’offre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Protocole-cadre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pour la gouvernance et les premières études ferroviaires (Séance Plénière du 16 novembre) : principes de gouvernance du volet </a:t>
            </a:r>
            <a:r>
              <a:rPr lang="fr-FR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feroviaire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modalités de financement et coût des études.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Etudes préliminaires d’électrification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l’axe Bordeaux-Saint </a:t>
            </a:r>
            <a:r>
              <a:rPr lang="fr-FR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Mariens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Acceptation tarifaire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des titres urbains TBM sur la ligne TER : expérimentation en cours entre Bordeaux-Saint Jean/ </a:t>
            </a:r>
            <a:r>
              <a:rPr lang="fr-FR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Parempuyre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et Pessac-</a:t>
            </a:r>
            <a:r>
              <a:rPr lang="fr-FR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Parempuyre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Car express :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pérennisation de la ligne Créon Bordeaux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(plus de 700 voyageurs/j) et définition en cours de nouveaux corridors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Points d’arrêts :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travaux de la halte du Bouscat-Saint Germaine mi-2021 à fin 2022 ; études en cours et concertation à venir pour la halte Talence-</a:t>
            </a:r>
            <a:r>
              <a:rPr lang="fr-FR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Médoquine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Communication :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Création d’un site dédié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au RER Métropolitain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4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268760"/>
            <a:ext cx="8496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dirty="0"/>
              <a:t>La Loi d’orientation des Mobilités, un nouveau cadre mobilisable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870274"/>
            <a:ext cx="85165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Région, d’Autorité Organisatrice des </a:t>
            </a: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Transports</a:t>
            </a: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(AOT) à Autorité Organisatrice des </a:t>
            </a: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Mobilités</a:t>
            </a: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(AOM)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fr-FR" sz="1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rôle de </a:t>
            </a: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cheffe de file</a:t>
            </a: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la Région renforcé</a:t>
            </a:r>
          </a:p>
          <a:p>
            <a:pPr algn="just">
              <a:defRPr/>
            </a:pPr>
            <a:endParaRPr lang="fr-FR" sz="1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nouvel outil à mobiliser : </a:t>
            </a: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contrats opérationnels de mobilité </a:t>
            </a: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coordonner les AOM sur les sujets suivants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576" y="3645024"/>
            <a:ext cx="576064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Mobilité et d’intermodalité</a:t>
            </a:r>
            <a:endParaRPr lang="fr-FR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Création, aménagement et fonctionnement des </a:t>
            </a: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pôles d’échanges multimodaux </a:t>
            </a: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(PEM) et des </a:t>
            </a: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aires de mobilité en milieu rural</a:t>
            </a:r>
            <a:endParaRPr lang="fr-FR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Gestion des situations dégradées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Diffusion des pratiques et des actions en faveur de la </a:t>
            </a: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mobilité solidaire et inclusive</a:t>
            </a:r>
            <a:endParaRPr lang="fr-FR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Ingénierie régionale </a:t>
            </a: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 service des projets de mobilité portés par les AOM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 des conditions favorables au </a:t>
            </a: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développement de la mobilité avec les gestionnaires de voirie et d’infrastructures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079" y="4293096"/>
            <a:ext cx="196373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51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3668" y="1282039"/>
            <a:ext cx="850950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Dans la définition de ces futurs contrats opérationnels de mobilité, la Région souhaite </a:t>
            </a:r>
            <a:r>
              <a:rPr lang="fr-FR" altLang="fr-FR" sz="16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aller plus loin que ce que la loi prévoit initialement</a:t>
            </a:r>
            <a:endParaRPr lang="fr-FR" alt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alt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2771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641" y="4673632"/>
            <a:ext cx="19653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0132" y="1121682"/>
            <a:ext cx="196373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522" y="2308354"/>
            <a:ext cx="2005012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59113" y="117475"/>
            <a:ext cx="54737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rôle de cheffe de file de la Région et les contrats opérationnels de mobilité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CRPMT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3059113" y="188913"/>
            <a:ext cx="0" cy="360362"/>
          </a:xfrm>
          <a:prstGeom prst="line">
            <a:avLst/>
          </a:prstGeom>
          <a:ln>
            <a:solidFill>
              <a:srgbClr val="BE00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76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2F9B238-1023-479C-8DF3-74A42CB0339F}" type="slidenum">
              <a:rPr lang="fr-FR" altLang="fr-FR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12</a:t>
            </a:fld>
            <a:endParaRPr lang="fr-FR" altLang="fr-FR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834" y="2028775"/>
            <a:ext cx="5905349" cy="174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fr-FR" sz="1600" b="1" u="sng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D’un point de vue opérationnel</a:t>
            </a:r>
            <a:endParaRPr lang="fr-FR" sz="1600" b="1" dirty="0">
              <a:solidFill>
                <a:srgbClr val="A71B3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sz="1400" b="1" dirty="0">
              <a:solidFill>
                <a:srgbClr val="A71B3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spcBef>
                <a:spcPts val="0"/>
              </a:spcBef>
              <a:buFontTx/>
              <a:buChar char="-"/>
              <a:defRPr/>
            </a:pP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Développement de services de mobilité locale</a:t>
            </a: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à l’échelle </a:t>
            </a:r>
          </a:p>
          <a:p>
            <a:pPr lvl="1">
              <a:spcBef>
                <a:spcPts val="0"/>
              </a:spcBef>
              <a:defRPr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de bassins de mobilité</a:t>
            </a:r>
          </a:p>
          <a:p>
            <a:pPr lvl="1">
              <a:spcBef>
                <a:spcPts val="200"/>
              </a:spcBef>
              <a:defRPr/>
            </a:pPr>
            <a:endParaRPr lang="fr-FR" sz="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spcBef>
                <a:spcPts val="0"/>
              </a:spcBef>
              <a:buFontTx/>
              <a:buChar char="-"/>
              <a:defRPr/>
            </a:pP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Evolution</a:t>
            </a: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l’offre de transport régionale (ferroviaire et routière)</a:t>
            </a:r>
          </a:p>
          <a:p>
            <a:pPr lvl="1">
              <a:spcBef>
                <a:spcPts val="0"/>
              </a:spcBef>
              <a:defRPr/>
            </a:pPr>
            <a:endParaRPr lang="fr-FR" sz="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spcBef>
                <a:spcPts val="0"/>
              </a:spcBef>
              <a:buFontTx/>
              <a:buChar char="-"/>
              <a:defRPr/>
            </a:pP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Articulation entre urbanisme et transport </a:t>
            </a: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favoriser l’usage des modes collectifs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2834" y="3998232"/>
            <a:ext cx="748952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fr-FR" sz="1600" b="1" u="sng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D’un point de vue partenarial : élargir les parties prenantes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sz="1600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Autorités organisatrices de la mobilité 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Syndicats mixtes de transport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Départements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Gestionnaires de gares ou de PEM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fr-FR" sz="12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EPCI Non AOM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fr-FR" sz="12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Nouvelle Aquitaine Mobilités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fr-FR" sz="12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Régions limitrophes</a:t>
            </a:r>
          </a:p>
        </p:txBody>
      </p:sp>
      <p:sp>
        <p:nvSpPr>
          <p:cNvPr id="17" name="ZoneTexte 4"/>
          <p:cNvSpPr txBox="1">
            <a:spLocks noChangeArrowheads="1"/>
          </p:cNvSpPr>
          <p:nvPr/>
        </p:nvSpPr>
        <p:spPr bwMode="auto">
          <a:xfrm>
            <a:off x="5259006" y="4678749"/>
            <a:ext cx="114098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dirty="0">
                <a:solidFill>
                  <a:srgbClr val="000000"/>
                </a:solidFill>
              </a:rPr>
              <a:t>Prévus par les textes</a:t>
            </a:r>
          </a:p>
        </p:txBody>
      </p:sp>
      <p:sp>
        <p:nvSpPr>
          <p:cNvPr id="18" name="ZoneTexte 5"/>
          <p:cNvSpPr txBox="1">
            <a:spLocks noChangeArrowheads="1"/>
          </p:cNvSpPr>
          <p:nvPr/>
        </p:nvSpPr>
        <p:spPr bwMode="auto">
          <a:xfrm>
            <a:off x="5224685" y="5304000"/>
            <a:ext cx="1142556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dirty="0">
                <a:solidFill>
                  <a:srgbClr val="000000"/>
                </a:solidFill>
              </a:rPr>
              <a:t>Souhaités par la Région</a:t>
            </a:r>
          </a:p>
        </p:txBody>
      </p:sp>
      <p:sp>
        <p:nvSpPr>
          <p:cNvPr id="19" name="Parenthèse fermante 18"/>
          <p:cNvSpPr/>
          <p:nvPr/>
        </p:nvSpPr>
        <p:spPr>
          <a:xfrm>
            <a:off x="4758151" y="4531548"/>
            <a:ext cx="181244" cy="648000"/>
          </a:xfrm>
          <a:prstGeom prst="rightBracke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20" name="Parenthèse fermante 19"/>
          <p:cNvSpPr/>
          <p:nvPr/>
        </p:nvSpPr>
        <p:spPr>
          <a:xfrm>
            <a:off x="4755529" y="5263669"/>
            <a:ext cx="182012" cy="612000"/>
          </a:xfrm>
          <a:prstGeom prst="rightBracke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373" y="1340768"/>
            <a:ext cx="795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altLang="fr-FR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 coopération basée sur la réciprocité</a:t>
            </a:r>
            <a:endParaRPr lang="fr-FR" altLang="fr-FR" sz="1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113" y="117475"/>
            <a:ext cx="54737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rôle de cheffe de file de la Région et les contrats opérationnels de mobilité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CRPMT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3059113" y="188913"/>
            <a:ext cx="0" cy="360362"/>
          </a:xfrm>
          <a:prstGeom prst="line">
            <a:avLst/>
          </a:prstGeom>
          <a:ln>
            <a:solidFill>
              <a:srgbClr val="BE00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7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043742F-853E-49D6-8F2F-33446766160E}" type="slidenum">
              <a:rPr lang="fr-FR" altLang="fr-FR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13</a:t>
            </a:fld>
            <a:endParaRPr lang="fr-FR" altLang="fr-FR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493" y="2132856"/>
            <a:ext cx="3671887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14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Région </a:t>
            </a: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permet la mise en œuvre d’une offre adaptée, alternative à l’</a:t>
            </a:r>
            <a:r>
              <a:rPr lang="fr-FR" sz="1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autosolisme</a:t>
            </a:r>
            <a:endParaRPr lang="fr-FR" sz="1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endParaRPr lang="fr-FR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maintenant, améliorant ou développant l’offre de transports</a:t>
            </a: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ferroviaires et routiers</a:t>
            </a:r>
          </a:p>
          <a:p>
            <a:pPr algn="just">
              <a:defRPr/>
            </a:pPr>
            <a:endParaRPr lang="fr-FR"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alt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l’absence de ressources financières nouvelles, en </a:t>
            </a:r>
            <a:r>
              <a:rPr lang="fr-FR" alt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accompagnant les territoires pour développer une offre adaptée aux besoins</a:t>
            </a:r>
          </a:p>
          <a:p>
            <a:pPr algn="just">
              <a:defRPr/>
            </a:pPr>
            <a:endParaRPr lang="fr-FR" altLang="fr-FR"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alt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fr-FR" alt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participant au développement de l’intermodalité</a:t>
            </a:r>
            <a:endParaRPr lang="fr-FR" sz="1600" b="1" dirty="0">
              <a:solidFill>
                <a:srgbClr val="C314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4608" y="2132856"/>
            <a:ext cx="3671887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14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partenaires </a:t>
            </a: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favorisent l’usage des modes alternatifs sur leur territoire et dans leur domaine de compétences</a:t>
            </a:r>
          </a:p>
          <a:p>
            <a:pPr algn="just">
              <a:defRPr/>
            </a:pPr>
            <a:endParaRPr lang="fr-FR" sz="1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articulant urbanisme et transport </a:t>
            </a: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 leur document de planification</a:t>
            </a:r>
          </a:p>
          <a:p>
            <a:pPr algn="just">
              <a:defRPr/>
            </a:pPr>
            <a:endParaRPr lang="fr-FR"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intensifiant le développement urbain autour des points d’arrêts structurants</a:t>
            </a:r>
          </a:p>
          <a:p>
            <a:pPr algn="just">
              <a:defRPr/>
            </a:pPr>
            <a:endParaRPr lang="fr-FR"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facilitant le recours aux modes actifs</a:t>
            </a: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y compris en rabattement sur les modes capacitaires</a:t>
            </a:r>
          </a:p>
        </p:txBody>
      </p:sp>
    </p:spTree>
    <p:extLst>
      <p:ext uri="{BB962C8B-B14F-4D97-AF65-F5344CB8AC3E}">
        <p14:creationId xmlns:p14="http://schemas.microsoft.com/office/powerpoint/2010/main" val="101158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211" y="1170961"/>
            <a:ext cx="21399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090598"/>
            <a:ext cx="493539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dirty="0"/>
              <a:t>Pour les Communautés de communes </a:t>
            </a:r>
            <a:r>
              <a:rPr lang="fr-FR" sz="1600" b="1" dirty="0"/>
              <a:t>n’ayant pas pris la compétence mobilité</a:t>
            </a:r>
            <a:r>
              <a:rPr lang="fr-FR" sz="1600" dirty="0"/>
              <a:t>, la Région met en place </a:t>
            </a:r>
            <a:r>
              <a:rPr lang="fr-FR" sz="1600" b="1" dirty="0"/>
              <a:t>une offre de cofinancement de services de mobilité locale : </a:t>
            </a:r>
            <a:r>
              <a:rPr lang="fr-FR" sz="1600" dirty="0"/>
              <a:t>Transport à la demande, mobilités partagées, mobilités actives, mobilités solidaires.</a:t>
            </a:r>
          </a:p>
          <a:p>
            <a:pPr algn="just">
              <a:defRPr/>
            </a:pP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dirty="0"/>
              <a:t>Seront privilégiés les services élaborés à l’échelle du bassin de mobilité, dans une logique de coopération entre les EPCI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dirty="0"/>
              <a:t>Une bonification de l’intervention régionale </a:t>
            </a:r>
            <a:r>
              <a:rPr lang="fr-FR" sz="1600" b="1" dirty="0"/>
              <a:t>en fonction de la vulnérabilité </a:t>
            </a:r>
            <a:r>
              <a:rPr lang="fr-FR" sz="1600" dirty="0"/>
              <a:t>des territoires</a:t>
            </a:r>
          </a:p>
          <a:p>
            <a:pPr algn="just">
              <a:defRPr/>
            </a:pPr>
            <a:endParaRPr lang="fr-FR" sz="11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dirty="0"/>
              <a:t>Une délégation de la compétence mobilité locale aux Communauté de communes non AOM afin de </a:t>
            </a:r>
            <a:r>
              <a:rPr lang="fr-FR" sz="1600" b="1" dirty="0"/>
              <a:t>favoriser l’initiative locale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sz="1600" dirty="0"/>
          </a:p>
          <a:p>
            <a:pPr>
              <a:defRPr/>
            </a:pPr>
            <a:endParaRPr lang="fr-FR" sz="1400" b="1" dirty="0"/>
          </a:p>
          <a:p>
            <a:pPr>
              <a:defRPr/>
            </a:pPr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>
            <a:off x="3059113" y="117475"/>
            <a:ext cx="54737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Dispositif de renfort d’offre et bouquet de mobilité locale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CRPMT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3059113" y="188913"/>
            <a:ext cx="0" cy="360362"/>
          </a:xfrm>
          <a:prstGeom prst="line">
            <a:avLst/>
          </a:prstGeom>
          <a:ln>
            <a:solidFill>
              <a:srgbClr val="BE00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3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2120EC-AAE7-405C-AB7D-A5D607937786}" type="slidenum">
              <a:rPr lang="fr-FR" altLang="fr-FR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14</a:t>
            </a:fld>
            <a:endParaRPr lang="fr-FR" altLang="fr-FR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462992" y="1268760"/>
            <a:ext cx="49353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2000" b="1" dirty="0">
                <a:solidFill>
                  <a:srgbClr val="A71B35"/>
                </a:solidFill>
                <a:latin typeface="+mj-lt"/>
              </a:rPr>
              <a:t>Par ces contrats, inciter au développement de solutions pour la mobilité locale</a:t>
            </a:r>
          </a:p>
        </p:txBody>
      </p:sp>
      <p:pic>
        <p:nvPicPr>
          <p:cNvPr id="9" name="Image 11" descr="Une image contenant texte&#10;&#10;Description générée automatiqueme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77340">
            <a:off x="5479039" y="650527"/>
            <a:ext cx="212566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62953">
            <a:off x="7449943" y="2998527"/>
            <a:ext cx="136048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29180">
            <a:off x="5815577" y="3502979"/>
            <a:ext cx="1452588" cy="129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486" y="1996773"/>
            <a:ext cx="1777291" cy="10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8879">
            <a:off x="5997252" y="4995919"/>
            <a:ext cx="1751497" cy="95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7172" y="4293096"/>
            <a:ext cx="104879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25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Espace réservé du contenu 1"/>
          <p:cNvSpPr txBox="1">
            <a:spLocks/>
          </p:cNvSpPr>
          <p:nvPr/>
        </p:nvSpPr>
        <p:spPr bwMode="auto">
          <a:xfrm>
            <a:off x="250825" y="1340768"/>
            <a:ext cx="43211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rgbClr val="BE0041"/>
                </a:solidFill>
                <a:latin typeface="Verdana" panose="020B0604030504040204" pitchFamily="34" charset="0"/>
              </a:rPr>
              <a:t>Région Nouvelle Aquitaine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rgbClr val="BE0041"/>
                </a:solidFill>
                <a:latin typeface="Verdana" panose="020B0604030504040204" pitchFamily="34" charset="0"/>
              </a:rPr>
              <a:t>84 036 km²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rgbClr val="BE0041"/>
                </a:solidFill>
                <a:latin typeface="Verdana" panose="020B0604030504040204" pitchFamily="34" charset="0"/>
              </a:rPr>
              <a:t>5,9 millions d’habitants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600" b="1" dirty="0"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b="1" dirty="0">
                <a:latin typeface="Verdana" panose="020B0604030504040204" pitchFamily="34" charset="0"/>
              </a:rPr>
              <a:t>12 Départements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400" b="1" dirty="0"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b="1" dirty="0">
                <a:latin typeface="Verdana" panose="020B0604030504040204" pitchFamily="34" charset="0"/>
              </a:rPr>
              <a:t>155 EPCI 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b="1" dirty="0">
                <a:latin typeface="Verdana" panose="020B0604030504040204" pitchFamily="34" charset="0"/>
              </a:rPr>
              <a:t>	</a:t>
            </a:r>
            <a:r>
              <a:rPr lang="fr-FR" altLang="fr-FR" sz="1400" dirty="0">
                <a:latin typeface="Verdana" panose="020B0604030504040204" pitchFamily="34" charset="0"/>
              </a:rPr>
              <a:t>1 Métropole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dirty="0">
                <a:latin typeface="Verdana" panose="020B0604030504040204" pitchFamily="34" charset="0"/>
              </a:rPr>
              <a:t>	2 Communautés Urbaines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dirty="0">
                <a:latin typeface="Verdana" panose="020B0604030504040204" pitchFamily="34" charset="0"/>
              </a:rPr>
              <a:t>	24 Communautés d’agglomération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dirty="0">
                <a:latin typeface="Verdana" panose="020B0604030504040204" pitchFamily="34" charset="0"/>
              </a:rPr>
              <a:t>	128 Communautés de communes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400" b="1" dirty="0"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b="1" dirty="0">
                <a:latin typeface="Verdana" panose="020B0604030504040204" pitchFamily="34" charset="0"/>
              </a:rPr>
              <a:t>+ les Pays ;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b="1" dirty="0">
                <a:latin typeface="Verdana" panose="020B0604030504040204" pitchFamily="34" charset="0"/>
              </a:rPr>
              <a:t>+ les territoires de SCoT ;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b="1" dirty="0">
                <a:latin typeface="Verdana" panose="020B0604030504040204" pitchFamily="34" charset="0"/>
              </a:rPr>
              <a:t>+ les pôles métropolitains…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400" b="1" dirty="0"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400" b="1" dirty="0"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b="1" dirty="0">
                <a:solidFill>
                  <a:srgbClr val="A71B35"/>
                </a:solidFill>
                <a:latin typeface="Verdana" panose="020B0604030504040204" pitchFamily="34" charset="0"/>
              </a:rPr>
              <a:t>Une multitude d’acteurs à mettre autour de la table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600" b="1" dirty="0">
              <a:solidFill>
                <a:srgbClr val="BE0041"/>
              </a:solidFill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600" b="1" dirty="0">
              <a:solidFill>
                <a:srgbClr val="BE0041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425" y="620688"/>
            <a:ext cx="4413079" cy="6241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668338"/>
            <a:ext cx="4183062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27000" y="1341438"/>
            <a:ext cx="4608513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58775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SzPct val="80000"/>
              <a:buFont typeface="Wingdings" panose="05000000000000000000" pitchFamily="2" charset="2"/>
              <a:buNone/>
              <a:defRPr/>
            </a:pPr>
            <a:r>
              <a:rPr lang="fr-FR" altLang="fr-FR" sz="1400" b="1" dirty="0">
                <a:solidFill>
                  <a:srgbClr val="BE0041"/>
                </a:solidFill>
                <a:latin typeface="Verdana" panose="020B0604030504040204" pitchFamily="34" charset="0"/>
              </a:rPr>
              <a:t>Une diversité des espaces… et des besoins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  <a:defRPr/>
            </a:pPr>
            <a:endParaRPr lang="fr-FR" altLang="fr-FR" sz="1400" b="1" dirty="0">
              <a:solidFill>
                <a:srgbClr val="BE0041"/>
              </a:solidFill>
              <a:latin typeface="Verdana" panose="020B0604030504040204" pitchFamily="34" charset="0"/>
            </a:endParaRPr>
          </a:p>
          <a:p>
            <a:pPr marL="342900" indent="-285750" algn="just" eaLnBrk="1" hangingPunct="1"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latin typeface="Verdana" panose="020B0604030504040204" pitchFamily="34" charset="0"/>
              </a:rPr>
              <a:t>D’importantes </a:t>
            </a:r>
            <a:r>
              <a:rPr lang="fr-FR" altLang="fr-FR" sz="1400" b="1" dirty="0">
                <a:latin typeface="Verdana" panose="020B0604030504040204" pitchFamily="34" charset="0"/>
              </a:rPr>
              <a:t>zones urbaines </a:t>
            </a:r>
            <a:r>
              <a:rPr lang="fr-FR" altLang="fr-FR" sz="1400" dirty="0">
                <a:latin typeface="Verdana" panose="020B0604030504040204" pitchFamily="34" charset="0"/>
              </a:rPr>
              <a:t>et leurs </a:t>
            </a:r>
            <a:r>
              <a:rPr lang="fr-FR" altLang="fr-FR" sz="1400" b="1" dirty="0">
                <a:latin typeface="Verdana" panose="020B0604030504040204" pitchFamily="34" charset="0"/>
              </a:rPr>
              <a:t>couronnes périurbaines</a:t>
            </a:r>
          </a:p>
          <a:p>
            <a:pPr marL="342900" indent="-285750" algn="just" eaLnBrk="1" hangingPunct="1"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latin typeface="Verdana" panose="020B0604030504040204" pitchFamily="34" charset="0"/>
              </a:rPr>
              <a:t>Des </a:t>
            </a:r>
            <a:r>
              <a:rPr lang="fr-FR" altLang="fr-FR" sz="1400" b="1" dirty="0">
                <a:latin typeface="Verdana" panose="020B0604030504040204" pitchFamily="34" charset="0"/>
              </a:rPr>
              <a:t>communes littorales</a:t>
            </a:r>
            <a:r>
              <a:rPr lang="fr-FR" altLang="fr-FR" sz="1400" dirty="0">
                <a:latin typeface="Verdana" panose="020B0604030504040204" pitchFamily="34" charset="0"/>
              </a:rPr>
              <a:t>, à forte attractivité résidentielle et  touristique saisonnière </a:t>
            </a:r>
          </a:p>
          <a:p>
            <a:pPr marL="342900" indent="-285750" algn="just" eaLnBrk="1" hangingPunct="1"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latin typeface="Verdana" panose="020B0604030504040204" pitchFamily="34" charset="0"/>
              </a:rPr>
              <a:t>Des </a:t>
            </a:r>
            <a:r>
              <a:rPr lang="fr-FR" altLang="fr-FR" sz="1400" b="1" dirty="0">
                <a:latin typeface="Verdana" panose="020B0604030504040204" pitchFamily="34" charset="0"/>
              </a:rPr>
              <a:t>espaces de montagnes</a:t>
            </a:r>
            <a:r>
              <a:rPr lang="fr-FR" altLang="fr-FR" sz="1400" dirty="0">
                <a:latin typeface="Verdana" panose="020B0604030504040204" pitchFamily="34" charset="0"/>
              </a:rPr>
              <a:t> ;</a:t>
            </a:r>
          </a:p>
          <a:p>
            <a:pPr marL="342900" indent="-285750" algn="just" eaLnBrk="1" hangingPunct="1"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latin typeface="Verdana" panose="020B0604030504040204" pitchFamily="34" charset="0"/>
              </a:rPr>
              <a:t>Des </a:t>
            </a:r>
            <a:r>
              <a:rPr lang="fr-FR" altLang="fr-FR" sz="1400" b="1" dirty="0">
                <a:latin typeface="Verdana" panose="020B0604030504040204" pitchFamily="34" charset="0"/>
              </a:rPr>
              <a:t>espaces ruraux</a:t>
            </a:r>
            <a:r>
              <a:rPr lang="fr-FR" altLang="fr-FR" sz="1400" dirty="0">
                <a:latin typeface="Verdana" panose="020B0604030504040204" pitchFamily="34" charset="0"/>
              </a:rPr>
              <a:t>, à faible voire très faible densité, de population, d’emploi et de services.</a:t>
            </a:r>
          </a:p>
          <a:p>
            <a:pPr marL="342900" indent="-285750" algn="just" eaLnBrk="1" hangingPunct="1"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latin typeface="Verdana" panose="020B0604030504040204" pitchFamily="34" charset="0"/>
              </a:rPr>
              <a:t>Des </a:t>
            </a:r>
            <a:r>
              <a:rPr lang="fr-FR" altLang="fr-FR" sz="1400" b="1" dirty="0">
                <a:latin typeface="Verdana" panose="020B0604030504040204" pitchFamily="34" charset="0"/>
              </a:rPr>
              <a:t>espaces frontaliers</a:t>
            </a:r>
            <a:r>
              <a:rPr lang="fr-FR" altLang="fr-FR" sz="1400" dirty="0">
                <a:latin typeface="Verdana" panose="020B0604030504040204" pitchFamily="34" charset="0"/>
              </a:rPr>
              <a:t>, avec l’Espagne</a:t>
            </a:r>
          </a:p>
          <a:p>
            <a:pPr marL="342900" indent="-285750" algn="just" eaLnBrk="1" hangingPunct="1"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latin typeface="Verdana" panose="020B0604030504040204" pitchFamily="34" charset="0"/>
              </a:rPr>
              <a:t>Des territoires </a:t>
            </a:r>
            <a:r>
              <a:rPr lang="fr-FR" altLang="fr-FR" sz="1400" b="1" dirty="0">
                <a:latin typeface="Verdana" panose="020B0604030504040204" pitchFamily="34" charset="0"/>
              </a:rPr>
              <a:t>dynamiques</a:t>
            </a:r>
            <a:r>
              <a:rPr lang="fr-FR" altLang="fr-FR" sz="1400" dirty="0">
                <a:latin typeface="Verdana" panose="020B0604030504040204" pitchFamily="34" charset="0"/>
              </a:rPr>
              <a:t>…. Et d’autres en </a:t>
            </a:r>
            <a:r>
              <a:rPr lang="fr-FR" altLang="fr-FR" sz="1400" b="1" dirty="0">
                <a:latin typeface="Verdana" panose="020B0604030504040204" pitchFamily="34" charset="0"/>
              </a:rPr>
              <a:t>déprise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  <a:defRPr/>
            </a:pPr>
            <a:endParaRPr lang="fr-FR" altLang="fr-FR" sz="1400" b="1" dirty="0">
              <a:solidFill>
                <a:srgbClr val="BE0041"/>
              </a:solidFill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  <a:defRPr/>
            </a:pPr>
            <a:endParaRPr lang="fr-FR" altLang="fr-FR" sz="1400" b="1" dirty="0">
              <a:solidFill>
                <a:srgbClr val="BE0041"/>
              </a:solidFill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  <a:defRPr/>
            </a:pPr>
            <a:r>
              <a:rPr lang="fr-FR" altLang="fr-FR" sz="1400" b="1" dirty="0">
                <a:solidFill>
                  <a:srgbClr val="BE0041"/>
                </a:solidFill>
                <a:latin typeface="Verdana" panose="020B0604030504040204" pitchFamily="34" charset="0"/>
              </a:rPr>
              <a:t>La Région Nouvelle Aquitaine est un « condensé » des situations possibles.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  <a:defRPr/>
            </a:pPr>
            <a:endParaRPr lang="fr-FR" altLang="fr-FR" sz="1400" b="1" dirty="0">
              <a:solidFill>
                <a:srgbClr val="BE0041"/>
              </a:solidFill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  <a:defRPr/>
            </a:pPr>
            <a:r>
              <a:rPr lang="fr-FR" altLang="fr-FR" sz="1400" b="1" dirty="0">
                <a:solidFill>
                  <a:srgbClr val="BE0041"/>
                </a:solidFill>
                <a:latin typeface="Verdana" panose="020B0604030504040204" pitchFamily="34" charset="0"/>
              </a:rPr>
              <a:t>La politique régionale doit s’adapter à cette diversité des besoins, mais aussi à cette échelle d’action.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9712" y="1462199"/>
            <a:ext cx="543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Une actualité et des politiques régionales de mobilité fortement guidées et influencées par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7" y="2847300"/>
            <a:ext cx="410445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fr-FR" sz="16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ambitions régionales</a:t>
            </a:r>
            <a:r>
              <a:rPr lang="fr-FR" sz="16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affirmées dans des documents cadres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806224" y="2836501"/>
            <a:ext cx="410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fr-FR" sz="16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évolutions réglementaires </a:t>
            </a:r>
            <a:r>
              <a:rPr lang="fr-FR" sz="16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nationales importantes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1692587" cy="119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276" y="4087438"/>
            <a:ext cx="1603357" cy="141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021288" y="4144431"/>
            <a:ext cx="37991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Loi d’orientation des mobilités (LOM)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D’autorité organisatrice de transport (AOT) à autorité organisatrice de mobilités (AOM)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Le rôle de cheffe de file de la Région renforce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Le positionnement des Communautés de Communes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3347864" y="2276872"/>
            <a:ext cx="720080" cy="36004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5129808" y="2276872"/>
            <a:ext cx="720080" cy="36004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6587716" y="3651174"/>
            <a:ext cx="720080" cy="36004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881789" y="3651174"/>
            <a:ext cx="720080" cy="36004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3068914" y="3651174"/>
            <a:ext cx="720080" cy="36004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57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556792"/>
            <a:ext cx="374441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A71B35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Les projets de RER autour des grandes agglomérations</a:t>
            </a: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RER Métropolitain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RER Basque</a:t>
            </a:r>
          </a:p>
        </p:txBody>
      </p:sp>
      <p:grpSp>
        <p:nvGrpSpPr>
          <p:cNvPr id="3" name="Groupe 1"/>
          <p:cNvGrpSpPr>
            <a:grpSpLocks/>
          </p:cNvGrpSpPr>
          <p:nvPr/>
        </p:nvGrpSpPr>
        <p:grpSpPr bwMode="auto">
          <a:xfrm>
            <a:off x="4905153" y="764704"/>
            <a:ext cx="4249960" cy="5532909"/>
            <a:chOff x="4747804" y="560183"/>
            <a:chExt cx="4407177" cy="5737634"/>
          </a:xfrm>
        </p:grpSpPr>
        <p:pic>
          <p:nvPicPr>
            <p:cNvPr id="4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804" y="560183"/>
              <a:ext cx="4396196" cy="5737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2427" y="4797152"/>
              <a:ext cx="1822554" cy="128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ZoneTexte 5"/>
          <p:cNvSpPr txBox="1"/>
          <p:nvPr/>
        </p:nvSpPr>
        <p:spPr>
          <a:xfrm>
            <a:off x="467544" y="3531158"/>
            <a:ext cx="403244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Tirer parti des étoiles ferroviaires, améliorer l’offre ferroviaire et routière et sa robustesse, pour répondre au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défi du report modal de l’</a:t>
            </a:r>
            <a:r>
              <a:rPr lang="fr-FR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autosolisme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 vers les transports collectifs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dans les grandes agglomération saturées, aux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zones d’influence toujours plus grandes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26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>
            <a:spLocks noChangeArrowheads="1"/>
          </p:cNvSpPr>
          <p:nvPr/>
        </p:nvSpPr>
        <p:spPr bwMode="auto">
          <a:xfrm>
            <a:off x="44450" y="1196752"/>
            <a:ext cx="4672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réseau routier interurbain : le défi de l’harmonisation</a:t>
            </a:r>
          </a:p>
        </p:txBody>
      </p:sp>
      <p:pic>
        <p:nvPicPr>
          <p:cNvPr id="3" name="Image 5" descr="Capture d’écran 2018-02-09 à 16.5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546100"/>
            <a:ext cx="4379912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6"/>
          <p:cNvSpPr txBox="1">
            <a:spLocks noChangeArrowheads="1"/>
          </p:cNvSpPr>
          <p:nvPr/>
        </p:nvSpPr>
        <p:spPr bwMode="auto">
          <a:xfrm>
            <a:off x="127470" y="2069703"/>
            <a:ext cx="28083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Septembre 2017 : 12 réseaux de cars interurbains départementaux deviennent régionaux.</a:t>
            </a:r>
          </a:p>
          <a:p>
            <a:endParaRPr lang="fr-FR" altLang="fr-F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alt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12 réseaux = 12 logiques de construction, 12 habitudes de fonctionnement.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3837873"/>
            <a:ext cx="4757737" cy="2600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altLang="fr-FR" sz="1200" b="1" dirty="0">
                <a:latin typeface="Verdana" panose="020B0604030504040204" pitchFamily="34" charset="0"/>
                <a:ea typeface="Verdana" panose="020B0604030504040204" pitchFamily="34" charset="0"/>
              </a:rPr>
              <a:t>Vote d’un plan routier </a:t>
            </a:r>
            <a:r>
              <a:rPr lang="fr-FR" alt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mis en œuvre au fur et à mesure des renouvellement de DSP :</a:t>
            </a:r>
          </a:p>
          <a:p>
            <a:pPr marL="1085850" lvl="1" indent="-342900">
              <a:buFont typeface="Wingdings" panose="05000000000000000000" pitchFamily="2" charset="2"/>
              <a:buChar char="Ø"/>
              <a:defRPr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Typologies de lignes selon les besoins dont CHNS;</a:t>
            </a:r>
          </a:p>
          <a:p>
            <a:pPr marL="1085850" lvl="1" indent="-342900">
              <a:buFont typeface="Wingdings" panose="05000000000000000000" pitchFamily="2" charset="2"/>
              <a:buChar char="Ø"/>
              <a:defRPr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Création de lignes interdépartementales.</a:t>
            </a:r>
          </a:p>
          <a:p>
            <a:pPr marL="1085850" lvl="1" indent="-342900">
              <a:buFont typeface="Wingdings" panose="05000000000000000000" pitchFamily="2" charset="2"/>
              <a:buChar char="Ø"/>
              <a:defRPr/>
            </a:pPr>
            <a:endParaRPr lang="fr-FR" altLang="fr-FR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altLang="fr-FR" sz="1200" b="1" dirty="0">
                <a:latin typeface="Verdana" panose="020B0604030504040204" pitchFamily="34" charset="0"/>
                <a:ea typeface="Verdana" panose="020B0604030504040204" pitchFamily="34" charset="0"/>
              </a:rPr>
              <a:t>Mise en place du ticket à 2€ </a:t>
            </a:r>
            <a:r>
              <a:rPr lang="fr-FR" alt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: une baisse de tarif sur la majorité des réseaux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fr-FR" altLang="fr-F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altLang="fr-FR" sz="1200" b="1" dirty="0">
                <a:latin typeface="Verdana" panose="020B0604030504040204" pitchFamily="34" charset="0"/>
                <a:ea typeface="Verdana" panose="020B0604030504040204" pitchFamily="34" charset="0"/>
              </a:rPr>
              <a:t>L’expérimentation puis pérennisation d’une première ligne express </a:t>
            </a:r>
            <a:r>
              <a:rPr lang="fr-FR" alt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:  Bordeaux – Créon, avec une fréquence de 15 minutes en heures de pointe.</a:t>
            </a:r>
          </a:p>
          <a:p>
            <a:pPr>
              <a:defRPr/>
            </a:pPr>
            <a:endParaRPr lang="fr-FR" altLang="fr-F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fr-FR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059832" y="2069703"/>
            <a:ext cx="2192802" cy="13280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244 lignes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51 000 arrêts scolaires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13,3M de voyageurs par an, dont 6,2M de voyages commerciaux</a:t>
            </a:r>
          </a:p>
        </p:txBody>
      </p:sp>
    </p:spTree>
    <p:extLst>
      <p:ext uri="{BB962C8B-B14F-4D97-AF65-F5344CB8AC3E}">
        <p14:creationId xmlns:p14="http://schemas.microsoft.com/office/powerpoint/2010/main" val="389732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>
            <a:spLocks noChangeArrowheads="1"/>
          </p:cNvSpPr>
          <p:nvPr/>
        </p:nvSpPr>
        <p:spPr bwMode="auto">
          <a:xfrm>
            <a:off x="231160" y="1401265"/>
            <a:ext cx="5658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Syndicat mixte « Loi SRU » pour coordonner le travail des AOM</a:t>
            </a:r>
          </a:p>
        </p:txBody>
      </p:sp>
      <p:pic>
        <p:nvPicPr>
          <p:cNvPr id="3" name="Picture 2" descr="https://storage.googleapis.com/is-admin-upload-core-prod/upload-eb1cc4fa-9f7c-4ce3-9d67-cd4c7a3f476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450" y="798513"/>
            <a:ext cx="2879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1"/>
          <p:cNvSpPr txBox="1">
            <a:spLocks/>
          </p:cNvSpPr>
          <p:nvPr/>
        </p:nvSpPr>
        <p:spPr bwMode="auto">
          <a:xfrm>
            <a:off x="-169197" y="2507392"/>
            <a:ext cx="6192391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485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SzPct val="100000"/>
              <a:buFont typeface="+mj-lt"/>
              <a:buAutoNum type="arabicPeriod"/>
            </a:pPr>
            <a:r>
              <a:rPr lang="fr-FR" alt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coordination des services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mettre en œuvre le projet « Mobilités 2025-2030 » d’optimisation de l’offre globale de transport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Animer groupes de travail thématique : covoiturage, vélo…</a:t>
            </a:r>
          </a:p>
          <a:p>
            <a:pPr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05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eaLnBrk="1" hangingPunct="1">
              <a:buSzPct val="100000"/>
              <a:buFont typeface="+mj-lt"/>
              <a:buAutoNum type="arabicPeriod" startAt="2"/>
            </a:pPr>
            <a:r>
              <a:rPr lang="fr-FR" alt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information voyageur multimodale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assurer la gouvernance des données « transport » à travers le Référentiel Multimodal Régional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innover avec le système d’information voyageurs </a:t>
            </a: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www.modalis.fr</a:t>
            </a:r>
            <a:endParaRPr lang="fr-FR" altLang="fr-FR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0" lvl="2" indent="0" eaLnBrk="1" hangingPunct="1">
              <a:buSzPct val="100000"/>
            </a:pPr>
            <a:endParaRPr lang="fr-FR" altLang="fr-FR" sz="1050" dirty="0">
              <a:solidFill>
                <a:srgbClr val="BE00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eaLnBrk="1" hangingPunct="1">
              <a:buSzPct val="100000"/>
              <a:buFont typeface="+mj-lt"/>
              <a:buAutoNum type="arabicPeriod" startAt="3"/>
            </a:pPr>
            <a:r>
              <a:rPr lang="fr-FR" alt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tarification multimodale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piloter la démarche d’interopérabilité billettique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déployer le support Modalis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développer les accords tarifaires à travers les titres combinés et les acceptations tarifaires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endParaRPr lang="fr-FR" altLang="fr-FR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049463"/>
            <a:ext cx="288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450" y="4076700"/>
            <a:ext cx="28797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231161" y="2141591"/>
            <a:ext cx="5658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compétences obligatoires</a:t>
            </a:r>
          </a:p>
        </p:txBody>
      </p: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2411760" y="5646321"/>
            <a:ext cx="56582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&gt;&gt; Vers un </a:t>
            </a:r>
            <a:r>
              <a:rPr lang="fr-FR" altLang="fr-FR" sz="1600" b="1" dirty="0" err="1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MaaS</a:t>
            </a:r>
            <a:r>
              <a:rPr lang="fr-FR" altLang="fr-FR" sz="16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Régional ?</a:t>
            </a:r>
          </a:p>
        </p:txBody>
      </p:sp>
    </p:spTree>
    <p:extLst>
      <p:ext uri="{BB962C8B-B14F-4D97-AF65-F5344CB8AC3E}">
        <p14:creationId xmlns:p14="http://schemas.microsoft.com/office/powerpoint/2010/main" val="428009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ZoneTexte 2"/>
          <p:cNvSpPr txBox="1">
            <a:spLocks noChangeArrowheads="1"/>
          </p:cNvSpPr>
          <p:nvPr/>
        </p:nvSpPr>
        <p:spPr bwMode="auto">
          <a:xfrm>
            <a:off x="250824" y="1268413"/>
            <a:ext cx="8641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ZOOM SUR…. Le RER Métropolitain de l’agglomération bordelaise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1988840"/>
            <a:ext cx="7711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Une feuille de route partagée avec Bordeaux Métropole</a:t>
            </a: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25750" lvl="1">
              <a:buFont typeface="Arial" panose="020B0604020202020204" pitchFamily="34" charset="0"/>
              <a:buChar char="•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 Votée en décembre 2018 par les 2 collectivités</a:t>
            </a:r>
          </a:p>
          <a:p>
            <a:pPr marL="825750" lvl="1">
              <a:buFont typeface="Arial" panose="020B0604020202020204" pitchFamily="34" charset="0"/>
              <a:buChar char="•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actions multimodales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(transport routier régional, métropolitain et ferroviaire, aménagement de PEM, acceptation tarifaire…)</a:t>
            </a:r>
          </a:p>
          <a:p>
            <a:pPr marL="825750" lvl="1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Objectif d’une fréquence de desserte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TER à la 1/2h et de </a:t>
            </a:r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diamétralisation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 des services ferroviaires sur le périmètre</a:t>
            </a:r>
          </a:p>
          <a:p>
            <a:pPr marL="825750" lvl="1" algn="just">
              <a:buFont typeface="Arial" panose="020B0604020202020204" pitchFamily="34" charset="0"/>
              <a:buChar char="•"/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25750" lvl="1" algn="just">
              <a:buFont typeface="Arial" panose="020B0604020202020204" pitchFamily="34" charset="0"/>
              <a:buChar char="•"/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Des moyens : </a:t>
            </a:r>
          </a:p>
          <a:p>
            <a:pPr marL="825750" lvl="1">
              <a:buFont typeface="Arial" panose="020B0604020202020204" pitchFamily="34" charset="0"/>
              <a:buChar char="•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 locaux partagés entre les partenaires, dédiés à la conduite du projet</a:t>
            </a:r>
          </a:p>
          <a:p>
            <a:pPr marL="825750" lvl="1">
              <a:buFont typeface="Arial" panose="020B0604020202020204" pitchFamily="34" charset="0"/>
              <a:buChar char="•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 Equipe projet dédiée à SNCF et dans les collectivités</a:t>
            </a:r>
          </a:p>
        </p:txBody>
      </p:sp>
    </p:spTree>
    <p:extLst>
      <p:ext uri="{BB962C8B-B14F-4D97-AF65-F5344CB8AC3E}">
        <p14:creationId xmlns:p14="http://schemas.microsoft.com/office/powerpoint/2010/main" val="328405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 : coins arrondis 189">
            <a:extLst>
              <a:ext uri="{FF2B5EF4-FFF2-40B4-BE49-F238E27FC236}">
                <a16:creationId xmlns:a16="http://schemas.microsoft.com/office/drawing/2014/main" id="{67D796E0-6AE2-4E9B-987E-BBF2CC8933B8}"/>
              </a:ext>
            </a:extLst>
          </p:cNvPr>
          <p:cNvSpPr/>
          <p:nvPr/>
        </p:nvSpPr>
        <p:spPr>
          <a:xfrm>
            <a:off x="2020233" y="5606692"/>
            <a:ext cx="1430817" cy="553719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28575" cap="flat" cmpd="sng" algn="ctr">
            <a:solidFill>
              <a:srgbClr val="FFC5C5"/>
            </a:solidFill>
            <a:prstDash val="sysDash"/>
            <a:miter lim="800000"/>
          </a:ln>
          <a:effectLst>
            <a:softEdge rad="12700"/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Dessertes directes TER Libourne –Arcachon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4294967295"/>
          </p:nvPr>
        </p:nvSpPr>
        <p:spPr>
          <a:xfrm>
            <a:off x="0" y="6524625"/>
            <a:ext cx="2133600" cy="19685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1522A569-2DE8-45B5-9BFE-4DFCC052F0C2}"/>
              </a:ext>
            </a:extLst>
          </p:cNvPr>
          <p:cNvSpPr/>
          <p:nvPr/>
        </p:nvSpPr>
        <p:spPr>
          <a:xfrm>
            <a:off x="2601640" y="1252197"/>
            <a:ext cx="5365924" cy="536592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906D8190-4BDC-4389-BC7D-47ED77120FCC}"/>
              </a:ext>
            </a:extLst>
          </p:cNvPr>
          <p:cNvSpPr/>
          <p:nvPr/>
        </p:nvSpPr>
        <p:spPr>
          <a:xfrm>
            <a:off x="3761835" y="2417454"/>
            <a:ext cx="3046253" cy="3046252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A7BDB83F-72E0-4BBA-B466-F14211674930}"/>
              </a:ext>
            </a:extLst>
          </p:cNvPr>
          <p:cNvGrpSpPr/>
          <p:nvPr/>
        </p:nvGrpSpPr>
        <p:grpSpPr>
          <a:xfrm>
            <a:off x="4731652" y="3478331"/>
            <a:ext cx="940783" cy="940796"/>
            <a:chOff x="5133984" y="2738438"/>
            <a:chExt cx="1166796" cy="1166812"/>
          </a:xfrm>
        </p:grpSpPr>
        <p:sp>
          <p:nvSpPr>
            <p:cNvPr id="235" name="Forme libre 263">
              <a:extLst>
                <a:ext uri="{FF2B5EF4-FFF2-40B4-BE49-F238E27FC236}">
                  <a16:creationId xmlns:a16="http://schemas.microsoft.com/office/drawing/2014/main" id="{952C232C-FE38-453D-A907-C54C6D01D8B8}"/>
                </a:ext>
              </a:extLst>
            </p:cNvPr>
            <p:cNvSpPr/>
            <p:nvPr/>
          </p:nvSpPr>
          <p:spPr>
            <a:xfrm>
              <a:off x="5872163" y="2952750"/>
              <a:ext cx="214312" cy="952500"/>
            </a:xfrm>
            <a:custGeom>
              <a:avLst/>
              <a:gdLst>
                <a:gd name="connsiteX0" fmla="*/ 4762 w 214312"/>
                <a:gd name="connsiteY0" fmla="*/ 952500 h 952500"/>
                <a:gd name="connsiteX1" fmla="*/ 19050 w 214312"/>
                <a:gd name="connsiteY1" fmla="*/ 881063 h 952500"/>
                <a:gd name="connsiteX2" fmla="*/ 190500 w 214312"/>
                <a:gd name="connsiteY2" fmla="*/ 814388 h 952500"/>
                <a:gd name="connsiteX3" fmla="*/ 195262 w 214312"/>
                <a:gd name="connsiteY3" fmla="*/ 738188 h 952500"/>
                <a:gd name="connsiteX4" fmla="*/ 214312 w 214312"/>
                <a:gd name="connsiteY4" fmla="*/ 685800 h 952500"/>
                <a:gd name="connsiteX5" fmla="*/ 42862 w 214312"/>
                <a:gd name="connsiteY5" fmla="*/ 466725 h 952500"/>
                <a:gd name="connsiteX6" fmla="*/ 23812 w 214312"/>
                <a:gd name="connsiteY6" fmla="*/ 414338 h 952500"/>
                <a:gd name="connsiteX7" fmla="*/ 0 w 214312"/>
                <a:gd name="connsiteY7" fmla="*/ 414338 h 952500"/>
                <a:gd name="connsiteX8" fmla="*/ 9525 w 214312"/>
                <a:gd name="connsiteY8" fmla="*/ 171450 h 952500"/>
                <a:gd name="connsiteX9" fmla="*/ 33337 w 214312"/>
                <a:gd name="connsiteY9" fmla="*/ 176213 h 952500"/>
                <a:gd name="connsiteX10" fmla="*/ 61912 w 214312"/>
                <a:gd name="connsiteY10" fmla="*/ 100013 h 952500"/>
                <a:gd name="connsiteX11" fmla="*/ 57150 w 214312"/>
                <a:gd name="connsiteY11" fmla="*/ 85725 h 952500"/>
                <a:gd name="connsiteX12" fmla="*/ 85725 w 214312"/>
                <a:gd name="connsiteY12" fmla="*/ 38100 h 952500"/>
                <a:gd name="connsiteX13" fmla="*/ 100012 w 214312"/>
                <a:gd name="connsiteY13" fmla="*/ 19050 h 952500"/>
                <a:gd name="connsiteX14" fmla="*/ 76200 w 214312"/>
                <a:gd name="connsiteY14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4312" h="952500">
                  <a:moveTo>
                    <a:pt x="4762" y="952500"/>
                  </a:moveTo>
                  <a:lnTo>
                    <a:pt x="19050" y="881063"/>
                  </a:lnTo>
                  <a:lnTo>
                    <a:pt x="190500" y="814388"/>
                  </a:lnTo>
                  <a:lnTo>
                    <a:pt x="195262" y="738188"/>
                  </a:lnTo>
                  <a:lnTo>
                    <a:pt x="214312" y="685800"/>
                  </a:lnTo>
                  <a:lnTo>
                    <a:pt x="42862" y="466725"/>
                  </a:lnTo>
                  <a:lnTo>
                    <a:pt x="23812" y="414338"/>
                  </a:lnTo>
                  <a:lnTo>
                    <a:pt x="0" y="414338"/>
                  </a:lnTo>
                  <a:lnTo>
                    <a:pt x="9525" y="171450"/>
                  </a:lnTo>
                  <a:lnTo>
                    <a:pt x="33337" y="176213"/>
                  </a:lnTo>
                  <a:lnTo>
                    <a:pt x="61912" y="100013"/>
                  </a:lnTo>
                  <a:lnTo>
                    <a:pt x="57150" y="85725"/>
                  </a:lnTo>
                  <a:lnTo>
                    <a:pt x="85725" y="38100"/>
                  </a:lnTo>
                  <a:lnTo>
                    <a:pt x="100012" y="19050"/>
                  </a:lnTo>
                  <a:lnTo>
                    <a:pt x="76200" y="0"/>
                  </a:lnTo>
                </a:path>
              </a:pathLst>
            </a:custGeom>
            <a:noFill/>
            <a:ln w="38100" cap="flat" cmpd="sng" algn="ctr">
              <a:solidFill>
                <a:srgbClr val="F71BA7">
                  <a:alpha val="50196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363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36" name="Forme libre 264">
              <a:extLst>
                <a:ext uri="{FF2B5EF4-FFF2-40B4-BE49-F238E27FC236}">
                  <a16:creationId xmlns:a16="http://schemas.microsoft.com/office/drawing/2014/main" id="{DA6557D9-F657-4B84-9A79-CD43E6B860EC}"/>
                </a:ext>
              </a:extLst>
            </p:cNvPr>
            <p:cNvSpPr/>
            <p:nvPr/>
          </p:nvSpPr>
          <p:spPr>
            <a:xfrm>
              <a:off x="5648325" y="2738438"/>
              <a:ext cx="228599" cy="400050"/>
            </a:xfrm>
            <a:custGeom>
              <a:avLst/>
              <a:gdLst>
                <a:gd name="connsiteX0" fmla="*/ 214312 w 214312"/>
                <a:gd name="connsiteY0" fmla="*/ 400050 h 400050"/>
                <a:gd name="connsiteX1" fmla="*/ 152400 w 214312"/>
                <a:gd name="connsiteY1" fmla="*/ 400050 h 400050"/>
                <a:gd name="connsiteX2" fmla="*/ 104775 w 214312"/>
                <a:gd name="connsiteY2" fmla="*/ 314325 h 400050"/>
                <a:gd name="connsiteX3" fmla="*/ 0 w 214312"/>
                <a:gd name="connsiteY3" fmla="*/ 0 h 400050"/>
                <a:gd name="connsiteX0" fmla="*/ 228599 w 228599"/>
                <a:gd name="connsiteY0" fmla="*/ 400050 h 400050"/>
                <a:gd name="connsiteX1" fmla="*/ 166687 w 228599"/>
                <a:gd name="connsiteY1" fmla="*/ 400050 h 400050"/>
                <a:gd name="connsiteX2" fmla="*/ 119062 w 228599"/>
                <a:gd name="connsiteY2" fmla="*/ 314325 h 400050"/>
                <a:gd name="connsiteX3" fmla="*/ 0 w 228599"/>
                <a:gd name="connsiteY3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599" h="400050">
                  <a:moveTo>
                    <a:pt x="228599" y="400050"/>
                  </a:moveTo>
                  <a:lnTo>
                    <a:pt x="166687" y="400050"/>
                  </a:lnTo>
                  <a:lnTo>
                    <a:pt x="119062" y="314325"/>
                  </a:ln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F71BA7">
                  <a:alpha val="50196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363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37" name="Forme libre 265">
              <a:extLst>
                <a:ext uri="{FF2B5EF4-FFF2-40B4-BE49-F238E27FC236}">
                  <a16:creationId xmlns:a16="http://schemas.microsoft.com/office/drawing/2014/main" id="{893A3660-015C-4663-9D4D-C82322A8CCAB}"/>
                </a:ext>
              </a:extLst>
            </p:cNvPr>
            <p:cNvSpPr/>
            <p:nvPr/>
          </p:nvSpPr>
          <p:spPr>
            <a:xfrm>
              <a:off x="5334000" y="3005138"/>
              <a:ext cx="766763" cy="866775"/>
            </a:xfrm>
            <a:custGeom>
              <a:avLst/>
              <a:gdLst>
                <a:gd name="connsiteX0" fmla="*/ 766763 w 766763"/>
                <a:gd name="connsiteY0" fmla="*/ 0 h 866775"/>
                <a:gd name="connsiteX1" fmla="*/ 762000 w 766763"/>
                <a:gd name="connsiteY1" fmla="*/ 76200 h 866775"/>
                <a:gd name="connsiteX2" fmla="*/ 690563 w 766763"/>
                <a:gd name="connsiteY2" fmla="*/ 209550 h 866775"/>
                <a:gd name="connsiteX3" fmla="*/ 600075 w 766763"/>
                <a:gd name="connsiteY3" fmla="*/ 285750 h 866775"/>
                <a:gd name="connsiteX4" fmla="*/ 576263 w 766763"/>
                <a:gd name="connsiteY4" fmla="*/ 304800 h 866775"/>
                <a:gd name="connsiteX5" fmla="*/ 566738 w 766763"/>
                <a:gd name="connsiteY5" fmla="*/ 361950 h 866775"/>
                <a:gd name="connsiteX6" fmla="*/ 538163 w 766763"/>
                <a:gd name="connsiteY6" fmla="*/ 361950 h 866775"/>
                <a:gd name="connsiteX7" fmla="*/ 538163 w 766763"/>
                <a:gd name="connsiteY7" fmla="*/ 390525 h 866775"/>
                <a:gd name="connsiteX8" fmla="*/ 514350 w 766763"/>
                <a:gd name="connsiteY8" fmla="*/ 390525 h 866775"/>
                <a:gd name="connsiteX9" fmla="*/ 523875 w 766763"/>
                <a:gd name="connsiteY9" fmla="*/ 414337 h 866775"/>
                <a:gd name="connsiteX10" fmla="*/ 533400 w 766763"/>
                <a:gd name="connsiteY10" fmla="*/ 414337 h 866775"/>
                <a:gd name="connsiteX11" fmla="*/ 547688 w 766763"/>
                <a:gd name="connsiteY11" fmla="*/ 495300 h 866775"/>
                <a:gd name="connsiteX12" fmla="*/ 490538 w 766763"/>
                <a:gd name="connsiteY12" fmla="*/ 681037 h 866775"/>
                <a:gd name="connsiteX13" fmla="*/ 485775 w 766763"/>
                <a:gd name="connsiteY13" fmla="*/ 714375 h 866775"/>
                <a:gd name="connsiteX14" fmla="*/ 419100 w 766763"/>
                <a:gd name="connsiteY14" fmla="*/ 723900 h 866775"/>
                <a:gd name="connsiteX15" fmla="*/ 242888 w 766763"/>
                <a:gd name="connsiteY15" fmla="*/ 804862 h 866775"/>
                <a:gd name="connsiteX16" fmla="*/ 142875 w 766763"/>
                <a:gd name="connsiteY16" fmla="*/ 814387 h 866775"/>
                <a:gd name="connsiteX17" fmla="*/ 71438 w 766763"/>
                <a:gd name="connsiteY17" fmla="*/ 866775 h 866775"/>
                <a:gd name="connsiteX18" fmla="*/ 0 w 766763"/>
                <a:gd name="connsiteY18" fmla="*/ 80010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6763" h="866775">
                  <a:moveTo>
                    <a:pt x="766763" y="0"/>
                  </a:moveTo>
                  <a:lnTo>
                    <a:pt x="762000" y="76200"/>
                  </a:lnTo>
                  <a:lnTo>
                    <a:pt x="690563" y="209550"/>
                  </a:lnTo>
                  <a:lnTo>
                    <a:pt x="600075" y="285750"/>
                  </a:lnTo>
                  <a:lnTo>
                    <a:pt x="576263" y="304800"/>
                  </a:lnTo>
                  <a:lnTo>
                    <a:pt x="566738" y="361950"/>
                  </a:lnTo>
                  <a:lnTo>
                    <a:pt x="538163" y="361950"/>
                  </a:lnTo>
                  <a:lnTo>
                    <a:pt x="538163" y="390525"/>
                  </a:lnTo>
                  <a:lnTo>
                    <a:pt x="514350" y="390525"/>
                  </a:lnTo>
                  <a:lnTo>
                    <a:pt x="523875" y="414337"/>
                  </a:lnTo>
                  <a:lnTo>
                    <a:pt x="533400" y="414337"/>
                  </a:lnTo>
                  <a:lnTo>
                    <a:pt x="547688" y="495300"/>
                  </a:lnTo>
                  <a:lnTo>
                    <a:pt x="490538" y="681037"/>
                  </a:lnTo>
                  <a:lnTo>
                    <a:pt x="485775" y="714375"/>
                  </a:lnTo>
                  <a:lnTo>
                    <a:pt x="419100" y="723900"/>
                  </a:lnTo>
                  <a:lnTo>
                    <a:pt x="242888" y="804862"/>
                  </a:lnTo>
                  <a:lnTo>
                    <a:pt x="142875" y="814387"/>
                  </a:lnTo>
                  <a:lnTo>
                    <a:pt x="71438" y="866775"/>
                  </a:lnTo>
                  <a:lnTo>
                    <a:pt x="0" y="800100"/>
                  </a:lnTo>
                </a:path>
              </a:pathLst>
            </a:custGeom>
            <a:noFill/>
            <a:ln w="38100" cap="flat" cmpd="sng" algn="ctr">
              <a:solidFill>
                <a:srgbClr val="F71BA7">
                  <a:alpha val="50196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363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38" name="Forme libre 266">
              <a:extLst>
                <a:ext uri="{FF2B5EF4-FFF2-40B4-BE49-F238E27FC236}">
                  <a16:creationId xmlns:a16="http://schemas.microsoft.com/office/drawing/2014/main" id="{2E519AA8-AE4D-4387-BDB8-439BA45C6D6D}"/>
                </a:ext>
              </a:extLst>
            </p:cNvPr>
            <p:cNvSpPr/>
            <p:nvPr/>
          </p:nvSpPr>
          <p:spPr>
            <a:xfrm>
              <a:off x="5257800" y="3000375"/>
              <a:ext cx="1014412" cy="481013"/>
            </a:xfrm>
            <a:custGeom>
              <a:avLst/>
              <a:gdLst>
                <a:gd name="connsiteX0" fmla="*/ 0 w 914400"/>
                <a:gd name="connsiteY0" fmla="*/ 419100 h 481013"/>
                <a:gd name="connsiteX1" fmla="*/ 66675 w 914400"/>
                <a:gd name="connsiteY1" fmla="*/ 452438 h 481013"/>
                <a:gd name="connsiteX2" fmla="*/ 180975 w 914400"/>
                <a:gd name="connsiteY2" fmla="*/ 481013 h 481013"/>
                <a:gd name="connsiteX3" fmla="*/ 371475 w 914400"/>
                <a:gd name="connsiteY3" fmla="*/ 414338 h 481013"/>
                <a:gd name="connsiteX4" fmla="*/ 371475 w 914400"/>
                <a:gd name="connsiteY4" fmla="*/ 395288 h 481013"/>
                <a:gd name="connsiteX5" fmla="*/ 409575 w 914400"/>
                <a:gd name="connsiteY5" fmla="*/ 400050 h 481013"/>
                <a:gd name="connsiteX6" fmla="*/ 409575 w 914400"/>
                <a:gd name="connsiteY6" fmla="*/ 414338 h 481013"/>
                <a:gd name="connsiteX7" fmla="*/ 519113 w 914400"/>
                <a:gd name="connsiteY7" fmla="*/ 419100 h 481013"/>
                <a:gd name="connsiteX8" fmla="*/ 576263 w 914400"/>
                <a:gd name="connsiteY8" fmla="*/ 395288 h 481013"/>
                <a:gd name="connsiteX9" fmla="*/ 695325 w 914400"/>
                <a:gd name="connsiteY9" fmla="*/ 295275 h 481013"/>
                <a:gd name="connsiteX10" fmla="*/ 914400 w 914400"/>
                <a:gd name="connsiteY10" fmla="*/ 195263 h 481013"/>
                <a:gd name="connsiteX11" fmla="*/ 871538 w 914400"/>
                <a:gd name="connsiteY11" fmla="*/ 0 h 481013"/>
                <a:gd name="connsiteX0" fmla="*/ 0 w 871538"/>
                <a:gd name="connsiteY0" fmla="*/ 419100 h 481013"/>
                <a:gd name="connsiteX1" fmla="*/ 66675 w 871538"/>
                <a:gd name="connsiteY1" fmla="*/ 452438 h 481013"/>
                <a:gd name="connsiteX2" fmla="*/ 180975 w 871538"/>
                <a:gd name="connsiteY2" fmla="*/ 481013 h 481013"/>
                <a:gd name="connsiteX3" fmla="*/ 371475 w 871538"/>
                <a:gd name="connsiteY3" fmla="*/ 414338 h 481013"/>
                <a:gd name="connsiteX4" fmla="*/ 371475 w 871538"/>
                <a:gd name="connsiteY4" fmla="*/ 395288 h 481013"/>
                <a:gd name="connsiteX5" fmla="*/ 409575 w 871538"/>
                <a:gd name="connsiteY5" fmla="*/ 400050 h 481013"/>
                <a:gd name="connsiteX6" fmla="*/ 409575 w 871538"/>
                <a:gd name="connsiteY6" fmla="*/ 414338 h 481013"/>
                <a:gd name="connsiteX7" fmla="*/ 519113 w 871538"/>
                <a:gd name="connsiteY7" fmla="*/ 419100 h 481013"/>
                <a:gd name="connsiteX8" fmla="*/ 576263 w 871538"/>
                <a:gd name="connsiteY8" fmla="*/ 395288 h 481013"/>
                <a:gd name="connsiteX9" fmla="*/ 695325 w 871538"/>
                <a:gd name="connsiteY9" fmla="*/ 295275 h 481013"/>
                <a:gd name="connsiteX10" fmla="*/ 871537 w 871538"/>
                <a:gd name="connsiteY10" fmla="*/ 223838 h 481013"/>
                <a:gd name="connsiteX11" fmla="*/ 871538 w 871538"/>
                <a:gd name="connsiteY11" fmla="*/ 0 h 481013"/>
                <a:gd name="connsiteX0" fmla="*/ 0 w 942975"/>
                <a:gd name="connsiteY0" fmla="*/ 309562 h 481013"/>
                <a:gd name="connsiteX1" fmla="*/ 138112 w 942975"/>
                <a:gd name="connsiteY1" fmla="*/ 452438 h 481013"/>
                <a:gd name="connsiteX2" fmla="*/ 252412 w 942975"/>
                <a:gd name="connsiteY2" fmla="*/ 481013 h 481013"/>
                <a:gd name="connsiteX3" fmla="*/ 442912 w 942975"/>
                <a:gd name="connsiteY3" fmla="*/ 414338 h 481013"/>
                <a:gd name="connsiteX4" fmla="*/ 442912 w 942975"/>
                <a:gd name="connsiteY4" fmla="*/ 395288 h 481013"/>
                <a:gd name="connsiteX5" fmla="*/ 481012 w 942975"/>
                <a:gd name="connsiteY5" fmla="*/ 400050 h 481013"/>
                <a:gd name="connsiteX6" fmla="*/ 481012 w 942975"/>
                <a:gd name="connsiteY6" fmla="*/ 414338 h 481013"/>
                <a:gd name="connsiteX7" fmla="*/ 590550 w 942975"/>
                <a:gd name="connsiteY7" fmla="*/ 419100 h 481013"/>
                <a:gd name="connsiteX8" fmla="*/ 647700 w 942975"/>
                <a:gd name="connsiteY8" fmla="*/ 395288 h 481013"/>
                <a:gd name="connsiteX9" fmla="*/ 766762 w 942975"/>
                <a:gd name="connsiteY9" fmla="*/ 295275 h 481013"/>
                <a:gd name="connsiteX10" fmla="*/ 942974 w 942975"/>
                <a:gd name="connsiteY10" fmla="*/ 223838 h 481013"/>
                <a:gd name="connsiteX11" fmla="*/ 942975 w 942975"/>
                <a:gd name="connsiteY11" fmla="*/ 0 h 481013"/>
                <a:gd name="connsiteX0" fmla="*/ 0 w 942975"/>
                <a:gd name="connsiteY0" fmla="*/ 309562 h 481013"/>
                <a:gd name="connsiteX1" fmla="*/ 85726 w 942975"/>
                <a:gd name="connsiteY1" fmla="*/ 395288 h 481013"/>
                <a:gd name="connsiteX2" fmla="*/ 138112 w 942975"/>
                <a:gd name="connsiteY2" fmla="*/ 452438 h 481013"/>
                <a:gd name="connsiteX3" fmla="*/ 252412 w 942975"/>
                <a:gd name="connsiteY3" fmla="*/ 481013 h 481013"/>
                <a:gd name="connsiteX4" fmla="*/ 442912 w 942975"/>
                <a:gd name="connsiteY4" fmla="*/ 414338 h 481013"/>
                <a:gd name="connsiteX5" fmla="*/ 442912 w 942975"/>
                <a:gd name="connsiteY5" fmla="*/ 395288 h 481013"/>
                <a:gd name="connsiteX6" fmla="*/ 481012 w 942975"/>
                <a:gd name="connsiteY6" fmla="*/ 400050 h 481013"/>
                <a:gd name="connsiteX7" fmla="*/ 481012 w 942975"/>
                <a:gd name="connsiteY7" fmla="*/ 414338 h 481013"/>
                <a:gd name="connsiteX8" fmla="*/ 590550 w 942975"/>
                <a:gd name="connsiteY8" fmla="*/ 419100 h 481013"/>
                <a:gd name="connsiteX9" fmla="*/ 647700 w 942975"/>
                <a:gd name="connsiteY9" fmla="*/ 395288 h 481013"/>
                <a:gd name="connsiteX10" fmla="*/ 766762 w 942975"/>
                <a:gd name="connsiteY10" fmla="*/ 295275 h 481013"/>
                <a:gd name="connsiteX11" fmla="*/ 942974 w 942975"/>
                <a:gd name="connsiteY11" fmla="*/ 223838 h 481013"/>
                <a:gd name="connsiteX12" fmla="*/ 942975 w 942975"/>
                <a:gd name="connsiteY12" fmla="*/ 0 h 481013"/>
                <a:gd name="connsiteX0" fmla="*/ 0 w 942975"/>
                <a:gd name="connsiteY0" fmla="*/ 309562 h 481013"/>
                <a:gd name="connsiteX1" fmla="*/ 85726 w 942975"/>
                <a:gd name="connsiteY1" fmla="*/ 423863 h 481013"/>
                <a:gd name="connsiteX2" fmla="*/ 138112 w 942975"/>
                <a:gd name="connsiteY2" fmla="*/ 452438 h 481013"/>
                <a:gd name="connsiteX3" fmla="*/ 252412 w 942975"/>
                <a:gd name="connsiteY3" fmla="*/ 481013 h 481013"/>
                <a:gd name="connsiteX4" fmla="*/ 442912 w 942975"/>
                <a:gd name="connsiteY4" fmla="*/ 414338 h 481013"/>
                <a:gd name="connsiteX5" fmla="*/ 442912 w 942975"/>
                <a:gd name="connsiteY5" fmla="*/ 395288 h 481013"/>
                <a:gd name="connsiteX6" fmla="*/ 481012 w 942975"/>
                <a:gd name="connsiteY6" fmla="*/ 400050 h 481013"/>
                <a:gd name="connsiteX7" fmla="*/ 481012 w 942975"/>
                <a:gd name="connsiteY7" fmla="*/ 414338 h 481013"/>
                <a:gd name="connsiteX8" fmla="*/ 590550 w 942975"/>
                <a:gd name="connsiteY8" fmla="*/ 419100 h 481013"/>
                <a:gd name="connsiteX9" fmla="*/ 647700 w 942975"/>
                <a:gd name="connsiteY9" fmla="*/ 395288 h 481013"/>
                <a:gd name="connsiteX10" fmla="*/ 766762 w 942975"/>
                <a:gd name="connsiteY10" fmla="*/ 295275 h 481013"/>
                <a:gd name="connsiteX11" fmla="*/ 942974 w 942975"/>
                <a:gd name="connsiteY11" fmla="*/ 223838 h 481013"/>
                <a:gd name="connsiteX12" fmla="*/ 942975 w 942975"/>
                <a:gd name="connsiteY12" fmla="*/ 0 h 481013"/>
                <a:gd name="connsiteX0" fmla="*/ 0 w 942975"/>
                <a:gd name="connsiteY0" fmla="*/ 309562 h 481013"/>
                <a:gd name="connsiteX1" fmla="*/ 23813 w 942975"/>
                <a:gd name="connsiteY1" fmla="*/ 352425 h 481013"/>
                <a:gd name="connsiteX2" fmla="*/ 85726 w 942975"/>
                <a:gd name="connsiteY2" fmla="*/ 423863 h 481013"/>
                <a:gd name="connsiteX3" fmla="*/ 138112 w 942975"/>
                <a:gd name="connsiteY3" fmla="*/ 452438 h 481013"/>
                <a:gd name="connsiteX4" fmla="*/ 252412 w 942975"/>
                <a:gd name="connsiteY4" fmla="*/ 481013 h 481013"/>
                <a:gd name="connsiteX5" fmla="*/ 442912 w 942975"/>
                <a:gd name="connsiteY5" fmla="*/ 414338 h 481013"/>
                <a:gd name="connsiteX6" fmla="*/ 442912 w 942975"/>
                <a:gd name="connsiteY6" fmla="*/ 395288 h 481013"/>
                <a:gd name="connsiteX7" fmla="*/ 481012 w 942975"/>
                <a:gd name="connsiteY7" fmla="*/ 400050 h 481013"/>
                <a:gd name="connsiteX8" fmla="*/ 481012 w 942975"/>
                <a:gd name="connsiteY8" fmla="*/ 414338 h 481013"/>
                <a:gd name="connsiteX9" fmla="*/ 590550 w 942975"/>
                <a:gd name="connsiteY9" fmla="*/ 419100 h 481013"/>
                <a:gd name="connsiteX10" fmla="*/ 647700 w 942975"/>
                <a:gd name="connsiteY10" fmla="*/ 395288 h 481013"/>
                <a:gd name="connsiteX11" fmla="*/ 766762 w 942975"/>
                <a:gd name="connsiteY11" fmla="*/ 295275 h 481013"/>
                <a:gd name="connsiteX12" fmla="*/ 942974 w 942975"/>
                <a:gd name="connsiteY12" fmla="*/ 223838 h 481013"/>
                <a:gd name="connsiteX13" fmla="*/ 942975 w 942975"/>
                <a:gd name="connsiteY13" fmla="*/ 0 h 481013"/>
                <a:gd name="connsiteX0" fmla="*/ 0 w 942975"/>
                <a:gd name="connsiteY0" fmla="*/ 309562 h 481013"/>
                <a:gd name="connsiteX1" fmla="*/ 52388 w 942975"/>
                <a:gd name="connsiteY1" fmla="*/ 357188 h 481013"/>
                <a:gd name="connsiteX2" fmla="*/ 85726 w 942975"/>
                <a:gd name="connsiteY2" fmla="*/ 423863 h 481013"/>
                <a:gd name="connsiteX3" fmla="*/ 138112 w 942975"/>
                <a:gd name="connsiteY3" fmla="*/ 452438 h 481013"/>
                <a:gd name="connsiteX4" fmla="*/ 252412 w 942975"/>
                <a:gd name="connsiteY4" fmla="*/ 481013 h 481013"/>
                <a:gd name="connsiteX5" fmla="*/ 442912 w 942975"/>
                <a:gd name="connsiteY5" fmla="*/ 414338 h 481013"/>
                <a:gd name="connsiteX6" fmla="*/ 442912 w 942975"/>
                <a:gd name="connsiteY6" fmla="*/ 395288 h 481013"/>
                <a:gd name="connsiteX7" fmla="*/ 481012 w 942975"/>
                <a:gd name="connsiteY7" fmla="*/ 400050 h 481013"/>
                <a:gd name="connsiteX8" fmla="*/ 481012 w 942975"/>
                <a:gd name="connsiteY8" fmla="*/ 414338 h 481013"/>
                <a:gd name="connsiteX9" fmla="*/ 590550 w 942975"/>
                <a:gd name="connsiteY9" fmla="*/ 419100 h 481013"/>
                <a:gd name="connsiteX10" fmla="*/ 647700 w 942975"/>
                <a:gd name="connsiteY10" fmla="*/ 395288 h 481013"/>
                <a:gd name="connsiteX11" fmla="*/ 766762 w 942975"/>
                <a:gd name="connsiteY11" fmla="*/ 295275 h 481013"/>
                <a:gd name="connsiteX12" fmla="*/ 942974 w 942975"/>
                <a:gd name="connsiteY12" fmla="*/ 223838 h 481013"/>
                <a:gd name="connsiteX13" fmla="*/ 942975 w 942975"/>
                <a:gd name="connsiteY13" fmla="*/ 0 h 481013"/>
                <a:gd name="connsiteX0" fmla="*/ 0 w 942975"/>
                <a:gd name="connsiteY0" fmla="*/ 309562 h 481013"/>
                <a:gd name="connsiteX1" fmla="*/ 52388 w 942975"/>
                <a:gd name="connsiteY1" fmla="*/ 357188 h 481013"/>
                <a:gd name="connsiteX2" fmla="*/ 85726 w 942975"/>
                <a:gd name="connsiteY2" fmla="*/ 423863 h 481013"/>
                <a:gd name="connsiteX3" fmla="*/ 61913 w 942975"/>
                <a:gd name="connsiteY3" fmla="*/ 385763 h 481013"/>
                <a:gd name="connsiteX4" fmla="*/ 138112 w 942975"/>
                <a:gd name="connsiteY4" fmla="*/ 452438 h 481013"/>
                <a:gd name="connsiteX5" fmla="*/ 252412 w 942975"/>
                <a:gd name="connsiteY5" fmla="*/ 481013 h 481013"/>
                <a:gd name="connsiteX6" fmla="*/ 442912 w 942975"/>
                <a:gd name="connsiteY6" fmla="*/ 414338 h 481013"/>
                <a:gd name="connsiteX7" fmla="*/ 442912 w 942975"/>
                <a:gd name="connsiteY7" fmla="*/ 395288 h 481013"/>
                <a:gd name="connsiteX8" fmla="*/ 481012 w 942975"/>
                <a:gd name="connsiteY8" fmla="*/ 400050 h 481013"/>
                <a:gd name="connsiteX9" fmla="*/ 481012 w 942975"/>
                <a:gd name="connsiteY9" fmla="*/ 414338 h 481013"/>
                <a:gd name="connsiteX10" fmla="*/ 590550 w 942975"/>
                <a:gd name="connsiteY10" fmla="*/ 419100 h 481013"/>
                <a:gd name="connsiteX11" fmla="*/ 647700 w 942975"/>
                <a:gd name="connsiteY11" fmla="*/ 395288 h 481013"/>
                <a:gd name="connsiteX12" fmla="*/ 766762 w 942975"/>
                <a:gd name="connsiteY12" fmla="*/ 295275 h 481013"/>
                <a:gd name="connsiteX13" fmla="*/ 942974 w 942975"/>
                <a:gd name="connsiteY13" fmla="*/ 223838 h 481013"/>
                <a:gd name="connsiteX14" fmla="*/ 942975 w 942975"/>
                <a:gd name="connsiteY14" fmla="*/ 0 h 481013"/>
                <a:gd name="connsiteX0" fmla="*/ 0 w 942975"/>
                <a:gd name="connsiteY0" fmla="*/ 309562 h 481013"/>
                <a:gd name="connsiteX1" fmla="*/ 52388 w 942975"/>
                <a:gd name="connsiteY1" fmla="*/ 357188 h 481013"/>
                <a:gd name="connsiteX2" fmla="*/ 85726 w 942975"/>
                <a:gd name="connsiteY2" fmla="*/ 423863 h 481013"/>
                <a:gd name="connsiteX3" fmla="*/ 42863 w 942975"/>
                <a:gd name="connsiteY3" fmla="*/ 390525 h 481013"/>
                <a:gd name="connsiteX4" fmla="*/ 138112 w 942975"/>
                <a:gd name="connsiteY4" fmla="*/ 452438 h 481013"/>
                <a:gd name="connsiteX5" fmla="*/ 252412 w 942975"/>
                <a:gd name="connsiteY5" fmla="*/ 481013 h 481013"/>
                <a:gd name="connsiteX6" fmla="*/ 442912 w 942975"/>
                <a:gd name="connsiteY6" fmla="*/ 414338 h 481013"/>
                <a:gd name="connsiteX7" fmla="*/ 442912 w 942975"/>
                <a:gd name="connsiteY7" fmla="*/ 395288 h 481013"/>
                <a:gd name="connsiteX8" fmla="*/ 481012 w 942975"/>
                <a:gd name="connsiteY8" fmla="*/ 400050 h 481013"/>
                <a:gd name="connsiteX9" fmla="*/ 481012 w 942975"/>
                <a:gd name="connsiteY9" fmla="*/ 414338 h 481013"/>
                <a:gd name="connsiteX10" fmla="*/ 590550 w 942975"/>
                <a:gd name="connsiteY10" fmla="*/ 419100 h 481013"/>
                <a:gd name="connsiteX11" fmla="*/ 647700 w 942975"/>
                <a:gd name="connsiteY11" fmla="*/ 395288 h 481013"/>
                <a:gd name="connsiteX12" fmla="*/ 766762 w 942975"/>
                <a:gd name="connsiteY12" fmla="*/ 295275 h 481013"/>
                <a:gd name="connsiteX13" fmla="*/ 942974 w 942975"/>
                <a:gd name="connsiteY13" fmla="*/ 223838 h 481013"/>
                <a:gd name="connsiteX14" fmla="*/ 942975 w 942975"/>
                <a:gd name="connsiteY14" fmla="*/ 0 h 481013"/>
                <a:gd name="connsiteX0" fmla="*/ 0 w 1014412"/>
                <a:gd name="connsiteY0" fmla="*/ 304800 h 481013"/>
                <a:gd name="connsiteX1" fmla="*/ 123825 w 1014412"/>
                <a:gd name="connsiteY1" fmla="*/ 357188 h 481013"/>
                <a:gd name="connsiteX2" fmla="*/ 157163 w 1014412"/>
                <a:gd name="connsiteY2" fmla="*/ 423863 h 481013"/>
                <a:gd name="connsiteX3" fmla="*/ 114300 w 1014412"/>
                <a:gd name="connsiteY3" fmla="*/ 390525 h 481013"/>
                <a:gd name="connsiteX4" fmla="*/ 209549 w 1014412"/>
                <a:gd name="connsiteY4" fmla="*/ 452438 h 481013"/>
                <a:gd name="connsiteX5" fmla="*/ 323849 w 1014412"/>
                <a:gd name="connsiteY5" fmla="*/ 481013 h 481013"/>
                <a:gd name="connsiteX6" fmla="*/ 514349 w 1014412"/>
                <a:gd name="connsiteY6" fmla="*/ 414338 h 481013"/>
                <a:gd name="connsiteX7" fmla="*/ 514349 w 1014412"/>
                <a:gd name="connsiteY7" fmla="*/ 395288 h 481013"/>
                <a:gd name="connsiteX8" fmla="*/ 552449 w 1014412"/>
                <a:gd name="connsiteY8" fmla="*/ 400050 h 481013"/>
                <a:gd name="connsiteX9" fmla="*/ 552449 w 1014412"/>
                <a:gd name="connsiteY9" fmla="*/ 414338 h 481013"/>
                <a:gd name="connsiteX10" fmla="*/ 661987 w 1014412"/>
                <a:gd name="connsiteY10" fmla="*/ 419100 h 481013"/>
                <a:gd name="connsiteX11" fmla="*/ 719137 w 1014412"/>
                <a:gd name="connsiteY11" fmla="*/ 395288 h 481013"/>
                <a:gd name="connsiteX12" fmla="*/ 838199 w 1014412"/>
                <a:gd name="connsiteY12" fmla="*/ 295275 h 481013"/>
                <a:gd name="connsiteX13" fmla="*/ 1014411 w 1014412"/>
                <a:gd name="connsiteY13" fmla="*/ 223838 h 481013"/>
                <a:gd name="connsiteX14" fmla="*/ 1014412 w 1014412"/>
                <a:gd name="connsiteY14" fmla="*/ 0 h 481013"/>
                <a:gd name="connsiteX0" fmla="*/ 0 w 1014412"/>
                <a:gd name="connsiteY0" fmla="*/ 304800 h 481013"/>
                <a:gd name="connsiteX1" fmla="*/ 71438 w 1014412"/>
                <a:gd name="connsiteY1" fmla="*/ 338138 h 481013"/>
                <a:gd name="connsiteX2" fmla="*/ 123825 w 1014412"/>
                <a:gd name="connsiteY2" fmla="*/ 357188 h 481013"/>
                <a:gd name="connsiteX3" fmla="*/ 157163 w 1014412"/>
                <a:gd name="connsiteY3" fmla="*/ 423863 h 481013"/>
                <a:gd name="connsiteX4" fmla="*/ 114300 w 1014412"/>
                <a:gd name="connsiteY4" fmla="*/ 390525 h 481013"/>
                <a:gd name="connsiteX5" fmla="*/ 209549 w 1014412"/>
                <a:gd name="connsiteY5" fmla="*/ 452438 h 481013"/>
                <a:gd name="connsiteX6" fmla="*/ 323849 w 1014412"/>
                <a:gd name="connsiteY6" fmla="*/ 481013 h 481013"/>
                <a:gd name="connsiteX7" fmla="*/ 514349 w 1014412"/>
                <a:gd name="connsiteY7" fmla="*/ 414338 h 481013"/>
                <a:gd name="connsiteX8" fmla="*/ 514349 w 1014412"/>
                <a:gd name="connsiteY8" fmla="*/ 395288 h 481013"/>
                <a:gd name="connsiteX9" fmla="*/ 552449 w 1014412"/>
                <a:gd name="connsiteY9" fmla="*/ 400050 h 481013"/>
                <a:gd name="connsiteX10" fmla="*/ 552449 w 1014412"/>
                <a:gd name="connsiteY10" fmla="*/ 414338 h 481013"/>
                <a:gd name="connsiteX11" fmla="*/ 661987 w 1014412"/>
                <a:gd name="connsiteY11" fmla="*/ 419100 h 481013"/>
                <a:gd name="connsiteX12" fmla="*/ 719137 w 1014412"/>
                <a:gd name="connsiteY12" fmla="*/ 395288 h 481013"/>
                <a:gd name="connsiteX13" fmla="*/ 838199 w 1014412"/>
                <a:gd name="connsiteY13" fmla="*/ 295275 h 481013"/>
                <a:gd name="connsiteX14" fmla="*/ 1014411 w 1014412"/>
                <a:gd name="connsiteY14" fmla="*/ 223838 h 481013"/>
                <a:gd name="connsiteX15" fmla="*/ 1014412 w 1014412"/>
                <a:gd name="connsiteY15" fmla="*/ 0 h 481013"/>
                <a:gd name="connsiteX0" fmla="*/ 0 w 1014412"/>
                <a:gd name="connsiteY0" fmla="*/ 304800 h 481013"/>
                <a:gd name="connsiteX1" fmla="*/ 57151 w 1014412"/>
                <a:gd name="connsiteY1" fmla="*/ 300038 h 481013"/>
                <a:gd name="connsiteX2" fmla="*/ 123825 w 1014412"/>
                <a:gd name="connsiteY2" fmla="*/ 357188 h 481013"/>
                <a:gd name="connsiteX3" fmla="*/ 157163 w 1014412"/>
                <a:gd name="connsiteY3" fmla="*/ 423863 h 481013"/>
                <a:gd name="connsiteX4" fmla="*/ 114300 w 1014412"/>
                <a:gd name="connsiteY4" fmla="*/ 390525 h 481013"/>
                <a:gd name="connsiteX5" fmla="*/ 209549 w 1014412"/>
                <a:gd name="connsiteY5" fmla="*/ 452438 h 481013"/>
                <a:gd name="connsiteX6" fmla="*/ 323849 w 1014412"/>
                <a:gd name="connsiteY6" fmla="*/ 481013 h 481013"/>
                <a:gd name="connsiteX7" fmla="*/ 514349 w 1014412"/>
                <a:gd name="connsiteY7" fmla="*/ 414338 h 481013"/>
                <a:gd name="connsiteX8" fmla="*/ 514349 w 1014412"/>
                <a:gd name="connsiteY8" fmla="*/ 395288 h 481013"/>
                <a:gd name="connsiteX9" fmla="*/ 552449 w 1014412"/>
                <a:gd name="connsiteY9" fmla="*/ 400050 h 481013"/>
                <a:gd name="connsiteX10" fmla="*/ 552449 w 1014412"/>
                <a:gd name="connsiteY10" fmla="*/ 414338 h 481013"/>
                <a:gd name="connsiteX11" fmla="*/ 661987 w 1014412"/>
                <a:gd name="connsiteY11" fmla="*/ 419100 h 481013"/>
                <a:gd name="connsiteX12" fmla="*/ 719137 w 1014412"/>
                <a:gd name="connsiteY12" fmla="*/ 395288 h 481013"/>
                <a:gd name="connsiteX13" fmla="*/ 838199 w 1014412"/>
                <a:gd name="connsiteY13" fmla="*/ 295275 h 481013"/>
                <a:gd name="connsiteX14" fmla="*/ 1014411 w 1014412"/>
                <a:gd name="connsiteY14" fmla="*/ 223838 h 481013"/>
                <a:gd name="connsiteX15" fmla="*/ 1014412 w 1014412"/>
                <a:gd name="connsiteY15" fmla="*/ 0 h 481013"/>
                <a:gd name="connsiteX0" fmla="*/ 0 w 1014412"/>
                <a:gd name="connsiteY0" fmla="*/ 304800 h 481013"/>
                <a:gd name="connsiteX1" fmla="*/ 57151 w 1014412"/>
                <a:gd name="connsiteY1" fmla="*/ 300038 h 481013"/>
                <a:gd name="connsiteX2" fmla="*/ 123825 w 1014412"/>
                <a:gd name="connsiteY2" fmla="*/ 357188 h 481013"/>
                <a:gd name="connsiteX3" fmla="*/ 157163 w 1014412"/>
                <a:gd name="connsiteY3" fmla="*/ 423863 h 481013"/>
                <a:gd name="connsiteX4" fmla="*/ 209549 w 1014412"/>
                <a:gd name="connsiteY4" fmla="*/ 452438 h 481013"/>
                <a:gd name="connsiteX5" fmla="*/ 323849 w 1014412"/>
                <a:gd name="connsiteY5" fmla="*/ 481013 h 481013"/>
                <a:gd name="connsiteX6" fmla="*/ 514349 w 1014412"/>
                <a:gd name="connsiteY6" fmla="*/ 414338 h 481013"/>
                <a:gd name="connsiteX7" fmla="*/ 514349 w 1014412"/>
                <a:gd name="connsiteY7" fmla="*/ 395288 h 481013"/>
                <a:gd name="connsiteX8" fmla="*/ 552449 w 1014412"/>
                <a:gd name="connsiteY8" fmla="*/ 400050 h 481013"/>
                <a:gd name="connsiteX9" fmla="*/ 552449 w 1014412"/>
                <a:gd name="connsiteY9" fmla="*/ 414338 h 481013"/>
                <a:gd name="connsiteX10" fmla="*/ 661987 w 1014412"/>
                <a:gd name="connsiteY10" fmla="*/ 419100 h 481013"/>
                <a:gd name="connsiteX11" fmla="*/ 719137 w 1014412"/>
                <a:gd name="connsiteY11" fmla="*/ 395288 h 481013"/>
                <a:gd name="connsiteX12" fmla="*/ 838199 w 1014412"/>
                <a:gd name="connsiteY12" fmla="*/ 295275 h 481013"/>
                <a:gd name="connsiteX13" fmla="*/ 1014411 w 1014412"/>
                <a:gd name="connsiteY13" fmla="*/ 223838 h 481013"/>
                <a:gd name="connsiteX14" fmla="*/ 1014412 w 1014412"/>
                <a:gd name="connsiteY14" fmla="*/ 0 h 48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4412" h="481013">
                  <a:moveTo>
                    <a:pt x="0" y="304800"/>
                  </a:moveTo>
                  <a:lnTo>
                    <a:pt x="57151" y="300038"/>
                  </a:lnTo>
                  <a:lnTo>
                    <a:pt x="123825" y="357188"/>
                  </a:lnTo>
                  <a:lnTo>
                    <a:pt x="157163" y="423863"/>
                  </a:lnTo>
                  <a:lnTo>
                    <a:pt x="209549" y="452438"/>
                  </a:lnTo>
                  <a:lnTo>
                    <a:pt x="323849" y="481013"/>
                  </a:lnTo>
                  <a:lnTo>
                    <a:pt x="514349" y="414338"/>
                  </a:lnTo>
                  <a:lnTo>
                    <a:pt x="514349" y="395288"/>
                  </a:lnTo>
                  <a:lnTo>
                    <a:pt x="552449" y="400050"/>
                  </a:lnTo>
                  <a:lnTo>
                    <a:pt x="552449" y="414338"/>
                  </a:lnTo>
                  <a:lnTo>
                    <a:pt x="661987" y="419100"/>
                  </a:lnTo>
                  <a:lnTo>
                    <a:pt x="719137" y="395288"/>
                  </a:lnTo>
                  <a:lnTo>
                    <a:pt x="838199" y="295275"/>
                  </a:lnTo>
                  <a:lnTo>
                    <a:pt x="1014411" y="223838"/>
                  </a:lnTo>
                  <a:cubicBezTo>
                    <a:pt x="1014411" y="149225"/>
                    <a:pt x="1014412" y="74613"/>
                    <a:pt x="1014412" y="0"/>
                  </a:cubicBezTo>
                </a:path>
              </a:pathLst>
            </a:custGeom>
            <a:noFill/>
            <a:ln w="38100" cap="flat" cmpd="sng" algn="ctr">
              <a:solidFill>
                <a:srgbClr val="F71BA7">
                  <a:alpha val="50196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363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39" name="Forme libre 267">
              <a:extLst>
                <a:ext uri="{FF2B5EF4-FFF2-40B4-BE49-F238E27FC236}">
                  <a16:creationId xmlns:a16="http://schemas.microsoft.com/office/drawing/2014/main" id="{EE957443-A6F8-4658-BE39-5D8B51D46CF7}"/>
                </a:ext>
              </a:extLst>
            </p:cNvPr>
            <p:cNvSpPr/>
            <p:nvPr/>
          </p:nvSpPr>
          <p:spPr>
            <a:xfrm>
              <a:off x="6196005" y="3271842"/>
              <a:ext cx="104775" cy="95250"/>
            </a:xfrm>
            <a:custGeom>
              <a:avLst/>
              <a:gdLst>
                <a:gd name="connsiteX0" fmla="*/ 0 w 104775"/>
                <a:gd name="connsiteY0" fmla="*/ 0 h 95250"/>
                <a:gd name="connsiteX1" fmla="*/ 42862 w 104775"/>
                <a:gd name="connsiteY1" fmla="*/ 38100 h 95250"/>
                <a:gd name="connsiteX2" fmla="*/ 95250 w 104775"/>
                <a:gd name="connsiteY2" fmla="*/ 42862 h 95250"/>
                <a:gd name="connsiteX3" fmla="*/ 104775 w 104775"/>
                <a:gd name="connsiteY3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95250">
                  <a:moveTo>
                    <a:pt x="0" y="0"/>
                  </a:moveTo>
                  <a:lnTo>
                    <a:pt x="42862" y="38100"/>
                  </a:lnTo>
                  <a:lnTo>
                    <a:pt x="95250" y="42862"/>
                  </a:lnTo>
                  <a:lnTo>
                    <a:pt x="104775" y="95250"/>
                  </a:lnTo>
                </a:path>
              </a:pathLst>
            </a:custGeom>
            <a:noFill/>
            <a:ln w="38100" cap="flat" cmpd="sng" algn="ctr">
              <a:solidFill>
                <a:srgbClr val="F71BA7">
                  <a:alpha val="50196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363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40" name="Forme libre 268">
              <a:extLst>
                <a:ext uri="{FF2B5EF4-FFF2-40B4-BE49-F238E27FC236}">
                  <a16:creationId xmlns:a16="http://schemas.microsoft.com/office/drawing/2014/main" id="{EF76D1A1-5E25-455B-B87D-D0F11D74429C}"/>
                </a:ext>
              </a:extLst>
            </p:cNvPr>
            <p:cNvSpPr/>
            <p:nvPr/>
          </p:nvSpPr>
          <p:spPr>
            <a:xfrm flipV="1">
              <a:off x="5133984" y="3438526"/>
              <a:ext cx="303338" cy="0"/>
            </a:xfrm>
            <a:custGeom>
              <a:avLst/>
              <a:gdLst>
                <a:gd name="connsiteX0" fmla="*/ 157163 w 157163"/>
                <a:gd name="connsiteY0" fmla="*/ 0 h 0"/>
                <a:gd name="connsiteX1" fmla="*/ 0 w 157163"/>
                <a:gd name="connsiteY1" fmla="*/ 0 h 0"/>
                <a:gd name="connsiteX0" fmla="*/ 10000 w 10000"/>
                <a:gd name="connsiteY0" fmla="*/ 0 h 0"/>
                <a:gd name="connsiteX1" fmla="*/ 4245 w 10000"/>
                <a:gd name="connsiteY1" fmla="*/ 0 h 0"/>
                <a:gd name="connsiteX2" fmla="*/ 0 w 10000"/>
                <a:gd name="connsiteY2" fmla="*/ 0 h 0"/>
                <a:gd name="connsiteX0" fmla="*/ 10000 w 10000"/>
                <a:gd name="connsiteY0" fmla="*/ 0 h 0"/>
                <a:gd name="connsiteX1" fmla="*/ 4245 w 10000"/>
                <a:gd name="connsiteY1" fmla="*/ 0 h 0"/>
                <a:gd name="connsiteX2" fmla="*/ 1592 w 10000"/>
                <a:gd name="connsiteY2" fmla="*/ 1 h 0"/>
                <a:gd name="connsiteX3" fmla="*/ 0 w 10000"/>
                <a:gd name="connsiteY3" fmla="*/ 0 h 0"/>
                <a:gd name="connsiteX0" fmla="*/ 16897 w 16897"/>
                <a:gd name="connsiteY0" fmla="*/ 0 h 0"/>
                <a:gd name="connsiteX1" fmla="*/ 11142 w 16897"/>
                <a:gd name="connsiteY1" fmla="*/ 0 h 0"/>
                <a:gd name="connsiteX2" fmla="*/ 8489 w 16897"/>
                <a:gd name="connsiteY2" fmla="*/ 10000 h 0"/>
                <a:gd name="connsiteX3" fmla="*/ 0 w 16897"/>
                <a:gd name="connsiteY3" fmla="*/ -428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97">
                  <a:moveTo>
                    <a:pt x="16897" y="0"/>
                  </a:moveTo>
                  <a:lnTo>
                    <a:pt x="11142" y="0"/>
                  </a:lnTo>
                  <a:lnTo>
                    <a:pt x="8489" y="10000"/>
                  </a:lnTo>
                  <a:lnTo>
                    <a:pt x="0" y="-42862"/>
                  </a:lnTo>
                </a:path>
              </a:pathLst>
            </a:custGeom>
            <a:noFill/>
            <a:ln w="38100" cap="flat" cmpd="sng" algn="ctr">
              <a:solidFill>
                <a:srgbClr val="F71BA7">
                  <a:alpha val="50196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363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41" name="Forme libre 269">
              <a:extLst>
                <a:ext uri="{FF2B5EF4-FFF2-40B4-BE49-F238E27FC236}">
                  <a16:creationId xmlns:a16="http://schemas.microsoft.com/office/drawing/2014/main" id="{0609F95A-66A5-4333-883F-87C4D62F0D61}"/>
                </a:ext>
              </a:extLst>
            </p:cNvPr>
            <p:cNvSpPr/>
            <p:nvPr/>
          </p:nvSpPr>
          <p:spPr>
            <a:xfrm>
              <a:off x="5348288" y="2971800"/>
              <a:ext cx="514350" cy="366713"/>
            </a:xfrm>
            <a:custGeom>
              <a:avLst/>
              <a:gdLst>
                <a:gd name="connsiteX0" fmla="*/ 457200 w 457200"/>
                <a:gd name="connsiteY0" fmla="*/ 290513 h 290513"/>
                <a:gd name="connsiteX1" fmla="*/ 95250 w 457200"/>
                <a:gd name="connsiteY1" fmla="*/ 33338 h 290513"/>
                <a:gd name="connsiteX2" fmla="*/ 76200 w 457200"/>
                <a:gd name="connsiteY2" fmla="*/ 76200 h 290513"/>
                <a:gd name="connsiteX3" fmla="*/ 0 w 457200"/>
                <a:gd name="connsiteY3" fmla="*/ 0 h 290513"/>
                <a:gd name="connsiteX0" fmla="*/ 457200 w 457200"/>
                <a:gd name="connsiteY0" fmla="*/ 290513 h 290513"/>
                <a:gd name="connsiteX1" fmla="*/ 119063 w 457200"/>
                <a:gd name="connsiteY1" fmla="*/ 57151 h 290513"/>
                <a:gd name="connsiteX2" fmla="*/ 76200 w 457200"/>
                <a:gd name="connsiteY2" fmla="*/ 76200 h 290513"/>
                <a:gd name="connsiteX3" fmla="*/ 0 w 457200"/>
                <a:gd name="connsiteY3" fmla="*/ 0 h 290513"/>
                <a:gd name="connsiteX0" fmla="*/ 457200 w 457200"/>
                <a:gd name="connsiteY0" fmla="*/ 290513 h 290513"/>
                <a:gd name="connsiteX1" fmla="*/ 119063 w 457200"/>
                <a:gd name="connsiteY1" fmla="*/ 57151 h 290513"/>
                <a:gd name="connsiteX2" fmla="*/ 95250 w 457200"/>
                <a:gd name="connsiteY2" fmla="*/ 95250 h 290513"/>
                <a:gd name="connsiteX3" fmla="*/ 0 w 457200"/>
                <a:gd name="connsiteY3" fmla="*/ 0 h 290513"/>
                <a:gd name="connsiteX0" fmla="*/ 457200 w 457200"/>
                <a:gd name="connsiteY0" fmla="*/ 290513 h 290513"/>
                <a:gd name="connsiteX1" fmla="*/ 133351 w 457200"/>
                <a:gd name="connsiteY1" fmla="*/ 76201 h 290513"/>
                <a:gd name="connsiteX2" fmla="*/ 95250 w 457200"/>
                <a:gd name="connsiteY2" fmla="*/ 95250 h 290513"/>
                <a:gd name="connsiteX3" fmla="*/ 0 w 457200"/>
                <a:gd name="connsiteY3" fmla="*/ 0 h 290513"/>
                <a:gd name="connsiteX0" fmla="*/ 514350 w 514350"/>
                <a:gd name="connsiteY0" fmla="*/ 366713 h 366713"/>
                <a:gd name="connsiteX1" fmla="*/ 190501 w 514350"/>
                <a:gd name="connsiteY1" fmla="*/ 152401 h 366713"/>
                <a:gd name="connsiteX2" fmla="*/ 152400 w 514350"/>
                <a:gd name="connsiteY2" fmla="*/ 171450 h 366713"/>
                <a:gd name="connsiteX3" fmla="*/ 0 w 514350"/>
                <a:gd name="connsiteY3" fmla="*/ 0 h 36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366713">
                  <a:moveTo>
                    <a:pt x="514350" y="366713"/>
                  </a:moveTo>
                  <a:lnTo>
                    <a:pt x="190501" y="152401"/>
                  </a:lnTo>
                  <a:lnTo>
                    <a:pt x="152400" y="17145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F71BA7">
                  <a:alpha val="50196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363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sp>
        <p:nvSpPr>
          <p:cNvPr id="130" name="Forme libre : forme 129">
            <a:extLst>
              <a:ext uri="{FF2B5EF4-FFF2-40B4-BE49-F238E27FC236}">
                <a16:creationId xmlns:a16="http://schemas.microsoft.com/office/drawing/2014/main" id="{C5E6E956-EC91-4514-93A4-6338D4B50C47}"/>
              </a:ext>
            </a:extLst>
          </p:cNvPr>
          <p:cNvSpPr/>
          <p:nvPr/>
        </p:nvSpPr>
        <p:spPr>
          <a:xfrm>
            <a:off x="5491523" y="3983728"/>
            <a:ext cx="1182715" cy="407926"/>
          </a:xfrm>
          <a:custGeom>
            <a:avLst/>
            <a:gdLst>
              <a:gd name="connsiteX0" fmla="*/ 0 w 1466850"/>
              <a:gd name="connsiteY0" fmla="*/ 39201 h 505926"/>
              <a:gd name="connsiteX1" fmla="*/ 390525 w 1466850"/>
              <a:gd name="connsiteY1" fmla="*/ 1101 h 505926"/>
              <a:gd name="connsiteX2" fmla="*/ 800100 w 1466850"/>
              <a:gd name="connsiteY2" fmla="*/ 77301 h 505926"/>
              <a:gd name="connsiteX3" fmla="*/ 1219200 w 1466850"/>
              <a:gd name="connsiteY3" fmla="*/ 353526 h 505926"/>
              <a:gd name="connsiteX4" fmla="*/ 1466850 w 1466850"/>
              <a:gd name="connsiteY4" fmla="*/ 505926 h 50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850" h="505926">
                <a:moveTo>
                  <a:pt x="0" y="39201"/>
                </a:moveTo>
                <a:cubicBezTo>
                  <a:pt x="128587" y="16976"/>
                  <a:pt x="257175" y="-5249"/>
                  <a:pt x="390525" y="1101"/>
                </a:cubicBezTo>
                <a:cubicBezTo>
                  <a:pt x="523875" y="7451"/>
                  <a:pt x="661988" y="18563"/>
                  <a:pt x="800100" y="77301"/>
                </a:cubicBezTo>
                <a:cubicBezTo>
                  <a:pt x="938213" y="136039"/>
                  <a:pt x="1108075" y="282089"/>
                  <a:pt x="1219200" y="353526"/>
                </a:cubicBezTo>
                <a:cubicBezTo>
                  <a:pt x="1330325" y="424963"/>
                  <a:pt x="1398587" y="465444"/>
                  <a:pt x="1466850" y="505926"/>
                </a:cubicBezTo>
              </a:path>
            </a:pathLst>
          </a:custGeom>
          <a:noFill/>
          <a:ln w="28575" cap="flat" cmpd="sng" algn="ctr">
            <a:solidFill>
              <a:srgbClr val="92D050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1" name="Forme libre 271">
            <a:extLst>
              <a:ext uri="{FF2B5EF4-FFF2-40B4-BE49-F238E27FC236}">
                <a16:creationId xmlns:a16="http://schemas.microsoft.com/office/drawing/2014/main" id="{9AEE0805-34BC-41C5-ADD2-0A2032E2BADD}"/>
              </a:ext>
            </a:extLst>
          </p:cNvPr>
          <p:cNvSpPr/>
          <p:nvPr/>
        </p:nvSpPr>
        <p:spPr>
          <a:xfrm>
            <a:off x="5084533" y="2863610"/>
            <a:ext cx="294884" cy="1280862"/>
          </a:xfrm>
          <a:custGeom>
            <a:avLst/>
            <a:gdLst>
              <a:gd name="connsiteX0" fmla="*/ 209227 w 1193369"/>
              <a:gd name="connsiteY0" fmla="*/ 0 h 3347634"/>
              <a:gd name="connsiteX1" fmla="*/ 85241 w 1193369"/>
              <a:gd name="connsiteY1" fmla="*/ 123987 h 3347634"/>
              <a:gd name="connsiteX2" fmla="*/ 108488 w 1193369"/>
              <a:gd name="connsiteY2" fmla="*/ 240224 h 3347634"/>
              <a:gd name="connsiteX3" fmla="*/ 0 w 1193369"/>
              <a:gd name="connsiteY3" fmla="*/ 418455 h 3347634"/>
              <a:gd name="connsiteX4" fmla="*/ 216976 w 1193369"/>
              <a:gd name="connsiteY4" fmla="*/ 1046136 h 3347634"/>
              <a:gd name="connsiteX5" fmla="*/ 542441 w 1193369"/>
              <a:gd name="connsiteY5" fmla="*/ 1464590 h 3347634"/>
              <a:gd name="connsiteX6" fmla="*/ 906651 w 1193369"/>
              <a:gd name="connsiteY6" fmla="*/ 1627322 h 3347634"/>
              <a:gd name="connsiteX7" fmla="*/ 960895 w 1193369"/>
              <a:gd name="connsiteY7" fmla="*/ 1759058 h 3347634"/>
              <a:gd name="connsiteX8" fmla="*/ 999641 w 1193369"/>
              <a:gd name="connsiteY8" fmla="*/ 2045777 h 3347634"/>
              <a:gd name="connsiteX9" fmla="*/ 875654 w 1193369"/>
              <a:gd name="connsiteY9" fmla="*/ 2518475 h 3347634"/>
              <a:gd name="connsiteX10" fmla="*/ 1015139 w 1193369"/>
              <a:gd name="connsiteY10" fmla="*/ 2890434 h 3347634"/>
              <a:gd name="connsiteX11" fmla="*/ 891152 w 1193369"/>
              <a:gd name="connsiteY11" fmla="*/ 2929180 h 3347634"/>
              <a:gd name="connsiteX12" fmla="*/ 852407 w 1193369"/>
              <a:gd name="connsiteY12" fmla="*/ 3014421 h 3347634"/>
              <a:gd name="connsiteX13" fmla="*/ 852407 w 1193369"/>
              <a:gd name="connsiteY13" fmla="*/ 3332136 h 3347634"/>
              <a:gd name="connsiteX14" fmla="*/ 875654 w 1193369"/>
              <a:gd name="connsiteY14" fmla="*/ 3347634 h 3347634"/>
              <a:gd name="connsiteX15" fmla="*/ 968644 w 1193369"/>
              <a:gd name="connsiteY15" fmla="*/ 3301139 h 3347634"/>
              <a:gd name="connsiteX16" fmla="*/ 1193369 w 1193369"/>
              <a:gd name="connsiteY16" fmla="*/ 3301139 h 3347634"/>
              <a:gd name="connsiteX0" fmla="*/ 209227 w 1050494"/>
              <a:gd name="connsiteY0" fmla="*/ 0 h 3347634"/>
              <a:gd name="connsiteX1" fmla="*/ 85241 w 1050494"/>
              <a:gd name="connsiteY1" fmla="*/ 123987 h 3347634"/>
              <a:gd name="connsiteX2" fmla="*/ 108488 w 1050494"/>
              <a:gd name="connsiteY2" fmla="*/ 240224 h 3347634"/>
              <a:gd name="connsiteX3" fmla="*/ 0 w 1050494"/>
              <a:gd name="connsiteY3" fmla="*/ 418455 h 3347634"/>
              <a:gd name="connsiteX4" fmla="*/ 216976 w 1050494"/>
              <a:gd name="connsiteY4" fmla="*/ 1046136 h 3347634"/>
              <a:gd name="connsiteX5" fmla="*/ 542441 w 1050494"/>
              <a:gd name="connsiteY5" fmla="*/ 1464590 h 3347634"/>
              <a:gd name="connsiteX6" fmla="*/ 906651 w 1050494"/>
              <a:gd name="connsiteY6" fmla="*/ 1627322 h 3347634"/>
              <a:gd name="connsiteX7" fmla="*/ 960895 w 1050494"/>
              <a:gd name="connsiteY7" fmla="*/ 1759058 h 3347634"/>
              <a:gd name="connsiteX8" fmla="*/ 999641 w 1050494"/>
              <a:gd name="connsiteY8" fmla="*/ 2045777 h 3347634"/>
              <a:gd name="connsiteX9" fmla="*/ 875654 w 1050494"/>
              <a:gd name="connsiteY9" fmla="*/ 2518475 h 3347634"/>
              <a:gd name="connsiteX10" fmla="*/ 1015139 w 1050494"/>
              <a:gd name="connsiteY10" fmla="*/ 2890434 h 3347634"/>
              <a:gd name="connsiteX11" fmla="*/ 891152 w 1050494"/>
              <a:gd name="connsiteY11" fmla="*/ 2929180 h 3347634"/>
              <a:gd name="connsiteX12" fmla="*/ 852407 w 1050494"/>
              <a:gd name="connsiteY12" fmla="*/ 3014421 h 3347634"/>
              <a:gd name="connsiteX13" fmla="*/ 852407 w 1050494"/>
              <a:gd name="connsiteY13" fmla="*/ 3332136 h 3347634"/>
              <a:gd name="connsiteX14" fmla="*/ 875654 w 1050494"/>
              <a:gd name="connsiteY14" fmla="*/ 3347634 h 3347634"/>
              <a:gd name="connsiteX15" fmla="*/ 968644 w 1050494"/>
              <a:gd name="connsiteY15" fmla="*/ 3301139 h 3347634"/>
              <a:gd name="connsiteX16" fmla="*/ 1050494 w 1050494"/>
              <a:gd name="connsiteY16" fmla="*/ 3301139 h 3347634"/>
              <a:gd name="connsiteX0" fmla="*/ 85241 w 1050494"/>
              <a:gd name="connsiteY0" fmla="*/ 0 h 3223647"/>
              <a:gd name="connsiteX1" fmla="*/ 108488 w 1050494"/>
              <a:gd name="connsiteY1" fmla="*/ 116237 h 3223647"/>
              <a:gd name="connsiteX2" fmla="*/ 0 w 1050494"/>
              <a:gd name="connsiteY2" fmla="*/ 294468 h 3223647"/>
              <a:gd name="connsiteX3" fmla="*/ 216976 w 1050494"/>
              <a:gd name="connsiteY3" fmla="*/ 922149 h 3223647"/>
              <a:gd name="connsiteX4" fmla="*/ 542441 w 1050494"/>
              <a:gd name="connsiteY4" fmla="*/ 1340603 h 3223647"/>
              <a:gd name="connsiteX5" fmla="*/ 906651 w 1050494"/>
              <a:gd name="connsiteY5" fmla="*/ 1503335 h 3223647"/>
              <a:gd name="connsiteX6" fmla="*/ 960895 w 1050494"/>
              <a:gd name="connsiteY6" fmla="*/ 1635071 h 3223647"/>
              <a:gd name="connsiteX7" fmla="*/ 999641 w 1050494"/>
              <a:gd name="connsiteY7" fmla="*/ 1921790 h 3223647"/>
              <a:gd name="connsiteX8" fmla="*/ 875654 w 1050494"/>
              <a:gd name="connsiteY8" fmla="*/ 2394488 h 3223647"/>
              <a:gd name="connsiteX9" fmla="*/ 1015139 w 1050494"/>
              <a:gd name="connsiteY9" fmla="*/ 2766447 h 3223647"/>
              <a:gd name="connsiteX10" fmla="*/ 891152 w 1050494"/>
              <a:gd name="connsiteY10" fmla="*/ 2805193 h 3223647"/>
              <a:gd name="connsiteX11" fmla="*/ 852407 w 1050494"/>
              <a:gd name="connsiteY11" fmla="*/ 2890434 h 3223647"/>
              <a:gd name="connsiteX12" fmla="*/ 852407 w 1050494"/>
              <a:gd name="connsiteY12" fmla="*/ 3208149 h 3223647"/>
              <a:gd name="connsiteX13" fmla="*/ 875654 w 1050494"/>
              <a:gd name="connsiteY13" fmla="*/ 3223647 h 3223647"/>
              <a:gd name="connsiteX14" fmla="*/ 968644 w 1050494"/>
              <a:gd name="connsiteY14" fmla="*/ 3177152 h 3223647"/>
              <a:gd name="connsiteX15" fmla="*/ 1050494 w 1050494"/>
              <a:gd name="connsiteY15" fmla="*/ 3177152 h 3223647"/>
              <a:gd name="connsiteX0" fmla="*/ 108488 w 1050494"/>
              <a:gd name="connsiteY0" fmla="*/ 0 h 3107410"/>
              <a:gd name="connsiteX1" fmla="*/ 0 w 1050494"/>
              <a:gd name="connsiteY1" fmla="*/ 178231 h 3107410"/>
              <a:gd name="connsiteX2" fmla="*/ 216976 w 1050494"/>
              <a:gd name="connsiteY2" fmla="*/ 805912 h 3107410"/>
              <a:gd name="connsiteX3" fmla="*/ 542441 w 1050494"/>
              <a:gd name="connsiteY3" fmla="*/ 1224366 h 3107410"/>
              <a:gd name="connsiteX4" fmla="*/ 906651 w 1050494"/>
              <a:gd name="connsiteY4" fmla="*/ 1387098 h 3107410"/>
              <a:gd name="connsiteX5" fmla="*/ 960895 w 1050494"/>
              <a:gd name="connsiteY5" fmla="*/ 1518834 h 3107410"/>
              <a:gd name="connsiteX6" fmla="*/ 999641 w 1050494"/>
              <a:gd name="connsiteY6" fmla="*/ 1805553 h 3107410"/>
              <a:gd name="connsiteX7" fmla="*/ 875654 w 1050494"/>
              <a:gd name="connsiteY7" fmla="*/ 2278251 h 3107410"/>
              <a:gd name="connsiteX8" fmla="*/ 1015139 w 1050494"/>
              <a:gd name="connsiteY8" fmla="*/ 2650210 h 3107410"/>
              <a:gd name="connsiteX9" fmla="*/ 891152 w 1050494"/>
              <a:gd name="connsiteY9" fmla="*/ 2688956 h 3107410"/>
              <a:gd name="connsiteX10" fmla="*/ 852407 w 1050494"/>
              <a:gd name="connsiteY10" fmla="*/ 2774197 h 3107410"/>
              <a:gd name="connsiteX11" fmla="*/ 852407 w 1050494"/>
              <a:gd name="connsiteY11" fmla="*/ 3091912 h 3107410"/>
              <a:gd name="connsiteX12" fmla="*/ 875654 w 1050494"/>
              <a:gd name="connsiteY12" fmla="*/ 3107410 h 3107410"/>
              <a:gd name="connsiteX13" fmla="*/ 968644 w 1050494"/>
              <a:gd name="connsiteY13" fmla="*/ 3060915 h 3107410"/>
              <a:gd name="connsiteX14" fmla="*/ 1050494 w 1050494"/>
              <a:gd name="connsiteY14" fmla="*/ 3060915 h 3107410"/>
              <a:gd name="connsiteX0" fmla="*/ 0 w 1050494"/>
              <a:gd name="connsiteY0" fmla="*/ 0 h 2929179"/>
              <a:gd name="connsiteX1" fmla="*/ 216976 w 1050494"/>
              <a:gd name="connsiteY1" fmla="*/ 627681 h 2929179"/>
              <a:gd name="connsiteX2" fmla="*/ 542441 w 1050494"/>
              <a:gd name="connsiteY2" fmla="*/ 1046135 h 2929179"/>
              <a:gd name="connsiteX3" fmla="*/ 906651 w 1050494"/>
              <a:gd name="connsiteY3" fmla="*/ 1208867 h 2929179"/>
              <a:gd name="connsiteX4" fmla="*/ 960895 w 1050494"/>
              <a:gd name="connsiteY4" fmla="*/ 1340603 h 2929179"/>
              <a:gd name="connsiteX5" fmla="*/ 999641 w 1050494"/>
              <a:gd name="connsiteY5" fmla="*/ 1627322 h 2929179"/>
              <a:gd name="connsiteX6" fmla="*/ 875654 w 1050494"/>
              <a:gd name="connsiteY6" fmla="*/ 2100020 h 2929179"/>
              <a:gd name="connsiteX7" fmla="*/ 1015139 w 1050494"/>
              <a:gd name="connsiteY7" fmla="*/ 2471979 h 2929179"/>
              <a:gd name="connsiteX8" fmla="*/ 891152 w 1050494"/>
              <a:gd name="connsiteY8" fmla="*/ 2510725 h 2929179"/>
              <a:gd name="connsiteX9" fmla="*/ 852407 w 1050494"/>
              <a:gd name="connsiteY9" fmla="*/ 2595966 h 2929179"/>
              <a:gd name="connsiteX10" fmla="*/ 852407 w 1050494"/>
              <a:gd name="connsiteY10" fmla="*/ 2913681 h 2929179"/>
              <a:gd name="connsiteX11" fmla="*/ 875654 w 1050494"/>
              <a:gd name="connsiteY11" fmla="*/ 2929179 h 2929179"/>
              <a:gd name="connsiteX12" fmla="*/ 968644 w 1050494"/>
              <a:gd name="connsiteY12" fmla="*/ 2882684 h 2929179"/>
              <a:gd name="connsiteX13" fmla="*/ 1050494 w 1050494"/>
              <a:gd name="connsiteY13" fmla="*/ 2882684 h 2929179"/>
              <a:gd name="connsiteX0" fmla="*/ 0 w 833518"/>
              <a:gd name="connsiteY0" fmla="*/ 0 h 2301498"/>
              <a:gd name="connsiteX1" fmla="*/ 325465 w 833518"/>
              <a:gd name="connsiteY1" fmla="*/ 418454 h 2301498"/>
              <a:gd name="connsiteX2" fmla="*/ 689675 w 833518"/>
              <a:gd name="connsiteY2" fmla="*/ 581186 h 2301498"/>
              <a:gd name="connsiteX3" fmla="*/ 743919 w 833518"/>
              <a:gd name="connsiteY3" fmla="*/ 712922 h 2301498"/>
              <a:gd name="connsiteX4" fmla="*/ 782665 w 833518"/>
              <a:gd name="connsiteY4" fmla="*/ 999641 h 2301498"/>
              <a:gd name="connsiteX5" fmla="*/ 658678 w 833518"/>
              <a:gd name="connsiteY5" fmla="*/ 1472339 h 2301498"/>
              <a:gd name="connsiteX6" fmla="*/ 798163 w 833518"/>
              <a:gd name="connsiteY6" fmla="*/ 1844298 h 2301498"/>
              <a:gd name="connsiteX7" fmla="*/ 674176 w 833518"/>
              <a:gd name="connsiteY7" fmla="*/ 1883044 h 2301498"/>
              <a:gd name="connsiteX8" fmla="*/ 635431 w 833518"/>
              <a:gd name="connsiteY8" fmla="*/ 1968285 h 2301498"/>
              <a:gd name="connsiteX9" fmla="*/ 635431 w 833518"/>
              <a:gd name="connsiteY9" fmla="*/ 2286000 h 2301498"/>
              <a:gd name="connsiteX10" fmla="*/ 658678 w 833518"/>
              <a:gd name="connsiteY10" fmla="*/ 2301498 h 2301498"/>
              <a:gd name="connsiteX11" fmla="*/ 751668 w 833518"/>
              <a:gd name="connsiteY11" fmla="*/ 2255003 h 2301498"/>
              <a:gd name="connsiteX12" fmla="*/ 833518 w 833518"/>
              <a:gd name="connsiteY12" fmla="*/ 2255003 h 2301498"/>
              <a:gd name="connsiteX0" fmla="*/ 0 w 508053"/>
              <a:gd name="connsiteY0" fmla="*/ 0 h 1883044"/>
              <a:gd name="connsiteX1" fmla="*/ 364210 w 508053"/>
              <a:gd name="connsiteY1" fmla="*/ 162732 h 1883044"/>
              <a:gd name="connsiteX2" fmla="*/ 418454 w 508053"/>
              <a:gd name="connsiteY2" fmla="*/ 294468 h 1883044"/>
              <a:gd name="connsiteX3" fmla="*/ 457200 w 508053"/>
              <a:gd name="connsiteY3" fmla="*/ 581187 h 1883044"/>
              <a:gd name="connsiteX4" fmla="*/ 333213 w 508053"/>
              <a:gd name="connsiteY4" fmla="*/ 1053885 h 1883044"/>
              <a:gd name="connsiteX5" fmla="*/ 472698 w 508053"/>
              <a:gd name="connsiteY5" fmla="*/ 1425844 h 1883044"/>
              <a:gd name="connsiteX6" fmla="*/ 348711 w 508053"/>
              <a:gd name="connsiteY6" fmla="*/ 1464590 h 1883044"/>
              <a:gd name="connsiteX7" fmla="*/ 309966 w 508053"/>
              <a:gd name="connsiteY7" fmla="*/ 1549831 h 1883044"/>
              <a:gd name="connsiteX8" fmla="*/ 309966 w 508053"/>
              <a:gd name="connsiteY8" fmla="*/ 1867546 h 1883044"/>
              <a:gd name="connsiteX9" fmla="*/ 333213 w 508053"/>
              <a:gd name="connsiteY9" fmla="*/ 1883044 h 1883044"/>
              <a:gd name="connsiteX10" fmla="*/ 426203 w 508053"/>
              <a:gd name="connsiteY10" fmla="*/ 1836549 h 1883044"/>
              <a:gd name="connsiteX11" fmla="*/ 508053 w 508053"/>
              <a:gd name="connsiteY11" fmla="*/ 1836549 h 1883044"/>
              <a:gd name="connsiteX0" fmla="*/ 54244 w 198087"/>
              <a:gd name="connsiteY0" fmla="*/ 0 h 1720312"/>
              <a:gd name="connsiteX1" fmla="*/ 108488 w 198087"/>
              <a:gd name="connsiteY1" fmla="*/ 131736 h 1720312"/>
              <a:gd name="connsiteX2" fmla="*/ 147234 w 198087"/>
              <a:gd name="connsiteY2" fmla="*/ 418455 h 1720312"/>
              <a:gd name="connsiteX3" fmla="*/ 23247 w 198087"/>
              <a:gd name="connsiteY3" fmla="*/ 891153 h 1720312"/>
              <a:gd name="connsiteX4" fmla="*/ 162732 w 198087"/>
              <a:gd name="connsiteY4" fmla="*/ 1263112 h 1720312"/>
              <a:gd name="connsiteX5" fmla="*/ 38745 w 198087"/>
              <a:gd name="connsiteY5" fmla="*/ 1301858 h 1720312"/>
              <a:gd name="connsiteX6" fmla="*/ 0 w 198087"/>
              <a:gd name="connsiteY6" fmla="*/ 1387099 h 1720312"/>
              <a:gd name="connsiteX7" fmla="*/ 0 w 198087"/>
              <a:gd name="connsiteY7" fmla="*/ 1704814 h 1720312"/>
              <a:gd name="connsiteX8" fmla="*/ 23247 w 198087"/>
              <a:gd name="connsiteY8" fmla="*/ 1720312 h 1720312"/>
              <a:gd name="connsiteX9" fmla="*/ 116237 w 198087"/>
              <a:gd name="connsiteY9" fmla="*/ 1673817 h 1720312"/>
              <a:gd name="connsiteX10" fmla="*/ 198087 w 198087"/>
              <a:gd name="connsiteY10" fmla="*/ 1673817 h 1720312"/>
              <a:gd name="connsiteX0" fmla="*/ 108488 w 198087"/>
              <a:gd name="connsiteY0" fmla="*/ 0 h 1588576"/>
              <a:gd name="connsiteX1" fmla="*/ 147234 w 198087"/>
              <a:gd name="connsiteY1" fmla="*/ 286719 h 1588576"/>
              <a:gd name="connsiteX2" fmla="*/ 23247 w 198087"/>
              <a:gd name="connsiteY2" fmla="*/ 759417 h 1588576"/>
              <a:gd name="connsiteX3" fmla="*/ 162732 w 198087"/>
              <a:gd name="connsiteY3" fmla="*/ 1131376 h 1588576"/>
              <a:gd name="connsiteX4" fmla="*/ 38745 w 198087"/>
              <a:gd name="connsiteY4" fmla="*/ 1170122 h 1588576"/>
              <a:gd name="connsiteX5" fmla="*/ 0 w 198087"/>
              <a:gd name="connsiteY5" fmla="*/ 1255363 h 1588576"/>
              <a:gd name="connsiteX6" fmla="*/ 0 w 198087"/>
              <a:gd name="connsiteY6" fmla="*/ 1573078 h 1588576"/>
              <a:gd name="connsiteX7" fmla="*/ 23247 w 198087"/>
              <a:gd name="connsiteY7" fmla="*/ 1588576 h 1588576"/>
              <a:gd name="connsiteX8" fmla="*/ 116237 w 198087"/>
              <a:gd name="connsiteY8" fmla="*/ 1542081 h 1588576"/>
              <a:gd name="connsiteX9" fmla="*/ 198087 w 198087"/>
              <a:gd name="connsiteY9" fmla="*/ 1542081 h 1588576"/>
              <a:gd name="connsiteX0" fmla="*/ 108488 w 365727"/>
              <a:gd name="connsiteY0" fmla="*/ 0 h 1588576"/>
              <a:gd name="connsiteX1" fmla="*/ 147234 w 365727"/>
              <a:gd name="connsiteY1" fmla="*/ 286719 h 1588576"/>
              <a:gd name="connsiteX2" fmla="*/ 23247 w 365727"/>
              <a:gd name="connsiteY2" fmla="*/ 759417 h 1588576"/>
              <a:gd name="connsiteX3" fmla="*/ 162732 w 365727"/>
              <a:gd name="connsiteY3" fmla="*/ 1131376 h 1588576"/>
              <a:gd name="connsiteX4" fmla="*/ 38745 w 365727"/>
              <a:gd name="connsiteY4" fmla="*/ 1170122 h 1588576"/>
              <a:gd name="connsiteX5" fmla="*/ 0 w 365727"/>
              <a:gd name="connsiteY5" fmla="*/ 1255363 h 1588576"/>
              <a:gd name="connsiteX6" fmla="*/ 0 w 365727"/>
              <a:gd name="connsiteY6" fmla="*/ 1573078 h 1588576"/>
              <a:gd name="connsiteX7" fmla="*/ 23247 w 365727"/>
              <a:gd name="connsiteY7" fmla="*/ 1588576 h 1588576"/>
              <a:gd name="connsiteX8" fmla="*/ 116237 w 365727"/>
              <a:gd name="connsiteY8" fmla="*/ 1542081 h 1588576"/>
              <a:gd name="connsiteX9" fmla="*/ 365727 w 365727"/>
              <a:gd name="connsiteY9" fmla="*/ 1542081 h 158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727" h="1588576">
                <a:moveTo>
                  <a:pt x="108488" y="0"/>
                </a:moveTo>
                <a:lnTo>
                  <a:pt x="147234" y="286719"/>
                </a:lnTo>
                <a:lnTo>
                  <a:pt x="23247" y="759417"/>
                </a:lnTo>
                <a:lnTo>
                  <a:pt x="162732" y="1131376"/>
                </a:lnTo>
                <a:lnTo>
                  <a:pt x="38745" y="1170122"/>
                </a:lnTo>
                <a:lnTo>
                  <a:pt x="0" y="1255363"/>
                </a:lnTo>
                <a:lnTo>
                  <a:pt x="0" y="1573078"/>
                </a:lnTo>
                <a:lnTo>
                  <a:pt x="23247" y="1588576"/>
                </a:lnTo>
                <a:lnTo>
                  <a:pt x="116237" y="1542081"/>
                </a:lnTo>
                <a:lnTo>
                  <a:pt x="365727" y="1542081"/>
                </a:lnTo>
              </a:path>
            </a:pathLst>
          </a:custGeom>
          <a:noFill/>
          <a:ln w="76200" cap="flat" cmpd="sng" algn="ctr">
            <a:solidFill>
              <a:srgbClr val="F5A30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1D08A73C-78D8-456C-8089-1901C51BD91B}"/>
              </a:ext>
            </a:extLst>
          </p:cNvPr>
          <p:cNvSpPr/>
          <p:nvPr/>
        </p:nvSpPr>
        <p:spPr>
          <a:xfrm>
            <a:off x="5157115" y="3051084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C562222C-C1B3-490B-9ED8-5794E22FFE05}"/>
              </a:ext>
            </a:extLst>
          </p:cNvPr>
          <p:cNvSpPr/>
          <p:nvPr/>
        </p:nvSpPr>
        <p:spPr>
          <a:xfrm>
            <a:off x="5109212" y="3249966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F372BC79-0D6E-4652-8229-0BAB5832F592}"/>
              </a:ext>
            </a:extLst>
          </p:cNvPr>
          <p:cNvSpPr/>
          <p:nvPr/>
        </p:nvSpPr>
        <p:spPr>
          <a:xfrm>
            <a:off x="5050789" y="3798652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5D993F65-D722-4700-9A05-C0C707DD0A92}"/>
              </a:ext>
            </a:extLst>
          </p:cNvPr>
          <p:cNvSpPr/>
          <p:nvPr/>
        </p:nvSpPr>
        <p:spPr>
          <a:xfrm>
            <a:off x="5035885" y="3935159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F15A31EA-9151-4E1A-BEF9-FF7A47307D3E}"/>
              </a:ext>
            </a:extLst>
          </p:cNvPr>
          <p:cNvSpPr/>
          <p:nvPr/>
        </p:nvSpPr>
        <p:spPr>
          <a:xfrm>
            <a:off x="5140244" y="3657223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80449368-47A2-4070-A517-0A5D86095A16}"/>
              </a:ext>
            </a:extLst>
          </p:cNvPr>
          <p:cNvSpPr/>
          <p:nvPr/>
        </p:nvSpPr>
        <p:spPr>
          <a:xfrm>
            <a:off x="5067558" y="3435326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8" name="Forme libre 278">
            <a:extLst>
              <a:ext uri="{FF2B5EF4-FFF2-40B4-BE49-F238E27FC236}">
                <a16:creationId xmlns:a16="http://schemas.microsoft.com/office/drawing/2014/main" id="{7A3FB55B-4F61-4896-A374-B0CFF0D819F8}"/>
              </a:ext>
            </a:extLst>
          </p:cNvPr>
          <p:cNvSpPr/>
          <p:nvPr/>
        </p:nvSpPr>
        <p:spPr>
          <a:xfrm>
            <a:off x="4395262" y="1307204"/>
            <a:ext cx="767997" cy="1554425"/>
          </a:xfrm>
          <a:custGeom>
            <a:avLst/>
            <a:gdLst>
              <a:gd name="connsiteX0" fmla="*/ 914400 w 914400"/>
              <a:gd name="connsiteY0" fmla="*/ 1836420 h 1836420"/>
              <a:gd name="connsiteX1" fmla="*/ 883920 w 914400"/>
              <a:gd name="connsiteY1" fmla="*/ 1783080 h 1836420"/>
              <a:gd name="connsiteX2" fmla="*/ 640080 w 914400"/>
              <a:gd name="connsiteY2" fmla="*/ 1676400 h 1836420"/>
              <a:gd name="connsiteX3" fmla="*/ 510540 w 914400"/>
              <a:gd name="connsiteY3" fmla="*/ 1623060 h 1836420"/>
              <a:gd name="connsiteX4" fmla="*/ 251460 w 914400"/>
              <a:gd name="connsiteY4" fmla="*/ 1264920 h 1836420"/>
              <a:gd name="connsiteX5" fmla="*/ 198120 w 914400"/>
              <a:gd name="connsiteY5" fmla="*/ 1143000 h 1836420"/>
              <a:gd name="connsiteX6" fmla="*/ 53340 w 914400"/>
              <a:gd name="connsiteY6" fmla="*/ 693420 h 1836420"/>
              <a:gd name="connsiteX7" fmla="*/ 0 w 914400"/>
              <a:gd name="connsiteY7" fmla="*/ 617220 h 1836420"/>
              <a:gd name="connsiteX8" fmla="*/ 106680 w 914400"/>
              <a:gd name="connsiteY8" fmla="*/ 426720 h 1836420"/>
              <a:gd name="connsiteX9" fmla="*/ 99060 w 914400"/>
              <a:gd name="connsiteY9" fmla="*/ 297180 h 1836420"/>
              <a:gd name="connsiteX10" fmla="*/ 144780 w 914400"/>
              <a:gd name="connsiteY10" fmla="*/ 228600 h 1836420"/>
              <a:gd name="connsiteX11" fmla="*/ 205740 w 914400"/>
              <a:gd name="connsiteY11" fmla="*/ 129540 h 1836420"/>
              <a:gd name="connsiteX12" fmla="*/ 205740 w 914400"/>
              <a:gd name="connsiteY12" fmla="*/ 0 h 1836420"/>
              <a:gd name="connsiteX0" fmla="*/ 952500 w 952500"/>
              <a:gd name="connsiteY0" fmla="*/ 1927860 h 1927860"/>
              <a:gd name="connsiteX1" fmla="*/ 883920 w 952500"/>
              <a:gd name="connsiteY1" fmla="*/ 1783080 h 1927860"/>
              <a:gd name="connsiteX2" fmla="*/ 640080 w 952500"/>
              <a:gd name="connsiteY2" fmla="*/ 1676400 h 1927860"/>
              <a:gd name="connsiteX3" fmla="*/ 510540 w 952500"/>
              <a:gd name="connsiteY3" fmla="*/ 1623060 h 1927860"/>
              <a:gd name="connsiteX4" fmla="*/ 251460 w 952500"/>
              <a:gd name="connsiteY4" fmla="*/ 1264920 h 1927860"/>
              <a:gd name="connsiteX5" fmla="*/ 198120 w 952500"/>
              <a:gd name="connsiteY5" fmla="*/ 1143000 h 1927860"/>
              <a:gd name="connsiteX6" fmla="*/ 53340 w 952500"/>
              <a:gd name="connsiteY6" fmla="*/ 693420 h 1927860"/>
              <a:gd name="connsiteX7" fmla="*/ 0 w 952500"/>
              <a:gd name="connsiteY7" fmla="*/ 617220 h 1927860"/>
              <a:gd name="connsiteX8" fmla="*/ 106680 w 952500"/>
              <a:gd name="connsiteY8" fmla="*/ 426720 h 1927860"/>
              <a:gd name="connsiteX9" fmla="*/ 99060 w 952500"/>
              <a:gd name="connsiteY9" fmla="*/ 297180 h 1927860"/>
              <a:gd name="connsiteX10" fmla="*/ 144780 w 952500"/>
              <a:gd name="connsiteY10" fmla="*/ 228600 h 1927860"/>
              <a:gd name="connsiteX11" fmla="*/ 205740 w 952500"/>
              <a:gd name="connsiteY11" fmla="*/ 129540 h 1927860"/>
              <a:gd name="connsiteX12" fmla="*/ 205740 w 952500"/>
              <a:gd name="connsiteY12" fmla="*/ 0 h 192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1927860">
                <a:moveTo>
                  <a:pt x="952500" y="1927860"/>
                </a:moveTo>
                <a:lnTo>
                  <a:pt x="883920" y="1783080"/>
                </a:lnTo>
                <a:lnTo>
                  <a:pt x="640080" y="1676400"/>
                </a:lnTo>
                <a:lnTo>
                  <a:pt x="510540" y="1623060"/>
                </a:lnTo>
                <a:lnTo>
                  <a:pt x="251460" y="1264920"/>
                </a:lnTo>
                <a:lnTo>
                  <a:pt x="198120" y="1143000"/>
                </a:lnTo>
                <a:lnTo>
                  <a:pt x="53340" y="693420"/>
                </a:lnTo>
                <a:lnTo>
                  <a:pt x="0" y="617220"/>
                </a:lnTo>
                <a:lnTo>
                  <a:pt x="106680" y="426720"/>
                </a:lnTo>
                <a:lnTo>
                  <a:pt x="99060" y="297180"/>
                </a:lnTo>
                <a:lnTo>
                  <a:pt x="144780" y="228600"/>
                </a:lnTo>
                <a:lnTo>
                  <a:pt x="205740" y="129540"/>
                </a:lnTo>
                <a:lnTo>
                  <a:pt x="20574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7A5EE2C5-F7D4-4B08-BC43-9B0C92D34E4B}"/>
              </a:ext>
            </a:extLst>
          </p:cNvPr>
          <p:cNvSpPr/>
          <p:nvPr/>
        </p:nvSpPr>
        <p:spPr>
          <a:xfrm>
            <a:off x="4495947" y="1414255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C12EF43A-7E26-42FB-9002-ABC56406CECE}"/>
              </a:ext>
            </a:extLst>
          </p:cNvPr>
          <p:cNvSpPr/>
          <p:nvPr/>
        </p:nvSpPr>
        <p:spPr>
          <a:xfrm>
            <a:off x="4531055" y="2249174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1B37327E-BDA2-4EC4-ABD5-53C9A0B428DA}"/>
              </a:ext>
            </a:extLst>
          </p:cNvPr>
          <p:cNvSpPr/>
          <p:nvPr/>
        </p:nvSpPr>
        <p:spPr>
          <a:xfrm>
            <a:off x="4821696" y="2601286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2" name="Forme libre 282">
            <a:extLst>
              <a:ext uri="{FF2B5EF4-FFF2-40B4-BE49-F238E27FC236}">
                <a16:creationId xmlns:a16="http://schemas.microsoft.com/office/drawing/2014/main" id="{B57B831E-106D-48D5-ACCD-818A1EA14981}"/>
              </a:ext>
            </a:extLst>
          </p:cNvPr>
          <p:cNvSpPr/>
          <p:nvPr/>
        </p:nvSpPr>
        <p:spPr>
          <a:xfrm>
            <a:off x="5403186" y="1957633"/>
            <a:ext cx="1430817" cy="4117503"/>
          </a:xfrm>
          <a:custGeom>
            <a:avLst/>
            <a:gdLst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247973 w 1774556"/>
              <a:gd name="connsiteY14" fmla="*/ 2487478 h 5106691"/>
              <a:gd name="connsiteX15" fmla="*/ 232475 w 1774556"/>
              <a:gd name="connsiteY15" fmla="*/ 2347993 h 5106691"/>
              <a:gd name="connsiteX16" fmla="*/ 333214 w 1774556"/>
              <a:gd name="connsiteY16" fmla="*/ 2231756 h 5106691"/>
              <a:gd name="connsiteX17" fmla="*/ 348712 w 1774556"/>
              <a:gd name="connsiteY17" fmla="*/ 2169762 h 5106691"/>
              <a:gd name="connsiteX18" fmla="*/ 464950 w 1774556"/>
              <a:gd name="connsiteY18" fmla="*/ 2022529 h 5106691"/>
              <a:gd name="connsiteX19" fmla="*/ 511445 w 1774556"/>
              <a:gd name="connsiteY19" fmla="*/ 1859796 h 5106691"/>
              <a:gd name="connsiteX20" fmla="*/ 534692 w 1774556"/>
              <a:gd name="connsiteY20" fmla="*/ 1549830 h 5106691"/>
              <a:gd name="connsiteX21" fmla="*/ 581187 w 1774556"/>
              <a:gd name="connsiteY21" fmla="*/ 1487837 h 5106691"/>
              <a:gd name="connsiteX22" fmla="*/ 728421 w 1774556"/>
              <a:gd name="connsiteY22" fmla="*/ 1379349 h 5106691"/>
              <a:gd name="connsiteX23" fmla="*/ 798163 w 1774556"/>
              <a:gd name="connsiteY23" fmla="*/ 1263112 h 5106691"/>
              <a:gd name="connsiteX24" fmla="*/ 898902 w 1774556"/>
              <a:gd name="connsiteY24" fmla="*/ 1232115 h 5106691"/>
              <a:gd name="connsiteX25" fmla="*/ 914400 w 1774556"/>
              <a:gd name="connsiteY25" fmla="*/ 1061634 h 5106691"/>
              <a:gd name="connsiteX26" fmla="*/ 1224367 w 1774556"/>
              <a:gd name="connsiteY26" fmla="*/ 464949 h 5106691"/>
              <a:gd name="connsiteX27" fmla="*/ 1224367 w 1774556"/>
              <a:gd name="connsiteY27" fmla="*/ 441701 h 5106691"/>
              <a:gd name="connsiteX28" fmla="*/ 1146875 w 1774556"/>
              <a:gd name="connsiteY28" fmla="*/ 0 h 51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4556" h="5106691">
                <a:moveTo>
                  <a:pt x="1774556" y="5106691"/>
                </a:moveTo>
                <a:lnTo>
                  <a:pt x="1549831" y="4998203"/>
                </a:lnTo>
                <a:lnTo>
                  <a:pt x="1301858" y="4424766"/>
                </a:lnTo>
                <a:lnTo>
                  <a:pt x="1177872" y="4262034"/>
                </a:lnTo>
                <a:lnTo>
                  <a:pt x="790414" y="3874576"/>
                </a:lnTo>
                <a:lnTo>
                  <a:pt x="643180" y="3797085"/>
                </a:lnTo>
                <a:lnTo>
                  <a:pt x="534692" y="3742840"/>
                </a:lnTo>
                <a:lnTo>
                  <a:pt x="340963" y="3704095"/>
                </a:lnTo>
                <a:lnTo>
                  <a:pt x="271221" y="3649851"/>
                </a:lnTo>
                <a:lnTo>
                  <a:pt x="46495" y="3208149"/>
                </a:lnTo>
                <a:lnTo>
                  <a:pt x="23248" y="2913681"/>
                </a:lnTo>
                <a:lnTo>
                  <a:pt x="0" y="2828440"/>
                </a:lnTo>
                <a:lnTo>
                  <a:pt x="92990" y="2735451"/>
                </a:lnTo>
                <a:lnTo>
                  <a:pt x="100739" y="2657959"/>
                </a:lnTo>
                <a:lnTo>
                  <a:pt x="247973" y="2487478"/>
                </a:lnTo>
                <a:lnTo>
                  <a:pt x="232475" y="2347993"/>
                </a:lnTo>
                <a:lnTo>
                  <a:pt x="333214" y="2231756"/>
                </a:lnTo>
                <a:lnTo>
                  <a:pt x="348712" y="2169762"/>
                </a:lnTo>
                <a:lnTo>
                  <a:pt x="464950" y="2022529"/>
                </a:lnTo>
                <a:lnTo>
                  <a:pt x="511445" y="1859796"/>
                </a:lnTo>
                <a:lnTo>
                  <a:pt x="534692" y="1549830"/>
                </a:lnTo>
                <a:lnTo>
                  <a:pt x="581187" y="1487837"/>
                </a:lnTo>
                <a:lnTo>
                  <a:pt x="728421" y="1379349"/>
                </a:lnTo>
                <a:lnTo>
                  <a:pt x="798163" y="1263112"/>
                </a:lnTo>
                <a:lnTo>
                  <a:pt x="898902" y="1232115"/>
                </a:lnTo>
                <a:lnTo>
                  <a:pt x="914400" y="1061634"/>
                </a:lnTo>
                <a:lnTo>
                  <a:pt x="1224367" y="464949"/>
                </a:lnTo>
                <a:lnTo>
                  <a:pt x="1224367" y="441701"/>
                </a:lnTo>
                <a:lnTo>
                  <a:pt x="1146875" y="0"/>
                </a:lnTo>
              </a:path>
            </a:pathLst>
          </a:custGeom>
          <a:noFill/>
          <a:ln w="76200" cap="flat" cmpd="sng" algn="ctr">
            <a:solidFill>
              <a:srgbClr val="0070C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AD9113D0-6F8C-4DB1-A308-D69EDE0B964D}"/>
              </a:ext>
            </a:extLst>
          </p:cNvPr>
          <p:cNvSpPr/>
          <p:nvPr/>
        </p:nvSpPr>
        <p:spPr>
          <a:xfrm>
            <a:off x="5906198" y="3061170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2E957C2F-97E3-4171-9C15-0ADBDFDE51F8}"/>
              </a:ext>
            </a:extLst>
          </p:cNvPr>
          <p:cNvSpPr/>
          <p:nvPr/>
        </p:nvSpPr>
        <p:spPr>
          <a:xfrm>
            <a:off x="5994256" y="2963299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E3843C08-7451-4513-A295-1294C8D416FF}"/>
              </a:ext>
            </a:extLst>
          </p:cNvPr>
          <p:cNvSpPr/>
          <p:nvPr/>
        </p:nvSpPr>
        <p:spPr>
          <a:xfrm>
            <a:off x="6104848" y="2792549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6E468323-8C10-428F-B41C-D586E2C929B1}"/>
              </a:ext>
            </a:extLst>
          </p:cNvPr>
          <p:cNvSpPr/>
          <p:nvPr/>
        </p:nvSpPr>
        <p:spPr>
          <a:xfrm>
            <a:off x="6231681" y="2511352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62601A0E-178C-4083-8121-44AC990A9F0E}"/>
              </a:ext>
            </a:extLst>
          </p:cNvPr>
          <p:cNvSpPr/>
          <p:nvPr/>
        </p:nvSpPr>
        <p:spPr>
          <a:xfrm>
            <a:off x="6330711" y="2167532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F91808DF-D4DA-4CB3-965C-E96B9AC08728}"/>
              </a:ext>
            </a:extLst>
          </p:cNvPr>
          <p:cNvSpPr/>
          <p:nvPr/>
        </p:nvSpPr>
        <p:spPr>
          <a:xfrm>
            <a:off x="6295196" y="1946766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5733F72-6742-4171-AA22-C2BE40DB684A}"/>
              </a:ext>
            </a:extLst>
          </p:cNvPr>
          <p:cNvSpPr/>
          <p:nvPr/>
        </p:nvSpPr>
        <p:spPr>
          <a:xfrm>
            <a:off x="5789018" y="3266126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E2F1B0D3-1661-4F65-B991-A39519D0B902}"/>
              </a:ext>
            </a:extLst>
          </p:cNvPr>
          <p:cNvSpPr/>
          <p:nvPr/>
        </p:nvSpPr>
        <p:spPr>
          <a:xfrm>
            <a:off x="5718138" y="3576882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1" name="Forme libre 303">
            <a:extLst>
              <a:ext uri="{FF2B5EF4-FFF2-40B4-BE49-F238E27FC236}">
                <a16:creationId xmlns:a16="http://schemas.microsoft.com/office/drawing/2014/main" id="{A0BA7203-4B4B-4F2A-A69A-F401161EDB94}"/>
              </a:ext>
            </a:extLst>
          </p:cNvPr>
          <p:cNvSpPr/>
          <p:nvPr/>
        </p:nvSpPr>
        <p:spPr>
          <a:xfrm>
            <a:off x="2335365" y="3369706"/>
            <a:ext cx="4717322" cy="2068124"/>
          </a:xfrm>
          <a:custGeom>
            <a:avLst/>
            <a:gdLst>
              <a:gd name="connsiteX0" fmla="*/ 0 w 4479010"/>
              <a:gd name="connsiteY0" fmla="*/ 2301499 h 2665709"/>
              <a:gd name="connsiteX1" fmla="*/ 123986 w 4479010"/>
              <a:gd name="connsiteY1" fmla="*/ 2502977 h 2665709"/>
              <a:gd name="connsiteX2" fmla="*/ 286718 w 4479010"/>
              <a:gd name="connsiteY2" fmla="*/ 2471980 h 2665709"/>
              <a:gd name="connsiteX3" fmla="*/ 379708 w 4479010"/>
              <a:gd name="connsiteY3" fmla="*/ 2479729 h 2665709"/>
              <a:gd name="connsiteX4" fmla="*/ 573437 w 4479010"/>
              <a:gd name="connsiteY4" fmla="*/ 2495227 h 2665709"/>
              <a:gd name="connsiteX5" fmla="*/ 674176 w 4479010"/>
              <a:gd name="connsiteY5" fmla="*/ 2456482 h 2665709"/>
              <a:gd name="connsiteX6" fmla="*/ 767166 w 4479010"/>
              <a:gd name="connsiteY6" fmla="*/ 2464231 h 2665709"/>
              <a:gd name="connsiteX7" fmla="*/ 968644 w 4479010"/>
              <a:gd name="connsiteY7" fmla="*/ 2665709 h 2665709"/>
              <a:gd name="connsiteX8" fmla="*/ 1224366 w 4479010"/>
              <a:gd name="connsiteY8" fmla="*/ 2541722 h 2665709"/>
              <a:gd name="connsiteX9" fmla="*/ 1952786 w 4479010"/>
              <a:gd name="connsiteY9" fmla="*/ 2123268 h 2665709"/>
              <a:gd name="connsiteX10" fmla="*/ 2890433 w 4479010"/>
              <a:gd name="connsiteY10" fmla="*/ 1472339 h 2665709"/>
              <a:gd name="connsiteX11" fmla="*/ 3208149 w 4479010"/>
              <a:gd name="connsiteY11" fmla="*/ 1255363 h 2665709"/>
              <a:gd name="connsiteX12" fmla="*/ 3363132 w 4479010"/>
              <a:gd name="connsiteY12" fmla="*/ 1185621 h 2665709"/>
              <a:gd name="connsiteX13" fmla="*/ 3572359 w 4479010"/>
              <a:gd name="connsiteY13" fmla="*/ 1084882 h 2665709"/>
              <a:gd name="connsiteX14" fmla="*/ 3781586 w 4479010"/>
              <a:gd name="connsiteY14" fmla="*/ 1100380 h 2665709"/>
              <a:gd name="connsiteX15" fmla="*/ 3835830 w 4479010"/>
              <a:gd name="connsiteY15" fmla="*/ 1046136 h 2665709"/>
              <a:gd name="connsiteX16" fmla="*/ 3835830 w 4479010"/>
              <a:gd name="connsiteY16" fmla="*/ 976393 h 2665709"/>
              <a:gd name="connsiteX17" fmla="*/ 3975315 w 4479010"/>
              <a:gd name="connsiteY17" fmla="*/ 829160 h 2665709"/>
              <a:gd name="connsiteX18" fmla="*/ 3983064 w 4479010"/>
              <a:gd name="connsiteY18" fmla="*/ 759417 h 2665709"/>
              <a:gd name="connsiteX19" fmla="*/ 3967566 w 4479010"/>
              <a:gd name="connsiteY19" fmla="*/ 720671 h 2665709"/>
              <a:gd name="connsiteX20" fmla="*/ 3952067 w 4479010"/>
              <a:gd name="connsiteY20" fmla="*/ 658678 h 2665709"/>
              <a:gd name="connsiteX21" fmla="*/ 4029559 w 4479010"/>
              <a:gd name="connsiteY21" fmla="*/ 511444 h 2665709"/>
              <a:gd name="connsiteX22" fmla="*/ 4045057 w 4479010"/>
              <a:gd name="connsiteY22" fmla="*/ 395207 h 2665709"/>
              <a:gd name="connsiteX23" fmla="*/ 4076054 w 4479010"/>
              <a:gd name="connsiteY23" fmla="*/ 255722 h 2665709"/>
              <a:gd name="connsiteX24" fmla="*/ 4099301 w 4479010"/>
              <a:gd name="connsiteY24" fmla="*/ 224726 h 2665709"/>
              <a:gd name="connsiteX25" fmla="*/ 4324027 w 4479010"/>
              <a:gd name="connsiteY25" fmla="*/ 131736 h 2665709"/>
              <a:gd name="connsiteX26" fmla="*/ 4409267 w 4479010"/>
              <a:gd name="connsiteY26" fmla="*/ 100739 h 2665709"/>
              <a:gd name="connsiteX27" fmla="*/ 4455762 w 4479010"/>
              <a:gd name="connsiteY27" fmla="*/ 54244 h 2665709"/>
              <a:gd name="connsiteX28" fmla="*/ 4479010 w 4479010"/>
              <a:gd name="connsiteY28" fmla="*/ 0 h 2665709"/>
              <a:gd name="connsiteX0" fmla="*/ 0 w 5850610"/>
              <a:gd name="connsiteY0" fmla="*/ 2247255 h 2611465"/>
              <a:gd name="connsiteX1" fmla="*/ 123986 w 5850610"/>
              <a:gd name="connsiteY1" fmla="*/ 2448733 h 2611465"/>
              <a:gd name="connsiteX2" fmla="*/ 286718 w 5850610"/>
              <a:gd name="connsiteY2" fmla="*/ 2417736 h 2611465"/>
              <a:gd name="connsiteX3" fmla="*/ 379708 w 5850610"/>
              <a:gd name="connsiteY3" fmla="*/ 2425485 h 2611465"/>
              <a:gd name="connsiteX4" fmla="*/ 573437 w 5850610"/>
              <a:gd name="connsiteY4" fmla="*/ 2440983 h 2611465"/>
              <a:gd name="connsiteX5" fmla="*/ 674176 w 5850610"/>
              <a:gd name="connsiteY5" fmla="*/ 2402238 h 2611465"/>
              <a:gd name="connsiteX6" fmla="*/ 767166 w 5850610"/>
              <a:gd name="connsiteY6" fmla="*/ 2409987 h 2611465"/>
              <a:gd name="connsiteX7" fmla="*/ 968644 w 5850610"/>
              <a:gd name="connsiteY7" fmla="*/ 2611465 h 2611465"/>
              <a:gd name="connsiteX8" fmla="*/ 1224366 w 5850610"/>
              <a:gd name="connsiteY8" fmla="*/ 2487478 h 2611465"/>
              <a:gd name="connsiteX9" fmla="*/ 1952786 w 5850610"/>
              <a:gd name="connsiteY9" fmla="*/ 2069024 h 2611465"/>
              <a:gd name="connsiteX10" fmla="*/ 2890433 w 5850610"/>
              <a:gd name="connsiteY10" fmla="*/ 1418095 h 2611465"/>
              <a:gd name="connsiteX11" fmla="*/ 3208149 w 5850610"/>
              <a:gd name="connsiteY11" fmla="*/ 1201119 h 2611465"/>
              <a:gd name="connsiteX12" fmla="*/ 3363132 w 5850610"/>
              <a:gd name="connsiteY12" fmla="*/ 1131377 h 2611465"/>
              <a:gd name="connsiteX13" fmla="*/ 3572359 w 5850610"/>
              <a:gd name="connsiteY13" fmla="*/ 1030638 h 2611465"/>
              <a:gd name="connsiteX14" fmla="*/ 3781586 w 5850610"/>
              <a:gd name="connsiteY14" fmla="*/ 1046136 h 2611465"/>
              <a:gd name="connsiteX15" fmla="*/ 3835830 w 5850610"/>
              <a:gd name="connsiteY15" fmla="*/ 991892 h 2611465"/>
              <a:gd name="connsiteX16" fmla="*/ 3835830 w 5850610"/>
              <a:gd name="connsiteY16" fmla="*/ 922149 h 2611465"/>
              <a:gd name="connsiteX17" fmla="*/ 3975315 w 5850610"/>
              <a:gd name="connsiteY17" fmla="*/ 774916 h 2611465"/>
              <a:gd name="connsiteX18" fmla="*/ 3983064 w 5850610"/>
              <a:gd name="connsiteY18" fmla="*/ 705173 h 2611465"/>
              <a:gd name="connsiteX19" fmla="*/ 3967566 w 5850610"/>
              <a:gd name="connsiteY19" fmla="*/ 666427 h 2611465"/>
              <a:gd name="connsiteX20" fmla="*/ 3952067 w 5850610"/>
              <a:gd name="connsiteY20" fmla="*/ 604434 h 2611465"/>
              <a:gd name="connsiteX21" fmla="*/ 4029559 w 5850610"/>
              <a:gd name="connsiteY21" fmla="*/ 457200 h 2611465"/>
              <a:gd name="connsiteX22" fmla="*/ 4045057 w 5850610"/>
              <a:gd name="connsiteY22" fmla="*/ 340963 h 2611465"/>
              <a:gd name="connsiteX23" fmla="*/ 4076054 w 5850610"/>
              <a:gd name="connsiteY23" fmla="*/ 201478 h 2611465"/>
              <a:gd name="connsiteX24" fmla="*/ 4099301 w 5850610"/>
              <a:gd name="connsiteY24" fmla="*/ 170482 h 2611465"/>
              <a:gd name="connsiteX25" fmla="*/ 4324027 w 5850610"/>
              <a:gd name="connsiteY25" fmla="*/ 77492 h 2611465"/>
              <a:gd name="connsiteX26" fmla="*/ 4409267 w 5850610"/>
              <a:gd name="connsiteY26" fmla="*/ 46495 h 2611465"/>
              <a:gd name="connsiteX27" fmla="*/ 4455762 w 5850610"/>
              <a:gd name="connsiteY27" fmla="*/ 0 h 2611465"/>
              <a:gd name="connsiteX28" fmla="*/ 5850610 w 5850610"/>
              <a:gd name="connsiteY28" fmla="*/ 278970 h 2611465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5780867 w 5850610"/>
              <a:gd name="connsiteY27" fmla="*/ 333214 h 2564970"/>
              <a:gd name="connsiteX28" fmla="*/ 5850610 w 5850610"/>
              <a:gd name="connsiteY28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5207430 w 5850610"/>
              <a:gd name="connsiteY27" fmla="*/ 201477 h 2564970"/>
              <a:gd name="connsiteX28" fmla="*/ 5780867 w 5850610"/>
              <a:gd name="connsiteY28" fmla="*/ 333214 h 2564970"/>
              <a:gd name="connsiteX29" fmla="*/ 5850610 w 5850610"/>
              <a:gd name="connsiteY29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788976 w 5850610"/>
              <a:gd name="connsiteY27" fmla="*/ 92989 h 2564970"/>
              <a:gd name="connsiteX28" fmla="*/ 5207430 w 5850610"/>
              <a:gd name="connsiteY28" fmla="*/ 201477 h 2564970"/>
              <a:gd name="connsiteX29" fmla="*/ 5780867 w 5850610"/>
              <a:gd name="connsiteY29" fmla="*/ 333214 h 2564970"/>
              <a:gd name="connsiteX30" fmla="*/ 5850610 w 5850610"/>
              <a:gd name="connsiteY30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788976 w 5850610"/>
              <a:gd name="connsiteY28" fmla="*/ 92989 h 2564970"/>
              <a:gd name="connsiteX29" fmla="*/ 5207430 w 5850610"/>
              <a:gd name="connsiteY29" fmla="*/ 201477 h 2564970"/>
              <a:gd name="connsiteX30" fmla="*/ 5780867 w 5850610"/>
              <a:gd name="connsiteY30" fmla="*/ 333214 h 2564970"/>
              <a:gd name="connsiteX31" fmla="*/ 5850610 w 5850610"/>
              <a:gd name="connsiteY31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788976 w 5850610"/>
              <a:gd name="connsiteY28" fmla="*/ 92989 h 2564970"/>
              <a:gd name="connsiteX29" fmla="*/ 5695627 w 5850610"/>
              <a:gd name="connsiteY29" fmla="*/ 356460 h 2564970"/>
              <a:gd name="connsiteX30" fmla="*/ 5780867 w 5850610"/>
              <a:gd name="connsiteY30" fmla="*/ 333214 h 2564970"/>
              <a:gd name="connsiteX31" fmla="*/ 5850610 w 5850610"/>
              <a:gd name="connsiteY31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5509647 w 5850610"/>
              <a:gd name="connsiteY28" fmla="*/ 480446 h 2564970"/>
              <a:gd name="connsiteX29" fmla="*/ 5695627 w 5850610"/>
              <a:gd name="connsiteY29" fmla="*/ 356460 h 2564970"/>
              <a:gd name="connsiteX30" fmla="*/ 5780867 w 5850610"/>
              <a:gd name="connsiteY30" fmla="*/ 333214 h 2564970"/>
              <a:gd name="connsiteX31" fmla="*/ 5850610 w 5850610"/>
              <a:gd name="connsiteY31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5083444 w 5850610"/>
              <a:gd name="connsiteY28" fmla="*/ 294467 h 2564970"/>
              <a:gd name="connsiteX29" fmla="*/ 5509647 w 5850610"/>
              <a:gd name="connsiteY29" fmla="*/ 480446 h 2564970"/>
              <a:gd name="connsiteX30" fmla="*/ 5695627 w 5850610"/>
              <a:gd name="connsiteY30" fmla="*/ 356460 h 2564970"/>
              <a:gd name="connsiteX31" fmla="*/ 5780867 w 5850610"/>
              <a:gd name="connsiteY31" fmla="*/ 333214 h 2564970"/>
              <a:gd name="connsiteX32" fmla="*/ 5850610 w 5850610"/>
              <a:gd name="connsiteY32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812223 w 5850610"/>
              <a:gd name="connsiteY28" fmla="*/ 162731 h 2564970"/>
              <a:gd name="connsiteX29" fmla="*/ 5083444 w 5850610"/>
              <a:gd name="connsiteY29" fmla="*/ 294467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812223 w 5850610"/>
              <a:gd name="connsiteY28" fmla="*/ 162731 h 2564970"/>
              <a:gd name="connsiteX29" fmla="*/ 5393411 w 5850610"/>
              <a:gd name="connsiteY29" fmla="*/ 464948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5308169 w 5850610"/>
              <a:gd name="connsiteY28" fmla="*/ 348711 h 2564970"/>
              <a:gd name="connsiteX29" fmla="*/ 5393411 w 5850610"/>
              <a:gd name="connsiteY29" fmla="*/ 464948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633992 w 5850610"/>
              <a:gd name="connsiteY27" fmla="*/ 147233 h 2564970"/>
              <a:gd name="connsiteX28" fmla="*/ 5308169 w 5850610"/>
              <a:gd name="connsiteY28" fmla="*/ 348711 h 2564970"/>
              <a:gd name="connsiteX29" fmla="*/ 5393411 w 5850610"/>
              <a:gd name="connsiteY29" fmla="*/ 464948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850610" h="2564970">
                <a:moveTo>
                  <a:pt x="0" y="2200760"/>
                </a:moveTo>
                <a:lnTo>
                  <a:pt x="123986" y="2402238"/>
                </a:lnTo>
                <a:lnTo>
                  <a:pt x="286718" y="2371241"/>
                </a:lnTo>
                <a:lnTo>
                  <a:pt x="379708" y="2378990"/>
                </a:lnTo>
                <a:lnTo>
                  <a:pt x="573437" y="2394488"/>
                </a:lnTo>
                <a:lnTo>
                  <a:pt x="674176" y="2355743"/>
                </a:lnTo>
                <a:lnTo>
                  <a:pt x="767166" y="2363492"/>
                </a:lnTo>
                <a:lnTo>
                  <a:pt x="968644" y="2564970"/>
                </a:lnTo>
                <a:lnTo>
                  <a:pt x="1224366" y="2440983"/>
                </a:lnTo>
                <a:lnTo>
                  <a:pt x="1952786" y="2022529"/>
                </a:lnTo>
                <a:lnTo>
                  <a:pt x="2890433" y="1371600"/>
                </a:lnTo>
                <a:lnTo>
                  <a:pt x="3208149" y="1154624"/>
                </a:lnTo>
                <a:lnTo>
                  <a:pt x="3363132" y="1084882"/>
                </a:lnTo>
                <a:lnTo>
                  <a:pt x="3572359" y="984143"/>
                </a:lnTo>
                <a:lnTo>
                  <a:pt x="3781586" y="999641"/>
                </a:lnTo>
                <a:lnTo>
                  <a:pt x="3835830" y="945397"/>
                </a:lnTo>
                <a:lnTo>
                  <a:pt x="3835830" y="875654"/>
                </a:lnTo>
                <a:lnTo>
                  <a:pt x="3975315" y="728421"/>
                </a:lnTo>
                <a:lnTo>
                  <a:pt x="3983064" y="658678"/>
                </a:lnTo>
                <a:lnTo>
                  <a:pt x="3967566" y="619932"/>
                </a:lnTo>
                <a:lnTo>
                  <a:pt x="3952067" y="557939"/>
                </a:lnTo>
                <a:lnTo>
                  <a:pt x="4029559" y="410705"/>
                </a:lnTo>
                <a:lnTo>
                  <a:pt x="4045057" y="294468"/>
                </a:lnTo>
                <a:lnTo>
                  <a:pt x="4076054" y="154983"/>
                </a:lnTo>
                <a:lnTo>
                  <a:pt x="4099301" y="123987"/>
                </a:lnTo>
                <a:lnTo>
                  <a:pt x="4324027" y="30997"/>
                </a:lnTo>
                <a:lnTo>
                  <a:pt x="4409267" y="0"/>
                </a:lnTo>
                <a:lnTo>
                  <a:pt x="4633992" y="147233"/>
                </a:lnTo>
                <a:lnTo>
                  <a:pt x="5308169" y="348711"/>
                </a:lnTo>
                <a:lnTo>
                  <a:pt x="5393411" y="464948"/>
                </a:lnTo>
                <a:lnTo>
                  <a:pt x="5509647" y="480446"/>
                </a:lnTo>
                <a:lnTo>
                  <a:pt x="5695627" y="356460"/>
                </a:lnTo>
                <a:lnTo>
                  <a:pt x="5780867" y="333214"/>
                </a:lnTo>
                <a:lnTo>
                  <a:pt x="5850610" y="232475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DC52821B-EC75-4CFE-BC1A-F1EF8565099C}"/>
              </a:ext>
            </a:extLst>
          </p:cNvPr>
          <p:cNvSpPr/>
          <p:nvPr/>
        </p:nvSpPr>
        <p:spPr>
          <a:xfrm>
            <a:off x="5719338" y="3369394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C6C1DD46-70CE-457E-8753-C8C08D3CB84C}"/>
              </a:ext>
            </a:extLst>
          </p:cNvPr>
          <p:cNvSpPr/>
          <p:nvPr/>
        </p:nvSpPr>
        <p:spPr>
          <a:xfrm>
            <a:off x="5553695" y="3556837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C838684B-30F6-4403-A300-C5DC5B6B3330}"/>
              </a:ext>
            </a:extLst>
          </p:cNvPr>
          <p:cNvSpPr/>
          <p:nvPr/>
        </p:nvSpPr>
        <p:spPr>
          <a:xfrm>
            <a:off x="6031160" y="3436794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7E42CBCD-2148-4C10-AEA1-35E90E76DC9B}"/>
              </a:ext>
            </a:extLst>
          </p:cNvPr>
          <p:cNvSpPr/>
          <p:nvPr/>
        </p:nvSpPr>
        <p:spPr>
          <a:xfrm>
            <a:off x="6227639" y="3499275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B5081D68-18C4-4642-9AEE-F702C00BE978}"/>
              </a:ext>
            </a:extLst>
          </p:cNvPr>
          <p:cNvSpPr/>
          <p:nvPr/>
        </p:nvSpPr>
        <p:spPr>
          <a:xfrm>
            <a:off x="6560228" y="3607293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7" name="Rectangle à coins arrondis 318">
            <a:extLst>
              <a:ext uri="{FF2B5EF4-FFF2-40B4-BE49-F238E27FC236}">
                <a16:creationId xmlns:a16="http://schemas.microsoft.com/office/drawing/2014/main" id="{037BFDE3-4ACC-4921-B451-2B2C9857E310}"/>
              </a:ext>
            </a:extLst>
          </p:cNvPr>
          <p:cNvSpPr/>
          <p:nvPr/>
        </p:nvSpPr>
        <p:spPr>
          <a:xfrm>
            <a:off x="5191964" y="4050489"/>
            <a:ext cx="92638" cy="150216"/>
          </a:xfrm>
          <a:prstGeom prst="roundRect">
            <a:avLst>
              <a:gd name="adj" fmla="val 41667"/>
            </a:avLst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8" name="Forme libre 320">
            <a:extLst>
              <a:ext uri="{FF2B5EF4-FFF2-40B4-BE49-F238E27FC236}">
                <a16:creationId xmlns:a16="http://schemas.microsoft.com/office/drawing/2014/main" id="{5D10B5A9-4B4A-42EC-B0FB-E0E867B7CD79}"/>
              </a:ext>
            </a:extLst>
          </p:cNvPr>
          <p:cNvSpPr/>
          <p:nvPr/>
        </p:nvSpPr>
        <p:spPr>
          <a:xfrm>
            <a:off x="7058675" y="3512891"/>
            <a:ext cx="122879" cy="127999"/>
          </a:xfrm>
          <a:custGeom>
            <a:avLst/>
            <a:gdLst>
              <a:gd name="connsiteX0" fmla="*/ 0 w 152400"/>
              <a:gd name="connsiteY0" fmla="*/ 6350 h 158750"/>
              <a:gd name="connsiteX1" fmla="*/ 50800 w 152400"/>
              <a:gd name="connsiteY1" fmla="*/ 0 h 158750"/>
              <a:gd name="connsiteX2" fmla="*/ 152400 w 152400"/>
              <a:gd name="connsiteY2" fmla="*/ 1587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158750">
                <a:moveTo>
                  <a:pt x="0" y="6350"/>
                </a:moveTo>
                <a:lnTo>
                  <a:pt x="50800" y="0"/>
                </a:lnTo>
                <a:lnTo>
                  <a:pt x="152400" y="15875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9" name="Forme libre 321">
            <a:extLst>
              <a:ext uri="{FF2B5EF4-FFF2-40B4-BE49-F238E27FC236}">
                <a16:creationId xmlns:a16="http://schemas.microsoft.com/office/drawing/2014/main" id="{EEE46B38-07D7-46A2-BC50-B6BB48E41DFA}"/>
              </a:ext>
            </a:extLst>
          </p:cNvPr>
          <p:cNvSpPr/>
          <p:nvPr/>
        </p:nvSpPr>
        <p:spPr>
          <a:xfrm>
            <a:off x="7060723" y="3210812"/>
            <a:ext cx="131071" cy="333823"/>
          </a:xfrm>
          <a:custGeom>
            <a:avLst/>
            <a:gdLst>
              <a:gd name="connsiteX0" fmla="*/ 0 w 177800"/>
              <a:gd name="connsiteY0" fmla="*/ 368300 h 368300"/>
              <a:gd name="connsiteX1" fmla="*/ 31750 w 177800"/>
              <a:gd name="connsiteY1" fmla="*/ 190500 h 368300"/>
              <a:gd name="connsiteX2" fmla="*/ 177800 w 177800"/>
              <a:gd name="connsiteY2" fmla="*/ 0 h 368300"/>
              <a:gd name="connsiteX0" fmla="*/ 0 w 162560"/>
              <a:gd name="connsiteY0" fmla="*/ 414020 h 414020"/>
              <a:gd name="connsiteX1" fmla="*/ 16510 w 162560"/>
              <a:gd name="connsiteY1" fmla="*/ 190500 h 414020"/>
              <a:gd name="connsiteX2" fmla="*/ 162560 w 162560"/>
              <a:gd name="connsiteY2" fmla="*/ 0 h 41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" h="414020">
                <a:moveTo>
                  <a:pt x="0" y="414020"/>
                </a:moveTo>
                <a:lnTo>
                  <a:pt x="16510" y="190500"/>
                </a:lnTo>
                <a:lnTo>
                  <a:pt x="16256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0" name="Forme libre 322">
            <a:extLst>
              <a:ext uri="{FF2B5EF4-FFF2-40B4-BE49-F238E27FC236}">
                <a16:creationId xmlns:a16="http://schemas.microsoft.com/office/drawing/2014/main" id="{2776AEB6-91EA-4D09-B312-8F65141A05CF}"/>
              </a:ext>
            </a:extLst>
          </p:cNvPr>
          <p:cNvSpPr/>
          <p:nvPr/>
        </p:nvSpPr>
        <p:spPr>
          <a:xfrm>
            <a:off x="6224118" y="1526339"/>
            <a:ext cx="104448" cy="430078"/>
          </a:xfrm>
          <a:custGeom>
            <a:avLst/>
            <a:gdLst>
              <a:gd name="connsiteX0" fmla="*/ 114300 w 120650"/>
              <a:gd name="connsiteY0" fmla="*/ 495300 h 495300"/>
              <a:gd name="connsiteX1" fmla="*/ 120650 w 120650"/>
              <a:gd name="connsiteY1" fmla="*/ 330200 h 495300"/>
              <a:gd name="connsiteX2" fmla="*/ 57150 w 120650"/>
              <a:gd name="connsiteY2" fmla="*/ 88900 h 495300"/>
              <a:gd name="connsiteX3" fmla="*/ 0 w 120650"/>
              <a:gd name="connsiteY3" fmla="*/ 0 h 495300"/>
              <a:gd name="connsiteX0" fmla="*/ 129540 w 129540"/>
              <a:gd name="connsiteY0" fmla="*/ 533400 h 533400"/>
              <a:gd name="connsiteX1" fmla="*/ 120650 w 129540"/>
              <a:gd name="connsiteY1" fmla="*/ 330200 h 533400"/>
              <a:gd name="connsiteX2" fmla="*/ 57150 w 129540"/>
              <a:gd name="connsiteY2" fmla="*/ 88900 h 533400"/>
              <a:gd name="connsiteX3" fmla="*/ 0 w 129540"/>
              <a:gd name="connsiteY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" h="533400">
                <a:moveTo>
                  <a:pt x="129540" y="533400"/>
                </a:moveTo>
                <a:lnTo>
                  <a:pt x="120650" y="330200"/>
                </a:lnTo>
                <a:lnTo>
                  <a:pt x="57150" y="8890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1" name="Rectangle à coins arrondis 323">
            <a:extLst>
              <a:ext uri="{FF2B5EF4-FFF2-40B4-BE49-F238E27FC236}">
                <a16:creationId xmlns:a16="http://schemas.microsoft.com/office/drawing/2014/main" id="{55EE18D3-476D-4B42-B48E-F71DAB5621AE}"/>
              </a:ext>
            </a:extLst>
          </p:cNvPr>
          <p:cNvSpPr/>
          <p:nvPr/>
        </p:nvSpPr>
        <p:spPr>
          <a:xfrm rot="18943791">
            <a:off x="5383926" y="4035728"/>
            <a:ext cx="102910" cy="180955"/>
          </a:xfrm>
          <a:prstGeom prst="roundRect">
            <a:avLst>
              <a:gd name="adj" fmla="val 41667"/>
            </a:avLst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2" name="Rectangle à coins arrondis 324">
            <a:extLst>
              <a:ext uri="{FF2B5EF4-FFF2-40B4-BE49-F238E27FC236}">
                <a16:creationId xmlns:a16="http://schemas.microsoft.com/office/drawing/2014/main" id="{8A23625C-C3BC-4CD3-85A7-BC4875BE4C57}"/>
              </a:ext>
            </a:extLst>
          </p:cNvPr>
          <p:cNvSpPr/>
          <p:nvPr/>
        </p:nvSpPr>
        <p:spPr>
          <a:xfrm rot="16200000">
            <a:off x="5521753" y="3827561"/>
            <a:ext cx="92638" cy="172016"/>
          </a:xfrm>
          <a:prstGeom prst="roundRect">
            <a:avLst>
              <a:gd name="adj" fmla="val 41667"/>
            </a:avLst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87A3BCB4-0343-4D2D-AB66-22E89C3665BE}"/>
              </a:ext>
            </a:extLst>
          </p:cNvPr>
          <p:cNvSpPr/>
          <p:nvPr/>
        </p:nvSpPr>
        <p:spPr>
          <a:xfrm>
            <a:off x="5125771" y="2838616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B47F501D-6DD1-4F66-A934-345937770BAB}"/>
              </a:ext>
            </a:extLst>
          </p:cNvPr>
          <p:cNvSpPr txBox="1"/>
          <p:nvPr/>
        </p:nvSpPr>
        <p:spPr>
          <a:xfrm>
            <a:off x="6883783" y="3637365"/>
            <a:ext cx="867030" cy="22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Libourne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7B8BDB59-E87E-479A-9D05-F9A17616C6C0}"/>
              </a:ext>
            </a:extLst>
          </p:cNvPr>
          <p:cNvSpPr txBox="1"/>
          <p:nvPr/>
        </p:nvSpPr>
        <p:spPr>
          <a:xfrm>
            <a:off x="6266542" y="1824981"/>
            <a:ext cx="867030" cy="3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Saint-Mariens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E9C1C6C8-6C65-46E0-B269-EE32C97FC6E9}"/>
              </a:ext>
            </a:extLst>
          </p:cNvPr>
          <p:cNvSpPr txBox="1"/>
          <p:nvPr/>
        </p:nvSpPr>
        <p:spPr>
          <a:xfrm>
            <a:off x="5041766" y="2676977"/>
            <a:ext cx="867030" cy="22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Macau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46729AD5-7D5D-455B-A726-D93C941AEC4F}"/>
              </a:ext>
            </a:extLst>
          </p:cNvPr>
          <p:cNvSpPr/>
          <p:nvPr/>
        </p:nvSpPr>
        <p:spPr>
          <a:xfrm>
            <a:off x="7007102" y="3534983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1803D019-FA8C-4DC1-B06F-EA9378BBAABE}"/>
              </a:ext>
            </a:extLst>
          </p:cNvPr>
          <p:cNvSpPr/>
          <p:nvPr/>
        </p:nvSpPr>
        <p:spPr>
          <a:xfrm>
            <a:off x="6246187" y="2275387"/>
            <a:ext cx="231532" cy="22143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1</a:t>
            </a:r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8F47F833-4164-4A0D-9A35-AD69A63223F9}"/>
              </a:ext>
            </a:extLst>
          </p:cNvPr>
          <p:cNvSpPr/>
          <p:nvPr/>
        </p:nvSpPr>
        <p:spPr>
          <a:xfrm>
            <a:off x="5051871" y="3084934"/>
            <a:ext cx="231532" cy="221438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3</a:t>
            </a:r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07F8698C-9716-4E0D-A50A-6847B63CFADB}"/>
              </a:ext>
            </a:extLst>
          </p:cNvPr>
          <p:cNvSpPr/>
          <p:nvPr/>
        </p:nvSpPr>
        <p:spPr>
          <a:xfrm>
            <a:off x="6316278" y="3479952"/>
            <a:ext cx="231532" cy="22143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2</a:t>
            </a:r>
          </a:p>
        </p:txBody>
      </p:sp>
      <p:sp>
        <p:nvSpPr>
          <p:cNvPr id="172" name="ZoneTexte 171">
            <a:extLst>
              <a:ext uri="{FF2B5EF4-FFF2-40B4-BE49-F238E27FC236}">
                <a16:creationId xmlns:a16="http://schemas.microsoft.com/office/drawing/2014/main" id="{4257879D-3314-4F26-B62D-662EC9B3674C}"/>
              </a:ext>
            </a:extLst>
          </p:cNvPr>
          <p:cNvSpPr txBox="1"/>
          <p:nvPr/>
        </p:nvSpPr>
        <p:spPr>
          <a:xfrm>
            <a:off x="5151067" y="4016370"/>
            <a:ext cx="1437157" cy="3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Bordeaux</a:t>
            </a:r>
          </a:p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Saint-Jean</a:t>
            </a:r>
          </a:p>
        </p:txBody>
      </p:sp>
      <p:cxnSp>
        <p:nvCxnSpPr>
          <p:cNvPr id="173" name="Connecteur droit avec flèche 172">
            <a:extLst>
              <a:ext uri="{FF2B5EF4-FFF2-40B4-BE49-F238E27FC236}">
                <a16:creationId xmlns:a16="http://schemas.microsoft.com/office/drawing/2014/main" id="{B7361A37-CE4E-4D47-8A9B-7359486A639B}"/>
              </a:ext>
            </a:extLst>
          </p:cNvPr>
          <p:cNvCxnSpPr/>
          <p:nvPr/>
        </p:nvCxnSpPr>
        <p:spPr>
          <a:xfrm>
            <a:off x="4868807" y="3801979"/>
            <a:ext cx="145229" cy="19294"/>
          </a:xfrm>
          <a:prstGeom prst="straightConnector1">
            <a:avLst/>
          </a:prstGeom>
          <a:noFill/>
          <a:ln w="6350" cap="flat" cmpd="sng" algn="ctr">
            <a:solidFill>
              <a:srgbClr val="062C3A"/>
            </a:solidFill>
            <a:prstDash val="solid"/>
            <a:miter lim="800000"/>
            <a:headEnd type="none" w="med" len="med"/>
            <a:tailEnd type="arrow" w="sm" len="sm"/>
          </a:ln>
          <a:effectLst/>
        </p:spPr>
      </p:cxnSp>
      <p:sp>
        <p:nvSpPr>
          <p:cNvPr id="174" name="Forme libre 303">
            <a:extLst>
              <a:ext uri="{FF2B5EF4-FFF2-40B4-BE49-F238E27FC236}">
                <a16:creationId xmlns:a16="http://schemas.microsoft.com/office/drawing/2014/main" id="{633A3C02-7B14-48AD-B370-54D3DAA81F24}"/>
              </a:ext>
            </a:extLst>
          </p:cNvPr>
          <p:cNvSpPr/>
          <p:nvPr/>
        </p:nvSpPr>
        <p:spPr>
          <a:xfrm>
            <a:off x="2352446" y="4457116"/>
            <a:ext cx="2330544" cy="962209"/>
          </a:xfrm>
          <a:custGeom>
            <a:avLst/>
            <a:gdLst>
              <a:gd name="connsiteX0" fmla="*/ 0 w 4479010"/>
              <a:gd name="connsiteY0" fmla="*/ 2301499 h 2665709"/>
              <a:gd name="connsiteX1" fmla="*/ 123986 w 4479010"/>
              <a:gd name="connsiteY1" fmla="*/ 2502977 h 2665709"/>
              <a:gd name="connsiteX2" fmla="*/ 286718 w 4479010"/>
              <a:gd name="connsiteY2" fmla="*/ 2471980 h 2665709"/>
              <a:gd name="connsiteX3" fmla="*/ 379708 w 4479010"/>
              <a:gd name="connsiteY3" fmla="*/ 2479729 h 2665709"/>
              <a:gd name="connsiteX4" fmla="*/ 573437 w 4479010"/>
              <a:gd name="connsiteY4" fmla="*/ 2495227 h 2665709"/>
              <a:gd name="connsiteX5" fmla="*/ 674176 w 4479010"/>
              <a:gd name="connsiteY5" fmla="*/ 2456482 h 2665709"/>
              <a:gd name="connsiteX6" fmla="*/ 767166 w 4479010"/>
              <a:gd name="connsiteY6" fmla="*/ 2464231 h 2665709"/>
              <a:gd name="connsiteX7" fmla="*/ 968644 w 4479010"/>
              <a:gd name="connsiteY7" fmla="*/ 2665709 h 2665709"/>
              <a:gd name="connsiteX8" fmla="*/ 1224366 w 4479010"/>
              <a:gd name="connsiteY8" fmla="*/ 2541722 h 2665709"/>
              <a:gd name="connsiteX9" fmla="*/ 1952786 w 4479010"/>
              <a:gd name="connsiteY9" fmla="*/ 2123268 h 2665709"/>
              <a:gd name="connsiteX10" fmla="*/ 2890433 w 4479010"/>
              <a:gd name="connsiteY10" fmla="*/ 1472339 h 2665709"/>
              <a:gd name="connsiteX11" fmla="*/ 3208149 w 4479010"/>
              <a:gd name="connsiteY11" fmla="*/ 1255363 h 2665709"/>
              <a:gd name="connsiteX12" fmla="*/ 3363132 w 4479010"/>
              <a:gd name="connsiteY12" fmla="*/ 1185621 h 2665709"/>
              <a:gd name="connsiteX13" fmla="*/ 3572359 w 4479010"/>
              <a:gd name="connsiteY13" fmla="*/ 1084882 h 2665709"/>
              <a:gd name="connsiteX14" fmla="*/ 3781586 w 4479010"/>
              <a:gd name="connsiteY14" fmla="*/ 1100380 h 2665709"/>
              <a:gd name="connsiteX15" fmla="*/ 3835830 w 4479010"/>
              <a:gd name="connsiteY15" fmla="*/ 1046136 h 2665709"/>
              <a:gd name="connsiteX16" fmla="*/ 3835830 w 4479010"/>
              <a:gd name="connsiteY16" fmla="*/ 976393 h 2665709"/>
              <a:gd name="connsiteX17" fmla="*/ 3975315 w 4479010"/>
              <a:gd name="connsiteY17" fmla="*/ 829160 h 2665709"/>
              <a:gd name="connsiteX18" fmla="*/ 3983064 w 4479010"/>
              <a:gd name="connsiteY18" fmla="*/ 759417 h 2665709"/>
              <a:gd name="connsiteX19" fmla="*/ 3967566 w 4479010"/>
              <a:gd name="connsiteY19" fmla="*/ 720671 h 2665709"/>
              <a:gd name="connsiteX20" fmla="*/ 3952067 w 4479010"/>
              <a:gd name="connsiteY20" fmla="*/ 658678 h 2665709"/>
              <a:gd name="connsiteX21" fmla="*/ 4029559 w 4479010"/>
              <a:gd name="connsiteY21" fmla="*/ 511444 h 2665709"/>
              <a:gd name="connsiteX22" fmla="*/ 4045057 w 4479010"/>
              <a:gd name="connsiteY22" fmla="*/ 395207 h 2665709"/>
              <a:gd name="connsiteX23" fmla="*/ 4076054 w 4479010"/>
              <a:gd name="connsiteY23" fmla="*/ 255722 h 2665709"/>
              <a:gd name="connsiteX24" fmla="*/ 4099301 w 4479010"/>
              <a:gd name="connsiteY24" fmla="*/ 224726 h 2665709"/>
              <a:gd name="connsiteX25" fmla="*/ 4324027 w 4479010"/>
              <a:gd name="connsiteY25" fmla="*/ 131736 h 2665709"/>
              <a:gd name="connsiteX26" fmla="*/ 4409267 w 4479010"/>
              <a:gd name="connsiteY26" fmla="*/ 100739 h 2665709"/>
              <a:gd name="connsiteX27" fmla="*/ 4455762 w 4479010"/>
              <a:gd name="connsiteY27" fmla="*/ 54244 h 2665709"/>
              <a:gd name="connsiteX28" fmla="*/ 4479010 w 4479010"/>
              <a:gd name="connsiteY28" fmla="*/ 0 h 2665709"/>
              <a:gd name="connsiteX0" fmla="*/ 0 w 5850610"/>
              <a:gd name="connsiteY0" fmla="*/ 2247255 h 2611465"/>
              <a:gd name="connsiteX1" fmla="*/ 123986 w 5850610"/>
              <a:gd name="connsiteY1" fmla="*/ 2448733 h 2611465"/>
              <a:gd name="connsiteX2" fmla="*/ 286718 w 5850610"/>
              <a:gd name="connsiteY2" fmla="*/ 2417736 h 2611465"/>
              <a:gd name="connsiteX3" fmla="*/ 379708 w 5850610"/>
              <a:gd name="connsiteY3" fmla="*/ 2425485 h 2611465"/>
              <a:gd name="connsiteX4" fmla="*/ 573437 w 5850610"/>
              <a:gd name="connsiteY4" fmla="*/ 2440983 h 2611465"/>
              <a:gd name="connsiteX5" fmla="*/ 674176 w 5850610"/>
              <a:gd name="connsiteY5" fmla="*/ 2402238 h 2611465"/>
              <a:gd name="connsiteX6" fmla="*/ 767166 w 5850610"/>
              <a:gd name="connsiteY6" fmla="*/ 2409987 h 2611465"/>
              <a:gd name="connsiteX7" fmla="*/ 968644 w 5850610"/>
              <a:gd name="connsiteY7" fmla="*/ 2611465 h 2611465"/>
              <a:gd name="connsiteX8" fmla="*/ 1224366 w 5850610"/>
              <a:gd name="connsiteY8" fmla="*/ 2487478 h 2611465"/>
              <a:gd name="connsiteX9" fmla="*/ 1952786 w 5850610"/>
              <a:gd name="connsiteY9" fmla="*/ 2069024 h 2611465"/>
              <a:gd name="connsiteX10" fmla="*/ 2890433 w 5850610"/>
              <a:gd name="connsiteY10" fmla="*/ 1418095 h 2611465"/>
              <a:gd name="connsiteX11" fmla="*/ 3208149 w 5850610"/>
              <a:gd name="connsiteY11" fmla="*/ 1201119 h 2611465"/>
              <a:gd name="connsiteX12" fmla="*/ 3363132 w 5850610"/>
              <a:gd name="connsiteY12" fmla="*/ 1131377 h 2611465"/>
              <a:gd name="connsiteX13" fmla="*/ 3572359 w 5850610"/>
              <a:gd name="connsiteY13" fmla="*/ 1030638 h 2611465"/>
              <a:gd name="connsiteX14" fmla="*/ 3781586 w 5850610"/>
              <a:gd name="connsiteY14" fmla="*/ 1046136 h 2611465"/>
              <a:gd name="connsiteX15" fmla="*/ 3835830 w 5850610"/>
              <a:gd name="connsiteY15" fmla="*/ 991892 h 2611465"/>
              <a:gd name="connsiteX16" fmla="*/ 3835830 w 5850610"/>
              <a:gd name="connsiteY16" fmla="*/ 922149 h 2611465"/>
              <a:gd name="connsiteX17" fmla="*/ 3975315 w 5850610"/>
              <a:gd name="connsiteY17" fmla="*/ 774916 h 2611465"/>
              <a:gd name="connsiteX18" fmla="*/ 3983064 w 5850610"/>
              <a:gd name="connsiteY18" fmla="*/ 705173 h 2611465"/>
              <a:gd name="connsiteX19" fmla="*/ 3967566 w 5850610"/>
              <a:gd name="connsiteY19" fmla="*/ 666427 h 2611465"/>
              <a:gd name="connsiteX20" fmla="*/ 3952067 w 5850610"/>
              <a:gd name="connsiteY20" fmla="*/ 604434 h 2611465"/>
              <a:gd name="connsiteX21" fmla="*/ 4029559 w 5850610"/>
              <a:gd name="connsiteY21" fmla="*/ 457200 h 2611465"/>
              <a:gd name="connsiteX22" fmla="*/ 4045057 w 5850610"/>
              <a:gd name="connsiteY22" fmla="*/ 340963 h 2611465"/>
              <a:gd name="connsiteX23" fmla="*/ 4076054 w 5850610"/>
              <a:gd name="connsiteY23" fmla="*/ 201478 h 2611465"/>
              <a:gd name="connsiteX24" fmla="*/ 4099301 w 5850610"/>
              <a:gd name="connsiteY24" fmla="*/ 170482 h 2611465"/>
              <a:gd name="connsiteX25" fmla="*/ 4324027 w 5850610"/>
              <a:gd name="connsiteY25" fmla="*/ 77492 h 2611465"/>
              <a:gd name="connsiteX26" fmla="*/ 4409267 w 5850610"/>
              <a:gd name="connsiteY26" fmla="*/ 46495 h 2611465"/>
              <a:gd name="connsiteX27" fmla="*/ 4455762 w 5850610"/>
              <a:gd name="connsiteY27" fmla="*/ 0 h 2611465"/>
              <a:gd name="connsiteX28" fmla="*/ 5850610 w 5850610"/>
              <a:gd name="connsiteY28" fmla="*/ 278970 h 2611465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5780867 w 5850610"/>
              <a:gd name="connsiteY27" fmla="*/ 333214 h 2564970"/>
              <a:gd name="connsiteX28" fmla="*/ 5850610 w 5850610"/>
              <a:gd name="connsiteY28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5207430 w 5850610"/>
              <a:gd name="connsiteY27" fmla="*/ 201477 h 2564970"/>
              <a:gd name="connsiteX28" fmla="*/ 5780867 w 5850610"/>
              <a:gd name="connsiteY28" fmla="*/ 333214 h 2564970"/>
              <a:gd name="connsiteX29" fmla="*/ 5850610 w 5850610"/>
              <a:gd name="connsiteY29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788976 w 5850610"/>
              <a:gd name="connsiteY27" fmla="*/ 92989 h 2564970"/>
              <a:gd name="connsiteX28" fmla="*/ 5207430 w 5850610"/>
              <a:gd name="connsiteY28" fmla="*/ 201477 h 2564970"/>
              <a:gd name="connsiteX29" fmla="*/ 5780867 w 5850610"/>
              <a:gd name="connsiteY29" fmla="*/ 333214 h 2564970"/>
              <a:gd name="connsiteX30" fmla="*/ 5850610 w 5850610"/>
              <a:gd name="connsiteY30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788976 w 5850610"/>
              <a:gd name="connsiteY28" fmla="*/ 92989 h 2564970"/>
              <a:gd name="connsiteX29" fmla="*/ 5207430 w 5850610"/>
              <a:gd name="connsiteY29" fmla="*/ 201477 h 2564970"/>
              <a:gd name="connsiteX30" fmla="*/ 5780867 w 5850610"/>
              <a:gd name="connsiteY30" fmla="*/ 333214 h 2564970"/>
              <a:gd name="connsiteX31" fmla="*/ 5850610 w 5850610"/>
              <a:gd name="connsiteY31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788976 w 5850610"/>
              <a:gd name="connsiteY28" fmla="*/ 92989 h 2564970"/>
              <a:gd name="connsiteX29" fmla="*/ 5695627 w 5850610"/>
              <a:gd name="connsiteY29" fmla="*/ 356460 h 2564970"/>
              <a:gd name="connsiteX30" fmla="*/ 5780867 w 5850610"/>
              <a:gd name="connsiteY30" fmla="*/ 333214 h 2564970"/>
              <a:gd name="connsiteX31" fmla="*/ 5850610 w 5850610"/>
              <a:gd name="connsiteY31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5509647 w 5850610"/>
              <a:gd name="connsiteY28" fmla="*/ 480446 h 2564970"/>
              <a:gd name="connsiteX29" fmla="*/ 5695627 w 5850610"/>
              <a:gd name="connsiteY29" fmla="*/ 356460 h 2564970"/>
              <a:gd name="connsiteX30" fmla="*/ 5780867 w 5850610"/>
              <a:gd name="connsiteY30" fmla="*/ 333214 h 2564970"/>
              <a:gd name="connsiteX31" fmla="*/ 5850610 w 5850610"/>
              <a:gd name="connsiteY31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5083444 w 5850610"/>
              <a:gd name="connsiteY28" fmla="*/ 294467 h 2564970"/>
              <a:gd name="connsiteX29" fmla="*/ 5509647 w 5850610"/>
              <a:gd name="connsiteY29" fmla="*/ 480446 h 2564970"/>
              <a:gd name="connsiteX30" fmla="*/ 5695627 w 5850610"/>
              <a:gd name="connsiteY30" fmla="*/ 356460 h 2564970"/>
              <a:gd name="connsiteX31" fmla="*/ 5780867 w 5850610"/>
              <a:gd name="connsiteY31" fmla="*/ 333214 h 2564970"/>
              <a:gd name="connsiteX32" fmla="*/ 5850610 w 5850610"/>
              <a:gd name="connsiteY32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812223 w 5850610"/>
              <a:gd name="connsiteY28" fmla="*/ 162731 h 2564970"/>
              <a:gd name="connsiteX29" fmla="*/ 5083444 w 5850610"/>
              <a:gd name="connsiteY29" fmla="*/ 294467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812223 w 5850610"/>
              <a:gd name="connsiteY28" fmla="*/ 162731 h 2564970"/>
              <a:gd name="connsiteX29" fmla="*/ 5393411 w 5850610"/>
              <a:gd name="connsiteY29" fmla="*/ 464948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5308169 w 5850610"/>
              <a:gd name="connsiteY28" fmla="*/ 348711 h 2564970"/>
              <a:gd name="connsiteX29" fmla="*/ 5393411 w 5850610"/>
              <a:gd name="connsiteY29" fmla="*/ 464948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633992 w 5850610"/>
              <a:gd name="connsiteY27" fmla="*/ 147233 h 2564970"/>
              <a:gd name="connsiteX28" fmla="*/ 5308169 w 5850610"/>
              <a:gd name="connsiteY28" fmla="*/ 348711 h 2564970"/>
              <a:gd name="connsiteX29" fmla="*/ 5393411 w 5850610"/>
              <a:gd name="connsiteY29" fmla="*/ 464948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363132 w 5850610"/>
              <a:gd name="connsiteY11" fmla="*/ 1084882 h 2564970"/>
              <a:gd name="connsiteX12" fmla="*/ 3572359 w 5850610"/>
              <a:gd name="connsiteY12" fmla="*/ 984143 h 2564970"/>
              <a:gd name="connsiteX13" fmla="*/ 3781586 w 5850610"/>
              <a:gd name="connsiteY13" fmla="*/ 999641 h 2564970"/>
              <a:gd name="connsiteX14" fmla="*/ 3835830 w 5850610"/>
              <a:gd name="connsiteY14" fmla="*/ 945397 h 2564970"/>
              <a:gd name="connsiteX15" fmla="*/ 3835830 w 5850610"/>
              <a:gd name="connsiteY15" fmla="*/ 875654 h 2564970"/>
              <a:gd name="connsiteX16" fmla="*/ 3975315 w 5850610"/>
              <a:gd name="connsiteY16" fmla="*/ 728421 h 2564970"/>
              <a:gd name="connsiteX17" fmla="*/ 3983064 w 5850610"/>
              <a:gd name="connsiteY17" fmla="*/ 658678 h 2564970"/>
              <a:gd name="connsiteX18" fmla="*/ 3967566 w 5850610"/>
              <a:gd name="connsiteY18" fmla="*/ 619932 h 2564970"/>
              <a:gd name="connsiteX19" fmla="*/ 3952067 w 5850610"/>
              <a:gd name="connsiteY19" fmla="*/ 557939 h 2564970"/>
              <a:gd name="connsiteX20" fmla="*/ 4029559 w 5850610"/>
              <a:gd name="connsiteY20" fmla="*/ 410705 h 2564970"/>
              <a:gd name="connsiteX21" fmla="*/ 4045057 w 5850610"/>
              <a:gd name="connsiteY21" fmla="*/ 294468 h 2564970"/>
              <a:gd name="connsiteX22" fmla="*/ 4076054 w 5850610"/>
              <a:gd name="connsiteY22" fmla="*/ 154983 h 2564970"/>
              <a:gd name="connsiteX23" fmla="*/ 4099301 w 5850610"/>
              <a:gd name="connsiteY23" fmla="*/ 123987 h 2564970"/>
              <a:gd name="connsiteX24" fmla="*/ 4324027 w 5850610"/>
              <a:gd name="connsiteY24" fmla="*/ 30997 h 2564970"/>
              <a:gd name="connsiteX25" fmla="*/ 4409267 w 5850610"/>
              <a:gd name="connsiteY25" fmla="*/ 0 h 2564970"/>
              <a:gd name="connsiteX26" fmla="*/ 4633992 w 5850610"/>
              <a:gd name="connsiteY26" fmla="*/ 147233 h 2564970"/>
              <a:gd name="connsiteX27" fmla="*/ 5308169 w 5850610"/>
              <a:gd name="connsiteY27" fmla="*/ 348711 h 2564970"/>
              <a:gd name="connsiteX28" fmla="*/ 5393411 w 5850610"/>
              <a:gd name="connsiteY28" fmla="*/ 464948 h 2564970"/>
              <a:gd name="connsiteX29" fmla="*/ 5509647 w 5850610"/>
              <a:gd name="connsiteY29" fmla="*/ 480446 h 2564970"/>
              <a:gd name="connsiteX30" fmla="*/ 5695627 w 5850610"/>
              <a:gd name="connsiteY30" fmla="*/ 356460 h 2564970"/>
              <a:gd name="connsiteX31" fmla="*/ 5780867 w 5850610"/>
              <a:gd name="connsiteY31" fmla="*/ 333214 h 2564970"/>
              <a:gd name="connsiteX32" fmla="*/ 5850610 w 5850610"/>
              <a:gd name="connsiteY32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572359 w 5850610"/>
              <a:gd name="connsiteY11" fmla="*/ 984143 h 2564970"/>
              <a:gd name="connsiteX12" fmla="*/ 3781586 w 5850610"/>
              <a:gd name="connsiteY12" fmla="*/ 999641 h 2564970"/>
              <a:gd name="connsiteX13" fmla="*/ 3835830 w 5850610"/>
              <a:gd name="connsiteY13" fmla="*/ 945397 h 2564970"/>
              <a:gd name="connsiteX14" fmla="*/ 3835830 w 5850610"/>
              <a:gd name="connsiteY14" fmla="*/ 875654 h 2564970"/>
              <a:gd name="connsiteX15" fmla="*/ 3975315 w 5850610"/>
              <a:gd name="connsiteY15" fmla="*/ 728421 h 2564970"/>
              <a:gd name="connsiteX16" fmla="*/ 3983064 w 5850610"/>
              <a:gd name="connsiteY16" fmla="*/ 658678 h 2564970"/>
              <a:gd name="connsiteX17" fmla="*/ 3967566 w 5850610"/>
              <a:gd name="connsiteY17" fmla="*/ 619932 h 2564970"/>
              <a:gd name="connsiteX18" fmla="*/ 3952067 w 5850610"/>
              <a:gd name="connsiteY18" fmla="*/ 557939 h 2564970"/>
              <a:gd name="connsiteX19" fmla="*/ 4029559 w 5850610"/>
              <a:gd name="connsiteY19" fmla="*/ 410705 h 2564970"/>
              <a:gd name="connsiteX20" fmla="*/ 4045057 w 5850610"/>
              <a:gd name="connsiteY20" fmla="*/ 294468 h 2564970"/>
              <a:gd name="connsiteX21" fmla="*/ 4076054 w 5850610"/>
              <a:gd name="connsiteY21" fmla="*/ 154983 h 2564970"/>
              <a:gd name="connsiteX22" fmla="*/ 4099301 w 5850610"/>
              <a:gd name="connsiteY22" fmla="*/ 123987 h 2564970"/>
              <a:gd name="connsiteX23" fmla="*/ 4324027 w 5850610"/>
              <a:gd name="connsiteY23" fmla="*/ 30997 h 2564970"/>
              <a:gd name="connsiteX24" fmla="*/ 4409267 w 5850610"/>
              <a:gd name="connsiteY24" fmla="*/ 0 h 2564970"/>
              <a:gd name="connsiteX25" fmla="*/ 4633992 w 5850610"/>
              <a:gd name="connsiteY25" fmla="*/ 147233 h 2564970"/>
              <a:gd name="connsiteX26" fmla="*/ 5308169 w 5850610"/>
              <a:gd name="connsiteY26" fmla="*/ 348711 h 2564970"/>
              <a:gd name="connsiteX27" fmla="*/ 5393411 w 5850610"/>
              <a:gd name="connsiteY27" fmla="*/ 464948 h 2564970"/>
              <a:gd name="connsiteX28" fmla="*/ 5509647 w 5850610"/>
              <a:gd name="connsiteY28" fmla="*/ 480446 h 2564970"/>
              <a:gd name="connsiteX29" fmla="*/ 5695627 w 5850610"/>
              <a:gd name="connsiteY29" fmla="*/ 356460 h 2564970"/>
              <a:gd name="connsiteX30" fmla="*/ 5780867 w 5850610"/>
              <a:gd name="connsiteY30" fmla="*/ 333214 h 2564970"/>
              <a:gd name="connsiteX31" fmla="*/ 5850610 w 5850610"/>
              <a:gd name="connsiteY31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781586 w 5850610"/>
              <a:gd name="connsiteY11" fmla="*/ 999641 h 2564970"/>
              <a:gd name="connsiteX12" fmla="*/ 3835830 w 5850610"/>
              <a:gd name="connsiteY12" fmla="*/ 945397 h 2564970"/>
              <a:gd name="connsiteX13" fmla="*/ 3835830 w 5850610"/>
              <a:gd name="connsiteY13" fmla="*/ 875654 h 2564970"/>
              <a:gd name="connsiteX14" fmla="*/ 3975315 w 5850610"/>
              <a:gd name="connsiteY14" fmla="*/ 728421 h 2564970"/>
              <a:gd name="connsiteX15" fmla="*/ 3983064 w 5850610"/>
              <a:gd name="connsiteY15" fmla="*/ 658678 h 2564970"/>
              <a:gd name="connsiteX16" fmla="*/ 3967566 w 5850610"/>
              <a:gd name="connsiteY16" fmla="*/ 619932 h 2564970"/>
              <a:gd name="connsiteX17" fmla="*/ 3952067 w 5850610"/>
              <a:gd name="connsiteY17" fmla="*/ 557939 h 2564970"/>
              <a:gd name="connsiteX18" fmla="*/ 4029559 w 5850610"/>
              <a:gd name="connsiteY18" fmla="*/ 410705 h 2564970"/>
              <a:gd name="connsiteX19" fmla="*/ 4045057 w 5850610"/>
              <a:gd name="connsiteY19" fmla="*/ 294468 h 2564970"/>
              <a:gd name="connsiteX20" fmla="*/ 4076054 w 5850610"/>
              <a:gd name="connsiteY20" fmla="*/ 154983 h 2564970"/>
              <a:gd name="connsiteX21" fmla="*/ 4099301 w 5850610"/>
              <a:gd name="connsiteY21" fmla="*/ 123987 h 2564970"/>
              <a:gd name="connsiteX22" fmla="*/ 4324027 w 5850610"/>
              <a:gd name="connsiteY22" fmla="*/ 30997 h 2564970"/>
              <a:gd name="connsiteX23" fmla="*/ 4409267 w 5850610"/>
              <a:gd name="connsiteY23" fmla="*/ 0 h 2564970"/>
              <a:gd name="connsiteX24" fmla="*/ 4633992 w 5850610"/>
              <a:gd name="connsiteY24" fmla="*/ 147233 h 2564970"/>
              <a:gd name="connsiteX25" fmla="*/ 5308169 w 5850610"/>
              <a:gd name="connsiteY25" fmla="*/ 348711 h 2564970"/>
              <a:gd name="connsiteX26" fmla="*/ 5393411 w 5850610"/>
              <a:gd name="connsiteY26" fmla="*/ 464948 h 2564970"/>
              <a:gd name="connsiteX27" fmla="*/ 5509647 w 5850610"/>
              <a:gd name="connsiteY27" fmla="*/ 480446 h 2564970"/>
              <a:gd name="connsiteX28" fmla="*/ 5695627 w 5850610"/>
              <a:gd name="connsiteY28" fmla="*/ 356460 h 2564970"/>
              <a:gd name="connsiteX29" fmla="*/ 5780867 w 5850610"/>
              <a:gd name="connsiteY29" fmla="*/ 333214 h 2564970"/>
              <a:gd name="connsiteX30" fmla="*/ 5850610 w 5850610"/>
              <a:gd name="connsiteY30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781586 w 5850610"/>
              <a:gd name="connsiteY11" fmla="*/ 999641 h 2564970"/>
              <a:gd name="connsiteX12" fmla="*/ 3835830 w 5850610"/>
              <a:gd name="connsiteY12" fmla="*/ 945397 h 2564970"/>
              <a:gd name="connsiteX13" fmla="*/ 3975315 w 5850610"/>
              <a:gd name="connsiteY13" fmla="*/ 728421 h 2564970"/>
              <a:gd name="connsiteX14" fmla="*/ 3983064 w 5850610"/>
              <a:gd name="connsiteY14" fmla="*/ 658678 h 2564970"/>
              <a:gd name="connsiteX15" fmla="*/ 3967566 w 5850610"/>
              <a:gd name="connsiteY15" fmla="*/ 619932 h 2564970"/>
              <a:gd name="connsiteX16" fmla="*/ 3952067 w 5850610"/>
              <a:gd name="connsiteY16" fmla="*/ 557939 h 2564970"/>
              <a:gd name="connsiteX17" fmla="*/ 4029559 w 5850610"/>
              <a:gd name="connsiteY17" fmla="*/ 410705 h 2564970"/>
              <a:gd name="connsiteX18" fmla="*/ 4045057 w 5850610"/>
              <a:gd name="connsiteY18" fmla="*/ 294468 h 2564970"/>
              <a:gd name="connsiteX19" fmla="*/ 4076054 w 5850610"/>
              <a:gd name="connsiteY19" fmla="*/ 154983 h 2564970"/>
              <a:gd name="connsiteX20" fmla="*/ 4099301 w 5850610"/>
              <a:gd name="connsiteY20" fmla="*/ 123987 h 2564970"/>
              <a:gd name="connsiteX21" fmla="*/ 4324027 w 5850610"/>
              <a:gd name="connsiteY21" fmla="*/ 30997 h 2564970"/>
              <a:gd name="connsiteX22" fmla="*/ 4409267 w 5850610"/>
              <a:gd name="connsiteY22" fmla="*/ 0 h 2564970"/>
              <a:gd name="connsiteX23" fmla="*/ 4633992 w 5850610"/>
              <a:gd name="connsiteY23" fmla="*/ 147233 h 2564970"/>
              <a:gd name="connsiteX24" fmla="*/ 5308169 w 5850610"/>
              <a:gd name="connsiteY24" fmla="*/ 348711 h 2564970"/>
              <a:gd name="connsiteX25" fmla="*/ 5393411 w 5850610"/>
              <a:gd name="connsiteY25" fmla="*/ 464948 h 2564970"/>
              <a:gd name="connsiteX26" fmla="*/ 5509647 w 5850610"/>
              <a:gd name="connsiteY26" fmla="*/ 480446 h 2564970"/>
              <a:gd name="connsiteX27" fmla="*/ 5695627 w 5850610"/>
              <a:gd name="connsiteY27" fmla="*/ 356460 h 2564970"/>
              <a:gd name="connsiteX28" fmla="*/ 5780867 w 5850610"/>
              <a:gd name="connsiteY28" fmla="*/ 333214 h 2564970"/>
              <a:gd name="connsiteX29" fmla="*/ 5850610 w 5850610"/>
              <a:gd name="connsiteY29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781586 w 5850610"/>
              <a:gd name="connsiteY11" fmla="*/ 999641 h 2564970"/>
              <a:gd name="connsiteX12" fmla="*/ 3835830 w 5850610"/>
              <a:gd name="connsiteY12" fmla="*/ 945397 h 2564970"/>
              <a:gd name="connsiteX13" fmla="*/ 3975315 w 5850610"/>
              <a:gd name="connsiteY13" fmla="*/ 728421 h 2564970"/>
              <a:gd name="connsiteX14" fmla="*/ 3983064 w 5850610"/>
              <a:gd name="connsiteY14" fmla="*/ 658678 h 2564970"/>
              <a:gd name="connsiteX15" fmla="*/ 3952067 w 5850610"/>
              <a:gd name="connsiteY15" fmla="*/ 557939 h 2564970"/>
              <a:gd name="connsiteX16" fmla="*/ 4029559 w 5850610"/>
              <a:gd name="connsiteY16" fmla="*/ 410705 h 2564970"/>
              <a:gd name="connsiteX17" fmla="*/ 4045057 w 5850610"/>
              <a:gd name="connsiteY17" fmla="*/ 294468 h 2564970"/>
              <a:gd name="connsiteX18" fmla="*/ 4076054 w 5850610"/>
              <a:gd name="connsiteY18" fmla="*/ 154983 h 2564970"/>
              <a:gd name="connsiteX19" fmla="*/ 4099301 w 5850610"/>
              <a:gd name="connsiteY19" fmla="*/ 123987 h 2564970"/>
              <a:gd name="connsiteX20" fmla="*/ 4324027 w 5850610"/>
              <a:gd name="connsiteY20" fmla="*/ 30997 h 2564970"/>
              <a:gd name="connsiteX21" fmla="*/ 4409267 w 5850610"/>
              <a:gd name="connsiteY21" fmla="*/ 0 h 2564970"/>
              <a:gd name="connsiteX22" fmla="*/ 4633992 w 5850610"/>
              <a:gd name="connsiteY22" fmla="*/ 147233 h 2564970"/>
              <a:gd name="connsiteX23" fmla="*/ 5308169 w 5850610"/>
              <a:gd name="connsiteY23" fmla="*/ 348711 h 2564970"/>
              <a:gd name="connsiteX24" fmla="*/ 5393411 w 5850610"/>
              <a:gd name="connsiteY24" fmla="*/ 464948 h 2564970"/>
              <a:gd name="connsiteX25" fmla="*/ 5509647 w 5850610"/>
              <a:gd name="connsiteY25" fmla="*/ 480446 h 2564970"/>
              <a:gd name="connsiteX26" fmla="*/ 5695627 w 5850610"/>
              <a:gd name="connsiteY26" fmla="*/ 356460 h 2564970"/>
              <a:gd name="connsiteX27" fmla="*/ 5780867 w 5850610"/>
              <a:gd name="connsiteY27" fmla="*/ 333214 h 2564970"/>
              <a:gd name="connsiteX28" fmla="*/ 5850610 w 5850610"/>
              <a:gd name="connsiteY28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781586 w 5850610"/>
              <a:gd name="connsiteY11" fmla="*/ 999641 h 2564970"/>
              <a:gd name="connsiteX12" fmla="*/ 3835830 w 5850610"/>
              <a:gd name="connsiteY12" fmla="*/ 945397 h 2564970"/>
              <a:gd name="connsiteX13" fmla="*/ 3975315 w 5850610"/>
              <a:gd name="connsiteY13" fmla="*/ 728421 h 2564970"/>
              <a:gd name="connsiteX14" fmla="*/ 3983064 w 5850610"/>
              <a:gd name="connsiteY14" fmla="*/ 658678 h 2564970"/>
              <a:gd name="connsiteX15" fmla="*/ 4029559 w 5850610"/>
              <a:gd name="connsiteY15" fmla="*/ 410705 h 2564970"/>
              <a:gd name="connsiteX16" fmla="*/ 4045057 w 5850610"/>
              <a:gd name="connsiteY16" fmla="*/ 294468 h 2564970"/>
              <a:gd name="connsiteX17" fmla="*/ 4076054 w 5850610"/>
              <a:gd name="connsiteY17" fmla="*/ 154983 h 2564970"/>
              <a:gd name="connsiteX18" fmla="*/ 4099301 w 5850610"/>
              <a:gd name="connsiteY18" fmla="*/ 123987 h 2564970"/>
              <a:gd name="connsiteX19" fmla="*/ 4324027 w 5850610"/>
              <a:gd name="connsiteY19" fmla="*/ 30997 h 2564970"/>
              <a:gd name="connsiteX20" fmla="*/ 4409267 w 5850610"/>
              <a:gd name="connsiteY20" fmla="*/ 0 h 2564970"/>
              <a:gd name="connsiteX21" fmla="*/ 4633992 w 5850610"/>
              <a:gd name="connsiteY21" fmla="*/ 147233 h 2564970"/>
              <a:gd name="connsiteX22" fmla="*/ 5308169 w 5850610"/>
              <a:gd name="connsiteY22" fmla="*/ 348711 h 2564970"/>
              <a:gd name="connsiteX23" fmla="*/ 5393411 w 5850610"/>
              <a:gd name="connsiteY23" fmla="*/ 464948 h 2564970"/>
              <a:gd name="connsiteX24" fmla="*/ 5509647 w 5850610"/>
              <a:gd name="connsiteY24" fmla="*/ 480446 h 2564970"/>
              <a:gd name="connsiteX25" fmla="*/ 5695627 w 5850610"/>
              <a:gd name="connsiteY25" fmla="*/ 356460 h 2564970"/>
              <a:gd name="connsiteX26" fmla="*/ 5780867 w 5850610"/>
              <a:gd name="connsiteY26" fmla="*/ 333214 h 2564970"/>
              <a:gd name="connsiteX27" fmla="*/ 5850610 w 5850610"/>
              <a:gd name="connsiteY27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781586 w 5850610"/>
              <a:gd name="connsiteY11" fmla="*/ 999641 h 2564970"/>
              <a:gd name="connsiteX12" fmla="*/ 3835830 w 5850610"/>
              <a:gd name="connsiteY12" fmla="*/ 945397 h 2564970"/>
              <a:gd name="connsiteX13" fmla="*/ 3975315 w 5850610"/>
              <a:gd name="connsiteY13" fmla="*/ 728421 h 2564970"/>
              <a:gd name="connsiteX14" fmla="*/ 3983064 w 5850610"/>
              <a:gd name="connsiteY14" fmla="*/ 658678 h 2564970"/>
              <a:gd name="connsiteX15" fmla="*/ 4029559 w 5850610"/>
              <a:gd name="connsiteY15" fmla="*/ 410705 h 2564970"/>
              <a:gd name="connsiteX16" fmla="*/ 4076054 w 5850610"/>
              <a:gd name="connsiteY16" fmla="*/ 154983 h 2564970"/>
              <a:gd name="connsiteX17" fmla="*/ 4099301 w 5850610"/>
              <a:gd name="connsiteY17" fmla="*/ 123987 h 2564970"/>
              <a:gd name="connsiteX18" fmla="*/ 4324027 w 5850610"/>
              <a:gd name="connsiteY18" fmla="*/ 30997 h 2564970"/>
              <a:gd name="connsiteX19" fmla="*/ 4409267 w 5850610"/>
              <a:gd name="connsiteY19" fmla="*/ 0 h 2564970"/>
              <a:gd name="connsiteX20" fmla="*/ 4633992 w 5850610"/>
              <a:gd name="connsiteY20" fmla="*/ 147233 h 2564970"/>
              <a:gd name="connsiteX21" fmla="*/ 5308169 w 5850610"/>
              <a:gd name="connsiteY21" fmla="*/ 348711 h 2564970"/>
              <a:gd name="connsiteX22" fmla="*/ 5393411 w 5850610"/>
              <a:gd name="connsiteY22" fmla="*/ 464948 h 2564970"/>
              <a:gd name="connsiteX23" fmla="*/ 5509647 w 5850610"/>
              <a:gd name="connsiteY23" fmla="*/ 480446 h 2564970"/>
              <a:gd name="connsiteX24" fmla="*/ 5695627 w 5850610"/>
              <a:gd name="connsiteY24" fmla="*/ 356460 h 2564970"/>
              <a:gd name="connsiteX25" fmla="*/ 5780867 w 5850610"/>
              <a:gd name="connsiteY25" fmla="*/ 333214 h 2564970"/>
              <a:gd name="connsiteX26" fmla="*/ 5850610 w 5850610"/>
              <a:gd name="connsiteY26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781586 w 5850610"/>
              <a:gd name="connsiteY11" fmla="*/ 999641 h 2564970"/>
              <a:gd name="connsiteX12" fmla="*/ 3835830 w 5850610"/>
              <a:gd name="connsiteY12" fmla="*/ 945397 h 2564970"/>
              <a:gd name="connsiteX13" fmla="*/ 3975315 w 5850610"/>
              <a:gd name="connsiteY13" fmla="*/ 728421 h 2564970"/>
              <a:gd name="connsiteX14" fmla="*/ 3983064 w 5850610"/>
              <a:gd name="connsiteY14" fmla="*/ 658678 h 2564970"/>
              <a:gd name="connsiteX15" fmla="*/ 4029559 w 5850610"/>
              <a:gd name="connsiteY15" fmla="*/ 410705 h 2564970"/>
              <a:gd name="connsiteX16" fmla="*/ 4076054 w 5850610"/>
              <a:gd name="connsiteY16" fmla="*/ 154983 h 2564970"/>
              <a:gd name="connsiteX17" fmla="*/ 4324027 w 5850610"/>
              <a:gd name="connsiteY17" fmla="*/ 30997 h 2564970"/>
              <a:gd name="connsiteX18" fmla="*/ 4409267 w 5850610"/>
              <a:gd name="connsiteY18" fmla="*/ 0 h 2564970"/>
              <a:gd name="connsiteX19" fmla="*/ 4633992 w 5850610"/>
              <a:gd name="connsiteY19" fmla="*/ 147233 h 2564970"/>
              <a:gd name="connsiteX20" fmla="*/ 5308169 w 5850610"/>
              <a:gd name="connsiteY20" fmla="*/ 348711 h 2564970"/>
              <a:gd name="connsiteX21" fmla="*/ 5393411 w 5850610"/>
              <a:gd name="connsiteY21" fmla="*/ 464948 h 2564970"/>
              <a:gd name="connsiteX22" fmla="*/ 5509647 w 5850610"/>
              <a:gd name="connsiteY22" fmla="*/ 480446 h 2564970"/>
              <a:gd name="connsiteX23" fmla="*/ 5695627 w 5850610"/>
              <a:gd name="connsiteY23" fmla="*/ 356460 h 2564970"/>
              <a:gd name="connsiteX24" fmla="*/ 5780867 w 5850610"/>
              <a:gd name="connsiteY24" fmla="*/ 333214 h 2564970"/>
              <a:gd name="connsiteX25" fmla="*/ 5850610 w 5850610"/>
              <a:gd name="connsiteY25" fmla="*/ 232475 h 2564970"/>
              <a:gd name="connsiteX0" fmla="*/ 0 w 5850610"/>
              <a:gd name="connsiteY0" fmla="*/ 2169763 h 2533973"/>
              <a:gd name="connsiteX1" fmla="*/ 123986 w 5850610"/>
              <a:gd name="connsiteY1" fmla="*/ 2371241 h 2533973"/>
              <a:gd name="connsiteX2" fmla="*/ 286718 w 5850610"/>
              <a:gd name="connsiteY2" fmla="*/ 2340244 h 2533973"/>
              <a:gd name="connsiteX3" fmla="*/ 379708 w 5850610"/>
              <a:gd name="connsiteY3" fmla="*/ 2347993 h 2533973"/>
              <a:gd name="connsiteX4" fmla="*/ 573437 w 5850610"/>
              <a:gd name="connsiteY4" fmla="*/ 2363491 h 2533973"/>
              <a:gd name="connsiteX5" fmla="*/ 674176 w 5850610"/>
              <a:gd name="connsiteY5" fmla="*/ 2324746 h 2533973"/>
              <a:gd name="connsiteX6" fmla="*/ 767166 w 5850610"/>
              <a:gd name="connsiteY6" fmla="*/ 2332495 h 2533973"/>
              <a:gd name="connsiteX7" fmla="*/ 968644 w 5850610"/>
              <a:gd name="connsiteY7" fmla="*/ 2533973 h 2533973"/>
              <a:gd name="connsiteX8" fmla="*/ 1224366 w 5850610"/>
              <a:gd name="connsiteY8" fmla="*/ 2409986 h 2533973"/>
              <a:gd name="connsiteX9" fmla="*/ 1952786 w 5850610"/>
              <a:gd name="connsiteY9" fmla="*/ 1991532 h 2533973"/>
              <a:gd name="connsiteX10" fmla="*/ 2890433 w 5850610"/>
              <a:gd name="connsiteY10" fmla="*/ 1340603 h 2533973"/>
              <a:gd name="connsiteX11" fmla="*/ 3781586 w 5850610"/>
              <a:gd name="connsiteY11" fmla="*/ 968644 h 2533973"/>
              <a:gd name="connsiteX12" fmla="*/ 3835830 w 5850610"/>
              <a:gd name="connsiteY12" fmla="*/ 914400 h 2533973"/>
              <a:gd name="connsiteX13" fmla="*/ 3975315 w 5850610"/>
              <a:gd name="connsiteY13" fmla="*/ 697424 h 2533973"/>
              <a:gd name="connsiteX14" fmla="*/ 3983064 w 5850610"/>
              <a:gd name="connsiteY14" fmla="*/ 627681 h 2533973"/>
              <a:gd name="connsiteX15" fmla="*/ 4029559 w 5850610"/>
              <a:gd name="connsiteY15" fmla="*/ 379708 h 2533973"/>
              <a:gd name="connsiteX16" fmla="*/ 4076054 w 5850610"/>
              <a:gd name="connsiteY16" fmla="*/ 123986 h 2533973"/>
              <a:gd name="connsiteX17" fmla="*/ 4324027 w 5850610"/>
              <a:gd name="connsiteY17" fmla="*/ 0 h 2533973"/>
              <a:gd name="connsiteX18" fmla="*/ 4633992 w 5850610"/>
              <a:gd name="connsiteY18" fmla="*/ 116236 h 2533973"/>
              <a:gd name="connsiteX19" fmla="*/ 5308169 w 5850610"/>
              <a:gd name="connsiteY19" fmla="*/ 317714 h 2533973"/>
              <a:gd name="connsiteX20" fmla="*/ 5393411 w 5850610"/>
              <a:gd name="connsiteY20" fmla="*/ 433951 h 2533973"/>
              <a:gd name="connsiteX21" fmla="*/ 5509647 w 5850610"/>
              <a:gd name="connsiteY21" fmla="*/ 449449 h 2533973"/>
              <a:gd name="connsiteX22" fmla="*/ 5695627 w 5850610"/>
              <a:gd name="connsiteY22" fmla="*/ 325463 h 2533973"/>
              <a:gd name="connsiteX23" fmla="*/ 5780867 w 5850610"/>
              <a:gd name="connsiteY23" fmla="*/ 302217 h 2533973"/>
              <a:gd name="connsiteX24" fmla="*/ 5850610 w 5850610"/>
              <a:gd name="connsiteY24" fmla="*/ 201478 h 2533973"/>
              <a:gd name="connsiteX0" fmla="*/ 0 w 5850610"/>
              <a:gd name="connsiteY0" fmla="*/ 2169763 h 2533973"/>
              <a:gd name="connsiteX1" fmla="*/ 123986 w 5850610"/>
              <a:gd name="connsiteY1" fmla="*/ 2371241 h 2533973"/>
              <a:gd name="connsiteX2" fmla="*/ 286718 w 5850610"/>
              <a:gd name="connsiteY2" fmla="*/ 2340244 h 2533973"/>
              <a:gd name="connsiteX3" fmla="*/ 379708 w 5850610"/>
              <a:gd name="connsiteY3" fmla="*/ 2347993 h 2533973"/>
              <a:gd name="connsiteX4" fmla="*/ 573437 w 5850610"/>
              <a:gd name="connsiteY4" fmla="*/ 2363491 h 2533973"/>
              <a:gd name="connsiteX5" fmla="*/ 674176 w 5850610"/>
              <a:gd name="connsiteY5" fmla="*/ 2324746 h 2533973"/>
              <a:gd name="connsiteX6" fmla="*/ 767166 w 5850610"/>
              <a:gd name="connsiteY6" fmla="*/ 2332495 h 2533973"/>
              <a:gd name="connsiteX7" fmla="*/ 968644 w 5850610"/>
              <a:gd name="connsiteY7" fmla="*/ 2533973 h 2533973"/>
              <a:gd name="connsiteX8" fmla="*/ 1224366 w 5850610"/>
              <a:gd name="connsiteY8" fmla="*/ 2409986 h 2533973"/>
              <a:gd name="connsiteX9" fmla="*/ 1952786 w 5850610"/>
              <a:gd name="connsiteY9" fmla="*/ 1991532 h 2533973"/>
              <a:gd name="connsiteX10" fmla="*/ 2890433 w 5850610"/>
              <a:gd name="connsiteY10" fmla="*/ 1340603 h 2533973"/>
              <a:gd name="connsiteX11" fmla="*/ 3781586 w 5850610"/>
              <a:gd name="connsiteY11" fmla="*/ 968644 h 2533973"/>
              <a:gd name="connsiteX12" fmla="*/ 3835830 w 5850610"/>
              <a:gd name="connsiteY12" fmla="*/ 914400 h 2533973"/>
              <a:gd name="connsiteX13" fmla="*/ 3975315 w 5850610"/>
              <a:gd name="connsiteY13" fmla="*/ 697424 h 2533973"/>
              <a:gd name="connsiteX14" fmla="*/ 3983064 w 5850610"/>
              <a:gd name="connsiteY14" fmla="*/ 627681 h 2533973"/>
              <a:gd name="connsiteX15" fmla="*/ 4029559 w 5850610"/>
              <a:gd name="connsiteY15" fmla="*/ 379708 h 2533973"/>
              <a:gd name="connsiteX16" fmla="*/ 4076054 w 5850610"/>
              <a:gd name="connsiteY16" fmla="*/ 123986 h 2533973"/>
              <a:gd name="connsiteX17" fmla="*/ 4324027 w 5850610"/>
              <a:gd name="connsiteY17" fmla="*/ 0 h 2533973"/>
              <a:gd name="connsiteX18" fmla="*/ 5308169 w 5850610"/>
              <a:gd name="connsiteY18" fmla="*/ 317714 h 2533973"/>
              <a:gd name="connsiteX19" fmla="*/ 5393411 w 5850610"/>
              <a:gd name="connsiteY19" fmla="*/ 433951 h 2533973"/>
              <a:gd name="connsiteX20" fmla="*/ 5509647 w 5850610"/>
              <a:gd name="connsiteY20" fmla="*/ 449449 h 2533973"/>
              <a:gd name="connsiteX21" fmla="*/ 5695627 w 5850610"/>
              <a:gd name="connsiteY21" fmla="*/ 325463 h 2533973"/>
              <a:gd name="connsiteX22" fmla="*/ 5780867 w 5850610"/>
              <a:gd name="connsiteY22" fmla="*/ 302217 h 2533973"/>
              <a:gd name="connsiteX23" fmla="*/ 5850610 w 5850610"/>
              <a:gd name="connsiteY23" fmla="*/ 201478 h 2533973"/>
              <a:gd name="connsiteX0" fmla="*/ 0 w 5850610"/>
              <a:gd name="connsiteY0" fmla="*/ 2169763 h 2533973"/>
              <a:gd name="connsiteX1" fmla="*/ 123986 w 5850610"/>
              <a:gd name="connsiteY1" fmla="*/ 2371241 h 2533973"/>
              <a:gd name="connsiteX2" fmla="*/ 286718 w 5850610"/>
              <a:gd name="connsiteY2" fmla="*/ 2340244 h 2533973"/>
              <a:gd name="connsiteX3" fmla="*/ 379708 w 5850610"/>
              <a:gd name="connsiteY3" fmla="*/ 2347993 h 2533973"/>
              <a:gd name="connsiteX4" fmla="*/ 573437 w 5850610"/>
              <a:gd name="connsiteY4" fmla="*/ 2363491 h 2533973"/>
              <a:gd name="connsiteX5" fmla="*/ 674176 w 5850610"/>
              <a:gd name="connsiteY5" fmla="*/ 2324746 h 2533973"/>
              <a:gd name="connsiteX6" fmla="*/ 767166 w 5850610"/>
              <a:gd name="connsiteY6" fmla="*/ 2332495 h 2533973"/>
              <a:gd name="connsiteX7" fmla="*/ 968644 w 5850610"/>
              <a:gd name="connsiteY7" fmla="*/ 2533973 h 2533973"/>
              <a:gd name="connsiteX8" fmla="*/ 1224366 w 5850610"/>
              <a:gd name="connsiteY8" fmla="*/ 2409986 h 2533973"/>
              <a:gd name="connsiteX9" fmla="*/ 1952786 w 5850610"/>
              <a:gd name="connsiteY9" fmla="*/ 1991532 h 2533973"/>
              <a:gd name="connsiteX10" fmla="*/ 2890433 w 5850610"/>
              <a:gd name="connsiteY10" fmla="*/ 1340603 h 2533973"/>
              <a:gd name="connsiteX11" fmla="*/ 3781586 w 5850610"/>
              <a:gd name="connsiteY11" fmla="*/ 968644 h 2533973"/>
              <a:gd name="connsiteX12" fmla="*/ 3835830 w 5850610"/>
              <a:gd name="connsiteY12" fmla="*/ 914400 h 2533973"/>
              <a:gd name="connsiteX13" fmla="*/ 3975315 w 5850610"/>
              <a:gd name="connsiteY13" fmla="*/ 697424 h 2533973"/>
              <a:gd name="connsiteX14" fmla="*/ 3983064 w 5850610"/>
              <a:gd name="connsiteY14" fmla="*/ 627681 h 2533973"/>
              <a:gd name="connsiteX15" fmla="*/ 4029559 w 5850610"/>
              <a:gd name="connsiteY15" fmla="*/ 379708 h 2533973"/>
              <a:gd name="connsiteX16" fmla="*/ 4076054 w 5850610"/>
              <a:gd name="connsiteY16" fmla="*/ 123986 h 2533973"/>
              <a:gd name="connsiteX17" fmla="*/ 4324027 w 5850610"/>
              <a:gd name="connsiteY17" fmla="*/ 0 h 2533973"/>
              <a:gd name="connsiteX18" fmla="*/ 5393411 w 5850610"/>
              <a:gd name="connsiteY18" fmla="*/ 433951 h 2533973"/>
              <a:gd name="connsiteX19" fmla="*/ 5509647 w 5850610"/>
              <a:gd name="connsiteY19" fmla="*/ 449449 h 2533973"/>
              <a:gd name="connsiteX20" fmla="*/ 5695627 w 5850610"/>
              <a:gd name="connsiteY20" fmla="*/ 325463 h 2533973"/>
              <a:gd name="connsiteX21" fmla="*/ 5780867 w 5850610"/>
              <a:gd name="connsiteY21" fmla="*/ 302217 h 2533973"/>
              <a:gd name="connsiteX22" fmla="*/ 5850610 w 5850610"/>
              <a:gd name="connsiteY22" fmla="*/ 201478 h 2533973"/>
              <a:gd name="connsiteX0" fmla="*/ 0 w 5850610"/>
              <a:gd name="connsiteY0" fmla="*/ 2169763 h 2533973"/>
              <a:gd name="connsiteX1" fmla="*/ 123986 w 5850610"/>
              <a:gd name="connsiteY1" fmla="*/ 2371241 h 2533973"/>
              <a:gd name="connsiteX2" fmla="*/ 286718 w 5850610"/>
              <a:gd name="connsiteY2" fmla="*/ 2340244 h 2533973"/>
              <a:gd name="connsiteX3" fmla="*/ 379708 w 5850610"/>
              <a:gd name="connsiteY3" fmla="*/ 2347993 h 2533973"/>
              <a:gd name="connsiteX4" fmla="*/ 573437 w 5850610"/>
              <a:gd name="connsiteY4" fmla="*/ 2363491 h 2533973"/>
              <a:gd name="connsiteX5" fmla="*/ 674176 w 5850610"/>
              <a:gd name="connsiteY5" fmla="*/ 2324746 h 2533973"/>
              <a:gd name="connsiteX6" fmla="*/ 767166 w 5850610"/>
              <a:gd name="connsiteY6" fmla="*/ 2332495 h 2533973"/>
              <a:gd name="connsiteX7" fmla="*/ 968644 w 5850610"/>
              <a:gd name="connsiteY7" fmla="*/ 2533973 h 2533973"/>
              <a:gd name="connsiteX8" fmla="*/ 1224366 w 5850610"/>
              <a:gd name="connsiteY8" fmla="*/ 2409986 h 2533973"/>
              <a:gd name="connsiteX9" fmla="*/ 1952786 w 5850610"/>
              <a:gd name="connsiteY9" fmla="*/ 1991532 h 2533973"/>
              <a:gd name="connsiteX10" fmla="*/ 2890433 w 5850610"/>
              <a:gd name="connsiteY10" fmla="*/ 1340603 h 2533973"/>
              <a:gd name="connsiteX11" fmla="*/ 3781586 w 5850610"/>
              <a:gd name="connsiteY11" fmla="*/ 968644 h 2533973"/>
              <a:gd name="connsiteX12" fmla="*/ 3835830 w 5850610"/>
              <a:gd name="connsiteY12" fmla="*/ 914400 h 2533973"/>
              <a:gd name="connsiteX13" fmla="*/ 3975315 w 5850610"/>
              <a:gd name="connsiteY13" fmla="*/ 697424 h 2533973"/>
              <a:gd name="connsiteX14" fmla="*/ 3983064 w 5850610"/>
              <a:gd name="connsiteY14" fmla="*/ 627681 h 2533973"/>
              <a:gd name="connsiteX15" fmla="*/ 4029559 w 5850610"/>
              <a:gd name="connsiteY15" fmla="*/ 379708 h 2533973"/>
              <a:gd name="connsiteX16" fmla="*/ 4076054 w 5850610"/>
              <a:gd name="connsiteY16" fmla="*/ 123986 h 2533973"/>
              <a:gd name="connsiteX17" fmla="*/ 4324027 w 5850610"/>
              <a:gd name="connsiteY17" fmla="*/ 0 h 2533973"/>
              <a:gd name="connsiteX18" fmla="*/ 5509647 w 5850610"/>
              <a:gd name="connsiteY18" fmla="*/ 449449 h 2533973"/>
              <a:gd name="connsiteX19" fmla="*/ 5695627 w 5850610"/>
              <a:gd name="connsiteY19" fmla="*/ 325463 h 2533973"/>
              <a:gd name="connsiteX20" fmla="*/ 5780867 w 5850610"/>
              <a:gd name="connsiteY20" fmla="*/ 302217 h 2533973"/>
              <a:gd name="connsiteX21" fmla="*/ 5850610 w 5850610"/>
              <a:gd name="connsiteY21" fmla="*/ 201478 h 2533973"/>
              <a:gd name="connsiteX0" fmla="*/ 0 w 5850610"/>
              <a:gd name="connsiteY0" fmla="*/ 2169763 h 2533973"/>
              <a:gd name="connsiteX1" fmla="*/ 123986 w 5850610"/>
              <a:gd name="connsiteY1" fmla="*/ 2371241 h 2533973"/>
              <a:gd name="connsiteX2" fmla="*/ 286718 w 5850610"/>
              <a:gd name="connsiteY2" fmla="*/ 2340244 h 2533973"/>
              <a:gd name="connsiteX3" fmla="*/ 379708 w 5850610"/>
              <a:gd name="connsiteY3" fmla="*/ 2347993 h 2533973"/>
              <a:gd name="connsiteX4" fmla="*/ 573437 w 5850610"/>
              <a:gd name="connsiteY4" fmla="*/ 2363491 h 2533973"/>
              <a:gd name="connsiteX5" fmla="*/ 674176 w 5850610"/>
              <a:gd name="connsiteY5" fmla="*/ 2324746 h 2533973"/>
              <a:gd name="connsiteX6" fmla="*/ 767166 w 5850610"/>
              <a:gd name="connsiteY6" fmla="*/ 2332495 h 2533973"/>
              <a:gd name="connsiteX7" fmla="*/ 968644 w 5850610"/>
              <a:gd name="connsiteY7" fmla="*/ 2533973 h 2533973"/>
              <a:gd name="connsiteX8" fmla="*/ 1224366 w 5850610"/>
              <a:gd name="connsiteY8" fmla="*/ 2409986 h 2533973"/>
              <a:gd name="connsiteX9" fmla="*/ 1952786 w 5850610"/>
              <a:gd name="connsiteY9" fmla="*/ 1991532 h 2533973"/>
              <a:gd name="connsiteX10" fmla="*/ 2890433 w 5850610"/>
              <a:gd name="connsiteY10" fmla="*/ 1340603 h 2533973"/>
              <a:gd name="connsiteX11" fmla="*/ 3781586 w 5850610"/>
              <a:gd name="connsiteY11" fmla="*/ 968644 h 2533973"/>
              <a:gd name="connsiteX12" fmla="*/ 3835830 w 5850610"/>
              <a:gd name="connsiteY12" fmla="*/ 914400 h 2533973"/>
              <a:gd name="connsiteX13" fmla="*/ 3975315 w 5850610"/>
              <a:gd name="connsiteY13" fmla="*/ 697424 h 2533973"/>
              <a:gd name="connsiteX14" fmla="*/ 3983064 w 5850610"/>
              <a:gd name="connsiteY14" fmla="*/ 627681 h 2533973"/>
              <a:gd name="connsiteX15" fmla="*/ 4029559 w 5850610"/>
              <a:gd name="connsiteY15" fmla="*/ 379708 h 2533973"/>
              <a:gd name="connsiteX16" fmla="*/ 4076054 w 5850610"/>
              <a:gd name="connsiteY16" fmla="*/ 123986 h 2533973"/>
              <a:gd name="connsiteX17" fmla="*/ 4324027 w 5850610"/>
              <a:gd name="connsiteY17" fmla="*/ 0 h 2533973"/>
              <a:gd name="connsiteX18" fmla="*/ 5509647 w 5850610"/>
              <a:gd name="connsiteY18" fmla="*/ 449449 h 2533973"/>
              <a:gd name="connsiteX19" fmla="*/ 5780867 w 5850610"/>
              <a:gd name="connsiteY19" fmla="*/ 302217 h 2533973"/>
              <a:gd name="connsiteX20" fmla="*/ 5850610 w 5850610"/>
              <a:gd name="connsiteY20" fmla="*/ 201478 h 2533973"/>
              <a:gd name="connsiteX0" fmla="*/ 0 w 5850610"/>
              <a:gd name="connsiteY0" fmla="*/ 2169763 h 2533973"/>
              <a:gd name="connsiteX1" fmla="*/ 123986 w 5850610"/>
              <a:gd name="connsiteY1" fmla="*/ 2371241 h 2533973"/>
              <a:gd name="connsiteX2" fmla="*/ 286718 w 5850610"/>
              <a:gd name="connsiteY2" fmla="*/ 2340244 h 2533973"/>
              <a:gd name="connsiteX3" fmla="*/ 379708 w 5850610"/>
              <a:gd name="connsiteY3" fmla="*/ 2347993 h 2533973"/>
              <a:gd name="connsiteX4" fmla="*/ 573437 w 5850610"/>
              <a:gd name="connsiteY4" fmla="*/ 2363491 h 2533973"/>
              <a:gd name="connsiteX5" fmla="*/ 674176 w 5850610"/>
              <a:gd name="connsiteY5" fmla="*/ 2324746 h 2533973"/>
              <a:gd name="connsiteX6" fmla="*/ 767166 w 5850610"/>
              <a:gd name="connsiteY6" fmla="*/ 2332495 h 2533973"/>
              <a:gd name="connsiteX7" fmla="*/ 968644 w 5850610"/>
              <a:gd name="connsiteY7" fmla="*/ 2533973 h 2533973"/>
              <a:gd name="connsiteX8" fmla="*/ 1224366 w 5850610"/>
              <a:gd name="connsiteY8" fmla="*/ 2409986 h 2533973"/>
              <a:gd name="connsiteX9" fmla="*/ 1952786 w 5850610"/>
              <a:gd name="connsiteY9" fmla="*/ 1991532 h 2533973"/>
              <a:gd name="connsiteX10" fmla="*/ 2890433 w 5850610"/>
              <a:gd name="connsiteY10" fmla="*/ 1340603 h 2533973"/>
              <a:gd name="connsiteX11" fmla="*/ 3781586 w 5850610"/>
              <a:gd name="connsiteY11" fmla="*/ 968644 h 2533973"/>
              <a:gd name="connsiteX12" fmla="*/ 3835830 w 5850610"/>
              <a:gd name="connsiteY12" fmla="*/ 914400 h 2533973"/>
              <a:gd name="connsiteX13" fmla="*/ 3975315 w 5850610"/>
              <a:gd name="connsiteY13" fmla="*/ 697424 h 2533973"/>
              <a:gd name="connsiteX14" fmla="*/ 3983064 w 5850610"/>
              <a:gd name="connsiteY14" fmla="*/ 627681 h 2533973"/>
              <a:gd name="connsiteX15" fmla="*/ 4029559 w 5850610"/>
              <a:gd name="connsiteY15" fmla="*/ 379708 h 2533973"/>
              <a:gd name="connsiteX16" fmla="*/ 4076054 w 5850610"/>
              <a:gd name="connsiteY16" fmla="*/ 123986 h 2533973"/>
              <a:gd name="connsiteX17" fmla="*/ 4324027 w 5850610"/>
              <a:gd name="connsiteY17" fmla="*/ 0 h 2533973"/>
              <a:gd name="connsiteX18" fmla="*/ 5509647 w 5850610"/>
              <a:gd name="connsiteY18" fmla="*/ 449449 h 2533973"/>
              <a:gd name="connsiteX19" fmla="*/ 5850610 w 5850610"/>
              <a:gd name="connsiteY19" fmla="*/ 201478 h 2533973"/>
              <a:gd name="connsiteX0" fmla="*/ 0 w 5509647"/>
              <a:gd name="connsiteY0" fmla="*/ 2169763 h 2533973"/>
              <a:gd name="connsiteX1" fmla="*/ 123986 w 5509647"/>
              <a:gd name="connsiteY1" fmla="*/ 2371241 h 2533973"/>
              <a:gd name="connsiteX2" fmla="*/ 286718 w 5509647"/>
              <a:gd name="connsiteY2" fmla="*/ 2340244 h 2533973"/>
              <a:gd name="connsiteX3" fmla="*/ 379708 w 5509647"/>
              <a:gd name="connsiteY3" fmla="*/ 2347993 h 2533973"/>
              <a:gd name="connsiteX4" fmla="*/ 573437 w 5509647"/>
              <a:gd name="connsiteY4" fmla="*/ 2363491 h 2533973"/>
              <a:gd name="connsiteX5" fmla="*/ 674176 w 5509647"/>
              <a:gd name="connsiteY5" fmla="*/ 2324746 h 2533973"/>
              <a:gd name="connsiteX6" fmla="*/ 767166 w 5509647"/>
              <a:gd name="connsiteY6" fmla="*/ 2332495 h 2533973"/>
              <a:gd name="connsiteX7" fmla="*/ 968644 w 5509647"/>
              <a:gd name="connsiteY7" fmla="*/ 2533973 h 2533973"/>
              <a:gd name="connsiteX8" fmla="*/ 1224366 w 5509647"/>
              <a:gd name="connsiteY8" fmla="*/ 2409986 h 2533973"/>
              <a:gd name="connsiteX9" fmla="*/ 1952786 w 5509647"/>
              <a:gd name="connsiteY9" fmla="*/ 1991532 h 2533973"/>
              <a:gd name="connsiteX10" fmla="*/ 2890433 w 5509647"/>
              <a:gd name="connsiteY10" fmla="*/ 1340603 h 2533973"/>
              <a:gd name="connsiteX11" fmla="*/ 3781586 w 5509647"/>
              <a:gd name="connsiteY11" fmla="*/ 968644 h 2533973"/>
              <a:gd name="connsiteX12" fmla="*/ 3835830 w 5509647"/>
              <a:gd name="connsiteY12" fmla="*/ 914400 h 2533973"/>
              <a:gd name="connsiteX13" fmla="*/ 3975315 w 5509647"/>
              <a:gd name="connsiteY13" fmla="*/ 697424 h 2533973"/>
              <a:gd name="connsiteX14" fmla="*/ 3983064 w 5509647"/>
              <a:gd name="connsiteY14" fmla="*/ 627681 h 2533973"/>
              <a:gd name="connsiteX15" fmla="*/ 4029559 w 5509647"/>
              <a:gd name="connsiteY15" fmla="*/ 379708 h 2533973"/>
              <a:gd name="connsiteX16" fmla="*/ 4076054 w 5509647"/>
              <a:gd name="connsiteY16" fmla="*/ 123986 h 2533973"/>
              <a:gd name="connsiteX17" fmla="*/ 4324027 w 5509647"/>
              <a:gd name="connsiteY17" fmla="*/ 0 h 2533973"/>
              <a:gd name="connsiteX18" fmla="*/ 5509647 w 5509647"/>
              <a:gd name="connsiteY18" fmla="*/ 449449 h 2533973"/>
              <a:gd name="connsiteX0" fmla="*/ 0 w 4324027"/>
              <a:gd name="connsiteY0" fmla="*/ 2169763 h 2533973"/>
              <a:gd name="connsiteX1" fmla="*/ 123986 w 4324027"/>
              <a:gd name="connsiteY1" fmla="*/ 2371241 h 2533973"/>
              <a:gd name="connsiteX2" fmla="*/ 286718 w 4324027"/>
              <a:gd name="connsiteY2" fmla="*/ 2340244 h 2533973"/>
              <a:gd name="connsiteX3" fmla="*/ 379708 w 4324027"/>
              <a:gd name="connsiteY3" fmla="*/ 2347993 h 2533973"/>
              <a:gd name="connsiteX4" fmla="*/ 573437 w 4324027"/>
              <a:gd name="connsiteY4" fmla="*/ 2363491 h 2533973"/>
              <a:gd name="connsiteX5" fmla="*/ 674176 w 4324027"/>
              <a:gd name="connsiteY5" fmla="*/ 2324746 h 2533973"/>
              <a:gd name="connsiteX6" fmla="*/ 767166 w 4324027"/>
              <a:gd name="connsiteY6" fmla="*/ 2332495 h 2533973"/>
              <a:gd name="connsiteX7" fmla="*/ 968644 w 4324027"/>
              <a:gd name="connsiteY7" fmla="*/ 2533973 h 2533973"/>
              <a:gd name="connsiteX8" fmla="*/ 1224366 w 4324027"/>
              <a:gd name="connsiteY8" fmla="*/ 2409986 h 2533973"/>
              <a:gd name="connsiteX9" fmla="*/ 1952786 w 4324027"/>
              <a:gd name="connsiteY9" fmla="*/ 1991532 h 2533973"/>
              <a:gd name="connsiteX10" fmla="*/ 2890433 w 4324027"/>
              <a:gd name="connsiteY10" fmla="*/ 1340603 h 2533973"/>
              <a:gd name="connsiteX11" fmla="*/ 3781586 w 4324027"/>
              <a:gd name="connsiteY11" fmla="*/ 968644 h 2533973"/>
              <a:gd name="connsiteX12" fmla="*/ 3835830 w 4324027"/>
              <a:gd name="connsiteY12" fmla="*/ 914400 h 2533973"/>
              <a:gd name="connsiteX13" fmla="*/ 3975315 w 4324027"/>
              <a:gd name="connsiteY13" fmla="*/ 697424 h 2533973"/>
              <a:gd name="connsiteX14" fmla="*/ 3983064 w 4324027"/>
              <a:gd name="connsiteY14" fmla="*/ 627681 h 2533973"/>
              <a:gd name="connsiteX15" fmla="*/ 4029559 w 4324027"/>
              <a:gd name="connsiteY15" fmla="*/ 379708 h 2533973"/>
              <a:gd name="connsiteX16" fmla="*/ 4076054 w 4324027"/>
              <a:gd name="connsiteY16" fmla="*/ 123986 h 2533973"/>
              <a:gd name="connsiteX17" fmla="*/ 4324027 w 4324027"/>
              <a:gd name="connsiteY17" fmla="*/ 0 h 2533973"/>
              <a:gd name="connsiteX0" fmla="*/ 0 w 4076054"/>
              <a:gd name="connsiteY0" fmla="*/ 2045777 h 2409987"/>
              <a:gd name="connsiteX1" fmla="*/ 123986 w 4076054"/>
              <a:gd name="connsiteY1" fmla="*/ 2247255 h 2409987"/>
              <a:gd name="connsiteX2" fmla="*/ 286718 w 4076054"/>
              <a:gd name="connsiteY2" fmla="*/ 2216258 h 2409987"/>
              <a:gd name="connsiteX3" fmla="*/ 379708 w 4076054"/>
              <a:gd name="connsiteY3" fmla="*/ 2224007 h 2409987"/>
              <a:gd name="connsiteX4" fmla="*/ 573437 w 4076054"/>
              <a:gd name="connsiteY4" fmla="*/ 2239505 h 2409987"/>
              <a:gd name="connsiteX5" fmla="*/ 674176 w 4076054"/>
              <a:gd name="connsiteY5" fmla="*/ 2200760 h 2409987"/>
              <a:gd name="connsiteX6" fmla="*/ 767166 w 4076054"/>
              <a:gd name="connsiteY6" fmla="*/ 2208509 h 2409987"/>
              <a:gd name="connsiteX7" fmla="*/ 968644 w 4076054"/>
              <a:gd name="connsiteY7" fmla="*/ 2409987 h 2409987"/>
              <a:gd name="connsiteX8" fmla="*/ 1224366 w 4076054"/>
              <a:gd name="connsiteY8" fmla="*/ 2286000 h 2409987"/>
              <a:gd name="connsiteX9" fmla="*/ 1952786 w 4076054"/>
              <a:gd name="connsiteY9" fmla="*/ 1867546 h 2409987"/>
              <a:gd name="connsiteX10" fmla="*/ 2890433 w 4076054"/>
              <a:gd name="connsiteY10" fmla="*/ 1216617 h 2409987"/>
              <a:gd name="connsiteX11" fmla="*/ 3781586 w 4076054"/>
              <a:gd name="connsiteY11" fmla="*/ 844658 h 2409987"/>
              <a:gd name="connsiteX12" fmla="*/ 3835830 w 4076054"/>
              <a:gd name="connsiteY12" fmla="*/ 790414 h 2409987"/>
              <a:gd name="connsiteX13" fmla="*/ 3975315 w 4076054"/>
              <a:gd name="connsiteY13" fmla="*/ 573438 h 2409987"/>
              <a:gd name="connsiteX14" fmla="*/ 3983064 w 4076054"/>
              <a:gd name="connsiteY14" fmla="*/ 503695 h 2409987"/>
              <a:gd name="connsiteX15" fmla="*/ 4029559 w 4076054"/>
              <a:gd name="connsiteY15" fmla="*/ 255722 h 2409987"/>
              <a:gd name="connsiteX16" fmla="*/ 4076054 w 4076054"/>
              <a:gd name="connsiteY16" fmla="*/ 0 h 2409987"/>
              <a:gd name="connsiteX0" fmla="*/ 0 w 4029559"/>
              <a:gd name="connsiteY0" fmla="*/ 1790055 h 2154265"/>
              <a:gd name="connsiteX1" fmla="*/ 123986 w 4029559"/>
              <a:gd name="connsiteY1" fmla="*/ 1991533 h 2154265"/>
              <a:gd name="connsiteX2" fmla="*/ 286718 w 4029559"/>
              <a:gd name="connsiteY2" fmla="*/ 1960536 h 2154265"/>
              <a:gd name="connsiteX3" fmla="*/ 379708 w 4029559"/>
              <a:gd name="connsiteY3" fmla="*/ 1968285 h 2154265"/>
              <a:gd name="connsiteX4" fmla="*/ 573437 w 4029559"/>
              <a:gd name="connsiteY4" fmla="*/ 1983783 h 2154265"/>
              <a:gd name="connsiteX5" fmla="*/ 674176 w 4029559"/>
              <a:gd name="connsiteY5" fmla="*/ 1945038 h 2154265"/>
              <a:gd name="connsiteX6" fmla="*/ 767166 w 4029559"/>
              <a:gd name="connsiteY6" fmla="*/ 1952787 h 2154265"/>
              <a:gd name="connsiteX7" fmla="*/ 968644 w 4029559"/>
              <a:gd name="connsiteY7" fmla="*/ 2154265 h 2154265"/>
              <a:gd name="connsiteX8" fmla="*/ 1224366 w 4029559"/>
              <a:gd name="connsiteY8" fmla="*/ 2030278 h 2154265"/>
              <a:gd name="connsiteX9" fmla="*/ 1952786 w 4029559"/>
              <a:gd name="connsiteY9" fmla="*/ 1611824 h 2154265"/>
              <a:gd name="connsiteX10" fmla="*/ 2890433 w 4029559"/>
              <a:gd name="connsiteY10" fmla="*/ 960895 h 2154265"/>
              <a:gd name="connsiteX11" fmla="*/ 3781586 w 4029559"/>
              <a:gd name="connsiteY11" fmla="*/ 588936 h 2154265"/>
              <a:gd name="connsiteX12" fmla="*/ 3835830 w 4029559"/>
              <a:gd name="connsiteY12" fmla="*/ 534692 h 2154265"/>
              <a:gd name="connsiteX13" fmla="*/ 3975315 w 4029559"/>
              <a:gd name="connsiteY13" fmla="*/ 317716 h 2154265"/>
              <a:gd name="connsiteX14" fmla="*/ 3983064 w 4029559"/>
              <a:gd name="connsiteY14" fmla="*/ 247973 h 2154265"/>
              <a:gd name="connsiteX15" fmla="*/ 4029559 w 4029559"/>
              <a:gd name="connsiteY15" fmla="*/ 0 h 2154265"/>
              <a:gd name="connsiteX0" fmla="*/ 0 w 3983064"/>
              <a:gd name="connsiteY0" fmla="*/ 1542082 h 1906292"/>
              <a:gd name="connsiteX1" fmla="*/ 123986 w 3983064"/>
              <a:gd name="connsiteY1" fmla="*/ 1743560 h 1906292"/>
              <a:gd name="connsiteX2" fmla="*/ 286718 w 3983064"/>
              <a:gd name="connsiteY2" fmla="*/ 1712563 h 1906292"/>
              <a:gd name="connsiteX3" fmla="*/ 379708 w 3983064"/>
              <a:gd name="connsiteY3" fmla="*/ 1720312 h 1906292"/>
              <a:gd name="connsiteX4" fmla="*/ 573437 w 3983064"/>
              <a:gd name="connsiteY4" fmla="*/ 1735810 h 1906292"/>
              <a:gd name="connsiteX5" fmla="*/ 674176 w 3983064"/>
              <a:gd name="connsiteY5" fmla="*/ 1697065 h 1906292"/>
              <a:gd name="connsiteX6" fmla="*/ 767166 w 3983064"/>
              <a:gd name="connsiteY6" fmla="*/ 1704814 h 1906292"/>
              <a:gd name="connsiteX7" fmla="*/ 968644 w 3983064"/>
              <a:gd name="connsiteY7" fmla="*/ 1906292 h 1906292"/>
              <a:gd name="connsiteX8" fmla="*/ 1224366 w 3983064"/>
              <a:gd name="connsiteY8" fmla="*/ 1782305 h 1906292"/>
              <a:gd name="connsiteX9" fmla="*/ 1952786 w 3983064"/>
              <a:gd name="connsiteY9" fmla="*/ 1363851 h 1906292"/>
              <a:gd name="connsiteX10" fmla="*/ 2890433 w 3983064"/>
              <a:gd name="connsiteY10" fmla="*/ 712922 h 1906292"/>
              <a:gd name="connsiteX11" fmla="*/ 3781586 w 3983064"/>
              <a:gd name="connsiteY11" fmla="*/ 340963 h 1906292"/>
              <a:gd name="connsiteX12" fmla="*/ 3835830 w 3983064"/>
              <a:gd name="connsiteY12" fmla="*/ 286719 h 1906292"/>
              <a:gd name="connsiteX13" fmla="*/ 3975315 w 3983064"/>
              <a:gd name="connsiteY13" fmla="*/ 69743 h 1906292"/>
              <a:gd name="connsiteX14" fmla="*/ 3983064 w 3983064"/>
              <a:gd name="connsiteY14" fmla="*/ 0 h 1906292"/>
              <a:gd name="connsiteX0" fmla="*/ 0 w 3975315"/>
              <a:gd name="connsiteY0" fmla="*/ 1472339 h 1836549"/>
              <a:gd name="connsiteX1" fmla="*/ 123986 w 3975315"/>
              <a:gd name="connsiteY1" fmla="*/ 1673817 h 1836549"/>
              <a:gd name="connsiteX2" fmla="*/ 286718 w 3975315"/>
              <a:gd name="connsiteY2" fmla="*/ 1642820 h 1836549"/>
              <a:gd name="connsiteX3" fmla="*/ 379708 w 3975315"/>
              <a:gd name="connsiteY3" fmla="*/ 1650569 h 1836549"/>
              <a:gd name="connsiteX4" fmla="*/ 573437 w 3975315"/>
              <a:gd name="connsiteY4" fmla="*/ 1666067 h 1836549"/>
              <a:gd name="connsiteX5" fmla="*/ 674176 w 3975315"/>
              <a:gd name="connsiteY5" fmla="*/ 1627322 h 1836549"/>
              <a:gd name="connsiteX6" fmla="*/ 767166 w 3975315"/>
              <a:gd name="connsiteY6" fmla="*/ 1635071 h 1836549"/>
              <a:gd name="connsiteX7" fmla="*/ 968644 w 3975315"/>
              <a:gd name="connsiteY7" fmla="*/ 1836549 h 1836549"/>
              <a:gd name="connsiteX8" fmla="*/ 1224366 w 3975315"/>
              <a:gd name="connsiteY8" fmla="*/ 1712562 h 1836549"/>
              <a:gd name="connsiteX9" fmla="*/ 1952786 w 3975315"/>
              <a:gd name="connsiteY9" fmla="*/ 1294108 h 1836549"/>
              <a:gd name="connsiteX10" fmla="*/ 2890433 w 3975315"/>
              <a:gd name="connsiteY10" fmla="*/ 643179 h 1836549"/>
              <a:gd name="connsiteX11" fmla="*/ 3781586 w 3975315"/>
              <a:gd name="connsiteY11" fmla="*/ 271220 h 1836549"/>
              <a:gd name="connsiteX12" fmla="*/ 3835830 w 3975315"/>
              <a:gd name="connsiteY12" fmla="*/ 216976 h 1836549"/>
              <a:gd name="connsiteX13" fmla="*/ 3975315 w 3975315"/>
              <a:gd name="connsiteY13" fmla="*/ 0 h 1836549"/>
              <a:gd name="connsiteX0" fmla="*/ 0 w 3835830"/>
              <a:gd name="connsiteY0" fmla="*/ 1255363 h 1619573"/>
              <a:gd name="connsiteX1" fmla="*/ 123986 w 3835830"/>
              <a:gd name="connsiteY1" fmla="*/ 1456841 h 1619573"/>
              <a:gd name="connsiteX2" fmla="*/ 286718 w 3835830"/>
              <a:gd name="connsiteY2" fmla="*/ 1425844 h 1619573"/>
              <a:gd name="connsiteX3" fmla="*/ 379708 w 3835830"/>
              <a:gd name="connsiteY3" fmla="*/ 1433593 h 1619573"/>
              <a:gd name="connsiteX4" fmla="*/ 573437 w 3835830"/>
              <a:gd name="connsiteY4" fmla="*/ 1449091 h 1619573"/>
              <a:gd name="connsiteX5" fmla="*/ 674176 w 3835830"/>
              <a:gd name="connsiteY5" fmla="*/ 1410346 h 1619573"/>
              <a:gd name="connsiteX6" fmla="*/ 767166 w 3835830"/>
              <a:gd name="connsiteY6" fmla="*/ 1418095 h 1619573"/>
              <a:gd name="connsiteX7" fmla="*/ 968644 w 3835830"/>
              <a:gd name="connsiteY7" fmla="*/ 1619573 h 1619573"/>
              <a:gd name="connsiteX8" fmla="*/ 1224366 w 3835830"/>
              <a:gd name="connsiteY8" fmla="*/ 1495586 h 1619573"/>
              <a:gd name="connsiteX9" fmla="*/ 1952786 w 3835830"/>
              <a:gd name="connsiteY9" fmla="*/ 1077132 h 1619573"/>
              <a:gd name="connsiteX10" fmla="*/ 2890433 w 3835830"/>
              <a:gd name="connsiteY10" fmla="*/ 426203 h 1619573"/>
              <a:gd name="connsiteX11" fmla="*/ 3781586 w 3835830"/>
              <a:gd name="connsiteY11" fmla="*/ 54244 h 1619573"/>
              <a:gd name="connsiteX12" fmla="*/ 3835830 w 3835830"/>
              <a:gd name="connsiteY12" fmla="*/ 0 h 1619573"/>
              <a:gd name="connsiteX0" fmla="*/ 0 w 3781586"/>
              <a:gd name="connsiteY0" fmla="*/ 1201119 h 1565329"/>
              <a:gd name="connsiteX1" fmla="*/ 123986 w 3781586"/>
              <a:gd name="connsiteY1" fmla="*/ 1402597 h 1565329"/>
              <a:gd name="connsiteX2" fmla="*/ 286718 w 3781586"/>
              <a:gd name="connsiteY2" fmla="*/ 1371600 h 1565329"/>
              <a:gd name="connsiteX3" fmla="*/ 379708 w 3781586"/>
              <a:gd name="connsiteY3" fmla="*/ 1379349 h 1565329"/>
              <a:gd name="connsiteX4" fmla="*/ 573437 w 3781586"/>
              <a:gd name="connsiteY4" fmla="*/ 1394847 h 1565329"/>
              <a:gd name="connsiteX5" fmla="*/ 674176 w 3781586"/>
              <a:gd name="connsiteY5" fmla="*/ 1356102 h 1565329"/>
              <a:gd name="connsiteX6" fmla="*/ 767166 w 3781586"/>
              <a:gd name="connsiteY6" fmla="*/ 1363851 h 1565329"/>
              <a:gd name="connsiteX7" fmla="*/ 968644 w 3781586"/>
              <a:gd name="connsiteY7" fmla="*/ 1565329 h 1565329"/>
              <a:gd name="connsiteX8" fmla="*/ 1224366 w 3781586"/>
              <a:gd name="connsiteY8" fmla="*/ 1441342 h 1565329"/>
              <a:gd name="connsiteX9" fmla="*/ 1952786 w 3781586"/>
              <a:gd name="connsiteY9" fmla="*/ 1022888 h 1565329"/>
              <a:gd name="connsiteX10" fmla="*/ 2890433 w 3781586"/>
              <a:gd name="connsiteY10" fmla="*/ 371959 h 1565329"/>
              <a:gd name="connsiteX11" fmla="*/ 3781586 w 3781586"/>
              <a:gd name="connsiteY11" fmla="*/ 0 h 1565329"/>
              <a:gd name="connsiteX0" fmla="*/ 0 w 2890433"/>
              <a:gd name="connsiteY0" fmla="*/ 829160 h 1193370"/>
              <a:gd name="connsiteX1" fmla="*/ 123986 w 2890433"/>
              <a:gd name="connsiteY1" fmla="*/ 1030638 h 1193370"/>
              <a:gd name="connsiteX2" fmla="*/ 286718 w 2890433"/>
              <a:gd name="connsiteY2" fmla="*/ 999641 h 1193370"/>
              <a:gd name="connsiteX3" fmla="*/ 379708 w 2890433"/>
              <a:gd name="connsiteY3" fmla="*/ 1007390 h 1193370"/>
              <a:gd name="connsiteX4" fmla="*/ 573437 w 2890433"/>
              <a:gd name="connsiteY4" fmla="*/ 1022888 h 1193370"/>
              <a:gd name="connsiteX5" fmla="*/ 674176 w 2890433"/>
              <a:gd name="connsiteY5" fmla="*/ 984143 h 1193370"/>
              <a:gd name="connsiteX6" fmla="*/ 767166 w 2890433"/>
              <a:gd name="connsiteY6" fmla="*/ 991892 h 1193370"/>
              <a:gd name="connsiteX7" fmla="*/ 968644 w 2890433"/>
              <a:gd name="connsiteY7" fmla="*/ 1193370 h 1193370"/>
              <a:gd name="connsiteX8" fmla="*/ 1224366 w 2890433"/>
              <a:gd name="connsiteY8" fmla="*/ 1069383 h 1193370"/>
              <a:gd name="connsiteX9" fmla="*/ 1952786 w 2890433"/>
              <a:gd name="connsiteY9" fmla="*/ 650929 h 1193370"/>
              <a:gd name="connsiteX10" fmla="*/ 2890433 w 2890433"/>
              <a:gd name="connsiteY10" fmla="*/ 0 h 119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0433" h="1193370">
                <a:moveTo>
                  <a:pt x="0" y="829160"/>
                </a:moveTo>
                <a:lnTo>
                  <a:pt x="123986" y="1030638"/>
                </a:lnTo>
                <a:lnTo>
                  <a:pt x="286718" y="999641"/>
                </a:lnTo>
                <a:lnTo>
                  <a:pt x="379708" y="1007390"/>
                </a:lnTo>
                <a:lnTo>
                  <a:pt x="573437" y="1022888"/>
                </a:lnTo>
                <a:lnTo>
                  <a:pt x="674176" y="984143"/>
                </a:lnTo>
                <a:lnTo>
                  <a:pt x="767166" y="991892"/>
                </a:lnTo>
                <a:lnTo>
                  <a:pt x="968644" y="1193370"/>
                </a:lnTo>
                <a:lnTo>
                  <a:pt x="1224366" y="1069383"/>
                </a:lnTo>
                <a:lnTo>
                  <a:pt x="1952786" y="650929"/>
                </a:lnTo>
                <a:lnTo>
                  <a:pt x="2890433" y="0"/>
                </a:lnTo>
              </a:path>
            </a:pathLst>
          </a:custGeom>
          <a:noFill/>
          <a:ln w="76200" cap="rnd" cmpd="sng" algn="ctr">
            <a:solidFill>
              <a:srgbClr val="FFC5C5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175" name="Groupe 174">
            <a:extLst>
              <a:ext uri="{FF2B5EF4-FFF2-40B4-BE49-F238E27FC236}">
                <a16:creationId xmlns:a16="http://schemas.microsoft.com/office/drawing/2014/main" id="{6D909A39-B400-45FE-8C56-94473A2EA3B8}"/>
              </a:ext>
            </a:extLst>
          </p:cNvPr>
          <p:cNvGrpSpPr/>
          <p:nvPr/>
        </p:nvGrpSpPr>
        <p:grpSpPr>
          <a:xfrm>
            <a:off x="7587023" y="3069651"/>
            <a:ext cx="1489457" cy="609045"/>
            <a:chOff x="10295122" y="2589384"/>
            <a:chExt cx="1847283" cy="755362"/>
          </a:xfrm>
        </p:grpSpPr>
        <p:sp>
          <p:nvSpPr>
            <p:cNvPr id="233" name="Rectangle : coins arrondis 232">
              <a:extLst>
                <a:ext uri="{FF2B5EF4-FFF2-40B4-BE49-F238E27FC236}">
                  <a16:creationId xmlns:a16="http://schemas.microsoft.com/office/drawing/2014/main" id="{D67FC9FC-5D5E-4BE4-B728-F727CD8712FC}"/>
                </a:ext>
              </a:extLst>
            </p:cNvPr>
            <p:cNvSpPr/>
            <p:nvPr/>
          </p:nvSpPr>
          <p:spPr>
            <a:xfrm>
              <a:off x="10367849" y="2658002"/>
              <a:ext cx="1774556" cy="686744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28575" cap="flat" cmpd="sng" algn="ctr">
              <a:solidFill>
                <a:srgbClr val="FE0000"/>
              </a:solidFill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Mise en service des premiers TER périurbains Libourne-Cestas</a:t>
              </a:r>
            </a:p>
          </p:txBody>
        </p:sp>
        <p:sp>
          <p:nvSpPr>
            <p:cNvPr id="234" name="Rectangle : coins arrondis 233">
              <a:extLst>
                <a:ext uri="{FF2B5EF4-FFF2-40B4-BE49-F238E27FC236}">
                  <a16:creationId xmlns:a16="http://schemas.microsoft.com/office/drawing/2014/main" id="{25D11305-29CE-4EF3-BC9F-8CBC7D9C2BA3}"/>
                </a:ext>
              </a:extLst>
            </p:cNvPr>
            <p:cNvSpPr/>
            <p:nvPr/>
          </p:nvSpPr>
          <p:spPr>
            <a:xfrm>
              <a:off x="10295122" y="2589384"/>
              <a:ext cx="680048" cy="192285"/>
            </a:xfrm>
            <a:prstGeom prst="round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2020</a:t>
              </a:r>
            </a:p>
          </p:txBody>
        </p:sp>
      </p:grpSp>
      <p:sp>
        <p:nvSpPr>
          <p:cNvPr id="176" name="ZoneTexte 175">
            <a:extLst>
              <a:ext uri="{FF2B5EF4-FFF2-40B4-BE49-F238E27FC236}">
                <a16:creationId xmlns:a16="http://schemas.microsoft.com/office/drawing/2014/main" id="{8A6FA83D-A6A2-4A8F-BDFD-0FA64CFB45A7}"/>
              </a:ext>
            </a:extLst>
          </p:cNvPr>
          <p:cNvSpPr txBox="1"/>
          <p:nvPr/>
        </p:nvSpPr>
        <p:spPr>
          <a:xfrm>
            <a:off x="6221243" y="4390738"/>
            <a:ext cx="867030" cy="22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Créon</a:t>
            </a:r>
          </a:p>
        </p:txBody>
      </p:sp>
      <p:grpSp>
        <p:nvGrpSpPr>
          <p:cNvPr id="178" name="Groupe 177">
            <a:extLst>
              <a:ext uri="{FF2B5EF4-FFF2-40B4-BE49-F238E27FC236}">
                <a16:creationId xmlns:a16="http://schemas.microsoft.com/office/drawing/2014/main" id="{1446EFAE-AAD4-48AB-B583-E34F9D22BA3C}"/>
              </a:ext>
            </a:extLst>
          </p:cNvPr>
          <p:cNvGrpSpPr/>
          <p:nvPr/>
        </p:nvGrpSpPr>
        <p:grpSpPr>
          <a:xfrm>
            <a:off x="7017884" y="1958632"/>
            <a:ext cx="1489457" cy="609045"/>
            <a:chOff x="9589254" y="868670"/>
            <a:chExt cx="1847283" cy="755362"/>
          </a:xfrm>
        </p:grpSpPr>
        <p:sp>
          <p:nvSpPr>
            <p:cNvPr id="231" name="Rectangle : coins arrondis 230">
              <a:extLst>
                <a:ext uri="{FF2B5EF4-FFF2-40B4-BE49-F238E27FC236}">
                  <a16:creationId xmlns:a16="http://schemas.microsoft.com/office/drawing/2014/main" id="{B7513DD9-04B4-4B55-ABD7-48A39A66E2BF}"/>
                </a:ext>
              </a:extLst>
            </p:cNvPr>
            <p:cNvSpPr/>
            <p:nvPr/>
          </p:nvSpPr>
          <p:spPr>
            <a:xfrm>
              <a:off x="9661981" y="937288"/>
              <a:ext cx="1774556" cy="686744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Aménagement à St-</a:t>
              </a:r>
              <a:r>
                <a:rPr kumimoji="0" lang="fr-FR" sz="11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Mariens</a:t>
              </a: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 pour renforcer l’offre périurbaine</a:t>
              </a:r>
            </a:p>
          </p:txBody>
        </p:sp>
        <p:sp>
          <p:nvSpPr>
            <p:cNvPr id="232" name="Rectangle : coins arrondis 231">
              <a:extLst>
                <a:ext uri="{FF2B5EF4-FFF2-40B4-BE49-F238E27FC236}">
                  <a16:creationId xmlns:a16="http://schemas.microsoft.com/office/drawing/2014/main" id="{A086DE33-8316-47B7-A613-16F00FE9F146}"/>
                </a:ext>
              </a:extLst>
            </p:cNvPr>
            <p:cNvSpPr/>
            <p:nvPr/>
          </p:nvSpPr>
          <p:spPr>
            <a:xfrm>
              <a:off x="9589254" y="868670"/>
              <a:ext cx="680048" cy="19228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2024</a:t>
              </a:r>
            </a:p>
          </p:txBody>
        </p:sp>
      </p:grpSp>
      <p:grpSp>
        <p:nvGrpSpPr>
          <p:cNvPr id="179" name="Groupe 178">
            <a:extLst>
              <a:ext uri="{FF2B5EF4-FFF2-40B4-BE49-F238E27FC236}">
                <a16:creationId xmlns:a16="http://schemas.microsoft.com/office/drawing/2014/main" id="{C422C162-0EE3-4F2A-A6B0-58DC157FCD49}"/>
              </a:ext>
            </a:extLst>
          </p:cNvPr>
          <p:cNvGrpSpPr/>
          <p:nvPr/>
        </p:nvGrpSpPr>
        <p:grpSpPr>
          <a:xfrm>
            <a:off x="3340167" y="3419360"/>
            <a:ext cx="1489457" cy="657073"/>
            <a:chOff x="5028004" y="2518204"/>
            <a:chExt cx="1847283" cy="814928"/>
          </a:xfrm>
        </p:grpSpPr>
        <p:sp>
          <p:nvSpPr>
            <p:cNvPr id="229" name="Rectangle : coins arrondis 228">
              <a:extLst>
                <a:ext uri="{FF2B5EF4-FFF2-40B4-BE49-F238E27FC236}">
                  <a16:creationId xmlns:a16="http://schemas.microsoft.com/office/drawing/2014/main" id="{E37F5167-CDBF-4131-84E9-01BC051F2E05}"/>
                </a:ext>
              </a:extLst>
            </p:cNvPr>
            <p:cNvSpPr/>
            <p:nvPr/>
          </p:nvSpPr>
          <p:spPr>
            <a:xfrm>
              <a:off x="5100731" y="2646388"/>
              <a:ext cx="1774556" cy="686744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28575" cap="flat" cmpd="sng" algn="ctr">
              <a:solidFill>
                <a:srgbClr val="F4A41D"/>
              </a:solidFill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Mise en service de la halte TER du Bouscat Ste-Germaine</a:t>
              </a:r>
            </a:p>
          </p:txBody>
        </p:sp>
        <p:sp>
          <p:nvSpPr>
            <p:cNvPr id="230" name="Rectangle : coins arrondis 229">
              <a:extLst>
                <a:ext uri="{FF2B5EF4-FFF2-40B4-BE49-F238E27FC236}">
                  <a16:creationId xmlns:a16="http://schemas.microsoft.com/office/drawing/2014/main" id="{901BE1CE-E92A-4267-AD99-6CDCB9CFDCE6}"/>
                </a:ext>
              </a:extLst>
            </p:cNvPr>
            <p:cNvSpPr/>
            <p:nvPr/>
          </p:nvSpPr>
          <p:spPr>
            <a:xfrm>
              <a:off x="5028004" y="2518204"/>
              <a:ext cx="680048" cy="251853"/>
            </a:xfrm>
            <a:prstGeom prst="roundRect">
              <a:avLst/>
            </a:prstGeom>
            <a:solidFill>
              <a:srgbClr val="F4A41D"/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2021</a:t>
              </a:r>
            </a:p>
          </p:txBody>
        </p:sp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id="{C9296E94-EFF2-4945-882C-3748D1359469}"/>
              </a:ext>
            </a:extLst>
          </p:cNvPr>
          <p:cNvGrpSpPr/>
          <p:nvPr/>
        </p:nvGrpSpPr>
        <p:grpSpPr>
          <a:xfrm>
            <a:off x="4006904" y="4557777"/>
            <a:ext cx="1489457" cy="609045"/>
            <a:chOff x="5854917" y="4092232"/>
            <a:chExt cx="1847283" cy="755362"/>
          </a:xfrm>
        </p:grpSpPr>
        <p:sp>
          <p:nvSpPr>
            <p:cNvPr id="227" name="Rectangle : coins arrondis 226">
              <a:extLst>
                <a:ext uri="{FF2B5EF4-FFF2-40B4-BE49-F238E27FC236}">
                  <a16:creationId xmlns:a16="http://schemas.microsoft.com/office/drawing/2014/main" id="{914E6E06-30C3-4C25-A178-808A41B36189}"/>
                </a:ext>
              </a:extLst>
            </p:cNvPr>
            <p:cNvSpPr/>
            <p:nvPr/>
          </p:nvSpPr>
          <p:spPr>
            <a:xfrm>
              <a:off x="5927644" y="4160850"/>
              <a:ext cx="1774556" cy="686744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Réouverture (au plus tard) de la halte TER de Talence-</a:t>
              </a:r>
              <a:r>
                <a:rPr kumimoji="0" lang="fr-FR" sz="11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Médoquine</a:t>
              </a:r>
              <a:endParaRPr kumimoji="0" lang="fr-FR" sz="11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8" name="Rectangle : coins arrondis 227">
              <a:extLst>
                <a:ext uri="{FF2B5EF4-FFF2-40B4-BE49-F238E27FC236}">
                  <a16:creationId xmlns:a16="http://schemas.microsoft.com/office/drawing/2014/main" id="{F03DA829-A032-4414-8F60-FCC27548F4DF}"/>
                </a:ext>
              </a:extLst>
            </p:cNvPr>
            <p:cNvSpPr/>
            <p:nvPr/>
          </p:nvSpPr>
          <p:spPr>
            <a:xfrm>
              <a:off x="5854917" y="4092232"/>
              <a:ext cx="680048" cy="192285"/>
            </a:xfrm>
            <a:prstGeom prst="round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2023</a:t>
              </a:r>
            </a:p>
          </p:txBody>
        </p:sp>
      </p:grpSp>
      <p:sp>
        <p:nvSpPr>
          <p:cNvPr id="181" name="Ellipse 180">
            <a:extLst>
              <a:ext uri="{FF2B5EF4-FFF2-40B4-BE49-F238E27FC236}">
                <a16:creationId xmlns:a16="http://schemas.microsoft.com/office/drawing/2014/main" id="{B2FE6070-B9FB-474C-B69C-EAD1AAD28920}"/>
              </a:ext>
            </a:extLst>
          </p:cNvPr>
          <p:cNvSpPr/>
          <p:nvPr/>
        </p:nvSpPr>
        <p:spPr>
          <a:xfrm>
            <a:off x="3860528" y="4963703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EE6C0DB1-7417-4EFA-ADCE-FD3B26C262F8}"/>
              </a:ext>
            </a:extLst>
          </p:cNvPr>
          <p:cNvSpPr/>
          <p:nvPr/>
        </p:nvSpPr>
        <p:spPr>
          <a:xfrm>
            <a:off x="3283620" y="5292770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6BF98548-EBD9-42F4-8250-82B783CABEE2}"/>
              </a:ext>
            </a:extLst>
          </p:cNvPr>
          <p:cNvSpPr/>
          <p:nvPr/>
        </p:nvSpPr>
        <p:spPr>
          <a:xfrm>
            <a:off x="2994123" y="5311514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3A06DECB-CB63-4FFA-A3ED-9C2B1AF1766B}"/>
              </a:ext>
            </a:extLst>
          </p:cNvPr>
          <p:cNvSpPr/>
          <p:nvPr/>
        </p:nvSpPr>
        <p:spPr>
          <a:xfrm>
            <a:off x="2779605" y="5249033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36D8D42A-F23F-493D-BE09-2FD0D1028FAC}"/>
              </a:ext>
            </a:extLst>
          </p:cNvPr>
          <p:cNvSpPr/>
          <p:nvPr/>
        </p:nvSpPr>
        <p:spPr>
          <a:xfrm>
            <a:off x="2558839" y="5246950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98EB0089-E7B8-495D-A50D-F8D4C837353B}"/>
              </a:ext>
            </a:extLst>
          </p:cNvPr>
          <p:cNvSpPr/>
          <p:nvPr/>
        </p:nvSpPr>
        <p:spPr>
          <a:xfrm>
            <a:off x="2418255" y="5249033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75E19895-7ABB-447E-9913-E1E7E1ECBF0E}"/>
              </a:ext>
            </a:extLst>
          </p:cNvPr>
          <p:cNvSpPr/>
          <p:nvPr/>
        </p:nvSpPr>
        <p:spPr>
          <a:xfrm>
            <a:off x="2293293" y="5091789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8" name="ZoneTexte 187">
            <a:extLst>
              <a:ext uri="{FF2B5EF4-FFF2-40B4-BE49-F238E27FC236}">
                <a16:creationId xmlns:a16="http://schemas.microsoft.com/office/drawing/2014/main" id="{D2E0C01B-3D5A-4429-85B3-6C4EF05F6CE8}"/>
              </a:ext>
            </a:extLst>
          </p:cNvPr>
          <p:cNvSpPr txBox="1"/>
          <p:nvPr/>
        </p:nvSpPr>
        <p:spPr>
          <a:xfrm>
            <a:off x="1366076" y="4981483"/>
            <a:ext cx="1003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Arcachon</a:t>
            </a:r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1D445A64-7D00-4EE1-8195-06BBBBA3EC98}"/>
              </a:ext>
            </a:extLst>
          </p:cNvPr>
          <p:cNvSpPr/>
          <p:nvPr/>
        </p:nvSpPr>
        <p:spPr>
          <a:xfrm>
            <a:off x="3452257" y="5083772"/>
            <a:ext cx="231532" cy="22143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2</a:t>
            </a:r>
          </a:p>
        </p:txBody>
      </p:sp>
      <p:sp>
        <p:nvSpPr>
          <p:cNvPr id="191" name="Rectangle : coins arrondis 190">
            <a:extLst>
              <a:ext uri="{FF2B5EF4-FFF2-40B4-BE49-F238E27FC236}">
                <a16:creationId xmlns:a16="http://schemas.microsoft.com/office/drawing/2014/main" id="{8F607257-D2AD-452F-AF3E-5BD9B098EB0D}"/>
              </a:ext>
            </a:extLst>
          </p:cNvPr>
          <p:cNvSpPr/>
          <p:nvPr/>
        </p:nvSpPr>
        <p:spPr>
          <a:xfrm>
            <a:off x="1961594" y="5551365"/>
            <a:ext cx="548320" cy="155039"/>
          </a:xfrm>
          <a:prstGeom prst="round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softEdge rad="12700"/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2025</a:t>
            </a:r>
          </a:p>
        </p:txBody>
      </p:sp>
      <p:sp>
        <p:nvSpPr>
          <p:cNvPr id="192" name="Forme libre 282">
            <a:extLst>
              <a:ext uri="{FF2B5EF4-FFF2-40B4-BE49-F238E27FC236}">
                <a16:creationId xmlns:a16="http://schemas.microsoft.com/office/drawing/2014/main" id="{FEA9484C-5243-4863-9CA6-9F6828251FDF}"/>
              </a:ext>
            </a:extLst>
          </p:cNvPr>
          <p:cNvSpPr/>
          <p:nvPr/>
        </p:nvSpPr>
        <p:spPr>
          <a:xfrm>
            <a:off x="5410766" y="4177908"/>
            <a:ext cx="1430817" cy="1911921"/>
          </a:xfrm>
          <a:custGeom>
            <a:avLst/>
            <a:gdLst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247973 w 1774556"/>
              <a:gd name="connsiteY14" fmla="*/ 2487478 h 5106691"/>
              <a:gd name="connsiteX15" fmla="*/ 232475 w 1774556"/>
              <a:gd name="connsiteY15" fmla="*/ 2347993 h 5106691"/>
              <a:gd name="connsiteX16" fmla="*/ 333214 w 1774556"/>
              <a:gd name="connsiteY16" fmla="*/ 2231756 h 5106691"/>
              <a:gd name="connsiteX17" fmla="*/ 348712 w 1774556"/>
              <a:gd name="connsiteY17" fmla="*/ 2169762 h 5106691"/>
              <a:gd name="connsiteX18" fmla="*/ 464950 w 1774556"/>
              <a:gd name="connsiteY18" fmla="*/ 2022529 h 5106691"/>
              <a:gd name="connsiteX19" fmla="*/ 511445 w 1774556"/>
              <a:gd name="connsiteY19" fmla="*/ 1859796 h 5106691"/>
              <a:gd name="connsiteX20" fmla="*/ 534692 w 1774556"/>
              <a:gd name="connsiteY20" fmla="*/ 1549830 h 5106691"/>
              <a:gd name="connsiteX21" fmla="*/ 581187 w 1774556"/>
              <a:gd name="connsiteY21" fmla="*/ 1487837 h 5106691"/>
              <a:gd name="connsiteX22" fmla="*/ 728421 w 1774556"/>
              <a:gd name="connsiteY22" fmla="*/ 1379349 h 5106691"/>
              <a:gd name="connsiteX23" fmla="*/ 798163 w 1774556"/>
              <a:gd name="connsiteY23" fmla="*/ 1263112 h 5106691"/>
              <a:gd name="connsiteX24" fmla="*/ 898902 w 1774556"/>
              <a:gd name="connsiteY24" fmla="*/ 1232115 h 5106691"/>
              <a:gd name="connsiteX25" fmla="*/ 914400 w 1774556"/>
              <a:gd name="connsiteY25" fmla="*/ 1061634 h 5106691"/>
              <a:gd name="connsiteX26" fmla="*/ 1224367 w 1774556"/>
              <a:gd name="connsiteY26" fmla="*/ 464949 h 5106691"/>
              <a:gd name="connsiteX27" fmla="*/ 1224367 w 1774556"/>
              <a:gd name="connsiteY27" fmla="*/ 441701 h 5106691"/>
              <a:gd name="connsiteX28" fmla="*/ 1146875 w 1774556"/>
              <a:gd name="connsiteY28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232475 w 1774556"/>
              <a:gd name="connsiteY14" fmla="*/ 2347993 h 5106691"/>
              <a:gd name="connsiteX15" fmla="*/ 333214 w 1774556"/>
              <a:gd name="connsiteY15" fmla="*/ 2231756 h 5106691"/>
              <a:gd name="connsiteX16" fmla="*/ 348712 w 1774556"/>
              <a:gd name="connsiteY16" fmla="*/ 2169762 h 5106691"/>
              <a:gd name="connsiteX17" fmla="*/ 464950 w 1774556"/>
              <a:gd name="connsiteY17" fmla="*/ 2022529 h 5106691"/>
              <a:gd name="connsiteX18" fmla="*/ 511445 w 1774556"/>
              <a:gd name="connsiteY18" fmla="*/ 1859796 h 5106691"/>
              <a:gd name="connsiteX19" fmla="*/ 534692 w 1774556"/>
              <a:gd name="connsiteY19" fmla="*/ 1549830 h 5106691"/>
              <a:gd name="connsiteX20" fmla="*/ 581187 w 1774556"/>
              <a:gd name="connsiteY20" fmla="*/ 1487837 h 5106691"/>
              <a:gd name="connsiteX21" fmla="*/ 728421 w 1774556"/>
              <a:gd name="connsiteY21" fmla="*/ 1379349 h 5106691"/>
              <a:gd name="connsiteX22" fmla="*/ 798163 w 1774556"/>
              <a:gd name="connsiteY22" fmla="*/ 1263112 h 5106691"/>
              <a:gd name="connsiteX23" fmla="*/ 898902 w 1774556"/>
              <a:gd name="connsiteY23" fmla="*/ 1232115 h 5106691"/>
              <a:gd name="connsiteX24" fmla="*/ 914400 w 1774556"/>
              <a:gd name="connsiteY24" fmla="*/ 1061634 h 5106691"/>
              <a:gd name="connsiteX25" fmla="*/ 1224367 w 1774556"/>
              <a:gd name="connsiteY25" fmla="*/ 464949 h 5106691"/>
              <a:gd name="connsiteX26" fmla="*/ 1224367 w 1774556"/>
              <a:gd name="connsiteY26" fmla="*/ 441701 h 5106691"/>
              <a:gd name="connsiteX27" fmla="*/ 1146875 w 1774556"/>
              <a:gd name="connsiteY27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232475 w 1774556"/>
              <a:gd name="connsiteY14" fmla="*/ 2347993 h 5106691"/>
              <a:gd name="connsiteX15" fmla="*/ 333214 w 1774556"/>
              <a:gd name="connsiteY15" fmla="*/ 2231756 h 5106691"/>
              <a:gd name="connsiteX16" fmla="*/ 464950 w 1774556"/>
              <a:gd name="connsiteY16" fmla="*/ 2022529 h 5106691"/>
              <a:gd name="connsiteX17" fmla="*/ 511445 w 1774556"/>
              <a:gd name="connsiteY17" fmla="*/ 1859796 h 5106691"/>
              <a:gd name="connsiteX18" fmla="*/ 534692 w 1774556"/>
              <a:gd name="connsiteY18" fmla="*/ 1549830 h 5106691"/>
              <a:gd name="connsiteX19" fmla="*/ 581187 w 1774556"/>
              <a:gd name="connsiteY19" fmla="*/ 1487837 h 5106691"/>
              <a:gd name="connsiteX20" fmla="*/ 728421 w 1774556"/>
              <a:gd name="connsiteY20" fmla="*/ 1379349 h 5106691"/>
              <a:gd name="connsiteX21" fmla="*/ 798163 w 1774556"/>
              <a:gd name="connsiteY21" fmla="*/ 1263112 h 5106691"/>
              <a:gd name="connsiteX22" fmla="*/ 898902 w 1774556"/>
              <a:gd name="connsiteY22" fmla="*/ 1232115 h 5106691"/>
              <a:gd name="connsiteX23" fmla="*/ 914400 w 1774556"/>
              <a:gd name="connsiteY23" fmla="*/ 1061634 h 5106691"/>
              <a:gd name="connsiteX24" fmla="*/ 1224367 w 1774556"/>
              <a:gd name="connsiteY24" fmla="*/ 464949 h 5106691"/>
              <a:gd name="connsiteX25" fmla="*/ 1224367 w 1774556"/>
              <a:gd name="connsiteY25" fmla="*/ 441701 h 5106691"/>
              <a:gd name="connsiteX26" fmla="*/ 1146875 w 1774556"/>
              <a:gd name="connsiteY26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333214 w 1774556"/>
              <a:gd name="connsiteY14" fmla="*/ 2231756 h 5106691"/>
              <a:gd name="connsiteX15" fmla="*/ 464950 w 1774556"/>
              <a:gd name="connsiteY15" fmla="*/ 2022529 h 5106691"/>
              <a:gd name="connsiteX16" fmla="*/ 511445 w 1774556"/>
              <a:gd name="connsiteY16" fmla="*/ 1859796 h 5106691"/>
              <a:gd name="connsiteX17" fmla="*/ 534692 w 1774556"/>
              <a:gd name="connsiteY17" fmla="*/ 1549830 h 5106691"/>
              <a:gd name="connsiteX18" fmla="*/ 581187 w 1774556"/>
              <a:gd name="connsiteY18" fmla="*/ 1487837 h 5106691"/>
              <a:gd name="connsiteX19" fmla="*/ 728421 w 1774556"/>
              <a:gd name="connsiteY19" fmla="*/ 1379349 h 5106691"/>
              <a:gd name="connsiteX20" fmla="*/ 798163 w 1774556"/>
              <a:gd name="connsiteY20" fmla="*/ 1263112 h 5106691"/>
              <a:gd name="connsiteX21" fmla="*/ 898902 w 1774556"/>
              <a:gd name="connsiteY21" fmla="*/ 1232115 h 5106691"/>
              <a:gd name="connsiteX22" fmla="*/ 914400 w 1774556"/>
              <a:gd name="connsiteY22" fmla="*/ 1061634 h 5106691"/>
              <a:gd name="connsiteX23" fmla="*/ 1224367 w 1774556"/>
              <a:gd name="connsiteY23" fmla="*/ 464949 h 5106691"/>
              <a:gd name="connsiteX24" fmla="*/ 1224367 w 1774556"/>
              <a:gd name="connsiteY24" fmla="*/ 441701 h 5106691"/>
              <a:gd name="connsiteX25" fmla="*/ 1146875 w 1774556"/>
              <a:gd name="connsiteY25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464950 w 1774556"/>
              <a:gd name="connsiteY14" fmla="*/ 2022529 h 5106691"/>
              <a:gd name="connsiteX15" fmla="*/ 511445 w 1774556"/>
              <a:gd name="connsiteY15" fmla="*/ 1859796 h 5106691"/>
              <a:gd name="connsiteX16" fmla="*/ 534692 w 1774556"/>
              <a:gd name="connsiteY16" fmla="*/ 1549830 h 5106691"/>
              <a:gd name="connsiteX17" fmla="*/ 581187 w 1774556"/>
              <a:gd name="connsiteY17" fmla="*/ 1487837 h 5106691"/>
              <a:gd name="connsiteX18" fmla="*/ 728421 w 1774556"/>
              <a:gd name="connsiteY18" fmla="*/ 1379349 h 5106691"/>
              <a:gd name="connsiteX19" fmla="*/ 798163 w 1774556"/>
              <a:gd name="connsiteY19" fmla="*/ 1263112 h 5106691"/>
              <a:gd name="connsiteX20" fmla="*/ 898902 w 1774556"/>
              <a:gd name="connsiteY20" fmla="*/ 1232115 h 5106691"/>
              <a:gd name="connsiteX21" fmla="*/ 914400 w 1774556"/>
              <a:gd name="connsiteY21" fmla="*/ 1061634 h 5106691"/>
              <a:gd name="connsiteX22" fmla="*/ 1224367 w 1774556"/>
              <a:gd name="connsiteY22" fmla="*/ 464949 h 5106691"/>
              <a:gd name="connsiteX23" fmla="*/ 1224367 w 1774556"/>
              <a:gd name="connsiteY23" fmla="*/ 441701 h 5106691"/>
              <a:gd name="connsiteX24" fmla="*/ 1146875 w 1774556"/>
              <a:gd name="connsiteY24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511445 w 1774556"/>
              <a:gd name="connsiteY14" fmla="*/ 1859796 h 5106691"/>
              <a:gd name="connsiteX15" fmla="*/ 534692 w 1774556"/>
              <a:gd name="connsiteY15" fmla="*/ 1549830 h 5106691"/>
              <a:gd name="connsiteX16" fmla="*/ 581187 w 1774556"/>
              <a:gd name="connsiteY16" fmla="*/ 1487837 h 5106691"/>
              <a:gd name="connsiteX17" fmla="*/ 728421 w 1774556"/>
              <a:gd name="connsiteY17" fmla="*/ 1379349 h 5106691"/>
              <a:gd name="connsiteX18" fmla="*/ 798163 w 1774556"/>
              <a:gd name="connsiteY18" fmla="*/ 1263112 h 5106691"/>
              <a:gd name="connsiteX19" fmla="*/ 898902 w 1774556"/>
              <a:gd name="connsiteY19" fmla="*/ 1232115 h 5106691"/>
              <a:gd name="connsiteX20" fmla="*/ 914400 w 1774556"/>
              <a:gd name="connsiteY20" fmla="*/ 1061634 h 5106691"/>
              <a:gd name="connsiteX21" fmla="*/ 1224367 w 1774556"/>
              <a:gd name="connsiteY21" fmla="*/ 464949 h 5106691"/>
              <a:gd name="connsiteX22" fmla="*/ 1224367 w 1774556"/>
              <a:gd name="connsiteY22" fmla="*/ 441701 h 5106691"/>
              <a:gd name="connsiteX23" fmla="*/ 1146875 w 1774556"/>
              <a:gd name="connsiteY23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534692 w 1774556"/>
              <a:gd name="connsiteY14" fmla="*/ 1549830 h 5106691"/>
              <a:gd name="connsiteX15" fmla="*/ 581187 w 1774556"/>
              <a:gd name="connsiteY15" fmla="*/ 1487837 h 5106691"/>
              <a:gd name="connsiteX16" fmla="*/ 728421 w 1774556"/>
              <a:gd name="connsiteY16" fmla="*/ 1379349 h 5106691"/>
              <a:gd name="connsiteX17" fmla="*/ 798163 w 1774556"/>
              <a:gd name="connsiteY17" fmla="*/ 1263112 h 5106691"/>
              <a:gd name="connsiteX18" fmla="*/ 898902 w 1774556"/>
              <a:gd name="connsiteY18" fmla="*/ 1232115 h 5106691"/>
              <a:gd name="connsiteX19" fmla="*/ 914400 w 1774556"/>
              <a:gd name="connsiteY19" fmla="*/ 1061634 h 5106691"/>
              <a:gd name="connsiteX20" fmla="*/ 1224367 w 1774556"/>
              <a:gd name="connsiteY20" fmla="*/ 464949 h 5106691"/>
              <a:gd name="connsiteX21" fmla="*/ 1224367 w 1774556"/>
              <a:gd name="connsiteY21" fmla="*/ 441701 h 5106691"/>
              <a:gd name="connsiteX22" fmla="*/ 1146875 w 1774556"/>
              <a:gd name="connsiteY22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534692 w 1774556"/>
              <a:gd name="connsiteY14" fmla="*/ 1549830 h 5106691"/>
              <a:gd name="connsiteX15" fmla="*/ 728421 w 1774556"/>
              <a:gd name="connsiteY15" fmla="*/ 1379349 h 5106691"/>
              <a:gd name="connsiteX16" fmla="*/ 798163 w 1774556"/>
              <a:gd name="connsiteY16" fmla="*/ 1263112 h 5106691"/>
              <a:gd name="connsiteX17" fmla="*/ 898902 w 1774556"/>
              <a:gd name="connsiteY17" fmla="*/ 1232115 h 5106691"/>
              <a:gd name="connsiteX18" fmla="*/ 914400 w 1774556"/>
              <a:gd name="connsiteY18" fmla="*/ 1061634 h 5106691"/>
              <a:gd name="connsiteX19" fmla="*/ 1224367 w 1774556"/>
              <a:gd name="connsiteY19" fmla="*/ 464949 h 5106691"/>
              <a:gd name="connsiteX20" fmla="*/ 1224367 w 1774556"/>
              <a:gd name="connsiteY20" fmla="*/ 441701 h 5106691"/>
              <a:gd name="connsiteX21" fmla="*/ 1146875 w 1774556"/>
              <a:gd name="connsiteY21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728421 w 1774556"/>
              <a:gd name="connsiteY14" fmla="*/ 1379349 h 5106691"/>
              <a:gd name="connsiteX15" fmla="*/ 798163 w 1774556"/>
              <a:gd name="connsiteY15" fmla="*/ 1263112 h 5106691"/>
              <a:gd name="connsiteX16" fmla="*/ 898902 w 1774556"/>
              <a:gd name="connsiteY16" fmla="*/ 1232115 h 5106691"/>
              <a:gd name="connsiteX17" fmla="*/ 914400 w 1774556"/>
              <a:gd name="connsiteY17" fmla="*/ 1061634 h 5106691"/>
              <a:gd name="connsiteX18" fmla="*/ 1224367 w 1774556"/>
              <a:gd name="connsiteY18" fmla="*/ 464949 h 5106691"/>
              <a:gd name="connsiteX19" fmla="*/ 1224367 w 1774556"/>
              <a:gd name="connsiteY19" fmla="*/ 441701 h 5106691"/>
              <a:gd name="connsiteX20" fmla="*/ 1146875 w 1774556"/>
              <a:gd name="connsiteY20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798163 w 1774556"/>
              <a:gd name="connsiteY14" fmla="*/ 1263112 h 5106691"/>
              <a:gd name="connsiteX15" fmla="*/ 898902 w 1774556"/>
              <a:gd name="connsiteY15" fmla="*/ 1232115 h 5106691"/>
              <a:gd name="connsiteX16" fmla="*/ 914400 w 1774556"/>
              <a:gd name="connsiteY16" fmla="*/ 1061634 h 5106691"/>
              <a:gd name="connsiteX17" fmla="*/ 1224367 w 1774556"/>
              <a:gd name="connsiteY17" fmla="*/ 464949 h 5106691"/>
              <a:gd name="connsiteX18" fmla="*/ 1224367 w 1774556"/>
              <a:gd name="connsiteY18" fmla="*/ 441701 h 5106691"/>
              <a:gd name="connsiteX19" fmla="*/ 1146875 w 1774556"/>
              <a:gd name="connsiteY19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798163 w 1774556"/>
              <a:gd name="connsiteY14" fmla="*/ 1263112 h 5106691"/>
              <a:gd name="connsiteX15" fmla="*/ 914400 w 1774556"/>
              <a:gd name="connsiteY15" fmla="*/ 1061634 h 5106691"/>
              <a:gd name="connsiteX16" fmla="*/ 1224367 w 1774556"/>
              <a:gd name="connsiteY16" fmla="*/ 464949 h 5106691"/>
              <a:gd name="connsiteX17" fmla="*/ 1224367 w 1774556"/>
              <a:gd name="connsiteY17" fmla="*/ 441701 h 5106691"/>
              <a:gd name="connsiteX18" fmla="*/ 1146875 w 1774556"/>
              <a:gd name="connsiteY18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914400 w 1774556"/>
              <a:gd name="connsiteY14" fmla="*/ 1061634 h 5106691"/>
              <a:gd name="connsiteX15" fmla="*/ 1224367 w 1774556"/>
              <a:gd name="connsiteY15" fmla="*/ 464949 h 5106691"/>
              <a:gd name="connsiteX16" fmla="*/ 1224367 w 1774556"/>
              <a:gd name="connsiteY16" fmla="*/ 441701 h 5106691"/>
              <a:gd name="connsiteX17" fmla="*/ 1146875 w 1774556"/>
              <a:gd name="connsiteY17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1224367 w 1774556"/>
              <a:gd name="connsiteY14" fmla="*/ 464949 h 5106691"/>
              <a:gd name="connsiteX15" fmla="*/ 1224367 w 1774556"/>
              <a:gd name="connsiteY15" fmla="*/ 441701 h 5106691"/>
              <a:gd name="connsiteX16" fmla="*/ 1146875 w 1774556"/>
              <a:gd name="connsiteY16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1224367 w 1774556"/>
              <a:gd name="connsiteY14" fmla="*/ 464949 h 5106691"/>
              <a:gd name="connsiteX15" fmla="*/ 1146875 w 1774556"/>
              <a:gd name="connsiteY15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1146875 w 1774556"/>
              <a:gd name="connsiteY14" fmla="*/ 0 h 5106691"/>
              <a:gd name="connsiteX0" fmla="*/ 1774556 w 1774556"/>
              <a:gd name="connsiteY0" fmla="*/ 2448732 h 2448732"/>
              <a:gd name="connsiteX1" fmla="*/ 1549831 w 1774556"/>
              <a:gd name="connsiteY1" fmla="*/ 2340244 h 2448732"/>
              <a:gd name="connsiteX2" fmla="*/ 1301858 w 1774556"/>
              <a:gd name="connsiteY2" fmla="*/ 1766807 h 2448732"/>
              <a:gd name="connsiteX3" fmla="*/ 1177872 w 1774556"/>
              <a:gd name="connsiteY3" fmla="*/ 1604075 h 2448732"/>
              <a:gd name="connsiteX4" fmla="*/ 790414 w 1774556"/>
              <a:gd name="connsiteY4" fmla="*/ 1216617 h 2448732"/>
              <a:gd name="connsiteX5" fmla="*/ 643180 w 1774556"/>
              <a:gd name="connsiteY5" fmla="*/ 1139126 h 2448732"/>
              <a:gd name="connsiteX6" fmla="*/ 534692 w 1774556"/>
              <a:gd name="connsiteY6" fmla="*/ 1084881 h 2448732"/>
              <a:gd name="connsiteX7" fmla="*/ 340963 w 1774556"/>
              <a:gd name="connsiteY7" fmla="*/ 1046136 h 2448732"/>
              <a:gd name="connsiteX8" fmla="*/ 271221 w 1774556"/>
              <a:gd name="connsiteY8" fmla="*/ 991892 h 2448732"/>
              <a:gd name="connsiteX9" fmla="*/ 46495 w 1774556"/>
              <a:gd name="connsiteY9" fmla="*/ 550190 h 2448732"/>
              <a:gd name="connsiteX10" fmla="*/ 23248 w 1774556"/>
              <a:gd name="connsiteY10" fmla="*/ 255722 h 2448732"/>
              <a:gd name="connsiteX11" fmla="*/ 0 w 1774556"/>
              <a:gd name="connsiteY11" fmla="*/ 170481 h 2448732"/>
              <a:gd name="connsiteX12" fmla="*/ 92990 w 1774556"/>
              <a:gd name="connsiteY12" fmla="*/ 77492 h 2448732"/>
              <a:gd name="connsiteX13" fmla="*/ 100739 w 1774556"/>
              <a:gd name="connsiteY13" fmla="*/ 0 h 2448732"/>
              <a:gd name="connsiteX0" fmla="*/ 1774556 w 1774556"/>
              <a:gd name="connsiteY0" fmla="*/ 2371240 h 2371240"/>
              <a:gd name="connsiteX1" fmla="*/ 1549831 w 1774556"/>
              <a:gd name="connsiteY1" fmla="*/ 2262752 h 2371240"/>
              <a:gd name="connsiteX2" fmla="*/ 1301858 w 1774556"/>
              <a:gd name="connsiteY2" fmla="*/ 1689315 h 2371240"/>
              <a:gd name="connsiteX3" fmla="*/ 1177872 w 1774556"/>
              <a:gd name="connsiteY3" fmla="*/ 1526583 h 2371240"/>
              <a:gd name="connsiteX4" fmla="*/ 790414 w 1774556"/>
              <a:gd name="connsiteY4" fmla="*/ 1139125 h 2371240"/>
              <a:gd name="connsiteX5" fmla="*/ 643180 w 1774556"/>
              <a:gd name="connsiteY5" fmla="*/ 1061634 h 2371240"/>
              <a:gd name="connsiteX6" fmla="*/ 534692 w 1774556"/>
              <a:gd name="connsiteY6" fmla="*/ 1007389 h 2371240"/>
              <a:gd name="connsiteX7" fmla="*/ 340963 w 1774556"/>
              <a:gd name="connsiteY7" fmla="*/ 968644 h 2371240"/>
              <a:gd name="connsiteX8" fmla="*/ 271221 w 1774556"/>
              <a:gd name="connsiteY8" fmla="*/ 914400 h 2371240"/>
              <a:gd name="connsiteX9" fmla="*/ 46495 w 1774556"/>
              <a:gd name="connsiteY9" fmla="*/ 472698 h 2371240"/>
              <a:gd name="connsiteX10" fmla="*/ 23248 w 1774556"/>
              <a:gd name="connsiteY10" fmla="*/ 178230 h 2371240"/>
              <a:gd name="connsiteX11" fmla="*/ 0 w 1774556"/>
              <a:gd name="connsiteY11" fmla="*/ 92989 h 2371240"/>
              <a:gd name="connsiteX12" fmla="*/ 92990 w 1774556"/>
              <a:gd name="connsiteY12" fmla="*/ 0 h 237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4556" h="2371240">
                <a:moveTo>
                  <a:pt x="1774556" y="2371240"/>
                </a:moveTo>
                <a:lnTo>
                  <a:pt x="1549831" y="2262752"/>
                </a:lnTo>
                <a:lnTo>
                  <a:pt x="1301858" y="1689315"/>
                </a:lnTo>
                <a:lnTo>
                  <a:pt x="1177872" y="1526583"/>
                </a:lnTo>
                <a:lnTo>
                  <a:pt x="790414" y="1139125"/>
                </a:lnTo>
                <a:lnTo>
                  <a:pt x="643180" y="1061634"/>
                </a:lnTo>
                <a:lnTo>
                  <a:pt x="534692" y="1007389"/>
                </a:lnTo>
                <a:lnTo>
                  <a:pt x="340963" y="968644"/>
                </a:lnTo>
                <a:lnTo>
                  <a:pt x="271221" y="914400"/>
                </a:lnTo>
                <a:lnTo>
                  <a:pt x="46495" y="472698"/>
                </a:lnTo>
                <a:lnTo>
                  <a:pt x="23248" y="178230"/>
                </a:lnTo>
                <a:lnTo>
                  <a:pt x="0" y="92989"/>
                </a:lnTo>
                <a:lnTo>
                  <a:pt x="92990" y="0"/>
                </a:lnTo>
              </a:path>
            </a:pathLst>
          </a:custGeom>
          <a:noFill/>
          <a:ln w="76200" cap="rnd" cmpd="sng" algn="ctr">
            <a:solidFill>
              <a:srgbClr val="00B0F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3" name="Ellipse 192">
            <a:extLst>
              <a:ext uri="{FF2B5EF4-FFF2-40B4-BE49-F238E27FC236}">
                <a16:creationId xmlns:a16="http://schemas.microsoft.com/office/drawing/2014/main" id="{7370012A-972E-47A2-9DF6-337E7950144F}"/>
              </a:ext>
            </a:extLst>
          </p:cNvPr>
          <p:cNvSpPr/>
          <p:nvPr/>
        </p:nvSpPr>
        <p:spPr>
          <a:xfrm>
            <a:off x="5594376" y="4853320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1213A0EB-EC46-490C-802D-0389821A34D3}"/>
              </a:ext>
            </a:extLst>
          </p:cNvPr>
          <p:cNvSpPr/>
          <p:nvPr/>
        </p:nvSpPr>
        <p:spPr>
          <a:xfrm>
            <a:off x="5877730" y="4976095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5" name="Ellipse 194">
            <a:extLst>
              <a:ext uri="{FF2B5EF4-FFF2-40B4-BE49-F238E27FC236}">
                <a16:creationId xmlns:a16="http://schemas.microsoft.com/office/drawing/2014/main" id="{1DE8CFEF-F024-42A0-AC52-CBAD8057CFB7}"/>
              </a:ext>
            </a:extLst>
          </p:cNvPr>
          <p:cNvSpPr/>
          <p:nvPr/>
        </p:nvSpPr>
        <p:spPr>
          <a:xfrm>
            <a:off x="5994257" y="5037639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6" name="Ellipse 195">
            <a:extLst>
              <a:ext uri="{FF2B5EF4-FFF2-40B4-BE49-F238E27FC236}">
                <a16:creationId xmlns:a16="http://schemas.microsoft.com/office/drawing/2014/main" id="{680EE9C3-E85C-47D6-AAED-8810D04E308F}"/>
              </a:ext>
            </a:extLst>
          </p:cNvPr>
          <p:cNvSpPr/>
          <p:nvPr/>
        </p:nvSpPr>
        <p:spPr>
          <a:xfrm>
            <a:off x="6132756" y="5166766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7" name="Ellipse 196">
            <a:extLst>
              <a:ext uri="{FF2B5EF4-FFF2-40B4-BE49-F238E27FC236}">
                <a16:creationId xmlns:a16="http://schemas.microsoft.com/office/drawing/2014/main" id="{29CCDEBC-B5BA-433D-8956-F2ACBB6D67F1}"/>
              </a:ext>
            </a:extLst>
          </p:cNvPr>
          <p:cNvSpPr/>
          <p:nvPr/>
        </p:nvSpPr>
        <p:spPr>
          <a:xfrm>
            <a:off x="6318116" y="5355251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8" name="Ellipse 197">
            <a:extLst>
              <a:ext uri="{FF2B5EF4-FFF2-40B4-BE49-F238E27FC236}">
                <a16:creationId xmlns:a16="http://schemas.microsoft.com/office/drawing/2014/main" id="{03233ED3-197F-4924-9C78-9E79389A9C58}"/>
              </a:ext>
            </a:extLst>
          </p:cNvPr>
          <p:cNvSpPr/>
          <p:nvPr/>
        </p:nvSpPr>
        <p:spPr>
          <a:xfrm>
            <a:off x="6409756" y="5484378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D832AB95-AC6D-4E9B-8593-7C3DF85891B2}"/>
              </a:ext>
            </a:extLst>
          </p:cNvPr>
          <p:cNvSpPr/>
          <p:nvPr/>
        </p:nvSpPr>
        <p:spPr>
          <a:xfrm>
            <a:off x="6496187" y="5670779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C8A76679-278C-43DA-AE50-E2AE50425EDD}"/>
              </a:ext>
            </a:extLst>
          </p:cNvPr>
          <p:cNvSpPr/>
          <p:nvPr/>
        </p:nvSpPr>
        <p:spPr>
          <a:xfrm>
            <a:off x="6575325" y="5862387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CC387259-87F9-4322-8410-FA676CDFB5C5}"/>
              </a:ext>
            </a:extLst>
          </p:cNvPr>
          <p:cNvSpPr/>
          <p:nvPr/>
        </p:nvSpPr>
        <p:spPr>
          <a:xfrm>
            <a:off x="6775257" y="6031087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2" name="Forme libre 319">
            <a:extLst>
              <a:ext uri="{FF2B5EF4-FFF2-40B4-BE49-F238E27FC236}">
                <a16:creationId xmlns:a16="http://schemas.microsoft.com/office/drawing/2014/main" id="{577C6113-265B-4026-84D6-24CD81A05123}"/>
              </a:ext>
            </a:extLst>
          </p:cNvPr>
          <p:cNvSpPr/>
          <p:nvPr/>
        </p:nvSpPr>
        <p:spPr>
          <a:xfrm>
            <a:off x="6844660" y="5950000"/>
            <a:ext cx="342015" cy="104448"/>
          </a:xfrm>
          <a:custGeom>
            <a:avLst/>
            <a:gdLst>
              <a:gd name="connsiteX0" fmla="*/ 0 w 393700"/>
              <a:gd name="connsiteY0" fmla="*/ 114300 h 114300"/>
              <a:gd name="connsiteX1" fmla="*/ 101600 w 393700"/>
              <a:gd name="connsiteY1" fmla="*/ 63500 h 114300"/>
              <a:gd name="connsiteX2" fmla="*/ 266700 w 393700"/>
              <a:gd name="connsiteY2" fmla="*/ 12700 h 114300"/>
              <a:gd name="connsiteX3" fmla="*/ 393700 w 393700"/>
              <a:gd name="connsiteY3" fmla="*/ 0 h 114300"/>
              <a:gd name="connsiteX0" fmla="*/ 0 w 424180"/>
              <a:gd name="connsiteY0" fmla="*/ 129540 h 129540"/>
              <a:gd name="connsiteX1" fmla="*/ 132080 w 424180"/>
              <a:gd name="connsiteY1" fmla="*/ 63500 h 129540"/>
              <a:gd name="connsiteX2" fmla="*/ 297180 w 424180"/>
              <a:gd name="connsiteY2" fmla="*/ 12700 h 129540"/>
              <a:gd name="connsiteX3" fmla="*/ 424180 w 424180"/>
              <a:gd name="connsiteY3" fmla="*/ 0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180" h="129540">
                <a:moveTo>
                  <a:pt x="0" y="129540"/>
                </a:moveTo>
                <a:lnTo>
                  <a:pt x="132080" y="63500"/>
                </a:lnTo>
                <a:lnTo>
                  <a:pt x="297180" y="12700"/>
                </a:lnTo>
                <a:lnTo>
                  <a:pt x="42418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3" name="ZoneTexte 202">
            <a:extLst>
              <a:ext uri="{FF2B5EF4-FFF2-40B4-BE49-F238E27FC236}">
                <a16:creationId xmlns:a16="http://schemas.microsoft.com/office/drawing/2014/main" id="{8F386591-9094-4A91-955A-0DBB10F57DE2}"/>
              </a:ext>
            </a:extLst>
          </p:cNvPr>
          <p:cNvSpPr txBox="1"/>
          <p:nvPr/>
        </p:nvSpPr>
        <p:spPr>
          <a:xfrm>
            <a:off x="6949952" y="6068694"/>
            <a:ext cx="867030" cy="22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Langon</a:t>
            </a:r>
          </a:p>
        </p:txBody>
      </p:sp>
      <p:sp>
        <p:nvSpPr>
          <p:cNvPr id="204" name="Ellipse 203">
            <a:extLst>
              <a:ext uri="{FF2B5EF4-FFF2-40B4-BE49-F238E27FC236}">
                <a16:creationId xmlns:a16="http://schemas.microsoft.com/office/drawing/2014/main" id="{B8FE971A-FF0D-4307-810C-078043195CFA}"/>
              </a:ext>
            </a:extLst>
          </p:cNvPr>
          <p:cNvSpPr/>
          <p:nvPr/>
        </p:nvSpPr>
        <p:spPr>
          <a:xfrm>
            <a:off x="5655092" y="4852782"/>
            <a:ext cx="231532" cy="22143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1</a:t>
            </a:r>
          </a:p>
        </p:txBody>
      </p:sp>
      <p:sp>
        <p:nvSpPr>
          <p:cNvPr id="205" name="Forme libre 270">
            <a:extLst>
              <a:ext uri="{FF2B5EF4-FFF2-40B4-BE49-F238E27FC236}">
                <a16:creationId xmlns:a16="http://schemas.microsoft.com/office/drawing/2014/main" id="{697EA383-7815-44E7-8268-B76591C1F80C}"/>
              </a:ext>
            </a:extLst>
          </p:cNvPr>
          <p:cNvSpPr/>
          <p:nvPr/>
        </p:nvSpPr>
        <p:spPr>
          <a:xfrm>
            <a:off x="5046523" y="4296247"/>
            <a:ext cx="0" cy="49920"/>
          </a:xfrm>
          <a:custGeom>
            <a:avLst/>
            <a:gdLst>
              <a:gd name="connsiteX0" fmla="*/ 0 w 0"/>
              <a:gd name="connsiteY0" fmla="*/ 61913 h 61913"/>
              <a:gd name="connsiteX1" fmla="*/ 0 w 0"/>
              <a:gd name="connsiteY1" fmla="*/ 0 h 6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913">
                <a:moveTo>
                  <a:pt x="0" y="61913"/>
                </a:move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rgbClr val="700449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F1BBD081-EA41-495A-973F-7E7DB7485145}"/>
              </a:ext>
            </a:extLst>
          </p:cNvPr>
          <p:cNvSpPr/>
          <p:nvPr/>
        </p:nvSpPr>
        <p:spPr>
          <a:xfrm>
            <a:off x="5450671" y="4610685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7" name="Ellipse 206">
            <a:extLst>
              <a:ext uri="{FF2B5EF4-FFF2-40B4-BE49-F238E27FC236}">
                <a16:creationId xmlns:a16="http://schemas.microsoft.com/office/drawing/2014/main" id="{4E3D16EA-B737-48FF-8BE6-FC3AFCB5B7A0}"/>
              </a:ext>
            </a:extLst>
          </p:cNvPr>
          <p:cNvSpPr/>
          <p:nvPr/>
        </p:nvSpPr>
        <p:spPr>
          <a:xfrm>
            <a:off x="5397476" y="4446997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8" name="Ellipse 207">
            <a:extLst>
              <a:ext uri="{FF2B5EF4-FFF2-40B4-BE49-F238E27FC236}">
                <a16:creationId xmlns:a16="http://schemas.microsoft.com/office/drawing/2014/main" id="{C593452F-6CE8-4B36-A596-A5D52100FC88}"/>
              </a:ext>
            </a:extLst>
          </p:cNvPr>
          <p:cNvSpPr/>
          <p:nvPr/>
        </p:nvSpPr>
        <p:spPr>
          <a:xfrm>
            <a:off x="5384026" y="4269317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9" name="Ellipse 208">
            <a:extLst>
              <a:ext uri="{FF2B5EF4-FFF2-40B4-BE49-F238E27FC236}">
                <a16:creationId xmlns:a16="http://schemas.microsoft.com/office/drawing/2014/main" id="{93C837CD-A90A-4909-8F99-6C4871B52E0B}"/>
              </a:ext>
            </a:extLst>
          </p:cNvPr>
          <p:cNvSpPr/>
          <p:nvPr/>
        </p:nvSpPr>
        <p:spPr>
          <a:xfrm>
            <a:off x="4840440" y="4284846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10" name="Forme libre 346">
            <a:extLst>
              <a:ext uri="{FF2B5EF4-FFF2-40B4-BE49-F238E27FC236}">
                <a16:creationId xmlns:a16="http://schemas.microsoft.com/office/drawing/2014/main" id="{338024B3-ECB4-4FAF-9EF9-1580C169AE20}"/>
              </a:ext>
            </a:extLst>
          </p:cNvPr>
          <p:cNvSpPr/>
          <p:nvPr/>
        </p:nvSpPr>
        <p:spPr>
          <a:xfrm>
            <a:off x="5034620" y="4105070"/>
            <a:ext cx="52616" cy="140682"/>
          </a:xfrm>
          <a:custGeom>
            <a:avLst/>
            <a:gdLst>
              <a:gd name="connsiteX0" fmla="*/ 0 w 30956"/>
              <a:gd name="connsiteY0" fmla="*/ 85725 h 85725"/>
              <a:gd name="connsiteX1" fmla="*/ 30956 w 30956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56" h="85725">
                <a:moveTo>
                  <a:pt x="0" y="85725"/>
                </a:moveTo>
                <a:lnTo>
                  <a:pt x="30956" y="0"/>
                </a:lnTo>
              </a:path>
            </a:pathLst>
          </a:custGeom>
          <a:noFill/>
          <a:ln w="76200" cap="flat" cmpd="sng" algn="ctr">
            <a:solidFill>
              <a:srgbClr val="F5A30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12" name="Rectangle à coins arrondis 381">
            <a:extLst>
              <a:ext uri="{FF2B5EF4-FFF2-40B4-BE49-F238E27FC236}">
                <a16:creationId xmlns:a16="http://schemas.microsoft.com/office/drawing/2014/main" id="{DE297B92-F019-4113-A000-A486A584A7E9}"/>
              </a:ext>
            </a:extLst>
          </p:cNvPr>
          <p:cNvSpPr/>
          <p:nvPr/>
        </p:nvSpPr>
        <p:spPr>
          <a:xfrm rot="19610133">
            <a:off x="4995899" y="4140139"/>
            <a:ext cx="92638" cy="150216"/>
          </a:xfrm>
          <a:prstGeom prst="roundRect">
            <a:avLst>
              <a:gd name="adj" fmla="val 41667"/>
            </a:avLst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cxnSp>
        <p:nvCxnSpPr>
          <p:cNvPr id="213" name="Connecteur droit avec flèche 212">
            <a:extLst>
              <a:ext uri="{FF2B5EF4-FFF2-40B4-BE49-F238E27FC236}">
                <a16:creationId xmlns:a16="http://schemas.microsoft.com/office/drawing/2014/main" id="{4A28898F-6FB0-4B58-99C6-6D0C2F3048B4}"/>
              </a:ext>
            </a:extLst>
          </p:cNvPr>
          <p:cNvCxnSpPr>
            <a:cxnSpLocks/>
          </p:cNvCxnSpPr>
          <p:nvPr/>
        </p:nvCxnSpPr>
        <p:spPr>
          <a:xfrm flipV="1">
            <a:off x="5151771" y="4243579"/>
            <a:ext cx="67896" cy="342644"/>
          </a:xfrm>
          <a:prstGeom prst="straightConnector1">
            <a:avLst/>
          </a:prstGeom>
          <a:noFill/>
          <a:ln w="6350" cap="flat" cmpd="sng" algn="ctr">
            <a:solidFill>
              <a:srgbClr val="062C3A"/>
            </a:solidFill>
            <a:prstDash val="solid"/>
            <a:miter lim="800000"/>
            <a:headEnd type="none" w="med" len="med"/>
            <a:tailEnd type="arrow" w="sm" len="sm"/>
          </a:ln>
          <a:effectLst/>
        </p:spPr>
      </p:cxnSp>
      <p:sp>
        <p:nvSpPr>
          <p:cNvPr id="214" name="Ellipse 213">
            <a:extLst>
              <a:ext uri="{FF2B5EF4-FFF2-40B4-BE49-F238E27FC236}">
                <a16:creationId xmlns:a16="http://schemas.microsoft.com/office/drawing/2014/main" id="{B585358F-6B82-4D2F-AF65-DCE806A3FD50}"/>
              </a:ext>
            </a:extLst>
          </p:cNvPr>
          <p:cNvSpPr/>
          <p:nvPr/>
        </p:nvSpPr>
        <p:spPr>
          <a:xfrm>
            <a:off x="5045449" y="4075401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15" name="Ellipse 214">
            <a:extLst>
              <a:ext uri="{FF2B5EF4-FFF2-40B4-BE49-F238E27FC236}">
                <a16:creationId xmlns:a16="http://schemas.microsoft.com/office/drawing/2014/main" id="{D179E58F-8DFF-4EF3-B0C4-D4A304BFF9C2}"/>
              </a:ext>
            </a:extLst>
          </p:cNvPr>
          <p:cNvSpPr/>
          <p:nvPr/>
        </p:nvSpPr>
        <p:spPr>
          <a:xfrm>
            <a:off x="4649873" y="4408273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216" name="Groupe 215">
            <a:extLst>
              <a:ext uri="{FF2B5EF4-FFF2-40B4-BE49-F238E27FC236}">
                <a16:creationId xmlns:a16="http://schemas.microsoft.com/office/drawing/2014/main" id="{BE80EEC4-B7C8-479F-B5B3-BAE8DADBFEB4}"/>
              </a:ext>
            </a:extLst>
          </p:cNvPr>
          <p:cNvGrpSpPr/>
          <p:nvPr/>
        </p:nvGrpSpPr>
        <p:grpSpPr>
          <a:xfrm>
            <a:off x="6772663" y="5291686"/>
            <a:ext cx="1489457" cy="609045"/>
            <a:chOff x="9285121" y="5002456"/>
            <a:chExt cx="1847283" cy="755362"/>
          </a:xfrm>
        </p:grpSpPr>
        <p:sp>
          <p:nvSpPr>
            <p:cNvPr id="225" name="Rectangle : coins arrondis 224">
              <a:extLst>
                <a:ext uri="{FF2B5EF4-FFF2-40B4-BE49-F238E27FC236}">
                  <a16:creationId xmlns:a16="http://schemas.microsoft.com/office/drawing/2014/main" id="{2A93D761-65FD-49BF-B168-41210B8C1A3E}"/>
                </a:ext>
              </a:extLst>
            </p:cNvPr>
            <p:cNvSpPr/>
            <p:nvPr/>
          </p:nvSpPr>
          <p:spPr>
            <a:xfrm>
              <a:off x="9357848" y="5071074"/>
              <a:ext cx="1774556" cy="686744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28575" cap="flat" cmpd="sng" algn="ctr">
              <a:solidFill>
                <a:srgbClr val="00B0F0"/>
              </a:solidFill>
              <a:prstDash val="sysDash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Dessertes directes TER St </a:t>
              </a:r>
              <a:r>
                <a:rPr kumimoji="0" lang="fr-FR" sz="11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Mariens</a:t>
              </a: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 – Langon </a:t>
              </a:r>
            </a:p>
          </p:txBody>
        </p:sp>
        <p:sp>
          <p:nvSpPr>
            <p:cNvPr id="226" name="Rectangle : coins arrondis 225">
              <a:extLst>
                <a:ext uri="{FF2B5EF4-FFF2-40B4-BE49-F238E27FC236}">
                  <a16:creationId xmlns:a16="http://schemas.microsoft.com/office/drawing/2014/main" id="{83E99C09-F698-4365-80F3-453089764D3E}"/>
                </a:ext>
              </a:extLst>
            </p:cNvPr>
            <p:cNvSpPr/>
            <p:nvPr/>
          </p:nvSpPr>
          <p:spPr>
            <a:xfrm>
              <a:off x="9285121" y="5002456"/>
              <a:ext cx="680048" cy="192285"/>
            </a:xfrm>
            <a:prstGeom prst="round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2028</a:t>
              </a:r>
            </a:p>
          </p:txBody>
        </p:sp>
      </p:grpSp>
      <p:grpSp>
        <p:nvGrpSpPr>
          <p:cNvPr id="217" name="Groupe 216">
            <a:extLst>
              <a:ext uri="{FF2B5EF4-FFF2-40B4-BE49-F238E27FC236}">
                <a16:creationId xmlns:a16="http://schemas.microsoft.com/office/drawing/2014/main" id="{C96D9960-D295-4901-9D0B-BF94626AA224}"/>
              </a:ext>
            </a:extLst>
          </p:cNvPr>
          <p:cNvGrpSpPr/>
          <p:nvPr/>
        </p:nvGrpSpPr>
        <p:grpSpPr>
          <a:xfrm>
            <a:off x="3217261" y="2376997"/>
            <a:ext cx="1489457" cy="609045"/>
            <a:chOff x="4875571" y="1387542"/>
            <a:chExt cx="1847283" cy="755362"/>
          </a:xfrm>
        </p:grpSpPr>
        <p:sp>
          <p:nvSpPr>
            <p:cNvPr id="223" name="Rectangle : coins arrondis 222">
              <a:extLst>
                <a:ext uri="{FF2B5EF4-FFF2-40B4-BE49-F238E27FC236}">
                  <a16:creationId xmlns:a16="http://schemas.microsoft.com/office/drawing/2014/main" id="{3A7E5DCA-50B9-4F16-9977-A0733A6CD305}"/>
                </a:ext>
              </a:extLst>
            </p:cNvPr>
            <p:cNvSpPr/>
            <p:nvPr/>
          </p:nvSpPr>
          <p:spPr>
            <a:xfrm>
              <a:off x="4948298" y="1456160"/>
              <a:ext cx="1774556" cy="686744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28575" cap="flat" cmpd="sng" algn="ctr">
              <a:solidFill>
                <a:srgbClr val="F4A41D"/>
              </a:solidFill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Expérimentation du billet unique sur la voie de ceinture</a:t>
              </a:r>
            </a:p>
          </p:txBody>
        </p:sp>
        <p:sp>
          <p:nvSpPr>
            <p:cNvPr id="224" name="Rectangle : coins arrondis 223">
              <a:extLst>
                <a:ext uri="{FF2B5EF4-FFF2-40B4-BE49-F238E27FC236}">
                  <a16:creationId xmlns:a16="http://schemas.microsoft.com/office/drawing/2014/main" id="{F889D9AE-5617-442C-9AC2-0B30285D90BE}"/>
                </a:ext>
              </a:extLst>
            </p:cNvPr>
            <p:cNvSpPr/>
            <p:nvPr/>
          </p:nvSpPr>
          <p:spPr>
            <a:xfrm>
              <a:off x="4875571" y="1387542"/>
              <a:ext cx="680048" cy="192285"/>
            </a:xfrm>
            <a:prstGeom prst="roundRect">
              <a:avLst/>
            </a:prstGeom>
            <a:solidFill>
              <a:srgbClr val="F4A41D"/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2019</a:t>
              </a:r>
            </a:p>
          </p:txBody>
        </p:sp>
      </p:grpSp>
      <p:sp>
        <p:nvSpPr>
          <p:cNvPr id="218" name="Rectangle : coins arrondis 217">
            <a:extLst>
              <a:ext uri="{FF2B5EF4-FFF2-40B4-BE49-F238E27FC236}">
                <a16:creationId xmlns:a16="http://schemas.microsoft.com/office/drawing/2014/main" id="{16AAFA29-FDE5-4A00-9CE5-DC67327D7F58}"/>
              </a:ext>
            </a:extLst>
          </p:cNvPr>
          <p:cNvSpPr/>
          <p:nvPr/>
        </p:nvSpPr>
        <p:spPr>
          <a:xfrm>
            <a:off x="7599582" y="4725144"/>
            <a:ext cx="1430817" cy="553719"/>
          </a:xfrm>
          <a:prstGeom prst="roundRect">
            <a:avLst/>
          </a:prstGeom>
          <a:solidFill>
            <a:sysClr val="window" lastClr="FFFFFF">
              <a:lumMod val="75000"/>
              <a:alpha val="80000"/>
            </a:sysClr>
          </a:solidFill>
          <a:ln w="28575" cap="flat" cmpd="sng" algn="ctr">
            <a:solidFill>
              <a:srgbClr val="92D050"/>
            </a:solidFill>
            <a:prstDash val="solid"/>
            <a:miter lim="800000"/>
          </a:ln>
          <a:effectLst>
            <a:softEdge rad="12700"/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avant déploiement en 2020 du nouveau réseau routier interurbain en Gironde</a:t>
            </a:r>
          </a:p>
        </p:txBody>
      </p:sp>
      <p:sp>
        <p:nvSpPr>
          <p:cNvPr id="219" name="Rectangle : coins arrondis 218">
            <a:extLst>
              <a:ext uri="{FF2B5EF4-FFF2-40B4-BE49-F238E27FC236}">
                <a16:creationId xmlns:a16="http://schemas.microsoft.com/office/drawing/2014/main" id="{410979AB-8E20-44C5-BBAA-278AE58C6716}"/>
              </a:ext>
            </a:extLst>
          </p:cNvPr>
          <p:cNvSpPr/>
          <p:nvPr/>
        </p:nvSpPr>
        <p:spPr>
          <a:xfrm>
            <a:off x="8562401" y="5223360"/>
            <a:ext cx="548320" cy="155039"/>
          </a:xfrm>
          <a:prstGeom prst="roundRect">
            <a:avLst/>
          </a:prstGeom>
          <a:solidFill>
            <a:srgbClr val="92D050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"/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2020</a:t>
            </a:r>
          </a:p>
        </p:txBody>
      </p:sp>
      <p:grpSp>
        <p:nvGrpSpPr>
          <p:cNvPr id="220" name="Groupe 219">
            <a:extLst>
              <a:ext uri="{FF2B5EF4-FFF2-40B4-BE49-F238E27FC236}">
                <a16:creationId xmlns:a16="http://schemas.microsoft.com/office/drawing/2014/main" id="{FBE51EAB-1D3E-4536-80A9-8CF8B28084A7}"/>
              </a:ext>
            </a:extLst>
          </p:cNvPr>
          <p:cNvGrpSpPr/>
          <p:nvPr/>
        </p:nvGrpSpPr>
        <p:grpSpPr>
          <a:xfrm>
            <a:off x="7139958" y="4181377"/>
            <a:ext cx="1489457" cy="609045"/>
            <a:chOff x="9510284" y="3862367"/>
            <a:chExt cx="1847283" cy="755362"/>
          </a:xfrm>
        </p:grpSpPr>
        <p:sp>
          <p:nvSpPr>
            <p:cNvPr id="221" name="Rectangle : coins arrondis 220">
              <a:extLst>
                <a:ext uri="{FF2B5EF4-FFF2-40B4-BE49-F238E27FC236}">
                  <a16:creationId xmlns:a16="http://schemas.microsoft.com/office/drawing/2014/main" id="{86B516B8-6635-463F-8386-77934D1D906D}"/>
                </a:ext>
              </a:extLst>
            </p:cNvPr>
            <p:cNvSpPr/>
            <p:nvPr/>
          </p:nvSpPr>
          <p:spPr>
            <a:xfrm>
              <a:off x="9583011" y="3930985"/>
              <a:ext cx="1774556" cy="686744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Expérimentation d’une ligne de cars express Créon - Bordeaux</a:t>
              </a:r>
            </a:p>
          </p:txBody>
        </p:sp>
        <p:sp>
          <p:nvSpPr>
            <p:cNvPr id="222" name="Rectangle : coins arrondis 221">
              <a:extLst>
                <a:ext uri="{FF2B5EF4-FFF2-40B4-BE49-F238E27FC236}">
                  <a16:creationId xmlns:a16="http://schemas.microsoft.com/office/drawing/2014/main" id="{BDA56D2D-034B-4AD4-903D-166C756817FC}"/>
                </a:ext>
              </a:extLst>
            </p:cNvPr>
            <p:cNvSpPr/>
            <p:nvPr/>
          </p:nvSpPr>
          <p:spPr>
            <a:xfrm>
              <a:off x="9510284" y="3862367"/>
              <a:ext cx="680048" cy="192285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2019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60179" y="1549202"/>
            <a:ext cx="2649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Une vision cible à l’horizon 2028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Des projets échelonnés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6126174" y="1119692"/>
            <a:ext cx="267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n w="0"/>
                <a:solidFill>
                  <a:srgbClr val="005A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Ligne 1 : </a:t>
            </a:r>
            <a:r>
              <a:rPr lang="fr-FR" sz="1200" b="1" dirty="0" err="1">
                <a:ln w="0"/>
                <a:solidFill>
                  <a:srgbClr val="005A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Saint-Mariens</a:t>
            </a:r>
            <a:r>
              <a:rPr lang="fr-FR" sz="1200" b="1" dirty="0">
                <a:ln w="0"/>
                <a:solidFill>
                  <a:srgbClr val="005A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/Bordeaux Saint- Jean/Langon</a:t>
            </a:r>
          </a:p>
          <a:p>
            <a:endParaRPr lang="fr-FR" sz="1200" b="1" dirty="0">
              <a:ln w="0"/>
              <a:solidFill>
                <a:srgbClr val="005A9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15335" y="860891"/>
            <a:ext cx="2882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Ligne 3 : </a:t>
            </a:r>
            <a:r>
              <a:rPr lang="fr-FR" sz="1200" b="1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Macau</a:t>
            </a:r>
            <a:r>
              <a:rPr lang="fr-FR" sz="12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/Pessac/Bordeaux Saint-Jean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9793" y="4476555"/>
            <a:ext cx="230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Ligne 2 : Arcachon/Bordeaux Saint-Jean/ Libourne </a:t>
            </a:r>
          </a:p>
        </p:txBody>
      </p:sp>
    </p:spTree>
    <p:extLst>
      <p:ext uri="{BB962C8B-B14F-4D97-AF65-F5344CB8AC3E}">
        <p14:creationId xmlns:p14="http://schemas.microsoft.com/office/powerpoint/2010/main" val="420147870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7425</TotalTime>
  <Words>1537</Words>
  <Application>Microsoft Macintosh PowerPoint</Application>
  <PresentationFormat>Affichage à l'écran (4:3)</PresentationFormat>
  <Paragraphs>222</Paragraphs>
  <Slides>14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Segoe UI</vt:lpstr>
      <vt:lpstr>Verdana</vt:lpstr>
      <vt:lpstr>Wingdings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Yann Bletterer</Manager>
  <Company>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 Bletterer</dc:creator>
  <cp:lastModifiedBy>Anne Mattioli</cp:lastModifiedBy>
  <cp:revision>550</cp:revision>
  <cp:lastPrinted>2018-03-13T12:03:01Z</cp:lastPrinted>
  <dcterms:created xsi:type="dcterms:W3CDTF">2017-09-11T15:54:31Z</dcterms:created>
  <dcterms:modified xsi:type="dcterms:W3CDTF">2020-12-04T07:34:44Z</dcterms:modified>
</cp:coreProperties>
</file>