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78" r:id="rId2"/>
    <p:sldId id="379" r:id="rId3"/>
    <p:sldId id="380" r:id="rId4"/>
    <p:sldId id="362" r:id="rId5"/>
    <p:sldId id="363" r:id="rId6"/>
    <p:sldId id="364" r:id="rId7"/>
    <p:sldId id="365" r:id="rId8"/>
    <p:sldId id="366" r:id="rId9"/>
    <p:sldId id="368" r:id="rId10"/>
    <p:sldId id="369" r:id="rId11"/>
    <p:sldId id="367" r:id="rId12"/>
    <p:sldId id="322" r:id="rId13"/>
    <p:sldId id="323" r:id="rId14"/>
    <p:sldId id="374" r:id="rId15"/>
    <p:sldId id="375" r:id="rId16"/>
    <p:sldId id="256" r:id="rId17"/>
    <p:sldId id="257" r:id="rId18"/>
    <p:sldId id="258" r:id="rId19"/>
    <p:sldId id="259" r:id="rId20"/>
    <p:sldId id="324" r:id="rId21"/>
    <p:sldId id="325" r:id="rId22"/>
    <p:sldId id="260" r:id="rId23"/>
    <p:sldId id="261" r:id="rId24"/>
    <p:sldId id="358" r:id="rId25"/>
    <p:sldId id="359" r:id="rId26"/>
    <p:sldId id="326" r:id="rId27"/>
    <p:sldId id="327" r:id="rId28"/>
    <p:sldId id="328" r:id="rId29"/>
    <p:sldId id="329" r:id="rId30"/>
    <p:sldId id="262" r:id="rId31"/>
    <p:sldId id="263" r:id="rId32"/>
    <p:sldId id="376" r:id="rId33"/>
    <p:sldId id="377" r:id="rId34"/>
    <p:sldId id="330" r:id="rId35"/>
    <p:sldId id="331" r:id="rId36"/>
    <p:sldId id="332" r:id="rId37"/>
    <p:sldId id="333" r:id="rId38"/>
    <p:sldId id="266" r:id="rId39"/>
    <p:sldId id="265" r:id="rId40"/>
    <p:sldId id="356" r:id="rId41"/>
    <p:sldId id="357" r:id="rId42"/>
    <p:sldId id="334" r:id="rId43"/>
    <p:sldId id="335" r:id="rId44"/>
    <p:sldId id="336" r:id="rId45"/>
    <p:sldId id="337" r:id="rId46"/>
    <p:sldId id="264" r:id="rId47"/>
    <p:sldId id="267" r:id="rId48"/>
    <p:sldId id="342" r:id="rId49"/>
    <p:sldId id="343" r:id="rId50"/>
    <p:sldId id="338" r:id="rId51"/>
    <p:sldId id="339" r:id="rId52"/>
    <p:sldId id="268" r:id="rId53"/>
    <p:sldId id="269" r:id="rId54"/>
    <p:sldId id="344" r:id="rId55"/>
    <p:sldId id="345" r:id="rId56"/>
    <p:sldId id="340" r:id="rId57"/>
    <p:sldId id="341" r:id="rId58"/>
    <p:sldId id="270" r:id="rId59"/>
    <p:sldId id="271" r:id="rId60"/>
    <p:sldId id="346" r:id="rId61"/>
    <p:sldId id="347" r:id="rId62"/>
    <p:sldId id="348" r:id="rId63"/>
    <p:sldId id="349" r:id="rId64"/>
    <p:sldId id="272" r:id="rId65"/>
    <p:sldId id="273" r:id="rId66"/>
    <p:sldId id="350" r:id="rId67"/>
    <p:sldId id="351" r:id="rId68"/>
    <p:sldId id="352" r:id="rId69"/>
    <p:sldId id="353" r:id="rId70"/>
    <p:sldId id="274" r:id="rId71"/>
    <p:sldId id="275" r:id="rId72"/>
    <p:sldId id="292" r:id="rId73"/>
    <p:sldId id="293" r:id="rId74"/>
    <p:sldId id="354" r:id="rId75"/>
    <p:sldId id="355" r:id="rId76"/>
    <p:sldId id="290" r:id="rId77"/>
    <p:sldId id="291" r:id="rId78"/>
    <p:sldId id="318" r:id="rId79"/>
    <p:sldId id="319" r:id="rId80"/>
    <p:sldId id="370" r:id="rId81"/>
    <p:sldId id="371" r:id="rId8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32" autoAdjust="0"/>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77030-5DBB-41A8-A296-11C69F95F536}" type="datetimeFigureOut">
              <a:rPr lang="fr-FR" smtClean="0"/>
              <a:t>19/01/2023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A8B16-D8E8-47BE-A3FC-C1F75B3269BC}" type="slidenum">
              <a:rPr lang="fr-FR" smtClean="0"/>
              <a:t>‹N°›</a:t>
            </a:fld>
            <a:endParaRPr lang="fr-FR"/>
          </a:p>
        </p:txBody>
      </p:sp>
    </p:spTree>
    <p:extLst>
      <p:ext uri="{BB962C8B-B14F-4D97-AF65-F5344CB8AC3E}">
        <p14:creationId xmlns:p14="http://schemas.microsoft.com/office/powerpoint/2010/main" val="270321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589E98-8512-433B-8554-304815924C0F}" type="slidenum">
              <a:rPr lang="fr-FR" smtClean="0"/>
              <a:t>4</a:t>
            </a:fld>
            <a:endParaRPr lang="fr-FR"/>
          </a:p>
        </p:txBody>
      </p:sp>
    </p:spTree>
    <p:extLst>
      <p:ext uri="{BB962C8B-B14F-4D97-AF65-F5344CB8AC3E}">
        <p14:creationId xmlns:p14="http://schemas.microsoft.com/office/powerpoint/2010/main" val="86390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22389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232275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330822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238714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119719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B30EFE7-BA0D-4E1D-AB46-DC682DA09877}"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141613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B30EFE7-BA0D-4E1D-AB46-DC682DA09877}" type="datetimeFigureOut">
              <a:rPr lang="fr-FR" smtClean="0"/>
              <a:t>19/01/2023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332994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B30EFE7-BA0D-4E1D-AB46-DC682DA09877}" type="datetimeFigureOut">
              <a:rPr lang="fr-FR" smtClean="0"/>
              <a:t>19/01/2023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39766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30EFE7-BA0D-4E1D-AB46-DC682DA09877}" type="datetimeFigureOut">
              <a:rPr lang="fr-FR" smtClean="0"/>
              <a:t>19/01/2023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227175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30EFE7-BA0D-4E1D-AB46-DC682DA09877}"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77731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30EFE7-BA0D-4E1D-AB46-DC682DA09877}"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B27B20-3E5D-4533-B3A4-CDE1E417FE25}" type="slidenum">
              <a:rPr lang="fr-FR" smtClean="0"/>
              <a:t>‹N°›</a:t>
            </a:fld>
            <a:endParaRPr lang="fr-FR"/>
          </a:p>
        </p:txBody>
      </p:sp>
    </p:spTree>
    <p:extLst>
      <p:ext uri="{BB962C8B-B14F-4D97-AF65-F5344CB8AC3E}">
        <p14:creationId xmlns:p14="http://schemas.microsoft.com/office/powerpoint/2010/main" val="246327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FE7-BA0D-4E1D-AB46-DC682DA09877}" type="datetimeFigureOut">
              <a:rPr lang="fr-FR" smtClean="0"/>
              <a:t>19/01/2023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27B20-3E5D-4533-B3A4-CDE1E417FE25}" type="slidenum">
              <a:rPr lang="fr-FR" smtClean="0"/>
              <a:t>‹N°›</a:t>
            </a:fld>
            <a:endParaRPr lang="fr-FR"/>
          </a:p>
        </p:txBody>
      </p:sp>
    </p:spTree>
    <p:extLst>
      <p:ext uri="{BB962C8B-B14F-4D97-AF65-F5344CB8AC3E}">
        <p14:creationId xmlns:p14="http://schemas.microsoft.com/office/powerpoint/2010/main" val="1212887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p:nvPr/>
        </p:nvSpPr>
        <p:spPr>
          <a:xfrm>
            <a:off x="1565919" y="2610785"/>
            <a:ext cx="6534476" cy="175432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95B3D7"/>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Caracteres L11" pitchFamily="2"/>
            </a:endParaRPr>
          </a:p>
        </p:txBody>
      </p:sp>
      <p:sp>
        <p:nvSpPr>
          <p:cNvPr id="3" name="Rectangle 26"/>
          <p:cNvSpPr/>
          <p:nvPr/>
        </p:nvSpPr>
        <p:spPr>
          <a:xfrm>
            <a:off x="1619672" y="2610785"/>
            <a:ext cx="6534476" cy="175432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E46C0A"/>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Caracteres L11" pitchFamily="2"/>
            </a:endParaRPr>
          </a:p>
        </p:txBody>
      </p:sp>
      <p:sp>
        <p:nvSpPr>
          <p:cNvPr id="4" name="Rectangle 29"/>
          <p:cNvSpPr/>
          <p:nvPr/>
        </p:nvSpPr>
        <p:spPr>
          <a:xfrm>
            <a:off x="1691680" y="2636910"/>
            <a:ext cx="8065812" cy="524758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77933C"/>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0" cap="none" spc="0" baseline="0" dirty="0">
              <a:solidFill>
                <a:srgbClr val="95B3D7"/>
              </a:solidFill>
              <a:uFillTx/>
              <a:latin typeface="Source Sans Pro" pitchFamily="34"/>
              <a:ea typeface="Source Sans Pro"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0" i="0" u="none" strike="noStrike" kern="0" cap="none" spc="0" baseline="0" dirty="0">
                <a:solidFill>
                  <a:srgbClr val="95B3D7"/>
                </a:solidFill>
                <a:uFillTx/>
                <a:latin typeface="Source Sans Pro" pitchFamily="34"/>
                <a:ea typeface="Source Sans Pro" pitchFamily="34"/>
              </a:rPr>
              <a:t>un chantier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0" i="0" u="none" strike="noStrike" kern="0" cap="none" spc="0" baseline="0" dirty="0">
                <a:solidFill>
                  <a:srgbClr val="95B3D7"/>
                </a:solidFill>
                <a:uFillTx/>
                <a:latin typeface="Source Sans Pro" pitchFamily="34"/>
                <a:ea typeface="Source Sans Pro" pitchFamily="34"/>
              </a:rPr>
              <a:t>d’administration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0" i="0" u="none" strike="noStrike" kern="0" cap="none" spc="0" baseline="0" dirty="0">
                <a:solidFill>
                  <a:srgbClr val="95B3D7"/>
                </a:solidFill>
                <a:uFillTx/>
                <a:latin typeface="Source Sans Pro" pitchFamily="34"/>
                <a:ea typeface="Source Sans Pro" pitchFamily="34"/>
              </a:rPr>
              <a:t>ouverte</a:t>
            </a:r>
            <a:endParaRPr lang="fr-FR" sz="5400" b="0" i="0" u="none" strike="noStrike" kern="1200" cap="none" spc="0" baseline="0" dirty="0">
              <a:solidFill>
                <a:srgbClr val="95B3D7"/>
              </a:solidFill>
              <a:uFillTx/>
              <a:latin typeface="Source Sans Pro" pitchFamily="34"/>
              <a:ea typeface="Source Sans Pro"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Arial" pitchFamily="34"/>
              <a:cs typeface="Arial" pitchFamily="34"/>
            </a:endParaRPr>
          </a:p>
        </p:txBody>
      </p:sp>
    </p:spTree>
    <p:extLst>
      <p:ext uri="{BB962C8B-B14F-4D97-AF65-F5344CB8AC3E}">
        <p14:creationId xmlns:p14="http://schemas.microsoft.com/office/powerpoint/2010/main" val="310256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44624"/>
            <a:ext cx="3384376" cy="338437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4624"/>
            <a:ext cx="3384376" cy="338437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429000"/>
            <a:ext cx="3384376" cy="338437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3429000"/>
            <a:ext cx="3384376" cy="3384376"/>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44624"/>
            <a:ext cx="3384376" cy="3384376"/>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272" y="3429000"/>
            <a:ext cx="3384376" cy="3384376"/>
          </a:xfrm>
          <a:prstGeom prst="rect">
            <a:avLst/>
          </a:prstGeom>
        </p:spPr>
      </p:pic>
      <p:sp>
        <p:nvSpPr>
          <p:cNvPr id="13" name="Rectangle 12"/>
          <p:cNvSpPr/>
          <p:nvPr/>
        </p:nvSpPr>
        <p:spPr>
          <a:xfrm>
            <a:off x="8712460" y="-171400"/>
            <a:ext cx="2340260" cy="72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891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68"/>
          <p:cNvCxnSpPr/>
          <p:nvPr/>
        </p:nvCxnSpPr>
        <p:spPr>
          <a:xfrm>
            <a:off x="1508729" y="1772816"/>
            <a:ext cx="3300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372200" y="2780928"/>
            <a:ext cx="14606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Cercle d’études </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CNFPT</a:t>
            </a:r>
          </a:p>
        </p:txBody>
      </p:sp>
      <p:sp>
        <p:nvSpPr>
          <p:cNvPr id="27" name="ZoneTexte 26"/>
          <p:cNvSpPr txBox="1"/>
          <p:nvPr/>
        </p:nvSpPr>
        <p:spPr>
          <a:xfrm>
            <a:off x="1470825" y="3310248"/>
            <a:ext cx="449162"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INET</a:t>
            </a:r>
          </a:p>
        </p:txBody>
      </p:sp>
      <p:sp>
        <p:nvSpPr>
          <p:cNvPr id="30" name="ZoneTexte 29"/>
          <p:cNvSpPr txBox="1"/>
          <p:nvPr/>
        </p:nvSpPr>
        <p:spPr>
          <a:xfrm>
            <a:off x="597331" y="3516687"/>
            <a:ext cx="152317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Campus de la transition</a:t>
            </a:r>
          </a:p>
        </p:txBody>
      </p:sp>
      <p:sp>
        <p:nvSpPr>
          <p:cNvPr id="31" name="ZoneTexte 30"/>
          <p:cNvSpPr txBox="1"/>
          <p:nvPr/>
        </p:nvSpPr>
        <p:spPr>
          <a:xfrm>
            <a:off x="4450564" y="1628800"/>
            <a:ext cx="625492"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CERCES</a:t>
            </a:r>
          </a:p>
        </p:txBody>
      </p:sp>
      <p:sp>
        <p:nvSpPr>
          <p:cNvPr id="32" name="ZoneTexte 31"/>
          <p:cNvSpPr txBox="1"/>
          <p:nvPr/>
        </p:nvSpPr>
        <p:spPr>
          <a:xfrm>
            <a:off x="6444208" y="1454587"/>
            <a:ext cx="1471878"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Chaire de comptabilité</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écologique</a:t>
            </a:r>
          </a:p>
        </p:txBody>
      </p:sp>
      <p:sp>
        <p:nvSpPr>
          <p:cNvPr id="33" name="ZoneTexte 32"/>
          <p:cNvSpPr txBox="1"/>
          <p:nvPr/>
        </p:nvSpPr>
        <p:spPr>
          <a:xfrm>
            <a:off x="1102421" y="4509120"/>
            <a:ext cx="949299"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CLT Bruxelles</a:t>
            </a:r>
          </a:p>
        </p:txBody>
      </p:sp>
      <p:sp>
        <p:nvSpPr>
          <p:cNvPr id="35" name="ZoneTexte 34"/>
          <p:cNvSpPr txBox="1"/>
          <p:nvPr/>
        </p:nvSpPr>
        <p:spPr>
          <a:xfrm>
            <a:off x="1181350" y="4293096"/>
            <a:ext cx="764953"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Communa</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36" name="ZoneTexte 35"/>
          <p:cNvSpPr txBox="1"/>
          <p:nvPr/>
        </p:nvSpPr>
        <p:spPr>
          <a:xfrm>
            <a:off x="3207181" y="4960948"/>
            <a:ext cx="486030"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GRET</a:t>
            </a:r>
          </a:p>
        </p:txBody>
      </p:sp>
      <p:sp>
        <p:nvSpPr>
          <p:cNvPr id="37" name="ZoneTexte 36"/>
          <p:cNvSpPr txBox="1"/>
          <p:nvPr/>
        </p:nvSpPr>
        <p:spPr>
          <a:xfrm>
            <a:off x="3414654" y="5177190"/>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AFD</a:t>
            </a:r>
          </a:p>
        </p:txBody>
      </p:sp>
      <p:sp>
        <p:nvSpPr>
          <p:cNvPr id="38" name="ZoneTexte 37"/>
          <p:cNvSpPr txBox="1"/>
          <p:nvPr/>
        </p:nvSpPr>
        <p:spPr>
          <a:xfrm>
            <a:off x="-36512" y="3068960"/>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Pantin</a:t>
            </a:r>
          </a:p>
        </p:txBody>
      </p:sp>
      <p:sp>
        <p:nvSpPr>
          <p:cNvPr id="46" name="ZoneTexte 45"/>
          <p:cNvSpPr txBox="1"/>
          <p:nvPr/>
        </p:nvSpPr>
        <p:spPr>
          <a:xfrm>
            <a:off x="1376916" y="5703059"/>
            <a:ext cx="458780"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UNIL</a:t>
            </a:r>
          </a:p>
        </p:txBody>
      </p:sp>
      <p:sp>
        <p:nvSpPr>
          <p:cNvPr id="47" name="ZoneTexte 46"/>
          <p:cNvSpPr txBox="1"/>
          <p:nvPr/>
        </p:nvSpPr>
        <p:spPr>
          <a:xfrm>
            <a:off x="179512" y="5440094"/>
            <a:ext cx="140615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Sciences PO Grenoble</a:t>
            </a:r>
          </a:p>
        </p:txBody>
      </p:sp>
      <p:sp>
        <p:nvSpPr>
          <p:cNvPr id="48" name="ZoneTexte 47"/>
          <p:cNvSpPr txBox="1"/>
          <p:nvPr/>
        </p:nvSpPr>
        <p:spPr>
          <a:xfrm>
            <a:off x="363996" y="4653136"/>
            <a:ext cx="46358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IUGA</a:t>
            </a:r>
          </a:p>
        </p:txBody>
      </p:sp>
      <p:sp>
        <p:nvSpPr>
          <p:cNvPr id="49" name="ZoneTexte 48"/>
          <p:cNvSpPr txBox="1"/>
          <p:nvPr/>
        </p:nvSpPr>
        <p:spPr>
          <a:xfrm>
            <a:off x="107504" y="4797152"/>
            <a:ext cx="849913"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a:t>
            </a:r>
          </a:p>
        </p:txBody>
      </p:sp>
      <p:sp>
        <p:nvSpPr>
          <p:cNvPr id="51" name="ZoneTexte 50"/>
          <p:cNvSpPr txBox="1"/>
          <p:nvPr/>
        </p:nvSpPr>
        <p:spPr>
          <a:xfrm>
            <a:off x="2556041" y="4046875"/>
            <a:ext cx="57579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Labsus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52" name="ZoneTexte 51"/>
          <p:cNvSpPr txBox="1"/>
          <p:nvPr/>
        </p:nvSpPr>
        <p:spPr>
          <a:xfrm>
            <a:off x="1619672" y="1196752"/>
            <a:ext cx="1032655"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tx2">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 région</a:t>
            </a:r>
          </a:p>
        </p:txBody>
      </p:sp>
      <p:sp>
        <p:nvSpPr>
          <p:cNvPr id="53" name="ZoneTexte 52"/>
          <p:cNvSpPr txBox="1"/>
          <p:nvPr/>
        </p:nvSpPr>
        <p:spPr>
          <a:xfrm>
            <a:off x="3346033" y="282867"/>
            <a:ext cx="986167"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Territoires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zéro chômeur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longue durée</a:t>
            </a: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403648" y="5085184"/>
            <a:ext cx="1210588"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naturels</a:t>
            </a:r>
          </a:p>
        </p:txBody>
      </p:sp>
      <p:sp>
        <p:nvSpPr>
          <p:cNvPr id="65" name="ZoneTexte 64"/>
          <p:cNvSpPr txBox="1"/>
          <p:nvPr/>
        </p:nvSpPr>
        <p:spPr>
          <a:xfrm>
            <a:off x="2772569" y="5157192"/>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FNE</a:t>
            </a: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sp>
        <p:nvSpPr>
          <p:cNvPr id="67" name="ZoneTexte 66"/>
          <p:cNvSpPr txBox="1"/>
          <p:nvPr/>
        </p:nvSpPr>
        <p:spPr>
          <a:xfrm>
            <a:off x="2483768" y="4293096"/>
            <a:ext cx="585417"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Habitat</a:t>
            </a:r>
          </a:p>
        </p:txBody>
      </p:sp>
      <p:sp>
        <p:nvSpPr>
          <p:cNvPr id="68" name="ZoneTexte 67"/>
          <p:cNvSpPr txBox="1"/>
          <p:nvPr/>
        </p:nvSpPr>
        <p:spPr>
          <a:xfrm>
            <a:off x="2976311" y="5513850"/>
            <a:ext cx="66236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Zoépolis</a:t>
            </a:r>
          </a:p>
        </p:txBody>
      </p:sp>
      <p:sp>
        <p:nvSpPr>
          <p:cNvPr id="70" name="Ellipse 69"/>
          <p:cNvSpPr/>
          <p:nvPr/>
        </p:nvSpPr>
        <p:spPr>
          <a:xfrm>
            <a:off x="1717969" y="22311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3662185" y="50131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2483768" y="44371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078009" y="151107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2195736" y="5503803"/>
            <a:ext cx="71205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 Le lichen</a:t>
            </a: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sp>
        <p:nvSpPr>
          <p:cNvPr id="82" name="ZoneTexte 81"/>
          <p:cNvSpPr txBox="1"/>
          <p:nvPr/>
        </p:nvSpPr>
        <p:spPr>
          <a:xfrm>
            <a:off x="3160577" y="2154922"/>
            <a:ext cx="763351"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Coop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des</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communs</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547869" y="1844824"/>
            <a:ext cx="736099"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a:t>
            </a:r>
          </a:p>
          <a:p>
            <a:r>
              <a:rPr lang="fr-FR" sz="1000" i="1" dirty="0">
                <a:latin typeface="Source Sans Pro" panose="020B0503030403020204" pitchFamily="34" charset="0"/>
                <a:ea typeface="Source Sans Pro" panose="020B0503030403020204" pitchFamily="34" charset="0"/>
              </a:rPr>
              <a:t>  et CARE</a:t>
            </a:r>
          </a:p>
        </p:txBody>
      </p: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a:stCxn id="7" idx="0"/>
            <a:endCxn id="466" idx="6"/>
          </p:cNvCxnSpPr>
          <p:nvPr/>
        </p:nvCxnSpPr>
        <p:spPr>
          <a:xfrm flipH="1" flipV="1">
            <a:off x="3131840" y="2011700"/>
            <a:ext cx="252028" cy="14173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1848046" y="3334522"/>
            <a:ext cx="419698" cy="166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1" name="Ellipse 100"/>
          <p:cNvSpPr/>
          <p:nvPr/>
        </p:nvSpPr>
        <p:spPr>
          <a:xfrm>
            <a:off x="1789977" y="350100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a:endCxn id="75" idx="6"/>
          </p:cNvCxnSpPr>
          <p:nvPr/>
        </p:nvCxnSpPr>
        <p:spPr>
          <a:xfrm flipV="1">
            <a:off x="2095413" y="3319754"/>
            <a:ext cx="244339" cy="2892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258471" y="5835460"/>
            <a:ext cx="154401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Ass</a:t>
            </a:r>
            <a:r>
              <a:rPr lang="fr-FR" sz="1000" b="1" dirty="0">
                <a:solidFill>
                  <a:schemeClr val="accent6">
                    <a:lumMod val="75000"/>
                  </a:schemeClr>
                </a:solidFill>
                <a:latin typeface="Source Sans Pro" panose="020B0503030403020204" pitchFamily="34" charset="0"/>
                <a:ea typeface="Source Sans Pro" panose="020B0503030403020204" pitchFamily="34" charset="0"/>
              </a:rPr>
              <a:t>. Populaire du Rhône</a:t>
            </a:r>
          </a:p>
        </p:txBody>
      </p:sp>
      <p:sp>
        <p:nvSpPr>
          <p:cNvPr id="112" name="ZoneTexte 111"/>
          <p:cNvSpPr txBox="1"/>
          <p:nvPr/>
        </p:nvSpPr>
        <p:spPr>
          <a:xfrm>
            <a:off x="-63625" y="3212976"/>
            <a:ext cx="67518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Bagneux</a:t>
            </a:r>
          </a:p>
        </p:txBody>
      </p:sp>
      <p:cxnSp>
        <p:nvCxnSpPr>
          <p:cNvPr id="113" name="Connecteur droit 112"/>
          <p:cNvCxnSpPr>
            <a:stCxn id="139" idx="4"/>
          </p:cNvCxnSpPr>
          <p:nvPr/>
        </p:nvCxnSpPr>
        <p:spPr>
          <a:xfrm flipH="1" flipV="1">
            <a:off x="2543966" y="4500428"/>
            <a:ext cx="265161" cy="2967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1027251" y="1988840"/>
            <a:ext cx="785793"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Turbine</a:t>
            </a:r>
          </a:p>
        </p:txBody>
      </p:sp>
      <p:sp>
        <p:nvSpPr>
          <p:cNvPr id="118" name="ZoneTexte 117"/>
          <p:cNvSpPr txBox="1"/>
          <p:nvPr/>
        </p:nvSpPr>
        <p:spPr>
          <a:xfrm>
            <a:off x="-52659" y="1484784"/>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119" name="ZoneTexte 118"/>
          <p:cNvSpPr txBox="1"/>
          <p:nvPr/>
        </p:nvSpPr>
        <p:spPr>
          <a:xfrm>
            <a:off x="-18110" y="1916832"/>
            <a:ext cx="97975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Vitry-sur-Seine</a:t>
            </a:r>
          </a:p>
        </p:txBody>
      </p:sp>
      <p:sp>
        <p:nvSpPr>
          <p:cNvPr id="120" name="ZoneTexte 119"/>
          <p:cNvSpPr txBox="1"/>
          <p:nvPr/>
        </p:nvSpPr>
        <p:spPr>
          <a:xfrm>
            <a:off x="1802425" y="785609"/>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Thiers</a:t>
            </a:r>
          </a:p>
        </p:txBody>
      </p:sp>
      <p:sp>
        <p:nvSpPr>
          <p:cNvPr id="121" name="Ellipse 120"/>
          <p:cNvSpPr/>
          <p:nvPr/>
        </p:nvSpPr>
        <p:spPr>
          <a:xfrm>
            <a:off x="1861985" y="443711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1115616" y="2564904"/>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122"/>
          <p:cNvCxnSpPr>
            <a:endCxn id="73" idx="1"/>
          </p:cNvCxnSpPr>
          <p:nvPr/>
        </p:nvCxnSpPr>
        <p:spPr>
          <a:xfrm flipV="1">
            <a:off x="1920054" y="4447296"/>
            <a:ext cx="573872" cy="122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endCxn id="73" idx="1"/>
          </p:cNvCxnSpPr>
          <p:nvPr/>
        </p:nvCxnSpPr>
        <p:spPr>
          <a:xfrm flipV="1">
            <a:off x="2072454" y="4447296"/>
            <a:ext cx="421472" cy="1646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7" name="ZoneTexte 126"/>
          <p:cNvSpPr txBox="1"/>
          <p:nvPr/>
        </p:nvSpPr>
        <p:spPr>
          <a:xfrm>
            <a:off x="1837691" y="568046"/>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64</a:t>
            </a:r>
          </a:p>
        </p:txBody>
      </p:sp>
      <p:sp>
        <p:nvSpPr>
          <p:cNvPr id="128" name="ZoneTexte 127"/>
          <p:cNvSpPr txBox="1"/>
          <p:nvPr/>
        </p:nvSpPr>
        <p:spPr>
          <a:xfrm>
            <a:off x="909475" y="5271011"/>
            <a:ext cx="56618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ENSAG</a:t>
            </a:r>
          </a:p>
        </p:txBody>
      </p:sp>
      <p:sp>
        <p:nvSpPr>
          <p:cNvPr id="129" name="ZoneTexte 128"/>
          <p:cNvSpPr txBox="1"/>
          <p:nvPr/>
        </p:nvSpPr>
        <p:spPr>
          <a:xfrm>
            <a:off x="1987388" y="4046875"/>
            <a:ext cx="64793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Bologne</a:t>
            </a:r>
          </a:p>
        </p:txBody>
      </p:sp>
      <p:sp>
        <p:nvSpPr>
          <p:cNvPr id="130" name="Ellipse 129"/>
          <p:cNvSpPr/>
          <p:nvPr/>
        </p:nvSpPr>
        <p:spPr>
          <a:xfrm>
            <a:off x="3707904" y="51655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p:cNvSpPr txBox="1"/>
          <p:nvPr/>
        </p:nvSpPr>
        <p:spPr>
          <a:xfrm>
            <a:off x="1639300" y="980728"/>
            <a:ext cx="48442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Brest</a:t>
            </a:r>
          </a:p>
        </p:txBody>
      </p:sp>
      <p:sp>
        <p:nvSpPr>
          <p:cNvPr id="133" name="ZoneTexte 132"/>
          <p:cNvSpPr txBox="1"/>
          <p:nvPr/>
        </p:nvSpPr>
        <p:spPr>
          <a:xfrm>
            <a:off x="827584" y="5991091"/>
            <a:ext cx="113043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Facultés de droit</a:t>
            </a: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1694325" y="41490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2" name="Connecteur droit 141"/>
          <p:cNvCxnSpPr>
            <a:stCxn id="139" idx="2"/>
          </p:cNvCxnSpPr>
          <p:nvPr/>
        </p:nvCxnSpPr>
        <p:spPr>
          <a:xfrm flipH="1">
            <a:off x="899592" y="4762382"/>
            <a:ext cx="1874853" cy="372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4" name="ZoneTexte 143"/>
          <p:cNvSpPr txBox="1"/>
          <p:nvPr/>
        </p:nvSpPr>
        <p:spPr>
          <a:xfrm>
            <a:off x="432197" y="4982979"/>
            <a:ext cx="2411611" cy="246221"/>
          </a:xfrm>
          <a:prstGeom prst="rect">
            <a:avLst/>
          </a:prstGeom>
          <a:noFill/>
        </p:spPr>
        <p:txBody>
          <a:bodyPr wrap="squar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     N Planning</a:t>
            </a:r>
          </a:p>
        </p:txBody>
      </p: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a:stCxn id="71" idx="3"/>
            <a:endCxn id="62" idx="2"/>
          </p:cNvCxnSpPr>
          <p:nvPr/>
        </p:nvCxnSpPr>
        <p:spPr>
          <a:xfrm flipV="1">
            <a:off x="3668880" y="5047946"/>
            <a:ext cx="111032" cy="42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a:stCxn id="130" idx="7"/>
            <a:endCxn id="62" idx="0"/>
          </p:cNvCxnSpPr>
          <p:nvPr/>
        </p:nvCxnSpPr>
        <p:spPr>
          <a:xfrm flipV="1">
            <a:off x="3746928" y="5013176"/>
            <a:ext cx="67666" cy="1590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5288694" y="1217657"/>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35</a:t>
            </a:r>
          </a:p>
        </p:txBody>
      </p:sp>
      <p:sp>
        <p:nvSpPr>
          <p:cNvPr id="163" name="ZoneTexte 162"/>
          <p:cNvSpPr txBox="1"/>
          <p:nvPr/>
        </p:nvSpPr>
        <p:spPr>
          <a:xfrm>
            <a:off x="6517089" y="783655"/>
            <a:ext cx="800219"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Montpellier</a:t>
            </a:r>
          </a:p>
        </p:txBody>
      </p:sp>
      <p:sp>
        <p:nvSpPr>
          <p:cNvPr id="164" name="ZoneTexte 163"/>
          <p:cNvSpPr txBox="1"/>
          <p:nvPr/>
        </p:nvSpPr>
        <p:spPr>
          <a:xfrm>
            <a:off x="6456700" y="1011960"/>
            <a:ext cx="7280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Bordeaux</a:t>
            </a:r>
          </a:p>
        </p:txBody>
      </p:sp>
      <p:cxnSp>
        <p:nvCxnSpPr>
          <p:cNvPr id="166" name="Connecteur droit 165"/>
          <p:cNvCxnSpPr>
            <a:stCxn id="79" idx="5"/>
            <a:endCxn id="86" idx="1"/>
          </p:cNvCxnSpPr>
          <p:nvPr/>
        </p:nvCxnSpPr>
        <p:spPr>
          <a:xfrm>
            <a:off x="2117033" y="1550097"/>
            <a:ext cx="1961069" cy="808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1" name="ZoneTexte 170"/>
          <p:cNvSpPr txBox="1"/>
          <p:nvPr/>
        </p:nvSpPr>
        <p:spPr>
          <a:xfrm>
            <a:off x="4048083" y="806515"/>
            <a:ext cx="10999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Fermes d’avenir</a:t>
            </a:r>
          </a:p>
        </p:txBody>
      </p:sp>
      <p:sp>
        <p:nvSpPr>
          <p:cNvPr id="172" name="ZoneTexte 171"/>
          <p:cNvSpPr txBox="1"/>
          <p:nvPr/>
        </p:nvSpPr>
        <p:spPr>
          <a:xfrm>
            <a:off x="467544" y="2460515"/>
            <a:ext cx="64793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Myne</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173" name="Ellipse 172"/>
          <p:cNvSpPr/>
          <p:nvPr/>
        </p:nvSpPr>
        <p:spPr>
          <a:xfrm>
            <a:off x="1547664" y="53732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p:cNvSpPr/>
          <p:nvPr/>
        </p:nvSpPr>
        <p:spPr>
          <a:xfrm>
            <a:off x="1645961" y="55435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1861985" y="56959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1907704" y="590356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9" name="Connecteur droit 178"/>
          <p:cNvCxnSpPr>
            <a:endCxn id="57" idx="2"/>
          </p:cNvCxnSpPr>
          <p:nvPr/>
        </p:nvCxnSpPr>
        <p:spPr>
          <a:xfrm flipV="1">
            <a:off x="1668820" y="5266438"/>
            <a:ext cx="886956" cy="2967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a:endCxn id="57" idx="2"/>
          </p:cNvCxnSpPr>
          <p:nvPr/>
        </p:nvCxnSpPr>
        <p:spPr>
          <a:xfrm flipV="1">
            <a:off x="1847125" y="5266438"/>
            <a:ext cx="708651" cy="4451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a:endCxn id="57" idx="1"/>
          </p:cNvCxnSpPr>
          <p:nvPr/>
        </p:nvCxnSpPr>
        <p:spPr>
          <a:xfrm flipV="1">
            <a:off x="1896273" y="5241852"/>
            <a:ext cx="669661" cy="6923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5" name="Ellipse 184"/>
          <p:cNvSpPr/>
          <p:nvPr/>
        </p:nvSpPr>
        <p:spPr>
          <a:xfrm>
            <a:off x="2798089" y="532749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3014113" y="554352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2510057" y="54715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3059832" y="58315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9" name="Connecteur droit 188"/>
          <p:cNvCxnSpPr>
            <a:stCxn id="187" idx="5"/>
          </p:cNvCxnSpPr>
          <p:nvPr/>
        </p:nvCxnSpPr>
        <p:spPr>
          <a:xfrm flipV="1">
            <a:off x="2549081" y="5250105"/>
            <a:ext cx="46929" cy="260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5" idx="3"/>
          </p:cNvCxnSpPr>
          <p:nvPr/>
        </p:nvCxnSpPr>
        <p:spPr>
          <a:xfrm flipH="1" flipV="1">
            <a:off x="2593405" y="5229588"/>
            <a:ext cx="211379" cy="136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a:stCxn id="186" idx="2"/>
          </p:cNvCxnSpPr>
          <p:nvPr/>
        </p:nvCxnSpPr>
        <p:spPr>
          <a:xfrm flipH="1" flipV="1">
            <a:off x="2570533" y="5259031"/>
            <a:ext cx="443580" cy="307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8" idx="0"/>
          </p:cNvCxnSpPr>
          <p:nvPr/>
        </p:nvCxnSpPr>
        <p:spPr>
          <a:xfrm flipH="1" flipV="1">
            <a:off x="2554582" y="5243799"/>
            <a:ext cx="528110" cy="5877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4" name="ZoneTexte 203"/>
          <p:cNvSpPr txBox="1"/>
          <p:nvPr/>
        </p:nvSpPr>
        <p:spPr>
          <a:xfrm>
            <a:off x="5724128" y="5445224"/>
            <a:ext cx="55335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Naples</a:t>
            </a:r>
          </a:p>
        </p:txBody>
      </p:sp>
      <p:sp>
        <p:nvSpPr>
          <p:cNvPr id="205" name="ZoneTexte 204"/>
          <p:cNvSpPr txBox="1"/>
          <p:nvPr/>
        </p:nvSpPr>
        <p:spPr>
          <a:xfrm>
            <a:off x="4644008" y="5445224"/>
            <a:ext cx="113043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asilo</a:t>
            </a:r>
            <a:r>
              <a:rPr lang="fr-FR" sz="1000" b="1" dirty="0">
                <a:solidFill>
                  <a:schemeClr val="accent6">
                    <a:lumMod val="75000"/>
                  </a:schemeClr>
                </a:solidFill>
                <a:latin typeface="Source Sans Pro" panose="020B0503030403020204" pitchFamily="34" charset="0"/>
                <a:ea typeface="Source Sans Pro" panose="020B0503030403020204" pitchFamily="34" charset="0"/>
              </a:rPr>
              <a:t>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filangieri</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06" name="ZoneTexte 205"/>
          <p:cNvSpPr txBox="1"/>
          <p:nvPr/>
        </p:nvSpPr>
        <p:spPr>
          <a:xfrm>
            <a:off x="467544" y="2822739"/>
            <a:ext cx="155683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Fabrique des transitions</a:t>
            </a:r>
          </a:p>
        </p:txBody>
      </p:sp>
      <p:sp>
        <p:nvSpPr>
          <p:cNvPr id="207" name="Ellipse 206"/>
          <p:cNvSpPr/>
          <p:nvPr/>
        </p:nvSpPr>
        <p:spPr>
          <a:xfrm>
            <a:off x="1942377" y="299695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8" name="Connecteur droit 207"/>
          <p:cNvCxnSpPr>
            <a:stCxn id="75" idx="2"/>
            <a:endCxn id="207" idx="0"/>
          </p:cNvCxnSpPr>
          <p:nvPr/>
        </p:nvCxnSpPr>
        <p:spPr>
          <a:xfrm flipH="1" flipV="1">
            <a:off x="1965237" y="2996952"/>
            <a:ext cx="305152" cy="3228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1" name="ZoneTexte 210"/>
          <p:cNvSpPr txBox="1"/>
          <p:nvPr/>
        </p:nvSpPr>
        <p:spPr>
          <a:xfrm>
            <a:off x="-93115" y="2636912"/>
            <a:ext cx="106471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Loos-en-Gohelle</a:t>
            </a:r>
          </a:p>
        </p:txBody>
      </p: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sp>
        <p:nvSpPr>
          <p:cNvPr id="213" name="ZoneTexte 212"/>
          <p:cNvSpPr txBox="1"/>
          <p:nvPr/>
        </p:nvSpPr>
        <p:spPr>
          <a:xfrm>
            <a:off x="4211960" y="5991091"/>
            <a:ext cx="49564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GeCO</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14" name="ZoneTexte 213"/>
          <p:cNvSpPr txBox="1"/>
          <p:nvPr/>
        </p:nvSpPr>
        <p:spPr>
          <a:xfrm>
            <a:off x="3370317" y="6197242"/>
            <a:ext cx="69762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Biens </a:t>
            </a:r>
          </a:p>
          <a:p>
            <a:r>
              <a:rPr lang="fr-FR" sz="1000" i="1" dirty="0">
                <a:latin typeface="Source Sans Pro" panose="020B0503030403020204" pitchFamily="34" charset="0"/>
                <a:ea typeface="Source Sans Pro" panose="020B0503030403020204" pitchFamily="34" charset="0"/>
              </a:rPr>
              <a:t>communs</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ZoneTexte 218"/>
          <p:cNvSpPr txBox="1"/>
          <p:nvPr/>
        </p:nvSpPr>
        <p:spPr>
          <a:xfrm>
            <a:off x="3946967" y="6381328"/>
            <a:ext cx="1273105"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  Torino</a:t>
            </a:r>
          </a:p>
        </p:txBody>
      </p:sp>
      <p:sp>
        <p:nvSpPr>
          <p:cNvPr id="220" name="Ellipse 219"/>
          <p:cNvSpPr/>
          <p:nvPr/>
        </p:nvSpPr>
        <p:spPr>
          <a:xfrm>
            <a:off x="1933993" y="647962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 name="Ellipse 224"/>
          <p:cNvSpPr/>
          <p:nvPr/>
        </p:nvSpPr>
        <p:spPr>
          <a:xfrm>
            <a:off x="1501945" y="191683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3518169" y="86300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p:cNvSpPr/>
          <p:nvPr/>
        </p:nvSpPr>
        <p:spPr>
          <a:xfrm>
            <a:off x="2014385" y="460741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ZoneTexte 229"/>
          <p:cNvSpPr txBox="1"/>
          <p:nvPr/>
        </p:nvSpPr>
        <p:spPr>
          <a:xfrm>
            <a:off x="4853631" y="5775067"/>
            <a:ext cx="7264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L’après M</a:t>
            </a:r>
          </a:p>
        </p:txBody>
      </p:sp>
      <p:sp>
        <p:nvSpPr>
          <p:cNvPr id="231" name="ZoneTexte 230"/>
          <p:cNvSpPr txBox="1"/>
          <p:nvPr/>
        </p:nvSpPr>
        <p:spPr>
          <a:xfrm>
            <a:off x="4934023" y="5909210"/>
            <a:ext cx="1588897"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a:t>
            </a: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Ellipse 232"/>
          <p:cNvSpPr/>
          <p:nvPr/>
        </p:nvSpPr>
        <p:spPr>
          <a:xfrm>
            <a:off x="4860032" y="58940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ZoneTexte 233"/>
          <p:cNvSpPr txBox="1"/>
          <p:nvPr/>
        </p:nvSpPr>
        <p:spPr>
          <a:xfrm>
            <a:off x="5876528" y="6063099"/>
            <a:ext cx="66556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Marseille</a:t>
            </a:r>
          </a:p>
        </p:txBody>
      </p:sp>
      <p:cxnSp>
        <p:nvCxnSpPr>
          <p:cNvPr id="237" name="Connecteur droit 236"/>
          <p:cNvCxnSpPr/>
          <p:nvPr/>
        </p:nvCxnSpPr>
        <p:spPr>
          <a:xfrm>
            <a:off x="1716665" y="4186318"/>
            <a:ext cx="813606" cy="27365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0" name="ZoneTexte 239"/>
          <p:cNvSpPr txBox="1"/>
          <p:nvPr/>
        </p:nvSpPr>
        <p:spPr>
          <a:xfrm>
            <a:off x="4398069" y="1147283"/>
            <a:ext cx="6767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CUMA 35</a:t>
            </a:r>
          </a:p>
        </p:txBody>
      </p:sp>
      <p:cxnSp>
        <p:nvCxnSpPr>
          <p:cNvPr id="241" name="Connecteur droit 240"/>
          <p:cNvCxnSpPr>
            <a:stCxn id="466" idx="0"/>
            <a:endCxn id="240" idx="2"/>
          </p:cNvCxnSpPr>
          <p:nvPr/>
        </p:nvCxnSpPr>
        <p:spPr>
          <a:xfrm flipV="1">
            <a:off x="3108981" y="1393504"/>
            <a:ext cx="1627482" cy="59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4" name="Ellipse 243"/>
          <p:cNvSpPr/>
          <p:nvPr/>
        </p:nvSpPr>
        <p:spPr>
          <a:xfrm>
            <a:off x="4742305" y="13407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4022225" y="90872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0" name="Connecteur droit 249"/>
          <p:cNvCxnSpPr>
            <a:stCxn id="466" idx="7"/>
          </p:cNvCxnSpPr>
          <p:nvPr/>
        </p:nvCxnSpPr>
        <p:spPr>
          <a:xfrm flipV="1">
            <a:off x="3125145" y="917971"/>
            <a:ext cx="930095" cy="10775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995936" y="1598603"/>
            <a:ext cx="5164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Agora</a:t>
            </a:r>
          </a:p>
        </p:txBody>
      </p:sp>
      <p:sp>
        <p:nvSpPr>
          <p:cNvPr id="260" name="ZoneTexte 259"/>
          <p:cNvSpPr txBox="1"/>
          <p:nvPr/>
        </p:nvSpPr>
        <p:spPr>
          <a:xfrm>
            <a:off x="507630" y="4478923"/>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261" name="ZoneTexte 260"/>
          <p:cNvSpPr txBox="1"/>
          <p:nvPr/>
        </p:nvSpPr>
        <p:spPr>
          <a:xfrm>
            <a:off x="-38359" y="3429000"/>
            <a:ext cx="86594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Villeurbanne</a:t>
            </a:r>
          </a:p>
        </p:txBody>
      </p:sp>
      <p:sp>
        <p:nvSpPr>
          <p:cNvPr id="262" name="ZoneTexte 261"/>
          <p:cNvSpPr txBox="1"/>
          <p:nvPr/>
        </p:nvSpPr>
        <p:spPr>
          <a:xfrm>
            <a:off x="674215" y="5703059"/>
            <a:ext cx="5854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Genève</a:t>
            </a:r>
          </a:p>
        </p:txBody>
      </p:sp>
      <p:sp>
        <p:nvSpPr>
          <p:cNvPr id="263" name="ZoneTexte 262"/>
          <p:cNvSpPr txBox="1"/>
          <p:nvPr/>
        </p:nvSpPr>
        <p:spPr>
          <a:xfrm>
            <a:off x="4666715" y="6167772"/>
            <a:ext cx="47160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Turin</a:t>
            </a:r>
          </a:p>
        </p:txBody>
      </p:sp>
      <p:sp>
        <p:nvSpPr>
          <p:cNvPr id="264" name="ZoneTexte 263"/>
          <p:cNvSpPr txBox="1"/>
          <p:nvPr/>
        </p:nvSpPr>
        <p:spPr>
          <a:xfrm>
            <a:off x="539552" y="3068960"/>
            <a:ext cx="133241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Remix the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67" name="ZoneTexte 266"/>
          <p:cNvSpPr txBox="1"/>
          <p:nvPr/>
        </p:nvSpPr>
        <p:spPr>
          <a:xfrm>
            <a:off x="7825576" y="4365104"/>
            <a:ext cx="49084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Cergy</a:t>
            </a:r>
          </a:p>
        </p:txBody>
      </p:sp>
      <p:sp>
        <p:nvSpPr>
          <p:cNvPr id="268" name="ZoneTexte 267"/>
          <p:cNvSpPr txBox="1"/>
          <p:nvPr/>
        </p:nvSpPr>
        <p:spPr>
          <a:xfrm>
            <a:off x="7786341" y="4509120"/>
            <a:ext cx="96212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CC </a:t>
            </a:r>
            <a:r>
              <a:rPr lang="fr-FR" sz="1000" dirty="0" err="1">
                <a:solidFill>
                  <a:schemeClr val="tx2">
                    <a:lumMod val="60000"/>
                    <a:lumOff val="40000"/>
                  </a:schemeClr>
                </a:solidFill>
                <a:latin typeface="Source Sans Pro" panose="020B0503030403020204" pitchFamily="34" charset="0"/>
                <a:ea typeface="Source Sans Pro" panose="020B0503030403020204" pitchFamily="34" charset="0"/>
              </a:rPr>
              <a:t>Kayserberg</a:t>
            </a:r>
            <a:endParaRPr lang="fr-FR" sz="1000" dirty="0">
              <a:solidFill>
                <a:schemeClr val="tx2">
                  <a:lumMod val="60000"/>
                  <a:lumOff val="40000"/>
                </a:schemeClr>
              </a:solidFill>
              <a:latin typeface="Source Sans Pro" panose="020B0503030403020204" pitchFamily="34" charset="0"/>
              <a:ea typeface="Source Sans Pro" panose="020B0503030403020204" pitchFamily="34" charset="0"/>
            </a:endParaRPr>
          </a:p>
        </p:txBody>
      </p:sp>
      <p:sp>
        <p:nvSpPr>
          <p:cNvPr id="270" name="ZoneTexte 269"/>
          <p:cNvSpPr txBox="1"/>
          <p:nvPr/>
        </p:nvSpPr>
        <p:spPr>
          <a:xfrm>
            <a:off x="7812361" y="2716395"/>
            <a:ext cx="1360488" cy="1323439"/>
          </a:xfrm>
          <a:prstGeom prst="rect">
            <a:avLst/>
          </a:prstGeom>
          <a:noFill/>
        </p:spPr>
        <p:txBody>
          <a:bodyPr wrap="squar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Besançon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Bourg en Bresse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Clermont-Ferrand</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Grand Lyon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Lille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Rennes (M)</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CD 35</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54</a:t>
            </a:r>
          </a:p>
        </p:txBody>
      </p:sp>
      <p:sp>
        <p:nvSpPr>
          <p:cNvPr id="273" name="Ellipse 272"/>
          <p:cNvSpPr/>
          <p:nvPr/>
        </p:nvSpPr>
        <p:spPr>
          <a:xfrm>
            <a:off x="7526973"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p:cNvSpPr/>
          <p:nvPr/>
        </p:nvSpPr>
        <p:spPr>
          <a:xfrm>
            <a:off x="7524328" y="479962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p:cNvSpPr txBox="1"/>
          <p:nvPr/>
        </p:nvSpPr>
        <p:spPr>
          <a:xfrm>
            <a:off x="7308304" y="4293096"/>
            <a:ext cx="468398"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Sport</a:t>
            </a:r>
          </a:p>
          <a:p>
            <a:endParaRPr lang="fr-FR" sz="1000" i="1" dirty="0">
              <a:latin typeface="Source Sans Pro" panose="020B0503030403020204" pitchFamily="34" charset="0"/>
              <a:ea typeface="Source Sans Pro" panose="020B0503030403020204" pitchFamily="34" charset="0"/>
            </a:endParaRP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78" name="ZoneTexte 277"/>
          <p:cNvSpPr txBox="1"/>
          <p:nvPr/>
        </p:nvSpPr>
        <p:spPr>
          <a:xfrm>
            <a:off x="7676624" y="4757082"/>
            <a:ext cx="56778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Culture</a:t>
            </a:r>
          </a:p>
          <a:p>
            <a:endParaRPr lang="fr-FR" sz="1000" i="1" dirty="0">
              <a:latin typeface="Source Sans Pro" panose="020B0503030403020204" pitchFamily="34" charset="0"/>
              <a:ea typeface="Source Sans Pro" panose="020B0503030403020204" pitchFamily="34" charset="0"/>
            </a:endParaRPr>
          </a:p>
        </p:txBody>
      </p:sp>
      <p:sp>
        <p:nvSpPr>
          <p:cNvPr id="279" name="ZoneTexte 278"/>
          <p:cNvSpPr txBox="1"/>
          <p:nvPr/>
        </p:nvSpPr>
        <p:spPr>
          <a:xfrm>
            <a:off x="7812360" y="4982979"/>
            <a:ext cx="1034257"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Universciences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3" name="ZoneTexte 282"/>
          <p:cNvSpPr txBox="1"/>
          <p:nvPr/>
        </p:nvSpPr>
        <p:spPr>
          <a:xfrm>
            <a:off x="7866735" y="2060848"/>
            <a:ext cx="1297150" cy="707886"/>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Université d’Angers</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IMPGT</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Dijon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Poitiers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9" name="Ellipse 288"/>
          <p:cNvSpPr/>
          <p:nvPr/>
        </p:nvSpPr>
        <p:spPr>
          <a:xfrm>
            <a:off x="6326481" y="302324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ZoneTexte 289"/>
          <p:cNvSpPr txBox="1"/>
          <p:nvPr/>
        </p:nvSpPr>
        <p:spPr>
          <a:xfrm>
            <a:off x="8113481" y="5524273"/>
            <a:ext cx="5629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ANACT</a:t>
            </a:r>
          </a:p>
        </p:txBody>
      </p:sp>
      <p:sp>
        <p:nvSpPr>
          <p:cNvPr id="291" name="ZoneTexte 290"/>
          <p:cNvSpPr txBox="1"/>
          <p:nvPr/>
        </p:nvSpPr>
        <p:spPr>
          <a:xfrm>
            <a:off x="7380312" y="5775067"/>
            <a:ext cx="14221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Printemps écologique</a:t>
            </a:r>
          </a:p>
        </p:txBody>
      </p:sp>
      <p:sp>
        <p:nvSpPr>
          <p:cNvPr id="292" name="ZoneTexte 291"/>
          <p:cNvSpPr txBox="1"/>
          <p:nvPr/>
        </p:nvSpPr>
        <p:spPr>
          <a:xfrm>
            <a:off x="8146111" y="5334765"/>
            <a:ext cx="9589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Noisy le Grand</a:t>
            </a:r>
          </a:p>
        </p:txBody>
      </p:sp>
      <p:sp>
        <p:nvSpPr>
          <p:cNvPr id="293" name="ZoneTexte 292"/>
          <p:cNvSpPr txBox="1"/>
          <p:nvPr/>
        </p:nvSpPr>
        <p:spPr>
          <a:xfrm>
            <a:off x="5652120" y="3140968"/>
            <a:ext cx="4459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Lyon</a:t>
            </a:r>
          </a:p>
        </p:txBody>
      </p:sp>
      <p:cxnSp>
        <p:nvCxnSpPr>
          <p:cNvPr id="294" name="Connecteur droit 293"/>
          <p:cNvCxnSpPr/>
          <p:nvPr/>
        </p:nvCxnSpPr>
        <p:spPr>
          <a:xfrm flipV="1">
            <a:off x="7832856" y="2251323"/>
            <a:ext cx="33879" cy="8176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Connecteur droit 296"/>
          <p:cNvCxnSpPr/>
          <p:nvPr/>
        </p:nvCxnSpPr>
        <p:spPr>
          <a:xfrm flipV="1">
            <a:off x="7849795" y="2382819"/>
            <a:ext cx="169340" cy="6652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Connecteur droit 298"/>
          <p:cNvCxnSpPr/>
          <p:nvPr/>
        </p:nvCxnSpPr>
        <p:spPr>
          <a:xfrm flipV="1">
            <a:off x="7866735" y="2583625"/>
            <a:ext cx="204261" cy="48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2" name="ZoneTexte 301"/>
          <p:cNvSpPr txBox="1"/>
          <p:nvPr/>
        </p:nvSpPr>
        <p:spPr>
          <a:xfrm>
            <a:off x="6634087" y="3077344"/>
            <a:ext cx="1066318" cy="553998"/>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accent1">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 région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 Ville durable</a:t>
            </a:r>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p>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France urbaine</a:t>
            </a:r>
          </a:p>
        </p:txBody>
      </p:sp>
      <p:sp>
        <p:nvSpPr>
          <p:cNvPr id="303" name="ZoneTexte 302"/>
          <p:cNvSpPr txBox="1"/>
          <p:nvPr/>
        </p:nvSpPr>
        <p:spPr>
          <a:xfrm>
            <a:off x="7564492" y="3974867"/>
            <a:ext cx="1544012"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MSC Stratégie et design </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pour l’anthropocène</a:t>
            </a:r>
          </a:p>
        </p:txBody>
      </p:sp>
      <p:sp>
        <p:nvSpPr>
          <p:cNvPr id="304" name="ZoneTexte 303"/>
          <p:cNvSpPr txBox="1"/>
          <p:nvPr/>
        </p:nvSpPr>
        <p:spPr>
          <a:xfrm>
            <a:off x="6046682" y="3614827"/>
            <a:ext cx="1221809"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Origens</a:t>
            </a:r>
            <a:r>
              <a:rPr lang="fr-FR" sz="1000" b="1" dirty="0">
                <a:solidFill>
                  <a:schemeClr val="accent3">
                    <a:lumMod val="75000"/>
                  </a:schemeClr>
                </a:solidFill>
                <a:latin typeface="Source Sans Pro" panose="020B0503030403020204" pitchFamily="34" charset="0"/>
                <a:ea typeface="Source Sans Pro" panose="020B0503030403020204" pitchFamily="34" charset="0"/>
              </a:rPr>
              <a:t> Media </a:t>
            </a:r>
            <a:r>
              <a:rPr lang="fr-FR" sz="1000" b="1" dirty="0" err="1">
                <a:solidFill>
                  <a:schemeClr val="accent3">
                    <a:lumMod val="75000"/>
                  </a:schemeClr>
                </a:solidFill>
                <a:latin typeface="Source Sans Pro" panose="020B0503030403020204" pitchFamily="34" charset="0"/>
                <a:ea typeface="Source Sans Pro" panose="020B0503030403020204" pitchFamily="34" charset="0"/>
              </a:rPr>
              <a:t>Lab</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a:stCxn id="286" idx="5"/>
          </p:cNvCxnSpPr>
          <p:nvPr/>
        </p:nvCxnSpPr>
        <p:spPr>
          <a:xfrm>
            <a:off x="6146018" y="2840284"/>
            <a:ext cx="228934" cy="2209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p:cNvSpPr/>
          <p:nvPr/>
        </p:nvSpPr>
        <p:spPr>
          <a:xfrm>
            <a:off x="7694633" y="566124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7694633" y="511147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6" name="Connecteur droit 315"/>
          <p:cNvCxnSpPr>
            <a:stCxn id="275" idx="6"/>
            <a:endCxn id="315" idx="6"/>
          </p:cNvCxnSpPr>
          <p:nvPr/>
        </p:nvCxnSpPr>
        <p:spPr>
          <a:xfrm>
            <a:off x="7593691" y="4834390"/>
            <a:ext cx="146661" cy="2999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Connecteur droit 318"/>
          <p:cNvCxnSpPr>
            <a:stCxn id="274" idx="2"/>
          </p:cNvCxnSpPr>
          <p:nvPr/>
        </p:nvCxnSpPr>
        <p:spPr>
          <a:xfrm>
            <a:off x="6228184" y="4186318"/>
            <a:ext cx="1314319" cy="41134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Connecteur droit 320"/>
          <p:cNvCxnSpPr>
            <a:endCxn id="275" idx="1"/>
          </p:cNvCxnSpPr>
          <p:nvPr/>
        </p:nvCxnSpPr>
        <p:spPr>
          <a:xfrm>
            <a:off x="6278178" y="4208241"/>
            <a:ext cx="1256308" cy="6015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a:stCxn id="280" idx="5"/>
            <a:endCxn id="314" idx="4"/>
          </p:cNvCxnSpPr>
          <p:nvPr/>
        </p:nvCxnSpPr>
        <p:spPr>
          <a:xfrm>
            <a:off x="7514170" y="5360564"/>
            <a:ext cx="203323" cy="346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7838649" y="22311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p:cNvSpPr/>
          <p:nvPr/>
        </p:nvSpPr>
        <p:spPr>
          <a:xfrm>
            <a:off x="7991049" y="23835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p:cNvSpPr/>
          <p:nvPr/>
        </p:nvSpPr>
        <p:spPr>
          <a:xfrm>
            <a:off x="8054673" y="251918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8100392" y="27089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p:cNvSpPr/>
          <p:nvPr/>
        </p:nvSpPr>
        <p:spPr>
          <a:xfrm>
            <a:off x="6614513" y="31672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6542505" y="33196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7524328" y="407707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7812360" y="30689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5" name="Ellipse 344"/>
          <p:cNvSpPr/>
          <p:nvPr/>
        </p:nvSpPr>
        <p:spPr>
          <a:xfrm>
            <a:off x="6444208" y="34720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9" name="Connecteur droit 368"/>
          <p:cNvCxnSpPr>
            <a:endCxn id="274" idx="1"/>
          </p:cNvCxnSpPr>
          <p:nvPr/>
        </p:nvCxnSpPr>
        <p:spPr>
          <a:xfrm>
            <a:off x="6048739" y="3702580"/>
            <a:ext cx="189603" cy="4591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a:endCxn id="338" idx="3"/>
          </p:cNvCxnSpPr>
          <p:nvPr/>
        </p:nvCxnSpPr>
        <p:spPr>
          <a:xfrm flipV="1">
            <a:off x="6362827" y="4116096"/>
            <a:ext cx="1168196" cy="905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7" name="Ellipse 376"/>
          <p:cNvSpPr/>
          <p:nvPr/>
        </p:nvSpPr>
        <p:spPr>
          <a:xfrm>
            <a:off x="6012160" y="367131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8" name="Connecteur droit 377"/>
          <p:cNvCxnSpPr>
            <a:endCxn id="377" idx="4"/>
          </p:cNvCxnSpPr>
          <p:nvPr/>
        </p:nvCxnSpPr>
        <p:spPr>
          <a:xfrm flipH="1">
            <a:off x="6035020" y="3059668"/>
            <a:ext cx="303600" cy="657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Connecteur droit 396"/>
          <p:cNvCxnSpPr>
            <a:endCxn id="339" idx="1"/>
          </p:cNvCxnSpPr>
          <p:nvPr/>
        </p:nvCxnSpPr>
        <p:spPr>
          <a:xfrm>
            <a:off x="6348663" y="3061277"/>
            <a:ext cx="1470392" cy="143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3" name="Connecteur droit 402"/>
          <p:cNvCxnSpPr/>
          <p:nvPr/>
        </p:nvCxnSpPr>
        <p:spPr>
          <a:xfrm>
            <a:off x="6298418" y="2992684"/>
            <a:ext cx="308290" cy="197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5" name="Connecteur droit 404"/>
          <p:cNvCxnSpPr>
            <a:stCxn id="289" idx="0"/>
            <a:endCxn id="337" idx="0"/>
          </p:cNvCxnSpPr>
          <p:nvPr/>
        </p:nvCxnSpPr>
        <p:spPr>
          <a:xfrm>
            <a:off x="6349341" y="3023241"/>
            <a:ext cx="216024" cy="2964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Connecteur droit 407"/>
          <p:cNvCxnSpPr>
            <a:endCxn id="345" idx="1"/>
          </p:cNvCxnSpPr>
          <p:nvPr/>
        </p:nvCxnSpPr>
        <p:spPr>
          <a:xfrm>
            <a:off x="6338238" y="3064768"/>
            <a:ext cx="112665" cy="4139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a:endCxn id="230" idx="1"/>
          </p:cNvCxnSpPr>
          <p:nvPr/>
        </p:nvCxnSpPr>
        <p:spPr>
          <a:xfrm>
            <a:off x="4239613" y="5808004"/>
            <a:ext cx="614018" cy="90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ZoneTexte 424"/>
          <p:cNvSpPr txBox="1"/>
          <p:nvPr/>
        </p:nvSpPr>
        <p:spPr>
          <a:xfrm>
            <a:off x="2136563" y="6197242"/>
            <a:ext cx="707245"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Anciens </a:t>
            </a:r>
          </a:p>
          <a:p>
            <a:r>
              <a:rPr lang="fr-FR" sz="1000" i="1" dirty="0">
                <a:latin typeface="Source Sans Pro" panose="020B0503030403020204" pitchFamily="34" charset="0"/>
                <a:ea typeface="Source Sans Pro" panose="020B0503030403020204" pitchFamily="34" charset="0"/>
              </a:rPr>
              <a:t>communs</a:t>
            </a:r>
          </a:p>
        </p:txBody>
      </p:sp>
      <p:cxnSp>
        <p:nvCxnSpPr>
          <p:cNvPr id="428" name="Connecteur droit 427"/>
          <p:cNvCxnSpPr/>
          <p:nvPr/>
        </p:nvCxnSpPr>
        <p:spPr>
          <a:xfrm flipH="1" flipV="1">
            <a:off x="1936952" y="5926403"/>
            <a:ext cx="224102" cy="2708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0" name="ZoneTexte 429"/>
          <p:cNvSpPr txBox="1"/>
          <p:nvPr/>
        </p:nvSpPr>
        <p:spPr>
          <a:xfrm>
            <a:off x="547936" y="6185911"/>
            <a:ext cx="165782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Chambéry Fribourg Salerne</a:t>
            </a:r>
          </a:p>
        </p:txBody>
      </p:sp>
      <p:cxnSp>
        <p:nvCxnSpPr>
          <p:cNvPr id="431" name="Connecteur droit 430"/>
          <p:cNvCxnSpPr>
            <a:endCxn id="420" idx="5"/>
          </p:cNvCxnSpPr>
          <p:nvPr/>
        </p:nvCxnSpPr>
        <p:spPr>
          <a:xfrm flipH="1">
            <a:off x="4106968" y="6086941"/>
            <a:ext cx="77975" cy="261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Connecteur droit 432"/>
          <p:cNvCxnSpPr>
            <a:endCxn id="420" idx="6"/>
          </p:cNvCxnSpPr>
          <p:nvPr/>
        </p:nvCxnSpPr>
        <p:spPr>
          <a:xfrm>
            <a:off x="3777995" y="6192225"/>
            <a:ext cx="335668" cy="1399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Connecteur droit 434"/>
          <p:cNvCxnSpPr/>
          <p:nvPr/>
        </p:nvCxnSpPr>
        <p:spPr>
          <a:xfrm flipV="1">
            <a:off x="1619672" y="5229200"/>
            <a:ext cx="960848" cy="1522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a:stCxn id="64" idx="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Connecteur droit 446"/>
          <p:cNvCxnSpPr>
            <a:stCxn id="139" idx="3"/>
            <a:endCxn id="49" idx="3"/>
          </p:cNvCxnSpPr>
          <p:nvPr/>
        </p:nvCxnSpPr>
        <p:spPr>
          <a:xfrm flipH="1">
            <a:off x="957417" y="4786968"/>
            <a:ext cx="1827186" cy="1332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0" name="Ellipse 449"/>
          <p:cNvSpPr/>
          <p:nvPr/>
        </p:nvSpPr>
        <p:spPr>
          <a:xfrm>
            <a:off x="925881" y="47514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1" name="Ellipse 450"/>
          <p:cNvSpPr/>
          <p:nvPr/>
        </p:nvSpPr>
        <p:spPr>
          <a:xfrm>
            <a:off x="925881" y="49038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p:cNvSpPr/>
          <p:nvPr/>
        </p:nvSpPr>
        <p:spPr>
          <a:xfrm>
            <a:off x="2078009" y="40313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3" name="Connecteur droit 452"/>
          <p:cNvCxnSpPr>
            <a:stCxn id="452" idx="7"/>
            <a:endCxn id="146" idx="1"/>
          </p:cNvCxnSpPr>
          <p:nvPr/>
        </p:nvCxnSpPr>
        <p:spPr>
          <a:xfrm flipV="1">
            <a:off x="2117033" y="4015248"/>
            <a:ext cx="952957" cy="22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6" name="ZoneTexte 455"/>
          <p:cNvSpPr txBox="1"/>
          <p:nvPr/>
        </p:nvSpPr>
        <p:spPr>
          <a:xfrm>
            <a:off x="2565934" y="651016"/>
            <a:ext cx="81464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virtuelle</a:t>
            </a:r>
          </a:p>
        </p:txBody>
      </p:sp>
      <p:sp>
        <p:nvSpPr>
          <p:cNvPr id="458" name="ZoneTexte 457"/>
          <p:cNvSpPr txBox="1"/>
          <p:nvPr/>
        </p:nvSpPr>
        <p:spPr>
          <a:xfrm>
            <a:off x="683118" y="1400429"/>
            <a:ext cx="42351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Anis</a:t>
            </a:r>
          </a:p>
        </p:txBody>
      </p:sp>
      <p:sp>
        <p:nvSpPr>
          <p:cNvPr id="459" name="ZoneTexte 458"/>
          <p:cNvSpPr txBox="1"/>
          <p:nvPr/>
        </p:nvSpPr>
        <p:spPr>
          <a:xfrm>
            <a:off x="682478" y="1710838"/>
            <a:ext cx="9364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Savoirs com1</a:t>
            </a:r>
          </a:p>
        </p:txBody>
      </p:sp>
      <p:sp>
        <p:nvSpPr>
          <p:cNvPr id="462" name="Ellipse 461"/>
          <p:cNvSpPr/>
          <p:nvPr/>
        </p:nvSpPr>
        <p:spPr>
          <a:xfrm>
            <a:off x="1707831" y="167622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75" idx="0"/>
          </p:cNvCxnSpPr>
          <p:nvPr/>
        </p:nvCxnSpPr>
        <p:spPr>
          <a:xfrm flipH="1" flipV="1">
            <a:off x="1763690" y="1700809"/>
            <a:ext cx="541381" cy="1584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5" name="Ellipse 464"/>
          <p:cNvSpPr/>
          <p:nvPr/>
        </p:nvSpPr>
        <p:spPr>
          <a:xfrm>
            <a:off x="4283968" y="18711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3086121" y="19888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1357929" y="234888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8" name="Connecteur droit 467"/>
          <p:cNvCxnSpPr/>
          <p:nvPr/>
        </p:nvCxnSpPr>
        <p:spPr>
          <a:xfrm flipV="1">
            <a:off x="1547664" y="1733010"/>
            <a:ext cx="153900" cy="1838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1" name="Connecteur droit 470"/>
          <p:cNvCxnSpPr>
            <a:endCxn id="226" idx="3"/>
          </p:cNvCxnSpPr>
          <p:nvPr/>
        </p:nvCxnSpPr>
        <p:spPr>
          <a:xfrm flipV="1">
            <a:off x="3114009" y="902025"/>
            <a:ext cx="410855" cy="10376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3" name="Connecteur droit 472"/>
          <p:cNvCxnSpPr/>
          <p:nvPr/>
        </p:nvCxnSpPr>
        <p:spPr>
          <a:xfrm flipV="1">
            <a:off x="7835219" y="2746798"/>
            <a:ext cx="278846" cy="3732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5" name="Connecteur droit 474"/>
          <p:cNvCxnSpPr>
            <a:endCxn id="79" idx="1"/>
          </p:cNvCxnSpPr>
          <p:nvPr/>
        </p:nvCxnSpPr>
        <p:spPr>
          <a:xfrm flipV="1">
            <a:off x="1778601" y="1517768"/>
            <a:ext cx="306103" cy="189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7" name="Connecteur droit 476"/>
          <p:cNvCxnSpPr/>
          <p:nvPr/>
        </p:nvCxnSpPr>
        <p:spPr>
          <a:xfrm flipH="1" flipV="1">
            <a:off x="1742512" y="2254012"/>
            <a:ext cx="237200" cy="3481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0" name="Connecteur droit 479"/>
          <p:cNvCxnSpPr>
            <a:stCxn id="116" idx="6"/>
            <a:endCxn id="172" idx="3"/>
          </p:cNvCxnSpPr>
          <p:nvPr/>
        </p:nvCxnSpPr>
        <p:spPr>
          <a:xfrm flipH="1" flipV="1">
            <a:off x="1115478" y="2583626"/>
            <a:ext cx="861589" cy="185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2" name="Connecteur droit 481"/>
          <p:cNvCxnSpPr>
            <a:endCxn id="264" idx="3"/>
          </p:cNvCxnSpPr>
          <p:nvPr/>
        </p:nvCxnSpPr>
        <p:spPr>
          <a:xfrm flipH="1" flipV="1">
            <a:off x="1871968" y="3192071"/>
            <a:ext cx="408579" cy="1348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5" name="Ellipse 484"/>
          <p:cNvSpPr/>
          <p:nvPr/>
        </p:nvSpPr>
        <p:spPr>
          <a:xfrm>
            <a:off x="1861985" y="31672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ZoneTexte 489"/>
          <p:cNvSpPr txBox="1"/>
          <p:nvPr/>
        </p:nvSpPr>
        <p:spPr>
          <a:xfrm>
            <a:off x="99675" y="1672705"/>
            <a:ext cx="4074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MEL</a:t>
            </a:r>
          </a:p>
        </p:txBody>
      </p:sp>
      <p:sp>
        <p:nvSpPr>
          <p:cNvPr id="498" name="ZoneTexte 497"/>
          <p:cNvSpPr txBox="1"/>
          <p:nvPr/>
        </p:nvSpPr>
        <p:spPr>
          <a:xfrm>
            <a:off x="2419905" y="1031830"/>
            <a:ext cx="51328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Tetris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8" name="ZoneTexte 287"/>
          <p:cNvSpPr txBox="1"/>
          <p:nvPr/>
        </p:nvSpPr>
        <p:spPr>
          <a:xfrm>
            <a:off x="107504" y="3789040"/>
            <a:ext cx="102463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Commonspolis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95" name="ZoneTexte 294"/>
          <p:cNvSpPr txBox="1"/>
          <p:nvPr/>
        </p:nvSpPr>
        <p:spPr>
          <a:xfrm>
            <a:off x="107504" y="4190891"/>
            <a:ext cx="72648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Barcelone</a:t>
            </a:r>
          </a:p>
        </p:txBody>
      </p:sp>
      <p:sp>
        <p:nvSpPr>
          <p:cNvPr id="296" name="ZoneTexte 295"/>
          <p:cNvSpPr txBox="1"/>
          <p:nvPr/>
        </p:nvSpPr>
        <p:spPr>
          <a:xfrm>
            <a:off x="822405" y="4005064"/>
            <a:ext cx="94128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Municipalisme</a:t>
            </a:r>
          </a:p>
        </p:txBody>
      </p:sp>
      <p:sp>
        <p:nvSpPr>
          <p:cNvPr id="298" name="ZoneTexte 297"/>
          <p:cNvSpPr txBox="1"/>
          <p:nvPr/>
        </p:nvSpPr>
        <p:spPr>
          <a:xfrm>
            <a:off x="57700" y="1154208"/>
            <a:ext cx="1233030"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Commonsnetwork</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0" name="Connecteur droit 299"/>
          <p:cNvCxnSpPr>
            <a:stCxn id="116" idx="1"/>
          </p:cNvCxnSpPr>
          <p:nvPr/>
        </p:nvCxnSpPr>
        <p:spPr>
          <a:xfrm flipH="1" flipV="1">
            <a:off x="1403648" y="2359064"/>
            <a:ext cx="514214" cy="2184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683568" y="2174667"/>
            <a:ext cx="558166"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Vecam</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6" name="Connecteur droit 305"/>
          <p:cNvCxnSpPr>
            <a:endCxn id="310" idx="3"/>
          </p:cNvCxnSpPr>
          <p:nvPr/>
        </p:nvCxnSpPr>
        <p:spPr>
          <a:xfrm flipV="1">
            <a:off x="2143936" y="1334073"/>
            <a:ext cx="588840" cy="182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8" name="Ellipse 307"/>
          <p:cNvSpPr/>
          <p:nvPr/>
        </p:nvSpPr>
        <p:spPr>
          <a:xfrm>
            <a:off x="3014113" y="107902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0" name="Ellipse 309"/>
          <p:cNvSpPr/>
          <p:nvPr/>
        </p:nvSpPr>
        <p:spPr>
          <a:xfrm>
            <a:off x="2726081" y="129504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p:cNvSpPr/>
          <p:nvPr/>
        </p:nvSpPr>
        <p:spPr>
          <a:xfrm>
            <a:off x="1043608" y="162880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a:off x="1196008" y="13670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8" name="Connecteur droit 317"/>
          <p:cNvCxnSpPr>
            <a:stCxn id="462" idx="3"/>
          </p:cNvCxnSpPr>
          <p:nvPr/>
        </p:nvCxnSpPr>
        <p:spPr>
          <a:xfrm flipH="1" flipV="1">
            <a:off x="1066467" y="1670168"/>
            <a:ext cx="651522" cy="654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Connecteur droit 319"/>
          <p:cNvCxnSpPr>
            <a:stCxn id="462" idx="7"/>
          </p:cNvCxnSpPr>
          <p:nvPr/>
        </p:nvCxnSpPr>
        <p:spPr>
          <a:xfrm flipH="1" flipV="1">
            <a:off x="1208667" y="1407351"/>
            <a:ext cx="558369" cy="2790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a:endCxn id="308" idx="3"/>
          </p:cNvCxnSpPr>
          <p:nvPr/>
        </p:nvCxnSpPr>
        <p:spPr>
          <a:xfrm flipH="1" flipV="1">
            <a:off x="3020808" y="1118049"/>
            <a:ext cx="104337" cy="8445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a:stCxn id="7" idx="0"/>
            <a:endCxn id="79" idx="5"/>
          </p:cNvCxnSpPr>
          <p:nvPr/>
        </p:nvCxnSpPr>
        <p:spPr>
          <a:xfrm flipH="1" flipV="1">
            <a:off x="2117033" y="1550097"/>
            <a:ext cx="1266835" cy="18789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6" name="ZoneTexte 325"/>
          <p:cNvSpPr txBox="1"/>
          <p:nvPr/>
        </p:nvSpPr>
        <p:spPr>
          <a:xfrm>
            <a:off x="1691680" y="1633540"/>
            <a:ext cx="647934" cy="246221"/>
          </a:xfrm>
          <a:prstGeom prst="rect">
            <a:avLst/>
          </a:prstGeom>
          <a:noFill/>
        </p:spPr>
        <p:txBody>
          <a:bodyPr wrap="none" rtlCol="0">
            <a:spAutoFit/>
          </a:bodyPr>
          <a:lstStyle/>
          <a:p>
            <a:r>
              <a:rPr lang="fr-FR" sz="1000" i="1" dirty="0" err="1">
                <a:latin typeface="Source Sans Pro" panose="020B0503030403020204" pitchFamily="34" charset="0"/>
                <a:ea typeface="Source Sans Pro" panose="020B0503030403020204" pitchFamily="34" charset="0"/>
              </a:rPr>
              <a:t>Enacting</a:t>
            </a:r>
            <a:endParaRPr lang="fr-FR" sz="1000" i="1" dirty="0">
              <a:latin typeface="Source Sans Pro" panose="020B0503030403020204" pitchFamily="34" charset="0"/>
              <a:ea typeface="Source Sans Pro" panose="020B0503030403020204" pitchFamily="34" charset="0"/>
            </a:endParaRPr>
          </a:p>
        </p:txBody>
      </p:sp>
      <p:sp>
        <p:nvSpPr>
          <p:cNvPr id="327" name="ZoneTexte 326"/>
          <p:cNvSpPr txBox="1"/>
          <p:nvPr/>
        </p:nvSpPr>
        <p:spPr>
          <a:xfrm>
            <a:off x="1080870" y="962947"/>
            <a:ext cx="46679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CLES</a:t>
            </a:r>
          </a:p>
        </p:txBody>
      </p:sp>
      <p:sp>
        <p:nvSpPr>
          <p:cNvPr id="329" name="ZoneTexte 328"/>
          <p:cNvSpPr txBox="1"/>
          <p:nvPr/>
        </p:nvSpPr>
        <p:spPr>
          <a:xfrm>
            <a:off x="584574" y="734507"/>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Preston</a:t>
            </a:r>
          </a:p>
        </p:txBody>
      </p:sp>
      <p:sp>
        <p:nvSpPr>
          <p:cNvPr id="330" name="ZoneTexte 329"/>
          <p:cNvSpPr txBox="1"/>
          <p:nvPr/>
        </p:nvSpPr>
        <p:spPr>
          <a:xfrm>
            <a:off x="901587" y="476672"/>
            <a:ext cx="51648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Wigan</a:t>
            </a:r>
          </a:p>
        </p:txBody>
      </p:sp>
      <p:cxnSp>
        <p:nvCxnSpPr>
          <p:cNvPr id="341" name="Connecteur droit 340"/>
          <p:cNvCxnSpPr/>
          <p:nvPr/>
        </p:nvCxnSpPr>
        <p:spPr>
          <a:xfrm flipH="1" flipV="1">
            <a:off x="1524804" y="1226949"/>
            <a:ext cx="238884" cy="473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2" name="Ellipse 341"/>
          <p:cNvSpPr/>
          <p:nvPr/>
        </p:nvSpPr>
        <p:spPr>
          <a:xfrm>
            <a:off x="1501945" y="115103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ZoneTexte 342"/>
          <p:cNvSpPr txBox="1"/>
          <p:nvPr/>
        </p:nvSpPr>
        <p:spPr>
          <a:xfrm>
            <a:off x="8571304" y="5589240"/>
            <a:ext cx="465192"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CD93</a:t>
            </a:r>
          </a:p>
        </p:txBody>
      </p:sp>
      <p:cxnSp>
        <p:nvCxnSpPr>
          <p:cNvPr id="344" name="Connecteur droit 343"/>
          <p:cNvCxnSpPr>
            <a:stCxn id="247" idx="5"/>
          </p:cNvCxnSpPr>
          <p:nvPr/>
        </p:nvCxnSpPr>
        <p:spPr>
          <a:xfrm flipV="1">
            <a:off x="6722082" y="2185119"/>
            <a:ext cx="893749" cy="2231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a:endCxn id="105" idx="5"/>
          </p:cNvCxnSpPr>
          <p:nvPr/>
        </p:nvCxnSpPr>
        <p:spPr>
          <a:xfrm>
            <a:off x="4319972" y="1916832"/>
            <a:ext cx="173325" cy="390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1" name="ZoneTexte 350"/>
          <p:cNvSpPr txBox="1"/>
          <p:nvPr/>
        </p:nvSpPr>
        <p:spPr>
          <a:xfrm>
            <a:off x="7484104" y="1849916"/>
            <a:ext cx="476412"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DEAL</a:t>
            </a:r>
          </a:p>
        </p:txBody>
      </p:sp>
      <p:sp>
        <p:nvSpPr>
          <p:cNvPr id="352" name="Ellipse 351"/>
          <p:cNvSpPr/>
          <p:nvPr/>
        </p:nvSpPr>
        <p:spPr>
          <a:xfrm>
            <a:off x="7622625" y="215914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ZoneTexte 352"/>
          <p:cNvSpPr txBox="1"/>
          <p:nvPr/>
        </p:nvSpPr>
        <p:spPr>
          <a:xfrm>
            <a:off x="7991049" y="1161130"/>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354" name="ZoneTexte 353"/>
          <p:cNvSpPr txBox="1"/>
          <p:nvPr/>
        </p:nvSpPr>
        <p:spPr>
          <a:xfrm>
            <a:off x="8122502" y="1417189"/>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355" name="ZoneTexte 354"/>
          <p:cNvSpPr txBox="1"/>
          <p:nvPr/>
        </p:nvSpPr>
        <p:spPr>
          <a:xfrm>
            <a:off x="8274902" y="1670611"/>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Valence</a:t>
            </a: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Étoile à 5 branches 346"/>
          <p:cNvSpPr/>
          <p:nvPr/>
        </p:nvSpPr>
        <p:spPr>
          <a:xfrm>
            <a:off x="2690804" y="4890065"/>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Étoile à 5 branches 349"/>
          <p:cNvSpPr/>
          <p:nvPr/>
        </p:nvSpPr>
        <p:spPr>
          <a:xfrm>
            <a:off x="2771800" y="2852936"/>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Étoile à 5 branches 356"/>
          <p:cNvSpPr/>
          <p:nvPr/>
        </p:nvSpPr>
        <p:spPr>
          <a:xfrm>
            <a:off x="1538676" y="4221088"/>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Étoile à 5 branches 357"/>
          <p:cNvSpPr/>
          <p:nvPr/>
        </p:nvSpPr>
        <p:spPr>
          <a:xfrm>
            <a:off x="971600" y="4241993"/>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Étoile à 5 branches 358"/>
          <p:cNvSpPr/>
          <p:nvPr/>
        </p:nvSpPr>
        <p:spPr>
          <a:xfrm>
            <a:off x="1106628" y="4437112"/>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Étoile à 5 branches 360"/>
          <p:cNvSpPr/>
          <p:nvPr/>
        </p:nvSpPr>
        <p:spPr>
          <a:xfrm>
            <a:off x="3050844" y="4314001"/>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p:cNvSpPr/>
          <p:nvPr/>
        </p:nvSpPr>
        <p:spPr>
          <a:xfrm>
            <a:off x="2078009" y="35730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3" name="Étoile à 5 branches 362"/>
          <p:cNvSpPr/>
          <p:nvPr/>
        </p:nvSpPr>
        <p:spPr>
          <a:xfrm>
            <a:off x="4418996" y="1865729"/>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4" name="Étoile à 5 branches 363"/>
          <p:cNvSpPr/>
          <p:nvPr/>
        </p:nvSpPr>
        <p:spPr>
          <a:xfrm>
            <a:off x="890604" y="4725144"/>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Étoile à 5 branches 364"/>
          <p:cNvSpPr/>
          <p:nvPr/>
        </p:nvSpPr>
        <p:spPr>
          <a:xfrm>
            <a:off x="1754700" y="5394121"/>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6" name="Étoile à 5 branches 365"/>
          <p:cNvSpPr/>
          <p:nvPr/>
        </p:nvSpPr>
        <p:spPr>
          <a:xfrm>
            <a:off x="1610684" y="5445224"/>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Étoile à 5 branches 367"/>
          <p:cNvSpPr/>
          <p:nvPr/>
        </p:nvSpPr>
        <p:spPr>
          <a:xfrm>
            <a:off x="2042732" y="3573016"/>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Étoile à 5 branches 369"/>
          <p:cNvSpPr/>
          <p:nvPr/>
        </p:nvSpPr>
        <p:spPr>
          <a:xfrm>
            <a:off x="683568" y="5898177"/>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Étoile à 5 branches 370"/>
          <p:cNvSpPr/>
          <p:nvPr/>
        </p:nvSpPr>
        <p:spPr>
          <a:xfrm>
            <a:off x="2051720" y="1505689"/>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Étoile à 5 branches 371"/>
          <p:cNvSpPr/>
          <p:nvPr/>
        </p:nvSpPr>
        <p:spPr>
          <a:xfrm>
            <a:off x="5796136" y="1268760"/>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Étoile à 5 branches 373"/>
          <p:cNvSpPr/>
          <p:nvPr/>
        </p:nvSpPr>
        <p:spPr>
          <a:xfrm>
            <a:off x="7884368" y="3068960"/>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Étoile à 5 branches 375"/>
          <p:cNvSpPr/>
          <p:nvPr/>
        </p:nvSpPr>
        <p:spPr>
          <a:xfrm>
            <a:off x="7452320" y="4025969"/>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Étoile à 5 branches 378"/>
          <p:cNvSpPr/>
          <p:nvPr/>
        </p:nvSpPr>
        <p:spPr>
          <a:xfrm>
            <a:off x="7659356" y="5589240"/>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Étoile à 5 branches 379"/>
          <p:cNvSpPr/>
          <p:nvPr/>
        </p:nvSpPr>
        <p:spPr>
          <a:xfrm>
            <a:off x="1322652" y="2297777"/>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Étoile à 5 branches 380"/>
          <p:cNvSpPr/>
          <p:nvPr/>
        </p:nvSpPr>
        <p:spPr>
          <a:xfrm>
            <a:off x="1682692" y="2153761"/>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Étoile à 5 branches 381"/>
          <p:cNvSpPr/>
          <p:nvPr/>
        </p:nvSpPr>
        <p:spPr>
          <a:xfrm>
            <a:off x="2771800" y="5322113"/>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Étoile à 5 branches 382"/>
          <p:cNvSpPr/>
          <p:nvPr/>
        </p:nvSpPr>
        <p:spPr>
          <a:xfrm>
            <a:off x="2978836" y="5754161"/>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Étoile à 5 branches 383"/>
          <p:cNvSpPr/>
          <p:nvPr/>
        </p:nvSpPr>
        <p:spPr>
          <a:xfrm>
            <a:off x="1826708" y="5834553"/>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Étoile à 5 branches 384"/>
          <p:cNvSpPr/>
          <p:nvPr/>
        </p:nvSpPr>
        <p:spPr>
          <a:xfrm>
            <a:off x="1763688" y="5661248"/>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Étoile à 5 branches 385"/>
          <p:cNvSpPr/>
          <p:nvPr/>
        </p:nvSpPr>
        <p:spPr>
          <a:xfrm>
            <a:off x="1979712" y="5517232"/>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7" name="Étoile à 5 branches 386"/>
          <p:cNvSpPr/>
          <p:nvPr/>
        </p:nvSpPr>
        <p:spPr>
          <a:xfrm>
            <a:off x="1466668" y="5322113"/>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ZoneTexte 387"/>
          <p:cNvSpPr txBox="1"/>
          <p:nvPr/>
        </p:nvSpPr>
        <p:spPr>
          <a:xfrm>
            <a:off x="2539884" y="4437112"/>
            <a:ext cx="66396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Open UF</a:t>
            </a:r>
          </a:p>
        </p:txBody>
      </p:sp>
      <p:sp>
        <p:nvSpPr>
          <p:cNvPr id="389" name="Étoile à 5 branches 388"/>
          <p:cNvSpPr/>
          <p:nvPr/>
        </p:nvSpPr>
        <p:spPr>
          <a:xfrm>
            <a:off x="3203244" y="4466401"/>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ZoneTexte 389"/>
          <p:cNvSpPr txBox="1"/>
          <p:nvPr/>
        </p:nvSpPr>
        <p:spPr>
          <a:xfrm>
            <a:off x="107504" y="2276872"/>
            <a:ext cx="494046"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Ti </a:t>
            </a:r>
            <a:r>
              <a:rPr lang="fr-FR" sz="1000" b="1" dirty="0" err="1">
                <a:solidFill>
                  <a:schemeClr val="accent1">
                    <a:lumMod val="60000"/>
                    <a:lumOff val="40000"/>
                  </a:schemeClr>
                </a:solidFill>
                <a:latin typeface="Source Sans Pro" panose="020B0503030403020204" pitchFamily="34" charset="0"/>
                <a:ea typeface="Source Sans Pro" panose="020B0503030403020204" pitchFamily="34" charset="0"/>
              </a:rPr>
              <a:t>lab</a:t>
            </a:r>
            <a:endPar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endParaRPr>
          </a:p>
        </p:txBody>
      </p:sp>
      <p:sp>
        <p:nvSpPr>
          <p:cNvPr id="391" name="ZoneTexte 390"/>
          <p:cNvSpPr txBox="1"/>
          <p:nvPr/>
        </p:nvSpPr>
        <p:spPr>
          <a:xfrm>
            <a:off x="-36512" y="2924944"/>
            <a:ext cx="53893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Bègles</a:t>
            </a:r>
          </a:p>
        </p:txBody>
      </p:sp>
      <p:sp>
        <p:nvSpPr>
          <p:cNvPr id="392" name="Étoile à 5 branches 391"/>
          <p:cNvSpPr/>
          <p:nvPr/>
        </p:nvSpPr>
        <p:spPr>
          <a:xfrm>
            <a:off x="107504" y="2225769"/>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Étoile à 5 branches 392"/>
          <p:cNvSpPr/>
          <p:nvPr/>
        </p:nvSpPr>
        <p:spPr>
          <a:xfrm>
            <a:off x="458556" y="3068960"/>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Étoile à 5 branches 393"/>
          <p:cNvSpPr/>
          <p:nvPr/>
        </p:nvSpPr>
        <p:spPr>
          <a:xfrm>
            <a:off x="6372200" y="3429000"/>
            <a:ext cx="153004" cy="12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ZoneTexte 395"/>
          <p:cNvSpPr txBox="1"/>
          <p:nvPr/>
        </p:nvSpPr>
        <p:spPr>
          <a:xfrm>
            <a:off x="6980326" y="44624"/>
            <a:ext cx="1906291" cy="400110"/>
          </a:xfrm>
          <a:prstGeom prst="rect">
            <a:avLst/>
          </a:prstGeom>
          <a:solidFill>
            <a:schemeClr val="bg2">
              <a:lumMod val="50000"/>
            </a:schemeClr>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FIRST CONTACT</a:t>
            </a:r>
          </a:p>
        </p:txBody>
      </p:sp>
      <p:sp>
        <p:nvSpPr>
          <p:cNvPr id="398" name="Étoile à 5 branches 397"/>
          <p:cNvSpPr/>
          <p:nvPr/>
        </p:nvSpPr>
        <p:spPr>
          <a:xfrm>
            <a:off x="6579236" y="1721713"/>
            <a:ext cx="153004" cy="123111"/>
          </a:xfrm>
          <a:prstGeom prst="star5">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Étoile à 5 branches 345"/>
          <p:cNvSpPr/>
          <p:nvPr/>
        </p:nvSpPr>
        <p:spPr>
          <a:xfrm>
            <a:off x="4860032" y="5970185"/>
            <a:ext cx="153004" cy="123111"/>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0" name="Connecteur droit 359"/>
          <p:cNvCxnSpPr/>
          <p:nvPr/>
        </p:nvCxnSpPr>
        <p:spPr>
          <a:xfrm flipH="1" flipV="1">
            <a:off x="2798089" y="2814464"/>
            <a:ext cx="549775" cy="6865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5" name="Ellipse 394"/>
          <p:cNvSpPr/>
          <p:nvPr/>
        </p:nvSpPr>
        <p:spPr>
          <a:xfrm>
            <a:off x="2798089" y="285293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9" name="ZoneTexte 398"/>
          <p:cNvSpPr txBox="1"/>
          <p:nvPr/>
        </p:nvSpPr>
        <p:spPr>
          <a:xfrm>
            <a:off x="2123728" y="2498545"/>
            <a:ext cx="79380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Fondation</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de France</a:t>
            </a:r>
          </a:p>
        </p:txBody>
      </p:sp>
    </p:spTree>
    <p:extLst>
      <p:ext uri="{BB962C8B-B14F-4D97-AF65-F5344CB8AC3E}">
        <p14:creationId xmlns:p14="http://schemas.microsoft.com/office/powerpoint/2010/main" val="344166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36711"/>
            <a:ext cx="856895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lexandre</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Rambaud</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t>P</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hilosophe comptable &amp; écologique,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AgroParisTech</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Codirecteur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Chaire Comptabilité Ecologique</a:t>
            </a: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963738893"/>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7"/>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Changeons la façon de nous organiser collectivement et de concevoir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ce qui doit compter,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pour que humains et non-humains</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puissent cohabiter ensemble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dans un monde commun.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359801030"/>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8"/>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L</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aetitia</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 </a:t>
            </a:r>
            <a:r>
              <a:rPr lang="fr-FR" altLang="fr-FR" b="1" dirty="0" err="1">
                <a:solidFill>
                  <a:schemeClr val="accent6">
                    <a:lumMod val="75000"/>
                  </a:schemeClr>
                </a:solidFill>
                <a:latin typeface="Source Sans Pro" pitchFamily="34" charset="0"/>
                <a:ea typeface="Source Sans Pro" panose="020B0503030403020204" pitchFamily="34" charset="0"/>
                <a:cs typeface="Times New Roman" pitchFamily="18" charset="0"/>
              </a:rPr>
              <a:t>Bertholet</a:t>
            </a: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R</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esponsable de Département Transition écologique et solidaire</a:t>
            </a: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Fondation de France</a:t>
            </a:r>
            <a:br>
              <a:rPr kumimoji="0" lang="fr-FR" altLang="fr-FR"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946546830"/>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60"/>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«Pour réaliser une transition écologique ambitieuse et profonde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nous devons coopérer !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Public, privé population créons ensemble les conditions d’un dialogue fructueux</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d’une gouvernance partagée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pour préserver les ressources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assurer l’avenir de notre planète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de l’humanité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129892652"/>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7"/>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N</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icolas </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Perrin</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V</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ice-Président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Solidarité territoriale et budget bas carbone,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Département d’Ille-et-Vilaine</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835845798"/>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60"/>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Tant que le bien commun</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sera mesuré en €,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nous resterons des marchandises.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Innovons,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bifurquons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pour conduire nos collectivités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aux grands rendez-vous de l’humanité</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de la nature »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4251131542"/>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495526"/>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axime </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Zaït</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C</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o-fondateur</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err="1">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Communa</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(Bruxelles)</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79118022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À </a:t>
            </a:r>
            <a:r>
              <a:rPr lang="fr-FR" altLang="fr-FR" sz="3600" b="1" i="1" dirty="0" err="1">
                <a:solidFill>
                  <a:schemeClr val="accent6">
                    <a:lumMod val="75000"/>
                  </a:schemeClr>
                </a:solidFill>
                <a:latin typeface="Source Sans Pro" pitchFamily="34" charset="0"/>
                <a:ea typeface="Source Sans Pro" panose="020B0503030403020204" pitchFamily="34" charset="0"/>
                <a:cs typeface="Times New Roman" pitchFamily="18" charset="0"/>
              </a:rPr>
              <a:t>Communa</a:t>
            </a: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nous travaillons avec les pouvoirs publics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à redonner un usage aux bâtiments vides, en les gérant avec les communautés locales et en y déployant des activités d'ESS, culturelles, sociales et d'hébergements pour les plus fragiles.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749712265"/>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3"/>
          <p:cNvSpPr/>
          <p:nvPr/>
        </p:nvSpPr>
        <p:spPr>
          <a:xfrm>
            <a:off x="5004044" y="2492892"/>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 name="Ellipse 5"/>
          <p:cNvSpPr/>
          <p:nvPr/>
        </p:nvSpPr>
        <p:spPr>
          <a:xfrm>
            <a:off x="4950140" y="4401107"/>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 name="Ellipse 6"/>
          <p:cNvSpPr/>
          <p:nvPr/>
        </p:nvSpPr>
        <p:spPr>
          <a:xfrm>
            <a:off x="3275856" y="3429000"/>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5" name="Connecteur droit 7"/>
          <p:cNvCxnSpPr>
            <a:stCxn id="4" idx="7"/>
          </p:cNvCxnSpPr>
          <p:nvPr/>
        </p:nvCxnSpPr>
        <p:spPr>
          <a:xfrm flipV="1">
            <a:off x="3460245" y="3140963"/>
            <a:ext cx="607701" cy="319675"/>
          </a:xfrm>
          <a:prstGeom prst="straightConnector1">
            <a:avLst/>
          </a:prstGeom>
          <a:noFill/>
          <a:ln w="9528">
            <a:solidFill>
              <a:srgbClr val="000000"/>
            </a:solidFill>
            <a:prstDash val="solid"/>
          </a:ln>
        </p:spPr>
      </p:cxnSp>
      <p:sp>
        <p:nvSpPr>
          <p:cNvPr id="6" name="ZoneTexte 13"/>
          <p:cNvSpPr txBox="1"/>
          <p:nvPr/>
        </p:nvSpPr>
        <p:spPr>
          <a:xfrm>
            <a:off x="3546061" y="2735628"/>
            <a:ext cx="1433404"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Source Sans Pro" pitchFamily="34"/>
                <a:ea typeface="Source Sans Pro" pitchFamily="34"/>
              </a:rPr>
              <a:t>Bifurcations</a:t>
            </a:r>
          </a:p>
        </p:txBody>
      </p:sp>
      <p:cxnSp>
        <p:nvCxnSpPr>
          <p:cNvPr id="7" name="Connecteur droit 15"/>
          <p:cNvCxnSpPr>
            <a:endCxn id="2" idx="3"/>
          </p:cNvCxnSpPr>
          <p:nvPr/>
        </p:nvCxnSpPr>
        <p:spPr>
          <a:xfrm flipV="1">
            <a:off x="4597063" y="2600910"/>
            <a:ext cx="406981" cy="211656"/>
          </a:xfrm>
          <a:prstGeom prst="straightConnector1">
            <a:avLst/>
          </a:prstGeom>
          <a:noFill/>
          <a:ln w="9528">
            <a:solidFill>
              <a:srgbClr val="000000"/>
            </a:solidFill>
            <a:prstDash val="solid"/>
          </a:ln>
        </p:spPr>
      </p:cxnSp>
      <p:cxnSp>
        <p:nvCxnSpPr>
          <p:cNvPr id="8" name="Connecteur droit 17"/>
          <p:cNvCxnSpPr>
            <a:stCxn id="2" idx="2"/>
            <a:endCxn id="3" idx="0"/>
          </p:cNvCxnSpPr>
          <p:nvPr/>
        </p:nvCxnSpPr>
        <p:spPr>
          <a:xfrm flipH="1">
            <a:off x="5058154" y="2708919"/>
            <a:ext cx="53904" cy="1692188"/>
          </a:xfrm>
          <a:prstGeom prst="straightConnector1">
            <a:avLst/>
          </a:prstGeom>
          <a:noFill/>
          <a:ln w="9528">
            <a:solidFill>
              <a:srgbClr val="000000"/>
            </a:solidFill>
            <a:prstDash val="solid"/>
          </a:ln>
        </p:spPr>
      </p:cxnSp>
      <p:cxnSp>
        <p:nvCxnSpPr>
          <p:cNvPr id="9" name="Connecteur droit 19"/>
          <p:cNvCxnSpPr>
            <a:stCxn id="4" idx="6"/>
            <a:endCxn id="3" idx="4"/>
          </p:cNvCxnSpPr>
          <p:nvPr/>
        </p:nvCxnSpPr>
        <p:spPr>
          <a:xfrm>
            <a:off x="3460247" y="3613391"/>
            <a:ext cx="1521529" cy="819352"/>
          </a:xfrm>
          <a:prstGeom prst="straightConnector1">
            <a:avLst/>
          </a:prstGeom>
          <a:noFill/>
          <a:ln w="9528">
            <a:solidFill>
              <a:srgbClr val="000000"/>
            </a:solidFill>
            <a:prstDash val="solid"/>
          </a:ln>
        </p:spPr>
      </p:cxnSp>
      <p:sp>
        <p:nvSpPr>
          <p:cNvPr id="10" name="ZoneTexte 22"/>
          <p:cNvSpPr txBox="1"/>
          <p:nvPr/>
        </p:nvSpPr>
        <p:spPr>
          <a:xfrm>
            <a:off x="4345923" y="2185123"/>
            <a:ext cx="1944764"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Source Sans Pro" pitchFamily="34"/>
                <a:ea typeface="Source Sans Pro" pitchFamily="34"/>
              </a:rPr>
              <a:t>Compter ce qui compte</a:t>
            </a:r>
          </a:p>
        </p:txBody>
      </p:sp>
      <p:sp>
        <p:nvSpPr>
          <p:cNvPr id="11" name="ZoneTexte 23"/>
          <p:cNvSpPr txBox="1"/>
          <p:nvPr/>
        </p:nvSpPr>
        <p:spPr>
          <a:xfrm>
            <a:off x="2265380" y="3609017"/>
            <a:ext cx="886785"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Source Sans Pro" pitchFamily="34"/>
                <a:ea typeface="Source Sans Pro" pitchFamily="34"/>
              </a:rPr>
              <a:t>Coopérer</a:t>
            </a:r>
          </a:p>
        </p:txBody>
      </p:sp>
      <p:sp>
        <p:nvSpPr>
          <p:cNvPr id="12" name="ZoneTexte 24"/>
          <p:cNvSpPr txBox="1"/>
          <p:nvPr/>
        </p:nvSpPr>
        <p:spPr>
          <a:xfrm>
            <a:off x="4368363" y="4631371"/>
            <a:ext cx="2180405"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Source Sans Pro" pitchFamily="34"/>
                <a:ea typeface="Source Sans Pro" pitchFamily="34"/>
              </a:rPr>
              <a:t>Rediriger l’action publique</a:t>
            </a:r>
          </a:p>
        </p:txBody>
      </p:sp>
      <p:sp>
        <p:nvSpPr>
          <p:cNvPr id="13" name="Ellipse 21"/>
          <p:cNvSpPr/>
          <p:nvPr/>
        </p:nvSpPr>
        <p:spPr>
          <a:xfrm>
            <a:off x="5040053" y="2531370"/>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4" name="Ellipse 27"/>
          <p:cNvSpPr/>
          <p:nvPr/>
        </p:nvSpPr>
        <p:spPr>
          <a:xfrm>
            <a:off x="3319006" y="3474308"/>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5" name="Ellipse 28"/>
          <p:cNvSpPr/>
          <p:nvPr/>
        </p:nvSpPr>
        <p:spPr>
          <a:xfrm>
            <a:off x="4981779" y="4439576"/>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6" name="ZoneTexte 55"/>
          <p:cNvSpPr txBox="1"/>
          <p:nvPr/>
        </p:nvSpPr>
        <p:spPr>
          <a:xfrm>
            <a:off x="1161132" y="6228024"/>
            <a:ext cx="734491"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Source Sans Pro" pitchFamily="34"/>
                <a:ea typeface="Source Sans Pro" pitchFamily="34"/>
              </a:rPr>
              <a:t>Socle</a:t>
            </a:r>
            <a:endParaRPr lang="fr-FR" sz="1800" b="0" i="0" u="none" strike="noStrike" kern="1200" cap="none" spc="0" baseline="0">
              <a:solidFill>
                <a:srgbClr val="000000"/>
              </a:solidFill>
              <a:uFillTx/>
              <a:latin typeface="Source Sans Pro" pitchFamily="34"/>
              <a:ea typeface="Source Sans Pro" pitchFamily="34"/>
            </a:endParaRPr>
          </a:p>
        </p:txBody>
      </p:sp>
      <p:cxnSp>
        <p:nvCxnSpPr>
          <p:cNvPr id="17" name="Connecteur droit 68"/>
          <p:cNvCxnSpPr/>
          <p:nvPr/>
        </p:nvCxnSpPr>
        <p:spPr>
          <a:xfrm>
            <a:off x="1508732" y="1772820"/>
            <a:ext cx="330071" cy="0"/>
          </a:xfrm>
          <a:prstGeom prst="straightConnector1">
            <a:avLst/>
          </a:prstGeom>
          <a:noFill/>
          <a:ln w="19046">
            <a:solidFill>
              <a:srgbClr val="FFFFFF"/>
            </a:solidFill>
            <a:prstDash val="solid"/>
          </a:ln>
        </p:spPr>
      </p:cxnSp>
      <p:sp>
        <p:nvSpPr>
          <p:cNvPr id="18" name="Triangle isocèle 31"/>
          <p:cNvSpPr/>
          <p:nvPr/>
        </p:nvSpPr>
        <p:spPr>
          <a:xfrm>
            <a:off x="683568" y="5013179"/>
            <a:ext cx="1596706" cy="1152125"/>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0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19" name="Connecteur droit 33"/>
          <p:cNvCxnSpPr/>
          <p:nvPr/>
        </p:nvCxnSpPr>
        <p:spPr>
          <a:xfrm>
            <a:off x="1263362" y="5291916"/>
            <a:ext cx="432045" cy="0"/>
          </a:xfrm>
          <a:prstGeom prst="straightConnector1">
            <a:avLst/>
          </a:prstGeom>
          <a:noFill/>
          <a:ln w="9528">
            <a:solidFill>
              <a:srgbClr val="FFFFFF"/>
            </a:solidFill>
            <a:prstDash val="solid"/>
          </a:ln>
        </p:spPr>
      </p:cxnSp>
      <p:cxnSp>
        <p:nvCxnSpPr>
          <p:cNvPr id="20" name="Connecteur droit 75"/>
          <p:cNvCxnSpPr/>
          <p:nvPr/>
        </p:nvCxnSpPr>
        <p:spPr>
          <a:xfrm>
            <a:off x="1284613" y="5147898"/>
            <a:ext cx="432054" cy="0"/>
          </a:xfrm>
          <a:prstGeom prst="straightConnector1">
            <a:avLst/>
          </a:prstGeom>
          <a:noFill/>
          <a:ln w="9528">
            <a:solidFill>
              <a:srgbClr val="FFFFFF"/>
            </a:solidFill>
            <a:prstDash val="solid"/>
          </a:ln>
        </p:spPr>
      </p:cxnSp>
      <p:cxnSp>
        <p:nvCxnSpPr>
          <p:cNvPr id="21" name="Connecteur droit 76"/>
          <p:cNvCxnSpPr/>
          <p:nvPr/>
        </p:nvCxnSpPr>
        <p:spPr>
          <a:xfrm>
            <a:off x="1358917" y="5075889"/>
            <a:ext cx="432045" cy="0"/>
          </a:xfrm>
          <a:prstGeom prst="straightConnector1">
            <a:avLst/>
          </a:prstGeom>
          <a:noFill/>
          <a:ln w="9528">
            <a:solidFill>
              <a:srgbClr val="FFFFFF"/>
            </a:solidFill>
            <a:prstDash val="solid"/>
          </a:ln>
        </p:spPr>
      </p:cxnSp>
      <p:sp>
        <p:nvSpPr>
          <p:cNvPr id="22" name="Rectangle 25"/>
          <p:cNvSpPr/>
          <p:nvPr/>
        </p:nvSpPr>
        <p:spPr>
          <a:xfrm>
            <a:off x="224640" y="161921"/>
            <a:ext cx="6534476" cy="175432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a:solidFill>
                  <a:srgbClr val="000000"/>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a:solidFill>
                <a:srgbClr val="000000"/>
              </a:solidFill>
              <a:uFillTx/>
              <a:latin typeface="Caracteres L11" pitchFamily="2"/>
            </a:endParaRPr>
          </a:p>
        </p:txBody>
      </p:sp>
    </p:spTree>
    <p:extLst>
      <p:ext uri="{BB962C8B-B14F-4D97-AF65-F5344CB8AC3E}">
        <p14:creationId xmlns:p14="http://schemas.microsoft.com/office/powerpoint/2010/main" val="208166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871721"/>
            <a:ext cx="7416824" cy="1092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lain</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Renk</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Alexandre Monnin</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P</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hilosophe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ESC Clermont-Ferrand, </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irecteur du MSC Stratégie et design pour l’anthropocène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Strate design de L</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yon </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Fondation pour l’urbanisme ouvert </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18509814"/>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418853"/>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Menons ensemble une redirection juste, au service des plus vulnérables.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652878566"/>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479862"/>
            <a:ext cx="741682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anon</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Laveau</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C</a:t>
            </a:r>
            <a:r>
              <a:rPr lang="fr-FR" altLang="fr-FR" dirty="0">
                <a:solidFill>
                  <a:srgbClr val="31859C"/>
                </a:solidFill>
                <a:latin typeface="Source Sans Pro" pitchFamily="34" charset="0"/>
                <a:ea typeface="Source Sans Pro" panose="020B0503030403020204" pitchFamily="34" charset="0"/>
                <a:cs typeface="Times New Roman" pitchFamily="18" charset="0"/>
              </a:rPr>
              <a:t>hargée de mission</a:t>
            </a:r>
            <a:br>
              <a:rPr lang="fr-FR" altLang="fr-FR" dirty="0">
                <a:solidFill>
                  <a:srgbClr val="31859C"/>
                </a:solidFill>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Le Printemps écologique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r>
              <a:rPr lang="fr-FR" b="1" dirty="0"/>
              <a:t> </a:t>
            </a:r>
            <a:br>
              <a:rPr lang="fr-FR" dirty="0"/>
            </a:br>
            <a:r>
              <a:rPr lang="fr-FR" dirty="0"/>
              <a:t> </a:t>
            </a:r>
            <a:br>
              <a:rPr lang="fr-FR" dirty="0"/>
            </a:b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02862"/>
            <a:ext cx="8712968"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Grâce à l'</a:t>
            </a:r>
            <a:r>
              <a:rPr lang="fr-FR" altLang="fr-FR" sz="3600" b="1" i="1" dirty="0" err="1">
                <a:solidFill>
                  <a:srgbClr val="31859C"/>
                </a:solidFill>
                <a:latin typeface="Source Sans Pro" pitchFamily="34" charset="0"/>
                <a:ea typeface="Source Sans Pro" panose="020B0503030403020204" pitchFamily="34" charset="0"/>
                <a:cs typeface="Times New Roman" pitchFamily="18" charset="0"/>
              </a:rPr>
              <a:t>écosyndicalisme</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osons revendiquer des espaces inclusifs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de coopération, d'expérimentation</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de débat sur notre lieu et temps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de travail pour enclencher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une redirection écologique démocratique de nos pratiques professionnelles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notre organisation du travail.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59604"/>
            <a:ext cx="7416824"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rthur</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Croizier</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R</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esponsable des formations professionnelles</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Campus de la Transition</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82790476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418853"/>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Se former avec la tête, le corps et le cœur, pour transformer nos institutions !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036319220"/>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9"/>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arine</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Albarède</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C</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hargée de développement innovation, numérique et data </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LaTurbine.coop</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4004609955"/>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59"/>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Avec ‘Mesure commune’,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explorons ensemble de nouvelles formes de mesure environnementale,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de partage et de dialogue en commun</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entre les citoyens, la science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les institutions,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au service de la connaissance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du développement du territoire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944322477"/>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59604"/>
            <a:ext cx="7416824"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r.sc. </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arja</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Dubravcic</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F</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ondatrice et consultante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Wild Innovation Agency</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E</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nseignante externe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Ecole d’architecture de Grenoble (ENSAG)</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23090912"/>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418853"/>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Créons ensemble des futurs souhaitables pour la biosphère Grenobloise !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152140079"/>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3"/>
          <p:cNvSpPr/>
          <p:nvPr/>
        </p:nvSpPr>
        <p:spPr>
          <a:xfrm>
            <a:off x="5004044" y="2492892"/>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 name="Ellipse 5"/>
          <p:cNvSpPr/>
          <p:nvPr/>
        </p:nvSpPr>
        <p:spPr>
          <a:xfrm>
            <a:off x="4950140" y="4401107"/>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 name="Ellipse 6"/>
          <p:cNvSpPr/>
          <p:nvPr/>
        </p:nvSpPr>
        <p:spPr>
          <a:xfrm>
            <a:off x="3275856" y="3429000"/>
            <a:ext cx="216027"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5" name="Connecteur droit 7"/>
          <p:cNvCxnSpPr>
            <a:stCxn id="4" idx="7"/>
          </p:cNvCxnSpPr>
          <p:nvPr/>
        </p:nvCxnSpPr>
        <p:spPr>
          <a:xfrm flipV="1">
            <a:off x="3460245" y="3140963"/>
            <a:ext cx="607701" cy="319675"/>
          </a:xfrm>
          <a:prstGeom prst="straightConnector1">
            <a:avLst/>
          </a:prstGeom>
          <a:noFill/>
          <a:ln w="9528">
            <a:solidFill>
              <a:srgbClr val="000000"/>
            </a:solidFill>
            <a:prstDash val="solid"/>
          </a:ln>
        </p:spPr>
      </p:cxnSp>
      <p:sp>
        <p:nvSpPr>
          <p:cNvPr id="6" name="ZoneTexte 13"/>
          <p:cNvSpPr txBox="1"/>
          <p:nvPr/>
        </p:nvSpPr>
        <p:spPr>
          <a:xfrm>
            <a:off x="3546061" y="2735628"/>
            <a:ext cx="1433404"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Source Sans Pro" pitchFamily="34"/>
                <a:ea typeface="Source Sans Pro" pitchFamily="34"/>
              </a:rPr>
              <a:t>Bifurcations</a:t>
            </a:r>
          </a:p>
        </p:txBody>
      </p:sp>
      <p:cxnSp>
        <p:nvCxnSpPr>
          <p:cNvPr id="7" name="Connecteur droit 15"/>
          <p:cNvCxnSpPr>
            <a:endCxn id="2" idx="3"/>
          </p:cNvCxnSpPr>
          <p:nvPr/>
        </p:nvCxnSpPr>
        <p:spPr>
          <a:xfrm flipV="1">
            <a:off x="4597063" y="2600910"/>
            <a:ext cx="406981" cy="211656"/>
          </a:xfrm>
          <a:prstGeom prst="straightConnector1">
            <a:avLst/>
          </a:prstGeom>
          <a:noFill/>
          <a:ln w="9528">
            <a:solidFill>
              <a:srgbClr val="000000"/>
            </a:solidFill>
            <a:prstDash val="solid"/>
          </a:ln>
        </p:spPr>
      </p:cxnSp>
      <p:cxnSp>
        <p:nvCxnSpPr>
          <p:cNvPr id="8" name="Connecteur droit 17"/>
          <p:cNvCxnSpPr>
            <a:stCxn id="2" idx="2"/>
            <a:endCxn id="3" idx="0"/>
          </p:cNvCxnSpPr>
          <p:nvPr/>
        </p:nvCxnSpPr>
        <p:spPr>
          <a:xfrm flipH="1">
            <a:off x="5058154" y="2708919"/>
            <a:ext cx="53904" cy="1692188"/>
          </a:xfrm>
          <a:prstGeom prst="straightConnector1">
            <a:avLst/>
          </a:prstGeom>
          <a:noFill/>
          <a:ln w="9528">
            <a:solidFill>
              <a:srgbClr val="000000"/>
            </a:solidFill>
            <a:prstDash val="solid"/>
          </a:ln>
        </p:spPr>
      </p:cxnSp>
      <p:cxnSp>
        <p:nvCxnSpPr>
          <p:cNvPr id="9" name="Connecteur droit 19"/>
          <p:cNvCxnSpPr>
            <a:stCxn id="4" idx="6"/>
            <a:endCxn id="3" idx="4"/>
          </p:cNvCxnSpPr>
          <p:nvPr/>
        </p:nvCxnSpPr>
        <p:spPr>
          <a:xfrm>
            <a:off x="3460247" y="3613391"/>
            <a:ext cx="1521529" cy="819352"/>
          </a:xfrm>
          <a:prstGeom prst="straightConnector1">
            <a:avLst/>
          </a:prstGeom>
          <a:noFill/>
          <a:ln w="9528">
            <a:solidFill>
              <a:srgbClr val="000000"/>
            </a:solidFill>
            <a:prstDash val="solid"/>
          </a:ln>
        </p:spPr>
      </p:cxnSp>
      <p:sp>
        <p:nvSpPr>
          <p:cNvPr id="10" name="Ellipse 21"/>
          <p:cNvSpPr/>
          <p:nvPr/>
        </p:nvSpPr>
        <p:spPr>
          <a:xfrm>
            <a:off x="5040053" y="2531370"/>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1" name="Ellipse 27"/>
          <p:cNvSpPr/>
          <p:nvPr/>
        </p:nvSpPr>
        <p:spPr>
          <a:xfrm>
            <a:off x="3319006" y="3474308"/>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2" name="Ellipse 28"/>
          <p:cNvSpPr/>
          <p:nvPr/>
        </p:nvSpPr>
        <p:spPr>
          <a:xfrm>
            <a:off x="4981779" y="4439576"/>
            <a:ext cx="144018" cy="139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13" name="Connecteur droit 68"/>
          <p:cNvCxnSpPr/>
          <p:nvPr/>
        </p:nvCxnSpPr>
        <p:spPr>
          <a:xfrm>
            <a:off x="1508732" y="1772820"/>
            <a:ext cx="330071" cy="0"/>
          </a:xfrm>
          <a:prstGeom prst="straightConnector1">
            <a:avLst/>
          </a:prstGeom>
          <a:noFill/>
          <a:ln w="19046">
            <a:solidFill>
              <a:srgbClr val="FFFFFF"/>
            </a:solidFill>
            <a:prstDash val="solid"/>
          </a:ln>
        </p:spPr>
      </p:cxnSp>
      <p:cxnSp>
        <p:nvCxnSpPr>
          <p:cNvPr id="14" name="Connecteur droit 33"/>
          <p:cNvCxnSpPr/>
          <p:nvPr/>
        </p:nvCxnSpPr>
        <p:spPr>
          <a:xfrm>
            <a:off x="1263362" y="5291916"/>
            <a:ext cx="432045" cy="0"/>
          </a:xfrm>
          <a:prstGeom prst="straightConnector1">
            <a:avLst/>
          </a:prstGeom>
          <a:noFill/>
          <a:ln w="9528">
            <a:solidFill>
              <a:srgbClr val="FFFFFF"/>
            </a:solidFill>
            <a:prstDash val="solid"/>
          </a:ln>
        </p:spPr>
      </p:cxnSp>
      <p:cxnSp>
        <p:nvCxnSpPr>
          <p:cNvPr id="15" name="Connecteur droit 75"/>
          <p:cNvCxnSpPr/>
          <p:nvPr/>
        </p:nvCxnSpPr>
        <p:spPr>
          <a:xfrm>
            <a:off x="1284613" y="5147898"/>
            <a:ext cx="432054" cy="0"/>
          </a:xfrm>
          <a:prstGeom prst="straightConnector1">
            <a:avLst/>
          </a:prstGeom>
          <a:noFill/>
          <a:ln w="9528">
            <a:solidFill>
              <a:srgbClr val="FFFFFF"/>
            </a:solidFill>
            <a:prstDash val="solid"/>
          </a:ln>
        </p:spPr>
      </p:cxnSp>
      <p:cxnSp>
        <p:nvCxnSpPr>
          <p:cNvPr id="16" name="Connecteur droit 76"/>
          <p:cNvCxnSpPr/>
          <p:nvPr/>
        </p:nvCxnSpPr>
        <p:spPr>
          <a:xfrm>
            <a:off x="1358917" y="5075889"/>
            <a:ext cx="432045" cy="0"/>
          </a:xfrm>
          <a:prstGeom prst="straightConnector1">
            <a:avLst/>
          </a:prstGeom>
          <a:noFill/>
          <a:ln w="9528">
            <a:solidFill>
              <a:srgbClr val="FFFFFF"/>
            </a:solidFill>
            <a:prstDash val="solid"/>
          </a:ln>
        </p:spPr>
      </p:cxnSp>
      <p:sp>
        <p:nvSpPr>
          <p:cNvPr id="20" name="ZoneTexte 30"/>
          <p:cNvSpPr txBox="1"/>
          <p:nvPr/>
        </p:nvSpPr>
        <p:spPr>
          <a:xfrm>
            <a:off x="6173260" y="2774929"/>
            <a:ext cx="2470544" cy="707882"/>
          </a:xfrm>
          <a:prstGeom prst="rect">
            <a:avLst/>
          </a:prstGeom>
          <a:solidFill>
            <a:srgbClr val="E46C0A"/>
          </a:solidFill>
          <a:ln w="9528">
            <a:solidFill>
              <a:srgbClr val="FFFFFF"/>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a:solidFill>
                  <a:srgbClr val="FFFFFF"/>
                </a:solidFill>
                <a:uFillTx/>
                <a:latin typeface="Source Sans Pro" pitchFamily="34"/>
                <a:ea typeface="Source Sans Pro" pitchFamily="34"/>
              </a:rPr>
              <a:t>SOCIETE CIVILE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a:solidFill>
                  <a:srgbClr val="FFFFFF"/>
                </a:solidFill>
                <a:uFillTx/>
                <a:latin typeface="Source Sans Pro" pitchFamily="34"/>
                <a:ea typeface="Source Sans Pro" pitchFamily="34"/>
              </a:rPr>
              <a:t>– ASSOS  - COMMUNS</a:t>
            </a:r>
          </a:p>
        </p:txBody>
      </p:sp>
      <p:sp>
        <p:nvSpPr>
          <p:cNvPr id="21" name="ZoneTexte 31"/>
          <p:cNvSpPr txBox="1"/>
          <p:nvPr/>
        </p:nvSpPr>
        <p:spPr>
          <a:xfrm>
            <a:off x="2975082" y="5126016"/>
            <a:ext cx="3950116" cy="707882"/>
          </a:xfrm>
          <a:prstGeom prst="rect">
            <a:avLst/>
          </a:prstGeom>
          <a:solidFill>
            <a:srgbClr val="77933C"/>
          </a:solidFill>
          <a:ln w="9528">
            <a:solidFill>
              <a:srgbClr val="FFFFFF"/>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a:solidFill>
                  <a:srgbClr val="FFFFFF"/>
                </a:solidFill>
                <a:uFillTx/>
                <a:latin typeface="Source Sans Pro" pitchFamily="34"/>
                <a:ea typeface="Source Sans Pro" pitchFamily="34"/>
              </a:rPr>
              <a:t>SPHERE RECHERCHE ACADEMIQUE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a:solidFill>
                  <a:srgbClr val="FFFFFF"/>
                </a:solidFill>
                <a:uFillTx/>
                <a:latin typeface="Source Sans Pro" pitchFamily="34"/>
                <a:ea typeface="Source Sans Pro" pitchFamily="34"/>
              </a:rPr>
              <a:t> ET SCIENCES CITOYENNES</a:t>
            </a:r>
          </a:p>
        </p:txBody>
      </p:sp>
      <p:sp>
        <p:nvSpPr>
          <p:cNvPr id="22" name="ZoneTexte 32"/>
          <p:cNvSpPr txBox="1"/>
          <p:nvPr/>
        </p:nvSpPr>
        <p:spPr>
          <a:xfrm>
            <a:off x="299027" y="2884712"/>
            <a:ext cx="2792751" cy="400114"/>
          </a:xfrm>
          <a:prstGeom prst="rect">
            <a:avLst/>
          </a:prstGeom>
          <a:solidFill>
            <a:srgbClr val="558ED5"/>
          </a:solidFill>
          <a:ln w="9528">
            <a:solidFill>
              <a:srgbClr val="FFFFFF"/>
            </a:solid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a:solidFill>
                  <a:srgbClr val="FFFFFF"/>
                </a:solidFill>
                <a:uFillTx/>
                <a:latin typeface="Source Sans Pro" pitchFamily="34"/>
                <a:ea typeface="Source Sans Pro" pitchFamily="34"/>
              </a:rPr>
              <a:t>BIFURQUEURS PUBLICS</a:t>
            </a:r>
          </a:p>
        </p:txBody>
      </p:sp>
      <p:sp>
        <p:nvSpPr>
          <p:cNvPr id="23" name="ZoneTexte 22"/>
          <p:cNvSpPr txBox="1"/>
          <p:nvPr/>
        </p:nvSpPr>
        <p:spPr>
          <a:xfrm>
            <a:off x="285432" y="1253659"/>
            <a:ext cx="7814960" cy="2031325"/>
          </a:xfrm>
          <a:prstGeom prst="rect">
            <a:avLst/>
          </a:prstGeom>
          <a:noFill/>
        </p:spPr>
        <p:txBody>
          <a:bodyPr wrap="none" rtlCol="0">
            <a:spAutoFit/>
          </a:bodyPr>
          <a:lstStyle/>
          <a:p>
            <a:pPr lvl="0">
              <a:defRPr sz="1800" b="0" i="0" u="none" strike="noStrike" kern="0" cap="none" spc="0" baseline="0">
                <a:solidFill>
                  <a:srgbClr val="000000"/>
                </a:solidFill>
                <a:uFillTx/>
              </a:defRPr>
            </a:pPr>
            <a:r>
              <a:rPr lang="fr-FR" b="1" dirty="0">
                <a:solidFill>
                  <a:srgbClr val="000000"/>
                </a:solidFill>
                <a:latin typeface="Arial" pitchFamily="34"/>
                <a:cs typeface="Arial" pitchFamily="34"/>
              </a:rPr>
              <a:t>Une administration horizontale ouverte : le chantier ouvert au public !</a:t>
            </a:r>
          </a:p>
          <a:p>
            <a:pPr lvl="0">
              <a:defRPr sz="1800" b="0" i="0" u="none" strike="noStrike" kern="0" cap="none" spc="0" baseline="0">
                <a:solidFill>
                  <a:srgbClr val="000000"/>
                </a:solidFill>
                <a:uFillTx/>
              </a:defRPr>
            </a:pPr>
            <a:r>
              <a:rPr lang="fr-FR" b="1" dirty="0">
                <a:solidFill>
                  <a:srgbClr val="000000"/>
                </a:solidFill>
                <a:latin typeface="Arial" pitchFamily="34"/>
                <a:cs typeface="Arial" pitchFamily="34"/>
              </a:rPr>
              <a:t>Un ville en commun qui relie autour d’un contrat écologique et social</a:t>
            </a:r>
          </a:p>
          <a:p>
            <a:pPr lvl="0">
              <a:defRPr sz="1800" b="0" i="0" u="none" strike="noStrike" kern="0" cap="none" spc="0" baseline="0">
                <a:solidFill>
                  <a:srgbClr val="000000"/>
                </a:solidFill>
                <a:uFillTx/>
              </a:defRPr>
            </a:pPr>
            <a:r>
              <a:rPr lang="fr-FR" b="1" dirty="0">
                <a:solidFill>
                  <a:srgbClr val="000000"/>
                </a:solidFill>
                <a:latin typeface="Arial" pitchFamily="34"/>
                <a:cs typeface="Arial" pitchFamily="34"/>
              </a:rPr>
              <a:t>Un processus d’amélioration continue</a:t>
            </a:r>
          </a:p>
          <a:p>
            <a:pPr lvl="0">
              <a:defRPr sz="1800" b="0" i="0" u="none" strike="noStrike" kern="0" cap="none" spc="0" baseline="0">
                <a:solidFill>
                  <a:srgbClr val="000000"/>
                </a:solidFill>
                <a:uFillTx/>
              </a:defRPr>
            </a:pPr>
            <a:r>
              <a:rPr lang="fr-FR" b="1" dirty="0">
                <a:solidFill>
                  <a:srgbClr val="000000"/>
                </a:solidFill>
                <a:latin typeface="Arial" pitchFamily="34"/>
                <a:cs typeface="Arial" pitchFamily="34"/>
              </a:rPr>
              <a:t>Un devoir de mutabilité et d’anticipation</a:t>
            </a:r>
          </a:p>
          <a:p>
            <a:pPr lvl="0">
              <a:defRPr sz="1800" b="0" i="0" u="none" strike="noStrike" kern="0" cap="none" spc="0" baseline="0">
                <a:solidFill>
                  <a:srgbClr val="000000"/>
                </a:solidFill>
                <a:uFillTx/>
              </a:defRPr>
            </a:pPr>
            <a:endParaRPr lang="fr-FR" dirty="0">
              <a:solidFill>
                <a:srgbClr val="000000"/>
              </a:solidFill>
              <a:latin typeface="Arial" pitchFamily="34"/>
              <a:cs typeface="Arial" pitchFamily="34"/>
            </a:endParaRPr>
          </a:p>
          <a:p>
            <a:pPr lvl="0">
              <a:defRPr sz="1800" b="0" i="0" u="none" strike="noStrike" kern="0" cap="none" spc="0" baseline="0">
                <a:solidFill>
                  <a:srgbClr val="000000"/>
                </a:solidFill>
                <a:uFillTx/>
              </a:defRPr>
            </a:pPr>
            <a:endParaRPr lang="fr-FR" dirty="0">
              <a:solidFill>
                <a:srgbClr val="000000"/>
              </a:solidFill>
              <a:latin typeface="Arial" pitchFamily="34"/>
              <a:cs typeface="Arial" pitchFamily="34"/>
            </a:endParaRPr>
          </a:p>
          <a:p>
            <a:endParaRPr lang="fr-FR" dirty="0"/>
          </a:p>
        </p:txBody>
      </p:sp>
      <p:sp>
        <p:nvSpPr>
          <p:cNvPr id="25" name="Rectangle 25"/>
          <p:cNvSpPr/>
          <p:nvPr/>
        </p:nvSpPr>
        <p:spPr>
          <a:xfrm>
            <a:off x="395536" y="522550"/>
            <a:ext cx="6534476" cy="175432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95B3D7"/>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Caracteres L11" pitchFamily="2"/>
            </a:endParaRPr>
          </a:p>
        </p:txBody>
      </p:sp>
      <p:sp>
        <p:nvSpPr>
          <p:cNvPr id="26" name="Rectangle 26"/>
          <p:cNvSpPr/>
          <p:nvPr/>
        </p:nvSpPr>
        <p:spPr>
          <a:xfrm>
            <a:off x="323528" y="522550"/>
            <a:ext cx="6534476" cy="175432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E46C0A"/>
                </a:solidFill>
                <a:uFillTx/>
                <a:latin typeface="Caracteres L11" pitchFamily="2"/>
              </a:rPr>
              <a:t>bifurcations!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Caracteres L11" pitchFamily="2"/>
            </a:endParaRPr>
          </a:p>
        </p:txBody>
      </p:sp>
      <p:sp>
        <p:nvSpPr>
          <p:cNvPr id="27" name="Rectangle 29"/>
          <p:cNvSpPr/>
          <p:nvPr/>
        </p:nvSpPr>
        <p:spPr>
          <a:xfrm>
            <a:off x="467544" y="548680"/>
            <a:ext cx="8065812" cy="258532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5400" b="1" i="0" u="none" strike="noStrike" kern="1200" cap="none" spc="0" baseline="0" dirty="0">
                <a:solidFill>
                  <a:srgbClr val="77933C"/>
                </a:solidFill>
                <a:uFillTx/>
                <a:latin typeface="Caracteres L11" pitchFamily="2"/>
              </a:rPr>
              <a:t>bifurcations!</a:t>
            </a:r>
            <a:endParaRPr lang="fr-FR" sz="1100" b="0" i="0" u="none" strike="noStrike" kern="0" cap="none" spc="0" baseline="0" dirty="0">
              <a:solidFill>
                <a:srgbClr val="95B3D7"/>
              </a:solidFill>
              <a:uFillTx/>
              <a:latin typeface="Source Sans Pro" pitchFamily="34"/>
              <a:ea typeface="Source Sans Pro"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400" b="0" i="0" u="none" strike="noStrike" kern="1200" cap="none" spc="0" baseline="0" dirty="0">
              <a:solidFill>
                <a:srgbClr val="000000"/>
              </a:solidFill>
              <a:uFillTx/>
              <a:latin typeface="Arial" pitchFamily="34"/>
              <a:cs typeface="Arial" pitchFamily="34"/>
            </a:endParaRPr>
          </a:p>
        </p:txBody>
      </p:sp>
      <p:sp>
        <p:nvSpPr>
          <p:cNvPr id="24" name="ZoneTexte 22"/>
          <p:cNvSpPr txBox="1"/>
          <p:nvPr/>
        </p:nvSpPr>
        <p:spPr>
          <a:xfrm>
            <a:off x="4745419" y="2187143"/>
            <a:ext cx="1944764"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Source Sans Pro" pitchFamily="34"/>
                <a:ea typeface="Source Sans Pro" pitchFamily="34"/>
              </a:rPr>
              <a:t>Compter ce qui compte</a:t>
            </a:r>
          </a:p>
        </p:txBody>
      </p:sp>
      <p:sp>
        <p:nvSpPr>
          <p:cNvPr id="28" name="ZoneTexte 23"/>
          <p:cNvSpPr txBox="1"/>
          <p:nvPr/>
        </p:nvSpPr>
        <p:spPr>
          <a:xfrm>
            <a:off x="2664876" y="3611037"/>
            <a:ext cx="886785"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Source Sans Pro" pitchFamily="34"/>
                <a:ea typeface="Source Sans Pro" pitchFamily="34"/>
              </a:rPr>
              <a:t>Coopérer</a:t>
            </a:r>
          </a:p>
        </p:txBody>
      </p:sp>
      <p:sp>
        <p:nvSpPr>
          <p:cNvPr id="29" name="ZoneTexte 24"/>
          <p:cNvSpPr txBox="1"/>
          <p:nvPr/>
        </p:nvSpPr>
        <p:spPr>
          <a:xfrm>
            <a:off x="4767859" y="4633391"/>
            <a:ext cx="2180405"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000000"/>
                </a:solidFill>
                <a:uFillTx/>
                <a:latin typeface="Source Sans Pro" pitchFamily="34"/>
                <a:ea typeface="Source Sans Pro" pitchFamily="34"/>
              </a:rPr>
              <a:t>Rediriger l’action publique</a:t>
            </a:r>
          </a:p>
        </p:txBody>
      </p:sp>
    </p:spTree>
    <p:extLst>
      <p:ext uri="{BB962C8B-B14F-4D97-AF65-F5344CB8AC3E}">
        <p14:creationId xmlns:p14="http://schemas.microsoft.com/office/powerpoint/2010/main" val="219252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495525"/>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J</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ean</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Laudouar</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C</a:t>
            </a:r>
            <a:r>
              <a:rPr lang="fr-FR" altLang="fr-FR" dirty="0">
                <a:solidFill>
                  <a:srgbClr val="31859C"/>
                </a:solidFill>
                <a:latin typeface="Source Sans Pro" pitchFamily="34" charset="0"/>
                <a:ea typeface="Source Sans Pro" panose="020B0503030403020204" pitchFamily="34" charset="0"/>
                <a:cs typeface="Times New Roman" pitchFamily="18" charset="0"/>
              </a:rPr>
              <a:t>hef de projet</a:t>
            </a:r>
            <a:r>
              <a:rPr kumimoji="0" lang="fr-FR" altLang="fr-FR" b="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br>
              <a:rPr kumimoji="0" lang="fr-FR" altLang="fr-FR" b="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La 27ème Région</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a:t>
            </a:r>
            <a:r>
              <a:rPr lang="fr-FR" altLang="fr-FR" sz="3600" b="1" i="1" dirty="0" err="1">
                <a:solidFill>
                  <a:srgbClr val="31859C"/>
                </a:solidFill>
                <a:latin typeface="Source Sans Pro" pitchFamily="34" charset="0"/>
                <a:ea typeface="Source Sans Pro" panose="020B0503030403020204" pitchFamily="34" charset="0"/>
                <a:cs typeface="Times New Roman" pitchFamily="18" charset="0"/>
              </a:rPr>
              <a:t>Repolitisons</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les outils de gestion pour interroger une action publique territoriale plus juste et soutenable. »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752074"/>
            <a:ext cx="7416824"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P</a:t>
            </a:r>
            <a: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t>ierre</a:t>
            </a: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 MUSSEAU</a:t>
            </a: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C</a:t>
            </a:r>
            <a: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t>hef de projet transition systémique à la </a:t>
            </a: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Ville de Paris</a:t>
            </a:r>
            <a: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t> </a:t>
            </a: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1100" b="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D</a:t>
            </a:r>
            <a: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t>octorant CIFRE</a:t>
            </a: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Paris 1 Panthéon Sorbonne</a:t>
            </a:r>
            <a:b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b="1"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874587274"/>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479859"/>
            <a:ext cx="871296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«Les collectivités locales font aujourd’hui face à de multiples enjeux</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de redirection écologique et à des défis nombreux pour refaire démocratie.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Changer d’architecture comptable et redonner une véritable place aux communs en sont probablement des conditions nécessaires, qui nécessitent encore d'explorer par l’expérimentation et la recherche les moyens de les tisser ensemble. » </a:t>
            </a: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418689190"/>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495527"/>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F</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rédéric </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Sultan</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irecteur</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Remix the </a:t>
            </a:r>
            <a:r>
              <a:rPr kumimoji="0" lang="fr-FR" altLang="fr-FR" b="1" i="0" u="none" strike="noStrike" cap="none" normalizeH="0" baseline="0" dirty="0" err="1">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commons</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05997915"/>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587856"/>
            <a:ext cx="8712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Faisons grandir la culture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de la coopération et des communs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à travers une école des communs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pour faire éclore, accompagner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et rendre puissantes les innovations portées les Grenobloises et Grenoblois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34103055"/>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78950"/>
            <a:ext cx="7416824"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F</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ederica</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Gatta</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U</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rbaniste, enseignante-chercheure,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IUGA – PACTE</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5902542"/>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59"/>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Nous souhaitons observer</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et accompagner une évolution du service public vers des pratiques</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de partenariat public-commun</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et de ménagement du patrimoine urbain permettant de démontrer l’intérêt</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d’un urbanisme circulaire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face aux contraintes de l’austérité.»</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622782663"/>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1"/>
            <a:ext cx="7416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ichel</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Briand</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A</a:t>
            </a:r>
            <a:r>
              <a:rPr lang="fr-FR" altLang="fr-FR" dirty="0">
                <a:solidFill>
                  <a:srgbClr val="31859C"/>
                </a:solidFill>
                <a:latin typeface="Source Sans Pro" pitchFamily="34" charset="0"/>
                <a:ea typeface="Source Sans Pro" panose="020B0503030403020204" pitchFamily="34" charset="0"/>
                <a:cs typeface="Times New Roman" pitchFamily="18" charset="0"/>
              </a:rPr>
              <a:t>ncien élu de Brest, </a:t>
            </a:r>
            <a:r>
              <a:rPr lang="fr-FR" altLang="fr-FR" dirty="0" err="1">
                <a:solidFill>
                  <a:srgbClr val="31859C"/>
                </a:solidFill>
                <a:latin typeface="Source Sans Pro" pitchFamily="34" charset="0"/>
                <a:ea typeface="Source Sans Pro" panose="020B0503030403020204" pitchFamily="34" charset="0"/>
                <a:cs typeface="Times New Roman" pitchFamily="18" charset="0"/>
              </a:rPr>
              <a:t>c</a:t>
            </a:r>
            <a:r>
              <a:rPr kumimoji="0" lang="fr-FR" altLang="fr-FR" b="0" i="0" u="none" strike="noStrike" cap="none" normalizeH="0" baseline="0" dirty="0" err="1">
                <a:ln>
                  <a:noFill/>
                </a:ln>
                <a:solidFill>
                  <a:srgbClr val="31859C"/>
                </a:solidFill>
                <a:effectLst/>
                <a:latin typeface="Source Sans Pro" pitchFamily="34" charset="0"/>
                <a:ea typeface="Source Sans Pro" panose="020B0503030403020204" pitchFamily="34" charset="0"/>
                <a:cs typeface="Times New Roman" pitchFamily="18" charset="0"/>
              </a:rPr>
              <a:t>ommoner</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co-fondateur de</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Riposte Créative territoriale</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La collectivité a un poids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organisationnel fort, mais </a:t>
            </a:r>
            <a:r>
              <a:rPr lang="fr-FR" altLang="fr-FR" sz="3600" b="1" i="1" dirty="0" err="1">
                <a:solidFill>
                  <a:srgbClr val="31859C"/>
                </a:solidFill>
                <a:latin typeface="Source Sans Pro" pitchFamily="34" charset="0"/>
                <a:ea typeface="Source Sans Pro" panose="020B0503030403020204" pitchFamily="34" charset="0"/>
                <a:cs typeface="Times New Roman" pitchFamily="18" charset="0"/>
              </a:rPr>
              <a:t>chacun.e</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peut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faire un pas de côté dans le faire avec, l'attention aux acteurs du territoire</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le donner à voir</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qui valorise celles et ceux qui font.  »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204"/>
            <a:ext cx="9144000" cy="6605591"/>
          </a:xfrm>
          <a:prstGeom prst="rect">
            <a:avLst/>
          </a:prstGeom>
        </p:spPr>
      </p:pic>
    </p:spTree>
    <p:extLst>
      <p:ext uri="{BB962C8B-B14F-4D97-AF65-F5344CB8AC3E}">
        <p14:creationId xmlns:p14="http://schemas.microsoft.com/office/powerpoint/2010/main" val="3767177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36712"/>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Gretchen Walters</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C</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hercheure  praticienne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Université de Lausanne (UNIL)</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9243319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864855"/>
            <a:ext cx="87129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Explorons les liens entre des communs ruraux et urbains ; de l'assiette à l'énergie, pensons des services écosystémiques, la ville et les communs autour de Grenoble.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81216184"/>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3"/>
            <a:ext cx="77768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P</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hilippe </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Dubois</a:t>
            </a: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P</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résident</a:t>
            </a: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France Nature Environnement (FNE) Isère</a:t>
            </a:r>
            <a:endParaRPr kumimoji="0" lang="fr-FR" altLang="fr-FR" b="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664995061"/>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«Bifurquons ensemble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pour la transformation que nous appelons tous de nos meilleurs vœux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Venez- vous perdre et nous retrouver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dans les méandres d'un Parlement communal grenoblois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8597611"/>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498158"/>
            <a:ext cx="741682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rnaud </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Buchs</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E</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nseignant-chercheur,</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co-directeur du Master Transitions écologiques,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IEP Grenoble</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13018025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033858"/>
            <a:ext cx="871296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Les communs au service du bien commun.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Faire en commun permet d'associer</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les </a:t>
            </a:r>
            <a:r>
              <a:rPr lang="fr-FR" altLang="fr-FR" sz="3600" b="1" i="1" dirty="0" err="1">
                <a:solidFill>
                  <a:schemeClr val="accent3">
                    <a:lumMod val="75000"/>
                  </a:schemeClr>
                </a:solidFill>
                <a:latin typeface="Source Sans Pro" pitchFamily="34" charset="0"/>
                <a:ea typeface="Source Sans Pro" panose="020B0503030403020204" pitchFamily="34" charset="0"/>
                <a:cs typeface="Times New Roman" pitchFamily="18" charset="0"/>
              </a:rPr>
              <a:t>citoyen.nes</a:t>
            </a: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l'administration publique et l'enseignement supérieur et la recherche pour des projets collectifs territorialisés, solidaires et soutenables .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798024876"/>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6"/>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B</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enoît</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rgbClr val="31859C"/>
                </a:solidFill>
                <a:effectLst/>
                <a:latin typeface="Source Sans Pro" pitchFamily="34" charset="0"/>
                <a:ea typeface="Source Sans Pro" panose="020B0503030403020204" pitchFamily="34" charset="0"/>
                <a:cs typeface="Times New Roman" pitchFamily="18" charset="0"/>
              </a:rPr>
              <a:t>Vallauri</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D</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irecteur</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Ti </a:t>
            </a:r>
            <a:r>
              <a:rPr kumimoji="0" lang="fr-FR" altLang="fr-FR" b="1" i="0" u="none" strike="noStrike" cap="none" normalizeH="0" baseline="0" dirty="0" err="1">
                <a:ln>
                  <a:noFill/>
                </a:ln>
                <a:solidFill>
                  <a:srgbClr val="31859C"/>
                </a:solidFill>
                <a:effectLst/>
                <a:latin typeface="Source Sans Pro" pitchFamily="34" charset="0"/>
                <a:ea typeface="Source Sans Pro" panose="020B0503030403020204" pitchFamily="34" charset="0"/>
                <a:cs typeface="Times New Roman" pitchFamily="18" charset="0"/>
              </a:rPr>
              <a:t>Lab</a:t>
            </a:r>
            <a:br>
              <a:rPr lang="fr-FR" altLang="fr-FR" b="1"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Laboratoire de l’innovation de la Région Bretagne</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587856"/>
            <a:ext cx="8712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Développons la R&amp;D territoriale des Politiques publiques, pour faire des réalités du terrain et de la vie des citoyens le premier kilomètre de la </a:t>
            </a:r>
            <a:r>
              <a:rPr lang="fr-FR" altLang="fr-FR" sz="3600" b="1" i="1" dirty="0" err="1">
                <a:solidFill>
                  <a:srgbClr val="31859C"/>
                </a:solidFill>
                <a:latin typeface="Source Sans Pro" pitchFamily="34" charset="0"/>
                <a:ea typeface="Source Sans Pro" panose="020B0503030403020204" pitchFamily="34" charset="0"/>
                <a:cs typeface="Times New Roman" pitchFamily="18" charset="0"/>
              </a:rPr>
              <a:t>co</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-conception des transitions d’intérêt général.  »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2"/>
            <a:ext cx="7416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N</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icole</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 Alix</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P</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résidente</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La </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Coop des communs</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2688251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«Ensemble, reconnaissons nos complices, humains et non humains -nos outils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de gestion - pour nous emparer de notre destin commun, écologique et social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79487172"/>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68"/>
          <p:cNvCxnSpPr/>
          <p:nvPr/>
        </p:nvCxnSpPr>
        <p:spPr>
          <a:xfrm>
            <a:off x="1508729" y="1772816"/>
            <a:ext cx="3300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102421" y="4509120"/>
            <a:ext cx="949299"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CLT Bruxelles</a:t>
            </a:r>
          </a:p>
        </p:txBody>
      </p:sp>
      <p:sp>
        <p:nvSpPr>
          <p:cNvPr id="35" name="ZoneTexte 34"/>
          <p:cNvSpPr txBox="1"/>
          <p:nvPr/>
        </p:nvSpPr>
        <p:spPr>
          <a:xfrm>
            <a:off x="1181350" y="4293096"/>
            <a:ext cx="764953"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Communa</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36" name="ZoneTexte 35"/>
          <p:cNvSpPr txBox="1"/>
          <p:nvPr/>
        </p:nvSpPr>
        <p:spPr>
          <a:xfrm>
            <a:off x="3207181" y="4960948"/>
            <a:ext cx="486030"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GRET</a:t>
            </a:r>
          </a:p>
        </p:txBody>
      </p:sp>
      <p:sp>
        <p:nvSpPr>
          <p:cNvPr id="37" name="ZoneTexte 36"/>
          <p:cNvSpPr txBox="1"/>
          <p:nvPr/>
        </p:nvSpPr>
        <p:spPr>
          <a:xfrm>
            <a:off x="3414654" y="5177190"/>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AFD</a:t>
            </a:r>
          </a:p>
        </p:txBody>
      </p:sp>
      <p:sp>
        <p:nvSpPr>
          <p:cNvPr id="51" name="ZoneTexte 50"/>
          <p:cNvSpPr txBox="1"/>
          <p:nvPr/>
        </p:nvSpPr>
        <p:spPr>
          <a:xfrm>
            <a:off x="2556041" y="4046875"/>
            <a:ext cx="57579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Labsus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53" name="ZoneTexte 52"/>
          <p:cNvSpPr txBox="1"/>
          <p:nvPr/>
        </p:nvSpPr>
        <p:spPr>
          <a:xfrm>
            <a:off x="3346033" y="282867"/>
            <a:ext cx="986167"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Territoires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zéro chômeur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longue durée</a:t>
            </a: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403648" y="5085184"/>
            <a:ext cx="1210588"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naturels</a:t>
            </a:r>
          </a:p>
        </p:txBody>
      </p:sp>
      <p:sp>
        <p:nvSpPr>
          <p:cNvPr id="65" name="ZoneTexte 64"/>
          <p:cNvSpPr txBox="1"/>
          <p:nvPr/>
        </p:nvSpPr>
        <p:spPr>
          <a:xfrm>
            <a:off x="2772569" y="5157192"/>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FNE</a:t>
            </a: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sp>
        <p:nvSpPr>
          <p:cNvPr id="67" name="ZoneTexte 66"/>
          <p:cNvSpPr txBox="1"/>
          <p:nvPr/>
        </p:nvSpPr>
        <p:spPr>
          <a:xfrm>
            <a:off x="2483768" y="4293096"/>
            <a:ext cx="585417"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Habitat</a:t>
            </a:r>
          </a:p>
        </p:txBody>
      </p:sp>
      <p:sp>
        <p:nvSpPr>
          <p:cNvPr id="68" name="ZoneTexte 67"/>
          <p:cNvSpPr txBox="1"/>
          <p:nvPr/>
        </p:nvSpPr>
        <p:spPr>
          <a:xfrm>
            <a:off x="2976311" y="5513850"/>
            <a:ext cx="66236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Zoépolis</a:t>
            </a:r>
          </a:p>
        </p:txBody>
      </p:sp>
      <p:sp>
        <p:nvSpPr>
          <p:cNvPr id="70" name="Ellipse 69"/>
          <p:cNvSpPr/>
          <p:nvPr/>
        </p:nvSpPr>
        <p:spPr>
          <a:xfrm>
            <a:off x="1717969" y="22311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3662185" y="50131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2483768" y="44371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078009" y="151107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2195736" y="5503803"/>
            <a:ext cx="71205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 Le lichen</a:t>
            </a: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sp>
        <p:nvSpPr>
          <p:cNvPr id="82" name="ZoneTexte 81"/>
          <p:cNvSpPr txBox="1"/>
          <p:nvPr/>
        </p:nvSpPr>
        <p:spPr>
          <a:xfrm>
            <a:off x="3160577" y="2154922"/>
            <a:ext cx="763351"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Coop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des</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communs</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547869" y="1844824"/>
            <a:ext cx="736099"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a:t>
            </a:r>
          </a:p>
          <a:p>
            <a:r>
              <a:rPr lang="fr-FR" sz="1000" i="1" dirty="0">
                <a:latin typeface="Source Sans Pro" panose="020B0503030403020204" pitchFamily="34" charset="0"/>
                <a:ea typeface="Source Sans Pro" panose="020B0503030403020204" pitchFamily="34" charset="0"/>
              </a:rPr>
              <a:t>  et CARE</a:t>
            </a:r>
          </a:p>
        </p:txBody>
      </p: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a:stCxn id="7" idx="0"/>
            <a:endCxn id="466" idx="6"/>
          </p:cNvCxnSpPr>
          <p:nvPr/>
        </p:nvCxnSpPr>
        <p:spPr>
          <a:xfrm flipH="1" flipV="1">
            <a:off x="3131840" y="2011700"/>
            <a:ext cx="252028" cy="14173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258471" y="5835460"/>
            <a:ext cx="154401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Ass</a:t>
            </a:r>
            <a:r>
              <a:rPr lang="fr-FR" sz="1000" b="1" dirty="0">
                <a:solidFill>
                  <a:schemeClr val="accent6">
                    <a:lumMod val="75000"/>
                  </a:schemeClr>
                </a:solidFill>
                <a:latin typeface="Source Sans Pro" panose="020B0503030403020204" pitchFamily="34" charset="0"/>
                <a:ea typeface="Source Sans Pro" panose="020B0503030403020204" pitchFamily="34" charset="0"/>
              </a:rPr>
              <a:t>. Populaire du Rhône</a:t>
            </a:r>
          </a:p>
        </p:txBody>
      </p:sp>
      <p:cxnSp>
        <p:nvCxnSpPr>
          <p:cNvPr id="113" name="Connecteur droit 112"/>
          <p:cNvCxnSpPr>
            <a:stCxn id="139" idx="4"/>
          </p:cNvCxnSpPr>
          <p:nvPr/>
        </p:nvCxnSpPr>
        <p:spPr>
          <a:xfrm flipH="1" flipV="1">
            <a:off x="2543966" y="4500428"/>
            <a:ext cx="265161" cy="2967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1027251" y="1988840"/>
            <a:ext cx="785793"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Turbine</a:t>
            </a:r>
          </a:p>
        </p:txBody>
      </p:sp>
      <p:sp>
        <p:nvSpPr>
          <p:cNvPr id="121" name="Ellipse 120"/>
          <p:cNvSpPr/>
          <p:nvPr/>
        </p:nvSpPr>
        <p:spPr>
          <a:xfrm>
            <a:off x="1861985" y="443711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1115616" y="2564904"/>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122"/>
          <p:cNvCxnSpPr>
            <a:endCxn id="73" idx="1"/>
          </p:cNvCxnSpPr>
          <p:nvPr/>
        </p:nvCxnSpPr>
        <p:spPr>
          <a:xfrm flipV="1">
            <a:off x="1920054" y="4447296"/>
            <a:ext cx="573872" cy="122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endCxn id="73" idx="1"/>
          </p:cNvCxnSpPr>
          <p:nvPr/>
        </p:nvCxnSpPr>
        <p:spPr>
          <a:xfrm flipV="1">
            <a:off x="2072454" y="4447296"/>
            <a:ext cx="421472" cy="1646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0" name="Ellipse 129"/>
          <p:cNvSpPr/>
          <p:nvPr/>
        </p:nvSpPr>
        <p:spPr>
          <a:xfrm>
            <a:off x="3707904" y="51655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1694325" y="41490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a:stCxn id="71" idx="3"/>
            <a:endCxn id="62" idx="2"/>
          </p:cNvCxnSpPr>
          <p:nvPr/>
        </p:nvCxnSpPr>
        <p:spPr>
          <a:xfrm flipV="1">
            <a:off x="3668880" y="5047946"/>
            <a:ext cx="111032" cy="42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a:stCxn id="130" idx="7"/>
            <a:endCxn id="62" idx="0"/>
          </p:cNvCxnSpPr>
          <p:nvPr/>
        </p:nvCxnSpPr>
        <p:spPr>
          <a:xfrm flipV="1">
            <a:off x="3746928" y="5013176"/>
            <a:ext cx="67666" cy="1590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Connecteur droit 165"/>
          <p:cNvCxnSpPr>
            <a:stCxn id="79" idx="5"/>
            <a:endCxn id="86" idx="1"/>
          </p:cNvCxnSpPr>
          <p:nvPr/>
        </p:nvCxnSpPr>
        <p:spPr>
          <a:xfrm>
            <a:off x="2117033" y="1550097"/>
            <a:ext cx="1961069" cy="808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1" name="ZoneTexte 170"/>
          <p:cNvSpPr txBox="1"/>
          <p:nvPr/>
        </p:nvSpPr>
        <p:spPr>
          <a:xfrm>
            <a:off x="4048083" y="806515"/>
            <a:ext cx="10999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Fermes d’avenir</a:t>
            </a:r>
          </a:p>
        </p:txBody>
      </p:sp>
      <p:sp>
        <p:nvSpPr>
          <p:cNvPr id="172" name="ZoneTexte 171"/>
          <p:cNvSpPr txBox="1"/>
          <p:nvPr/>
        </p:nvSpPr>
        <p:spPr>
          <a:xfrm>
            <a:off x="467544" y="2460515"/>
            <a:ext cx="64793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Myne</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185" name="Ellipse 184"/>
          <p:cNvSpPr/>
          <p:nvPr/>
        </p:nvSpPr>
        <p:spPr>
          <a:xfrm>
            <a:off x="2798089" y="532749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3014113" y="554352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2510057" y="54715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3059832" y="58315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9" name="Connecteur droit 188"/>
          <p:cNvCxnSpPr>
            <a:stCxn id="187" idx="5"/>
          </p:cNvCxnSpPr>
          <p:nvPr/>
        </p:nvCxnSpPr>
        <p:spPr>
          <a:xfrm flipV="1">
            <a:off x="2549081" y="5250105"/>
            <a:ext cx="46929" cy="260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5" idx="3"/>
          </p:cNvCxnSpPr>
          <p:nvPr/>
        </p:nvCxnSpPr>
        <p:spPr>
          <a:xfrm flipH="1" flipV="1">
            <a:off x="2593405" y="5229588"/>
            <a:ext cx="211379" cy="136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a:stCxn id="186" idx="2"/>
          </p:cNvCxnSpPr>
          <p:nvPr/>
        </p:nvCxnSpPr>
        <p:spPr>
          <a:xfrm flipH="1" flipV="1">
            <a:off x="2570533" y="5259031"/>
            <a:ext cx="443580" cy="307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8" idx="0"/>
          </p:cNvCxnSpPr>
          <p:nvPr/>
        </p:nvCxnSpPr>
        <p:spPr>
          <a:xfrm flipH="1" flipV="1">
            <a:off x="2554582" y="5243799"/>
            <a:ext cx="528110" cy="5877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 name="ZoneTexte 204"/>
          <p:cNvSpPr txBox="1"/>
          <p:nvPr/>
        </p:nvSpPr>
        <p:spPr>
          <a:xfrm>
            <a:off x="4644008" y="5445224"/>
            <a:ext cx="113043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asilo</a:t>
            </a:r>
            <a:r>
              <a:rPr lang="fr-FR" sz="1000" b="1" dirty="0">
                <a:solidFill>
                  <a:schemeClr val="accent6">
                    <a:lumMod val="75000"/>
                  </a:schemeClr>
                </a:solidFill>
                <a:latin typeface="Source Sans Pro" panose="020B0503030403020204" pitchFamily="34" charset="0"/>
                <a:ea typeface="Source Sans Pro" panose="020B0503030403020204" pitchFamily="34" charset="0"/>
              </a:rPr>
              <a:t>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filangieri</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06" name="ZoneTexte 205"/>
          <p:cNvSpPr txBox="1"/>
          <p:nvPr/>
        </p:nvSpPr>
        <p:spPr>
          <a:xfrm>
            <a:off x="467544" y="2822739"/>
            <a:ext cx="155683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Fabrique des transitions</a:t>
            </a:r>
          </a:p>
        </p:txBody>
      </p:sp>
      <p:sp>
        <p:nvSpPr>
          <p:cNvPr id="207" name="Ellipse 206"/>
          <p:cNvSpPr/>
          <p:nvPr/>
        </p:nvSpPr>
        <p:spPr>
          <a:xfrm>
            <a:off x="1942377" y="299695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8" name="Connecteur droit 207"/>
          <p:cNvCxnSpPr>
            <a:stCxn id="75" idx="2"/>
            <a:endCxn id="207" idx="0"/>
          </p:cNvCxnSpPr>
          <p:nvPr/>
        </p:nvCxnSpPr>
        <p:spPr>
          <a:xfrm flipH="1" flipV="1">
            <a:off x="1965237" y="2996952"/>
            <a:ext cx="305152" cy="3228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sp>
        <p:nvSpPr>
          <p:cNvPr id="213" name="ZoneTexte 212"/>
          <p:cNvSpPr txBox="1"/>
          <p:nvPr/>
        </p:nvSpPr>
        <p:spPr>
          <a:xfrm>
            <a:off x="4211960" y="5991091"/>
            <a:ext cx="49564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GeCO</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14" name="ZoneTexte 213"/>
          <p:cNvSpPr txBox="1"/>
          <p:nvPr/>
        </p:nvSpPr>
        <p:spPr>
          <a:xfrm>
            <a:off x="3370317" y="6197242"/>
            <a:ext cx="69762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Biens </a:t>
            </a:r>
          </a:p>
          <a:p>
            <a:r>
              <a:rPr lang="fr-FR" sz="1000" i="1" dirty="0">
                <a:latin typeface="Source Sans Pro" panose="020B0503030403020204" pitchFamily="34" charset="0"/>
                <a:ea typeface="Source Sans Pro" panose="020B0503030403020204" pitchFamily="34" charset="0"/>
              </a:rPr>
              <a:t>communs</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 name="Ellipse 224"/>
          <p:cNvSpPr/>
          <p:nvPr/>
        </p:nvSpPr>
        <p:spPr>
          <a:xfrm>
            <a:off x="1501945" y="191683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3518169" y="86300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p:cNvSpPr/>
          <p:nvPr/>
        </p:nvSpPr>
        <p:spPr>
          <a:xfrm>
            <a:off x="2014385" y="460741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ZoneTexte 229"/>
          <p:cNvSpPr txBox="1"/>
          <p:nvPr/>
        </p:nvSpPr>
        <p:spPr>
          <a:xfrm>
            <a:off x="4853631" y="5775067"/>
            <a:ext cx="7264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L’après M</a:t>
            </a:r>
          </a:p>
        </p:txBody>
      </p:sp>
      <p:sp>
        <p:nvSpPr>
          <p:cNvPr id="231" name="ZoneTexte 230"/>
          <p:cNvSpPr txBox="1"/>
          <p:nvPr/>
        </p:nvSpPr>
        <p:spPr>
          <a:xfrm>
            <a:off x="4934023" y="5909210"/>
            <a:ext cx="1588897"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a:t>
            </a: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Ellipse 232"/>
          <p:cNvSpPr/>
          <p:nvPr/>
        </p:nvSpPr>
        <p:spPr>
          <a:xfrm>
            <a:off x="4860032" y="58940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7" name="Connecteur droit 236"/>
          <p:cNvCxnSpPr/>
          <p:nvPr/>
        </p:nvCxnSpPr>
        <p:spPr>
          <a:xfrm>
            <a:off x="1716665" y="4186318"/>
            <a:ext cx="813606" cy="27365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0" name="ZoneTexte 239"/>
          <p:cNvSpPr txBox="1"/>
          <p:nvPr/>
        </p:nvSpPr>
        <p:spPr>
          <a:xfrm>
            <a:off x="4398069" y="1147283"/>
            <a:ext cx="6767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CUMA 35</a:t>
            </a:r>
          </a:p>
        </p:txBody>
      </p:sp>
      <p:cxnSp>
        <p:nvCxnSpPr>
          <p:cNvPr id="241" name="Connecteur droit 240"/>
          <p:cNvCxnSpPr>
            <a:stCxn id="466" idx="0"/>
            <a:endCxn id="240" idx="2"/>
          </p:cNvCxnSpPr>
          <p:nvPr/>
        </p:nvCxnSpPr>
        <p:spPr>
          <a:xfrm flipV="1">
            <a:off x="3108981" y="1393504"/>
            <a:ext cx="1627482" cy="59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4" name="Ellipse 243"/>
          <p:cNvSpPr/>
          <p:nvPr/>
        </p:nvSpPr>
        <p:spPr>
          <a:xfrm>
            <a:off x="4742305" y="13407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4022225" y="90872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0" name="Connecteur droit 249"/>
          <p:cNvCxnSpPr>
            <a:stCxn id="466" idx="7"/>
          </p:cNvCxnSpPr>
          <p:nvPr/>
        </p:nvCxnSpPr>
        <p:spPr>
          <a:xfrm flipV="1">
            <a:off x="3125145" y="917971"/>
            <a:ext cx="930095" cy="10775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995936" y="1598603"/>
            <a:ext cx="5164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Agora</a:t>
            </a:r>
          </a:p>
        </p:txBody>
      </p:sp>
      <p:sp>
        <p:nvSpPr>
          <p:cNvPr id="264" name="ZoneTexte 263"/>
          <p:cNvSpPr txBox="1"/>
          <p:nvPr/>
        </p:nvSpPr>
        <p:spPr>
          <a:xfrm>
            <a:off x="539552" y="3068960"/>
            <a:ext cx="133241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Remix the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73" name="Ellipse 272"/>
          <p:cNvSpPr/>
          <p:nvPr/>
        </p:nvSpPr>
        <p:spPr>
          <a:xfrm>
            <a:off x="7526973"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p:cNvSpPr/>
          <p:nvPr/>
        </p:nvSpPr>
        <p:spPr>
          <a:xfrm>
            <a:off x="7524328" y="479962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p:cNvSpPr txBox="1"/>
          <p:nvPr/>
        </p:nvSpPr>
        <p:spPr>
          <a:xfrm>
            <a:off x="7308304" y="4293096"/>
            <a:ext cx="468398"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Sport</a:t>
            </a:r>
          </a:p>
          <a:p>
            <a:endParaRPr lang="fr-FR" sz="1000" i="1" dirty="0">
              <a:latin typeface="Source Sans Pro" panose="020B0503030403020204" pitchFamily="34" charset="0"/>
              <a:ea typeface="Source Sans Pro" panose="020B0503030403020204" pitchFamily="34" charset="0"/>
            </a:endParaRP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78" name="ZoneTexte 277"/>
          <p:cNvSpPr txBox="1"/>
          <p:nvPr/>
        </p:nvSpPr>
        <p:spPr>
          <a:xfrm>
            <a:off x="7676624" y="4757082"/>
            <a:ext cx="56778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Culture</a:t>
            </a:r>
          </a:p>
          <a:p>
            <a:endParaRPr lang="fr-FR" sz="1000" i="1" dirty="0">
              <a:latin typeface="Source Sans Pro" panose="020B0503030403020204" pitchFamily="34" charset="0"/>
              <a:ea typeface="Source Sans Pro" panose="020B0503030403020204" pitchFamily="34" charset="0"/>
            </a:endParaRPr>
          </a:p>
        </p:txBody>
      </p:sp>
      <p:sp>
        <p:nvSpPr>
          <p:cNvPr id="279" name="ZoneTexte 278"/>
          <p:cNvSpPr txBox="1"/>
          <p:nvPr/>
        </p:nvSpPr>
        <p:spPr>
          <a:xfrm>
            <a:off x="7812360" y="4982979"/>
            <a:ext cx="1034257"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Universciences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0" name="ZoneTexte 289"/>
          <p:cNvSpPr txBox="1"/>
          <p:nvPr/>
        </p:nvSpPr>
        <p:spPr>
          <a:xfrm>
            <a:off x="8113481" y="5524273"/>
            <a:ext cx="5629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ANACT</a:t>
            </a:r>
          </a:p>
        </p:txBody>
      </p:sp>
      <p:sp>
        <p:nvSpPr>
          <p:cNvPr id="291" name="ZoneTexte 290"/>
          <p:cNvSpPr txBox="1"/>
          <p:nvPr/>
        </p:nvSpPr>
        <p:spPr>
          <a:xfrm>
            <a:off x="7380312" y="5775067"/>
            <a:ext cx="14221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Printemps écologique</a:t>
            </a: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p:cNvSpPr/>
          <p:nvPr/>
        </p:nvSpPr>
        <p:spPr>
          <a:xfrm>
            <a:off x="7694633" y="566124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7694633" y="511147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6" name="Connecteur droit 315"/>
          <p:cNvCxnSpPr>
            <a:stCxn id="275" idx="6"/>
            <a:endCxn id="315" idx="6"/>
          </p:cNvCxnSpPr>
          <p:nvPr/>
        </p:nvCxnSpPr>
        <p:spPr>
          <a:xfrm>
            <a:off x="7593691" y="4834390"/>
            <a:ext cx="146661" cy="2999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Connecteur droit 318"/>
          <p:cNvCxnSpPr>
            <a:stCxn id="274" idx="2"/>
          </p:cNvCxnSpPr>
          <p:nvPr/>
        </p:nvCxnSpPr>
        <p:spPr>
          <a:xfrm>
            <a:off x="6228184" y="4186318"/>
            <a:ext cx="1314319" cy="41134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Connecteur droit 320"/>
          <p:cNvCxnSpPr>
            <a:endCxn id="275" idx="1"/>
          </p:cNvCxnSpPr>
          <p:nvPr/>
        </p:nvCxnSpPr>
        <p:spPr>
          <a:xfrm>
            <a:off x="6278178" y="4208241"/>
            <a:ext cx="1256308" cy="6015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a:stCxn id="280" idx="5"/>
            <a:endCxn id="314" idx="4"/>
          </p:cNvCxnSpPr>
          <p:nvPr/>
        </p:nvCxnSpPr>
        <p:spPr>
          <a:xfrm>
            <a:off x="7514170" y="5360564"/>
            <a:ext cx="203323" cy="346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a:endCxn id="230" idx="1"/>
          </p:cNvCxnSpPr>
          <p:nvPr/>
        </p:nvCxnSpPr>
        <p:spPr>
          <a:xfrm>
            <a:off x="4239613" y="5808004"/>
            <a:ext cx="614018" cy="90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ZoneTexte 424"/>
          <p:cNvSpPr txBox="1"/>
          <p:nvPr/>
        </p:nvSpPr>
        <p:spPr>
          <a:xfrm>
            <a:off x="2136563" y="6197242"/>
            <a:ext cx="707245"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Anciens </a:t>
            </a:r>
          </a:p>
          <a:p>
            <a:r>
              <a:rPr lang="fr-FR" sz="1000" i="1" dirty="0">
                <a:latin typeface="Source Sans Pro" panose="020B0503030403020204" pitchFamily="34" charset="0"/>
                <a:ea typeface="Source Sans Pro" panose="020B0503030403020204" pitchFamily="34" charset="0"/>
              </a:rPr>
              <a:t>communs</a:t>
            </a:r>
          </a:p>
        </p:txBody>
      </p: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a:stCxn id="64" idx="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Connecteur droit 446"/>
          <p:cNvCxnSpPr>
            <a:stCxn id="139" idx="3"/>
          </p:cNvCxnSpPr>
          <p:nvPr/>
        </p:nvCxnSpPr>
        <p:spPr>
          <a:xfrm flipH="1">
            <a:off x="957417" y="4786968"/>
            <a:ext cx="1827186" cy="1332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1" name="Ellipse 450"/>
          <p:cNvSpPr/>
          <p:nvPr/>
        </p:nvSpPr>
        <p:spPr>
          <a:xfrm>
            <a:off x="925881" y="49038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p:cNvSpPr/>
          <p:nvPr/>
        </p:nvSpPr>
        <p:spPr>
          <a:xfrm>
            <a:off x="2078009" y="40313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3" name="Connecteur droit 452"/>
          <p:cNvCxnSpPr>
            <a:stCxn id="452" idx="7"/>
            <a:endCxn id="146" idx="1"/>
          </p:cNvCxnSpPr>
          <p:nvPr/>
        </p:nvCxnSpPr>
        <p:spPr>
          <a:xfrm flipV="1">
            <a:off x="2117033" y="4015248"/>
            <a:ext cx="952957" cy="22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6" name="ZoneTexte 455"/>
          <p:cNvSpPr txBox="1"/>
          <p:nvPr/>
        </p:nvSpPr>
        <p:spPr>
          <a:xfrm>
            <a:off x="2565934" y="651016"/>
            <a:ext cx="81464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virtuelle</a:t>
            </a:r>
          </a:p>
        </p:txBody>
      </p:sp>
      <p:sp>
        <p:nvSpPr>
          <p:cNvPr id="458" name="ZoneTexte 457"/>
          <p:cNvSpPr txBox="1"/>
          <p:nvPr/>
        </p:nvSpPr>
        <p:spPr>
          <a:xfrm>
            <a:off x="683118" y="1400429"/>
            <a:ext cx="42351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Anis</a:t>
            </a:r>
          </a:p>
        </p:txBody>
      </p:sp>
      <p:sp>
        <p:nvSpPr>
          <p:cNvPr id="459" name="ZoneTexte 458"/>
          <p:cNvSpPr txBox="1"/>
          <p:nvPr/>
        </p:nvSpPr>
        <p:spPr>
          <a:xfrm>
            <a:off x="682478" y="1710838"/>
            <a:ext cx="9364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Savoirs com1</a:t>
            </a:r>
          </a:p>
        </p:txBody>
      </p:sp>
      <p:sp>
        <p:nvSpPr>
          <p:cNvPr id="462" name="Ellipse 461"/>
          <p:cNvSpPr/>
          <p:nvPr/>
        </p:nvSpPr>
        <p:spPr>
          <a:xfrm>
            <a:off x="1707831" y="167622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75" idx="0"/>
          </p:cNvCxnSpPr>
          <p:nvPr/>
        </p:nvCxnSpPr>
        <p:spPr>
          <a:xfrm flipH="1" flipV="1">
            <a:off x="1763690" y="1700809"/>
            <a:ext cx="541381" cy="1584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5" name="Ellipse 464"/>
          <p:cNvSpPr/>
          <p:nvPr/>
        </p:nvSpPr>
        <p:spPr>
          <a:xfrm>
            <a:off x="4283968" y="18711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3086121" y="19888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1357929" y="234888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8" name="Connecteur droit 467"/>
          <p:cNvCxnSpPr/>
          <p:nvPr/>
        </p:nvCxnSpPr>
        <p:spPr>
          <a:xfrm flipV="1">
            <a:off x="1547664" y="1733010"/>
            <a:ext cx="153900" cy="1838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1" name="Connecteur droit 470"/>
          <p:cNvCxnSpPr>
            <a:endCxn id="226" idx="3"/>
          </p:cNvCxnSpPr>
          <p:nvPr/>
        </p:nvCxnSpPr>
        <p:spPr>
          <a:xfrm flipV="1">
            <a:off x="3114009" y="902025"/>
            <a:ext cx="410855" cy="10376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5" name="Connecteur droit 474"/>
          <p:cNvCxnSpPr>
            <a:endCxn id="79" idx="1"/>
          </p:cNvCxnSpPr>
          <p:nvPr/>
        </p:nvCxnSpPr>
        <p:spPr>
          <a:xfrm flipV="1">
            <a:off x="1778601" y="1517768"/>
            <a:ext cx="306103" cy="189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7" name="Connecteur droit 476"/>
          <p:cNvCxnSpPr/>
          <p:nvPr/>
        </p:nvCxnSpPr>
        <p:spPr>
          <a:xfrm flipH="1" flipV="1">
            <a:off x="1742512" y="2254012"/>
            <a:ext cx="237200" cy="3481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0" name="Connecteur droit 479"/>
          <p:cNvCxnSpPr>
            <a:stCxn id="116" idx="6"/>
            <a:endCxn id="172" idx="3"/>
          </p:cNvCxnSpPr>
          <p:nvPr/>
        </p:nvCxnSpPr>
        <p:spPr>
          <a:xfrm flipH="1" flipV="1">
            <a:off x="1115478" y="2583626"/>
            <a:ext cx="861589" cy="185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2" name="Connecteur droit 481"/>
          <p:cNvCxnSpPr>
            <a:endCxn id="264" idx="3"/>
          </p:cNvCxnSpPr>
          <p:nvPr/>
        </p:nvCxnSpPr>
        <p:spPr>
          <a:xfrm flipH="1" flipV="1">
            <a:off x="1871968" y="3192071"/>
            <a:ext cx="408579" cy="1348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5" name="Ellipse 484"/>
          <p:cNvSpPr/>
          <p:nvPr/>
        </p:nvSpPr>
        <p:spPr>
          <a:xfrm>
            <a:off x="1861985" y="31672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ZoneTexte 497"/>
          <p:cNvSpPr txBox="1"/>
          <p:nvPr/>
        </p:nvSpPr>
        <p:spPr>
          <a:xfrm>
            <a:off x="2419905" y="1031830"/>
            <a:ext cx="51328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Tetris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8" name="ZoneTexte 287"/>
          <p:cNvSpPr txBox="1"/>
          <p:nvPr/>
        </p:nvSpPr>
        <p:spPr>
          <a:xfrm>
            <a:off x="107504" y="3789040"/>
            <a:ext cx="102463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Commonspolis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96" name="ZoneTexte 295"/>
          <p:cNvSpPr txBox="1"/>
          <p:nvPr/>
        </p:nvSpPr>
        <p:spPr>
          <a:xfrm>
            <a:off x="822405" y="4005064"/>
            <a:ext cx="94128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Municipalisme</a:t>
            </a:r>
          </a:p>
        </p:txBody>
      </p:sp>
      <p:sp>
        <p:nvSpPr>
          <p:cNvPr id="298" name="ZoneTexte 297"/>
          <p:cNvSpPr txBox="1"/>
          <p:nvPr/>
        </p:nvSpPr>
        <p:spPr>
          <a:xfrm>
            <a:off x="57700" y="1154208"/>
            <a:ext cx="1233030"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Commonsnetwork</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0" name="Connecteur droit 299"/>
          <p:cNvCxnSpPr>
            <a:stCxn id="116" idx="1"/>
          </p:cNvCxnSpPr>
          <p:nvPr/>
        </p:nvCxnSpPr>
        <p:spPr>
          <a:xfrm flipH="1" flipV="1">
            <a:off x="1403648" y="2359064"/>
            <a:ext cx="514214" cy="2184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683568" y="2174667"/>
            <a:ext cx="558166"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Vecam</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6" name="Connecteur droit 305"/>
          <p:cNvCxnSpPr>
            <a:endCxn id="310" idx="3"/>
          </p:cNvCxnSpPr>
          <p:nvPr/>
        </p:nvCxnSpPr>
        <p:spPr>
          <a:xfrm flipV="1">
            <a:off x="2143936" y="1334073"/>
            <a:ext cx="588840" cy="182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8" name="Ellipse 307"/>
          <p:cNvSpPr/>
          <p:nvPr/>
        </p:nvSpPr>
        <p:spPr>
          <a:xfrm>
            <a:off x="3014113" y="107902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0" name="Ellipse 309"/>
          <p:cNvSpPr/>
          <p:nvPr/>
        </p:nvSpPr>
        <p:spPr>
          <a:xfrm>
            <a:off x="2726081" y="129504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p:cNvSpPr/>
          <p:nvPr/>
        </p:nvSpPr>
        <p:spPr>
          <a:xfrm>
            <a:off x="1043608" y="162880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a:off x="1196008" y="13670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8" name="Connecteur droit 317"/>
          <p:cNvCxnSpPr>
            <a:stCxn id="462" idx="3"/>
          </p:cNvCxnSpPr>
          <p:nvPr/>
        </p:nvCxnSpPr>
        <p:spPr>
          <a:xfrm flipH="1" flipV="1">
            <a:off x="1066467" y="1670168"/>
            <a:ext cx="651522" cy="654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Connecteur droit 319"/>
          <p:cNvCxnSpPr>
            <a:stCxn id="462" idx="7"/>
          </p:cNvCxnSpPr>
          <p:nvPr/>
        </p:nvCxnSpPr>
        <p:spPr>
          <a:xfrm flipH="1" flipV="1">
            <a:off x="1208667" y="1407351"/>
            <a:ext cx="558369" cy="2790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a:endCxn id="308" idx="3"/>
          </p:cNvCxnSpPr>
          <p:nvPr/>
        </p:nvCxnSpPr>
        <p:spPr>
          <a:xfrm flipH="1" flipV="1">
            <a:off x="3020808" y="1118049"/>
            <a:ext cx="104337" cy="8445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a:stCxn id="7" idx="0"/>
            <a:endCxn id="79" idx="5"/>
          </p:cNvCxnSpPr>
          <p:nvPr/>
        </p:nvCxnSpPr>
        <p:spPr>
          <a:xfrm flipH="1" flipV="1">
            <a:off x="2117033" y="1550097"/>
            <a:ext cx="1266835" cy="18789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6" name="ZoneTexte 325"/>
          <p:cNvSpPr txBox="1"/>
          <p:nvPr/>
        </p:nvSpPr>
        <p:spPr>
          <a:xfrm>
            <a:off x="1691680" y="1633540"/>
            <a:ext cx="647934" cy="246221"/>
          </a:xfrm>
          <a:prstGeom prst="rect">
            <a:avLst/>
          </a:prstGeom>
          <a:noFill/>
        </p:spPr>
        <p:txBody>
          <a:bodyPr wrap="none" rtlCol="0">
            <a:spAutoFit/>
          </a:bodyPr>
          <a:lstStyle/>
          <a:p>
            <a:r>
              <a:rPr lang="fr-FR" sz="1000" i="1" dirty="0" err="1">
                <a:latin typeface="Source Sans Pro" panose="020B0503030403020204" pitchFamily="34" charset="0"/>
                <a:ea typeface="Source Sans Pro" panose="020B0503030403020204" pitchFamily="34" charset="0"/>
              </a:rPr>
              <a:t>Enacting</a:t>
            </a:r>
            <a:endParaRPr lang="fr-FR" sz="1000" i="1" dirty="0">
              <a:latin typeface="Source Sans Pro" panose="020B0503030403020204" pitchFamily="34" charset="0"/>
              <a:ea typeface="Source Sans Pro" panose="020B0503030403020204" pitchFamily="34" charset="0"/>
            </a:endParaRPr>
          </a:p>
        </p:txBody>
      </p:sp>
      <p:sp>
        <p:nvSpPr>
          <p:cNvPr id="327" name="ZoneTexte 326"/>
          <p:cNvSpPr txBox="1"/>
          <p:nvPr/>
        </p:nvSpPr>
        <p:spPr>
          <a:xfrm>
            <a:off x="1080870" y="962947"/>
            <a:ext cx="46679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CLES</a:t>
            </a:r>
          </a:p>
        </p:txBody>
      </p:sp>
      <p:cxnSp>
        <p:nvCxnSpPr>
          <p:cNvPr id="341" name="Connecteur droit 340"/>
          <p:cNvCxnSpPr/>
          <p:nvPr/>
        </p:nvCxnSpPr>
        <p:spPr>
          <a:xfrm flipH="1" flipV="1">
            <a:off x="1524804" y="1226949"/>
            <a:ext cx="238884" cy="473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2" name="Ellipse 341"/>
          <p:cNvSpPr/>
          <p:nvPr/>
        </p:nvSpPr>
        <p:spPr>
          <a:xfrm>
            <a:off x="1501945" y="115103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4" name="Connecteur droit 343"/>
          <p:cNvCxnSpPr>
            <a:stCxn id="247" idx="5"/>
          </p:cNvCxnSpPr>
          <p:nvPr/>
        </p:nvCxnSpPr>
        <p:spPr>
          <a:xfrm flipV="1">
            <a:off x="6722082" y="2185119"/>
            <a:ext cx="893749" cy="2231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a:endCxn id="105" idx="5"/>
          </p:cNvCxnSpPr>
          <p:nvPr/>
        </p:nvCxnSpPr>
        <p:spPr>
          <a:xfrm>
            <a:off x="4319972" y="1916832"/>
            <a:ext cx="173325" cy="390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1" name="ZoneTexte 350"/>
          <p:cNvSpPr txBox="1"/>
          <p:nvPr/>
        </p:nvSpPr>
        <p:spPr>
          <a:xfrm>
            <a:off x="7484104" y="1849916"/>
            <a:ext cx="476412"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DEAL</a:t>
            </a:r>
          </a:p>
        </p:txBody>
      </p:sp>
      <p:sp>
        <p:nvSpPr>
          <p:cNvPr id="352" name="Ellipse 351"/>
          <p:cNvSpPr/>
          <p:nvPr/>
        </p:nvSpPr>
        <p:spPr>
          <a:xfrm>
            <a:off x="7622625" y="215914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ZoneTexte 356"/>
          <p:cNvSpPr txBox="1"/>
          <p:nvPr/>
        </p:nvSpPr>
        <p:spPr>
          <a:xfrm>
            <a:off x="2539884" y="4437112"/>
            <a:ext cx="66396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Open UF</a:t>
            </a:r>
          </a:p>
        </p:txBody>
      </p:sp>
      <p:sp>
        <p:nvSpPr>
          <p:cNvPr id="362" name="ZoneTexte 361"/>
          <p:cNvSpPr txBox="1"/>
          <p:nvPr/>
        </p:nvSpPr>
        <p:spPr>
          <a:xfrm>
            <a:off x="432197" y="4982979"/>
            <a:ext cx="2411611" cy="246221"/>
          </a:xfrm>
          <a:prstGeom prst="rect">
            <a:avLst/>
          </a:prstGeom>
          <a:noFill/>
        </p:spPr>
        <p:txBody>
          <a:bodyPr wrap="squar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     N Planning</a:t>
            </a:r>
          </a:p>
        </p:txBody>
      </p:sp>
      <p:sp>
        <p:nvSpPr>
          <p:cNvPr id="363" name="ZoneTexte 362"/>
          <p:cNvSpPr txBox="1"/>
          <p:nvPr/>
        </p:nvSpPr>
        <p:spPr>
          <a:xfrm>
            <a:off x="4828293" y="44624"/>
            <a:ext cx="4208203" cy="400110"/>
          </a:xfrm>
          <a:prstGeom prst="rect">
            <a:avLst/>
          </a:prstGeom>
          <a:solidFill>
            <a:schemeClr val="accent6">
              <a:lumMod val="75000"/>
            </a:schemeClr>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SOCIETE CIVILE – ASSOS  - COMMUNS</a:t>
            </a:r>
          </a:p>
        </p:txBody>
      </p:sp>
      <p:cxnSp>
        <p:nvCxnSpPr>
          <p:cNvPr id="217" name="Connecteur droit 216"/>
          <p:cNvCxnSpPr/>
          <p:nvPr/>
        </p:nvCxnSpPr>
        <p:spPr>
          <a:xfrm flipH="1" flipV="1">
            <a:off x="2798089" y="2850468"/>
            <a:ext cx="549775" cy="6865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8" name="ZoneTexte 217"/>
          <p:cNvSpPr txBox="1"/>
          <p:nvPr/>
        </p:nvSpPr>
        <p:spPr>
          <a:xfrm>
            <a:off x="2123728" y="2498545"/>
            <a:ext cx="79380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Fondation</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de France</a:t>
            </a:r>
          </a:p>
        </p:txBody>
      </p:sp>
    </p:spTree>
    <p:extLst>
      <p:ext uri="{BB962C8B-B14F-4D97-AF65-F5344CB8AC3E}">
        <p14:creationId xmlns:p14="http://schemas.microsoft.com/office/powerpoint/2010/main" val="144564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678761"/>
            <a:ext cx="820891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arie</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Wozniak</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irectrice</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Ecole d'Architecture</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de Grenoble (ENSAG) </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733797056"/>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Architecture et transition(s)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révélons ensemble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la qualité de notre cadre de vie.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12060651"/>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495525"/>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M</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ichael</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Meier</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S</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ecrétaire général adjoint aux affaires internationales,</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Etat de Genève</a:t>
            </a: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Nous nous sommes engagés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dans une exploration</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sur l'économie contributive</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des partenariats publics-communs pour le futur de notre région et de ses habitants.  » </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495526"/>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V</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erena</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Lenna</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err="1">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Community</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land trust </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(Bruxelles)</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0429566"/>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418853"/>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«Valorisons et soutenons les capacités</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des citoyens et citoyennes à générer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les ressources nécessaires à leur émancipation individuelle et collective. »</a:t>
            </a: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2394783"/>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36712"/>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S</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imon</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Persico</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nseignant,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co-directeur du Master Transitions écologiques</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IEP Grenoble</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13155172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479860"/>
            <a:ext cx="871296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Le service public existe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pour rendre la société plus inclusive,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plus juste et émancipatrice.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Aujourd'hui, il lui faut aussi rendre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notre planète vivable.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Chaque agent de la fonction publique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peut jouer un rôle.»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243350208"/>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1"/>
            <a:ext cx="7416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S</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ébastien</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Maire</a:t>
            </a: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D</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irecteur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France Ville Durable</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023972653"/>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Accélérons ensemble</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la montée en résilience des territoires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pour assurer une vie juste et sure</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à tous les habitants, compatible avec les limites biophysiques de la planète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lang="fr-FR" altLang="fr-FR" sz="3600" b="1" i="1" dirty="0">
              <a:solidFill>
                <a:srgbClr val="31859C"/>
              </a:solidFill>
              <a:latin typeface="Source Sans Pro" pitchFamily="34" charset="0"/>
              <a:ea typeface="Source Sans Pro" panose="020B050303040302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942374185"/>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97331" y="3516687"/>
            <a:ext cx="152317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Campus de la transition</a:t>
            </a:r>
          </a:p>
        </p:txBody>
      </p:sp>
      <p:sp>
        <p:nvSpPr>
          <p:cNvPr id="31" name="ZoneTexte 30"/>
          <p:cNvSpPr txBox="1"/>
          <p:nvPr/>
        </p:nvSpPr>
        <p:spPr>
          <a:xfrm>
            <a:off x="4450564" y="1628800"/>
            <a:ext cx="625492"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CERCES</a:t>
            </a:r>
          </a:p>
        </p:txBody>
      </p:sp>
      <p:sp>
        <p:nvSpPr>
          <p:cNvPr id="32" name="ZoneTexte 31"/>
          <p:cNvSpPr txBox="1"/>
          <p:nvPr/>
        </p:nvSpPr>
        <p:spPr>
          <a:xfrm>
            <a:off x="6444208" y="1454587"/>
            <a:ext cx="1471878"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Chaire de comptabilité</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écologique</a:t>
            </a:r>
          </a:p>
        </p:txBody>
      </p:sp>
      <p:sp>
        <p:nvSpPr>
          <p:cNvPr id="36" name="ZoneTexte 35"/>
          <p:cNvSpPr txBox="1"/>
          <p:nvPr/>
        </p:nvSpPr>
        <p:spPr>
          <a:xfrm>
            <a:off x="3207181" y="4960948"/>
            <a:ext cx="486030"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GRET</a:t>
            </a:r>
          </a:p>
        </p:txBody>
      </p:sp>
      <p:sp>
        <p:nvSpPr>
          <p:cNvPr id="46" name="ZoneTexte 45"/>
          <p:cNvSpPr txBox="1"/>
          <p:nvPr/>
        </p:nvSpPr>
        <p:spPr>
          <a:xfrm>
            <a:off x="1376916" y="5703059"/>
            <a:ext cx="458780"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UNIL</a:t>
            </a:r>
          </a:p>
        </p:txBody>
      </p:sp>
      <p:sp>
        <p:nvSpPr>
          <p:cNvPr id="47" name="ZoneTexte 46"/>
          <p:cNvSpPr txBox="1"/>
          <p:nvPr/>
        </p:nvSpPr>
        <p:spPr>
          <a:xfrm>
            <a:off x="179512" y="5440094"/>
            <a:ext cx="140615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Sciences PO Grenoble</a:t>
            </a:r>
          </a:p>
        </p:txBody>
      </p:sp>
      <p:sp>
        <p:nvSpPr>
          <p:cNvPr id="48" name="ZoneTexte 47"/>
          <p:cNvSpPr txBox="1"/>
          <p:nvPr/>
        </p:nvSpPr>
        <p:spPr>
          <a:xfrm>
            <a:off x="363996" y="4653136"/>
            <a:ext cx="46358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IUGA</a:t>
            </a:r>
          </a:p>
        </p:txBody>
      </p:sp>
      <p:sp>
        <p:nvSpPr>
          <p:cNvPr id="49" name="ZoneTexte 48"/>
          <p:cNvSpPr txBox="1"/>
          <p:nvPr/>
        </p:nvSpPr>
        <p:spPr>
          <a:xfrm>
            <a:off x="107504" y="4797152"/>
            <a:ext cx="849913"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a:t>
            </a: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403648" y="5085184"/>
            <a:ext cx="1210588"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naturels</a:t>
            </a:r>
          </a:p>
        </p:txBody>
      </p:sp>
      <p:sp>
        <p:nvSpPr>
          <p:cNvPr id="65" name="ZoneTexte 64"/>
          <p:cNvSpPr txBox="1"/>
          <p:nvPr/>
        </p:nvSpPr>
        <p:spPr>
          <a:xfrm>
            <a:off x="2772569" y="5157192"/>
            <a:ext cx="40748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FNE</a:t>
            </a: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sp>
        <p:nvSpPr>
          <p:cNvPr id="68" name="ZoneTexte 67"/>
          <p:cNvSpPr txBox="1"/>
          <p:nvPr/>
        </p:nvSpPr>
        <p:spPr>
          <a:xfrm>
            <a:off x="2976311" y="5513850"/>
            <a:ext cx="66236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Zoépolis</a:t>
            </a:r>
          </a:p>
        </p:txBody>
      </p:sp>
      <p:sp>
        <p:nvSpPr>
          <p:cNvPr id="70" name="Ellipse 69"/>
          <p:cNvSpPr/>
          <p:nvPr/>
        </p:nvSpPr>
        <p:spPr>
          <a:xfrm>
            <a:off x="1717969" y="22311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3662185" y="50131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2195736" y="5503803"/>
            <a:ext cx="71205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 Le lichen</a:t>
            </a: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8" name="Connecteur droit 97"/>
          <p:cNvCxnSpPr/>
          <p:nvPr/>
        </p:nvCxnSpPr>
        <p:spPr>
          <a:xfrm flipV="1">
            <a:off x="1848046" y="3334522"/>
            <a:ext cx="419698" cy="166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1" name="Ellipse 100"/>
          <p:cNvSpPr/>
          <p:nvPr/>
        </p:nvSpPr>
        <p:spPr>
          <a:xfrm>
            <a:off x="1789977" y="350100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258471" y="5835460"/>
            <a:ext cx="1544012"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Ass</a:t>
            </a:r>
            <a:r>
              <a:rPr lang="fr-FR" sz="1000" b="1" dirty="0">
                <a:solidFill>
                  <a:schemeClr val="accent3">
                    <a:lumMod val="75000"/>
                  </a:schemeClr>
                </a:solidFill>
                <a:latin typeface="Source Sans Pro" panose="020B0503030403020204" pitchFamily="34" charset="0"/>
                <a:ea typeface="Source Sans Pro" panose="020B0503030403020204" pitchFamily="34" charset="0"/>
              </a:rPr>
              <a:t>. Populaire du Rhône</a:t>
            </a:r>
          </a:p>
        </p:txBody>
      </p: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1027251" y="1988840"/>
            <a:ext cx="785793"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La Turbine</a:t>
            </a:r>
          </a:p>
        </p:txBody>
      </p:sp>
      <p:sp>
        <p:nvSpPr>
          <p:cNvPr id="122" name="Ellipse 121"/>
          <p:cNvSpPr/>
          <p:nvPr/>
        </p:nvSpPr>
        <p:spPr>
          <a:xfrm>
            <a:off x="1115616" y="2564904"/>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ZoneTexte 127"/>
          <p:cNvSpPr txBox="1"/>
          <p:nvPr/>
        </p:nvSpPr>
        <p:spPr>
          <a:xfrm>
            <a:off x="909475" y="5271011"/>
            <a:ext cx="56618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ENSAG</a:t>
            </a:r>
          </a:p>
        </p:txBody>
      </p:sp>
      <p:sp>
        <p:nvSpPr>
          <p:cNvPr id="130" name="Ellipse 129"/>
          <p:cNvSpPr/>
          <p:nvPr/>
        </p:nvSpPr>
        <p:spPr>
          <a:xfrm>
            <a:off x="3707904" y="51655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ZoneTexte 132"/>
          <p:cNvSpPr txBox="1"/>
          <p:nvPr/>
        </p:nvSpPr>
        <p:spPr>
          <a:xfrm>
            <a:off x="827584" y="5991091"/>
            <a:ext cx="113043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Facultés de droit</a:t>
            </a: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2" name="Connecteur droit 141"/>
          <p:cNvCxnSpPr>
            <a:stCxn id="139" idx="2"/>
          </p:cNvCxnSpPr>
          <p:nvPr/>
        </p:nvCxnSpPr>
        <p:spPr>
          <a:xfrm flipH="1">
            <a:off x="899592" y="4762382"/>
            <a:ext cx="1874853" cy="372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a:stCxn id="71" idx="3"/>
            <a:endCxn id="62" idx="2"/>
          </p:cNvCxnSpPr>
          <p:nvPr/>
        </p:nvCxnSpPr>
        <p:spPr>
          <a:xfrm flipV="1">
            <a:off x="3668880" y="5047946"/>
            <a:ext cx="111032" cy="42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2" name="ZoneTexte 171"/>
          <p:cNvSpPr txBox="1"/>
          <p:nvPr/>
        </p:nvSpPr>
        <p:spPr>
          <a:xfrm>
            <a:off x="467544" y="2460515"/>
            <a:ext cx="64793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La </a:t>
            </a:r>
            <a:r>
              <a:rPr lang="fr-FR" sz="1000" b="1" dirty="0" err="1">
                <a:solidFill>
                  <a:schemeClr val="accent3">
                    <a:lumMod val="75000"/>
                  </a:schemeClr>
                </a:solidFill>
                <a:latin typeface="Source Sans Pro" panose="020B0503030403020204" pitchFamily="34" charset="0"/>
                <a:ea typeface="Source Sans Pro" panose="020B0503030403020204" pitchFamily="34" charset="0"/>
              </a:rPr>
              <a:t>Myne</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sp>
        <p:nvSpPr>
          <p:cNvPr id="173" name="Ellipse 172"/>
          <p:cNvSpPr/>
          <p:nvPr/>
        </p:nvSpPr>
        <p:spPr>
          <a:xfrm>
            <a:off x="1547664" y="53732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p:cNvSpPr/>
          <p:nvPr/>
        </p:nvSpPr>
        <p:spPr>
          <a:xfrm>
            <a:off x="1645961" y="55435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1861985" y="56959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1907704" y="590356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9" name="Connecteur droit 178"/>
          <p:cNvCxnSpPr>
            <a:endCxn id="57" idx="2"/>
          </p:cNvCxnSpPr>
          <p:nvPr/>
        </p:nvCxnSpPr>
        <p:spPr>
          <a:xfrm flipV="1">
            <a:off x="1668820" y="5266438"/>
            <a:ext cx="886956" cy="2967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a:endCxn id="57" idx="2"/>
          </p:cNvCxnSpPr>
          <p:nvPr/>
        </p:nvCxnSpPr>
        <p:spPr>
          <a:xfrm flipV="1">
            <a:off x="1847125" y="5266438"/>
            <a:ext cx="708651" cy="4451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a:endCxn id="57" idx="1"/>
          </p:cNvCxnSpPr>
          <p:nvPr/>
        </p:nvCxnSpPr>
        <p:spPr>
          <a:xfrm flipV="1">
            <a:off x="1896273" y="5241852"/>
            <a:ext cx="669661" cy="6923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5" name="Ellipse 184"/>
          <p:cNvSpPr/>
          <p:nvPr/>
        </p:nvSpPr>
        <p:spPr>
          <a:xfrm>
            <a:off x="2798089" y="532749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3014113" y="554352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2510057" y="54715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3059832" y="58315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9" name="Connecteur droit 188"/>
          <p:cNvCxnSpPr>
            <a:stCxn id="187" idx="5"/>
          </p:cNvCxnSpPr>
          <p:nvPr/>
        </p:nvCxnSpPr>
        <p:spPr>
          <a:xfrm flipV="1">
            <a:off x="2549081" y="5250105"/>
            <a:ext cx="46929" cy="260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5" idx="3"/>
          </p:cNvCxnSpPr>
          <p:nvPr/>
        </p:nvCxnSpPr>
        <p:spPr>
          <a:xfrm flipH="1" flipV="1">
            <a:off x="2593405" y="5229588"/>
            <a:ext cx="211379" cy="136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a:stCxn id="186" idx="2"/>
          </p:cNvCxnSpPr>
          <p:nvPr/>
        </p:nvCxnSpPr>
        <p:spPr>
          <a:xfrm flipH="1" flipV="1">
            <a:off x="2570533" y="5259031"/>
            <a:ext cx="443580" cy="307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8" idx="0"/>
          </p:cNvCxnSpPr>
          <p:nvPr/>
        </p:nvCxnSpPr>
        <p:spPr>
          <a:xfrm flipH="1" flipV="1">
            <a:off x="2554582" y="5243799"/>
            <a:ext cx="528110" cy="5877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 name="ZoneTexte 204"/>
          <p:cNvSpPr txBox="1"/>
          <p:nvPr/>
        </p:nvSpPr>
        <p:spPr>
          <a:xfrm>
            <a:off x="4644008" y="5445224"/>
            <a:ext cx="122982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 Juristes activistes</a:t>
            </a:r>
          </a:p>
        </p:txBody>
      </p: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sp>
        <p:nvSpPr>
          <p:cNvPr id="214" name="ZoneTexte 213"/>
          <p:cNvSpPr txBox="1"/>
          <p:nvPr/>
        </p:nvSpPr>
        <p:spPr>
          <a:xfrm>
            <a:off x="3370317" y="6197242"/>
            <a:ext cx="69762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Biens </a:t>
            </a:r>
          </a:p>
          <a:p>
            <a:r>
              <a:rPr lang="fr-FR" sz="1000" i="1" dirty="0">
                <a:latin typeface="Source Sans Pro" panose="020B0503030403020204" pitchFamily="34" charset="0"/>
                <a:ea typeface="Source Sans Pro" panose="020B0503030403020204" pitchFamily="34" charset="0"/>
              </a:rPr>
              <a:t>communs</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ZoneTexte 218"/>
          <p:cNvSpPr txBox="1"/>
          <p:nvPr/>
        </p:nvSpPr>
        <p:spPr>
          <a:xfrm>
            <a:off x="3946967" y="6381328"/>
            <a:ext cx="1273105"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  Torino</a:t>
            </a: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ZoneTexte 230"/>
          <p:cNvSpPr txBox="1"/>
          <p:nvPr/>
        </p:nvSpPr>
        <p:spPr>
          <a:xfrm>
            <a:off x="4934023" y="5909210"/>
            <a:ext cx="1152880"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L ’école juridique</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Marseille</a:t>
            </a: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ZoneTexte 239"/>
          <p:cNvSpPr txBox="1"/>
          <p:nvPr/>
        </p:nvSpPr>
        <p:spPr>
          <a:xfrm>
            <a:off x="4398069" y="1147283"/>
            <a:ext cx="67678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CUMA 35</a:t>
            </a:r>
          </a:p>
        </p:txBody>
      </p:sp>
      <p:sp>
        <p:nvSpPr>
          <p:cNvPr id="244" name="Ellipse 243"/>
          <p:cNvSpPr/>
          <p:nvPr/>
        </p:nvSpPr>
        <p:spPr>
          <a:xfrm>
            <a:off x="4742305" y="13407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4022225" y="90872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3" name="ZoneTexte 282"/>
          <p:cNvSpPr txBox="1"/>
          <p:nvPr/>
        </p:nvSpPr>
        <p:spPr>
          <a:xfrm>
            <a:off x="7866735" y="2060848"/>
            <a:ext cx="1297150" cy="707886"/>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Université d’Angers</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IMPGT</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Dijon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Poitiers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9" name="Ellipse 288"/>
          <p:cNvSpPr/>
          <p:nvPr/>
        </p:nvSpPr>
        <p:spPr>
          <a:xfrm>
            <a:off x="6326481" y="302324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ZoneTexte 289"/>
          <p:cNvSpPr txBox="1"/>
          <p:nvPr/>
        </p:nvSpPr>
        <p:spPr>
          <a:xfrm>
            <a:off x="8113481" y="5524273"/>
            <a:ext cx="562975"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ANACT</a:t>
            </a:r>
          </a:p>
        </p:txBody>
      </p:sp>
      <p:cxnSp>
        <p:nvCxnSpPr>
          <p:cNvPr id="294" name="Connecteur droit 293"/>
          <p:cNvCxnSpPr/>
          <p:nvPr/>
        </p:nvCxnSpPr>
        <p:spPr>
          <a:xfrm flipV="1">
            <a:off x="7832856" y="2251323"/>
            <a:ext cx="33879" cy="8176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Connecteur droit 296"/>
          <p:cNvCxnSpPr/>
          <p:nvPr/>
        </p:nvCxnSpPr>
        <p:spPr>
          <a:xfrm flipV="1">
            <a:off x="7849795" y="2382819"/>
            <a:ext cx="169340" cy="6652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Connecteur droit 298"/>
          <p:cNvCxnSpPr/>
          <p:nvPr/>
        </p:nvCxnSpPr>
        <p:spPr>
          <a:xfrm flipV="1">
            <a:off x="7866735" y="2583625"/>
            <a:ext cx="204261" cy="48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3" name="ZoneTexte 302"/>
          <p:cNvSpPr txBox="1"/>
          <p:nvPr/>
        </p:nvSpPr>
        <p:spPr>
          <a:xfrm>
            <a:off x="7564492" y="3974867"/>
            <a:ext cx="1544012"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MSC Stratégie et design </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pour l’anthropocène</a:t>
            </a:r>
          </a:p>
        </p:txBody>
      </p:sp>
      <p:sp>
        <p:nvSpPr>
          <p:cNvPr id="304" name="ZoneTexte 303"/>
          <p:cNvSpPr txBox="1"/>
          <p:nvPr/>
        </p:nvSpPr>
        <p:spPr>
          <a:xfrm>
            <a:off x="6046682" y="3614827"/>
            <a:ext cx="1221809"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Origens</a:t>
            </a:r>
            <a:r>
              <a:rPr lang="fr-FR" sz="1000" b="1" dirty="0">
                <a:solidFill>
                  <a:schemeClr val="accent3">
                    <a:lumMod val="75000"/>
                  </a:schemeClr>
                </a:solidFill>
                <a:latin typeface="Source Sans Pro" panose="020B0503030403020204" pitchFamily="34" charset="0"/>
                <a:ea typeface="Source Sans Pro" panose="020B0503030403020204" pitchFamily="34" charset="0"/>
              </a:rPr>
              <a:t> Media </a:t>
            </a:r>
            <a:r>
              <a:rPr lang="fr-FR" sz="1000" b="1" dirty="0" err="1">
                <a:solidFill>
                  <a:schemeClr val="accent3">
                    <a:lumMod val="75000"/>
                  </a:schemeClr>
                </a:solidFill>
                <a:latin typeface="Source Sans Pro" panose="020B0503030403020204" pitchFamily="34" charset="0"/>
                <a:ea typeface="Source Sans Pro" panose="020B0503030403020204" pitchFamily="34" charset="0"/>
              </a:rPr>
              <a:t>Lab</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a:stCxn id="286" idx="5"/>
          </p:cNvCxnSpPr>
          <p:nvPr/>
        </p:nvCxnSpPr>
        <p:spPr>
          <a:xfrm>
            <a:off x="6146018" y="2840284"/>
            <a:ext cx="228934" cy="2209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7838649" y="22311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p:cNvSpPr/>
          <p:nvPr/>
        </p:nvSpPr>
        <p:spPr>
          <a:xfrm>
            <a:off x="7991049" y="23835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p:cNvSpPr/>
          <p:nvPr/>
        </p:nvSpPr>
        <p:spPr>
          <a:xfrm>
            <a:off x="8054673" y="251918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8100392" y="27089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7524328" y="407707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7812360" y="30689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9" name="Connecteur droit 368"/>
          <p:cNvCxnSpPr>
            <a:endCxn id="274" idx="1"/>
          </p:cNvCxnSpPr>
          <p:nvPr/>
        </p:nvCxnSpPr>
        <p:spPr>
          <a:xfrm>
            <a:off x="6048739" y="3702580"/>
            <a:ext cx="189603" cy="4591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a:endCxn id="338" idx="3"/>
          </p:cNvCxnSpPr>
          <p:nvPr/>
        </p:nvCxnSpPr>
        <p:spPr>
          <a:xfrm flipV="1">
            <a:off x="6362827" y="4116096"/>
            <a:ext cx="1168196" cy="905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7" name="Ellipse 376"/>
          <p:cNvSpPr/>
          <p:nvPr/>
        </p:nvSpPr>
        <p:spPr>
          <a:xfrm>
            <a:off x="6012160" y="367131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8" name="Connecteur droit 377"/>
          <p:cNvCxnSpPr>
            <a:endCxn id="377" idx="4"/>
          </p:cNvCxnSpPr>
          <p:nvPr/>
        </p:nvCxnSpPr>
        <p:spPr>
          <a:xfrm flipH="1">
            <a:off x="6035020" y="3059668"/>
            <a:ext cx="303600" cy="657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Connecteur droit 396"/>
          <p:cNvCxnSpPr>
            <a:endCxn id="339" idx="1"/>
          </p:cNvCxnSpPr>
          <p:nvPr/>
        </p:nvCxnSpPr>
        <p:spPr>
          <a:xfrm>
            <a:off x="6348663" y="3061277"/>
            <a:ext cx="1470392" cy="143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ZoneTexte 424"/>
          <p:cNvSpPr txBox="1"/>
          <p:nvPr/>
        </p:nvSpPr>
        <p:spPr>
          <a:xfrm>
            <a:off x="2136563" y="6197242"/>
            <a:ext cx="707245"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Anciens </a:t>
            </a:r>
          </a:p>
          <a:p>
            <a:r>
              <a:rPr lang="fr-FR" sz="1000" i="1" dirty="0">
                <a:latin typeface="Source Sans Pro" panose="020B0503030403020204" pitchFamily="34" charset="0"/>
                <a:ea typeface="Source Sans Pro" panose="020B0503030403020204" pitchFamily="34" charset="0"/>
              </a:rPr>
              <a:t>communs</a:t>
            </a:r>
          </a:p>
        </p:txBody>
      </p:sp>
      <p:cxnSp>
        <p:nvCxnSpPr>
          <p:cNvPr id="428" name="Connecteur droit 427"/>
          <p:cNvCxnSpPr/>
          <p:nvPr/>
        </p:nvCxnSpPr>
        <p:spPr>
          <a:xfrm flipH="1" flipV="1">
            <a:off x="1936952" y="5926403"/>
            <a:ext cx="224102" cy="2708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Connecteur droit 430"/>
          <p:cNvCxnSpPr>
            <a:endCxn id="420" idx="5"/>
          </p:cNvCxnSpPr>
          <p:nvPr/>
        </p:nvCxnSpPr>
        <p:spPr>
          <a:xfrm flipH="1">
            <a:off x="4106968" y="6086941"/>
            <a:ext cx="77975" cy="261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Connecteur droit 432"/>
          <p:cNvCxnSpPr>
            <a:endCxn id="420" idx="6"/>
          </p:cNvCxnSpPr>
          <p:nvPr/>
        </p:nvCxnSpPr>
        <p:spPr>
          <a:xfrm>
            <a:off x="3777995" y="6192225"/>
            <a:ext cx="335668" cy="1399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Connecteur droit 434"/>
          <p:cNvCxnSpPr/>
          <p:nvPr/>
        </p:nvCxnSpPr>
        <p:spPr>
          <a:xfrm flipV="1">
            <a:off x="1619672" y="5229200"/>
            <a:ext cx="960848" cy="1522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a:stCxn id="64" idx="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Connecteur droit 446"/>
          <p:cNvCxnSpPr>
            <a:stCxn id="139" idx="3"/>
            <a:endCxn id="49" idx="3"/>
          </p:cNvCxnSpPr>
          <p:nvPr/>
        </p:nvCxnSpPr>
        <p:spPr>
          <a:xfrm flipH="1">
            <a:off x="957417" y="4786968"/>
            <a:ext cx="1827186" cy="1332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0" name="Ellipse 449"/>
          <p:cNvSpPr/>
          <p:nvPr/>
        </p:nvSpPr>
        <p:spPr>
          <a:xfrm>
            <a:off x="925881" y="47514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1" name="Ellipse 450"/>
          <p:cNvSpPr/>
          <p:nvPr/>
        </p:nvSpPr>
        <p:spPr>
          <a:xfrm>
            <a:off x="925881" y="49038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1357929" y="234888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3" name="Connecteur droit 472"/>
          <p:cNvCxnSpPr/>
          <p:nvPr/>
        </p:nvCxnSpPr>
        <p:spPr>
          <a:xfrm flipV="1">
            <a:off x="7835219" y="2746798"/>
            <a:ext cx="278846" cy="3732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7" name="Connecteur droit 476"/>
          <p:cNvCxnSpPr/>
          <p:nvPr/>
        </p:nvCxnSpPr>
        <p:spPr>
          <a:xfrm flipH="1" flipV="1">
            <a:off x="1742512" y="2254012"/>
            <a:ext cx="237200" cy="3481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0" name="Connecteur droit 479"/>
          <p:cNvCxnSpPr>
            <a:stCxn id="116" idx="6"/>
            <a:endCxn id="172" idx="3"/>
          </p:cNvCxnSpPr>
          <p:nvPr/>
        </p:nvCxnSpPr>
        <p:spPr>
          <a:xfrm flipH="1" flipV="1">
            <a:off x="1115478" y="2583626"/>
            <a:ext cx="861589" cy="185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Connecteur droit 299"/>
          <p:cNvCxnSpPr>
            <a:stCxn id="116" idx="1"/>
          </p:cNvCxnSpPr>
          <p:nvPr/>
        </p:nvCxnSpPr>
        <p:spPr>
          <a:xfrm flipH="1" flipV="1">
            <a:off x="1403648" y="2359064"/>
            <a:ext cx="514214" cy="2184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683568" y="2174667"/>
            <a:ext cx="558166"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Vecam</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cxnSp>
        <p:nvCxnSpPr>
          <p:cNvPr id="344" name="Connecteur droit 343"/>
          <p:cNvCxnSpPr>
            <a:stCxn id="247" idx="5"/>
          </p:cNvCxnSpPr>
          <p:nvPr/>
        </p:nvCxnSpPr>
        <p:spPr>
          <a:xfrm flipV="1">
            <a:off x="6722082" y="2185119"/>
            <a:ext cx="893749" cy="2231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1" name="ZoneTexte 350"/>
          <p:cNvSpPr txBox="1"/>
          <p:nvPr/>
        </p:nvSpPr>
        <p:spPr>
          <a:xfrm>
            <a:off x="7484104" y="1849916"/>
            <a:ext cx="476412"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DEAL</a:t>
            </a:r>
          </a:p>
        </p:txBody>
      </p:sp>
      <p:sp>
        <p:nvSpPr>
          <p:cNvPr id="352" name="Ellipse 351"/>
          <p:cNvSpPr/>
          <p:nvPr/>
        </p:nvSpPr>
        <p:spPr>
          <a:xfrm>
            <a:off x="7622625" y="215914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ZoneTexte 321"/>
          <p:cNvSpPr txBox="1"/>
          <p:nvPr/>
        </p:nvSpPr>
        <p:spPr>
          <a:xfrm>
            <a:off x="2266566" y="44624"/>
            <a:ext cx="6841938" cy="400110"/>
          </a:xfrm>
          <a:prstGeom prst="rect">
            <a:avLst/>
          </a:prstGeom>
          <a:solidFill>
            <a:schemeClr val="accent3">
              <a:lumMod val="75000"/>
            </a:schemeClr>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SPHERE RECHERCHE ACADEMIQUE ET SCIENCES CITOYENNES</a:t>
            </a:r>
          </a:p>
        </p:txBody>
      </p:sp>
      <p:sp>
        <p:nvSpPr>
          <p:cNvPr id="346" name="ZoneTexte 345"/>
          <p:cNvSpPr txBox="1"/>
          <p:nvPr/>
        </p:nvSpPr>
        <p:spPr>
          <a:xfrm>
            <a:off x="4048083" y="806515"/>
            <a:ext cx="109998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Fermes d’avenir</a:t>
            </a:r>
          </a:p>
        </p:txBody>
      </p:sp>
      <p:cxnSp>
        <p:nvCxnSpPr>
          <p:cNvPr id="347" name="Connecteur droit 346"/>
          <p:cNvCxnSpPr>
            <a:stCxn id="249" idx="1"/>
          </p:cNvCxnSpPr>
          <p:nvPr/>
        </p:nvCxnSpPr>
        <p:spPr>
          <a:xfrm>
            <a:off x="4028920" y="915415"/>
            <a:ext cx="74598" cy="14436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0" name="Connecteur droit 349"/>
          <p:cNvCxnSpPr>
            <a:stCxn id="240" idx="2"/>
            <a:endCxn id="86" idx="0"/>
          </p:cNvCxnSpPr>
          <p:nvPr/>
        </p:nvCxnSpPr>
        <p:spPr>
          <a:xfrm flipH="1">
            <a:off x="4102626" y="1393504"/>
            <a:ext cx="633837" cy="9553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870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922650"/>
            <a:ext cx="799288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aniela</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 Ciaffi</a:t>
            </a: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irectrice</a:t>
            </a: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Laboratoire pour la subsidiarité (LABSUS)  Bologne</a:t>
            </a:r>
            <a:endParaRPr kumimoji="0" lang="fr-FR" altLang="fr-FR" b="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477929408"/>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«Venez vite en Italie voir le </a:t>
            </a:r>
            <a:r>
              <a:rPr lang="fr-FR" altLang="fr-FR" sz="3600" b="1" i="1" dirty="0" err="1">
                <a:solidFill>
                  <a:schemeClr val="accent6">
                    <a:lumMod val="75000"/>
                  </a:schemeClr>
                </a:solidFill>
                <a:latin typeface="Source Sans Pro" pitchFamily="34" charset="0"/>
                <a:ea typeface="Source Sans Pro" panose="020B0503030403020204" pitchFamily="34" charset="0"/>
                <a:cs typeface="Times New Roman" pitchFamily="18" charset="0"/>
              </a:rPr>
              <a:t>Colosseo</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et les milliers de communautés actives pour une administration partagée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des biens communs! »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815067988"/>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78950"/>
            <a:ext cx="7416824"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F</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ederica</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Gatta</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U</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rbaniste, enseignante-chercheure,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IUGA – PACTE</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29484866"/>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59"/>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Nous souhaitons observer</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et accompagner une évolution du service public vers des pratiques</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de partenariat public-commun</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et de ménagement du patrimoine urbain permettant de démontrer l’intérêt</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d’un urbanisme circulaire</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face aux contraintes de l’austérité.»</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980420110"/>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6"/>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lexandra</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rgbClr val="31859C"/>
                </a:solidFill>
                <a:effectLst/>
                <a:latin typeface="Source Sans Pro" pitchFamily="34" charset="0"/>
                <a:ea typeface="Source Sans Pro" panose="020B0503030403020204" pitchFamily="34" charset="0"/>
                <a:cs typeface="Times New Roman" pitchFamily="18" charset="0"/>
              </a:rPr>
              <a:t>Minicki</a:t>
            </a: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R</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esponsable du service Transition écologique</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Ville de Bègles</a:t>
            </a:r>
            <a:endPar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435718385"/>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a:t>
            </a:r>
            <a:r>
              <a:rPr lang="fr-FR" altLang="fr-FR" sz="3600" b="1" i="1" u="sng" dirty="0">
                <a:solidFill>
                  <a:srgbClr val="31859C"/>
                </a:solidFill>
                <a:latin typeface="Source Sans Pro" pitchFamily="34" charset="0"/>
                <a:ea typeface="Source Sans Pro" panose="020B0503030403020204" pitchFamily="34" charset="0"/>
                <a:cs typeface="Times New Roman" pitchFamily="18" charset="0"/>
              </a:rPr>
              <a:t>R</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éinventons une </a:t>
            </a:r>
            <a:r>
              <a:rPr lang="fr-FR" altLang="fr-FR" sz="3600" b="1" i="1" u="sng" dirty="0">
                <a:solidFill>
                  <a:srgbClr val="31859C"/>
                </a:solidFill>
                <a:latin typeface="Source Sans Pro" pitchFamily="34" charset="0"/>
                <a:ea typeface="Source Sans Pro" panose="020B0503030403020204" pitchFamily="34" charset="0"/>
                <a:cs typeface="Times New Roman" pitchFamily="18" charset="0"/>
              </a:rPr>
              <a:t>A</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dministration </a:t>
            </a:r>
            <a:r>
              <a:rPr lang="fr-FR" altLang="fr-FR" sz="3600" b="1" i="1" u="sng" dirty="0">
                <a:solidFill>
                  <a:srgbClr val="31859C"/>
                </a:solidFill>
                <a:latin typeface="Source Sans Pro" pitchFamily="34" charset="0"/>
                <a:ea typeface="Source Sans Pro" panose="020B0503030403020204" pitchFamily="34" charset="0"/>
                <a:cs typeface="Times New Roman" pitchFamily="18" charset="0"/>
              </a:rPr>
              <a:t>D</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ynamique </a:t>
            </a:r>
            <a:r>
              <a:rPr lang="fr-FR" altLang="fr-FR" sz="3600" b="1" i="1" u="sng" dirty="0">
                <a:solidFill>
                  <a:srgbClr val="31859C"/>
                </a:solidFill>
                <a:latin typeface="Source Sans Pro" pitchFamily="34" charset="0"/>
                <a:ea typeface="Source Sans Pro" panose="020B0503030403020204" pitchFamily="34" charset="0"/>
                <a:cs typeface="Times New Roman" pitchFamily="18" charset="0"/>
              </a:rPr>
              <a:t>I</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nnovante et </a:t>
            </a:r>
            <a:r>
              <a:rPr lang="fr-FR" altLang="fr-FR" sz="3600" b="1" i="1" u="sng" dirty="0">
                <a:solidFill>
                  <a:srgbClr val="31859C"/>
                </a:solidFill>
                <a:latin typeface="Source Sans Pro" pitchFamily="34" charset="0"/>
                <a:ea typeface="Source Sans Pro" panose="020B0503030403020204" pitchFamily="34" charset="0"/>
                <a:cs typeface="Times New Roman" pitchFamily="18" charset="0"/>
              </a:rPr>
              <a:t>S</a:t>
            </a: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olidaire pour répondre aux nouveaux enjeux du service public tout en mettant l’accent sur la qualité de vie au travail.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lang="fr-FR" altLang="fr-FR" sz="3600" b="1" i="1" dirty="0">
              <a:solidFill>
                <a:srgbClr val="31859C"/>
              </a:solidFill>
              <a:latin typeface="Source Sans Pro" pitchFamily="34" charset="0"/>
              <a:ea typeface="Source Sans Pro" panose="020B050303040302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343058398"/>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3"/>
            <a:ext cx="77768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P</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hilippe </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Dubois</a:t>
            </a: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P</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résident</a:t>
            </a: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France Nature Environnement (FNE) Isère</a:t>
            </a:r>
            <a:endParaRPr kumimoji="0" lang="fr-FR" altLang="fr-FR" b="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81214712"/>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«Bifurquons ensemble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pour la transformation que nous appelons tous de nos meilleurs vœux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Venez- vous perdre et nous retrouver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dans les méandres d'un Parlement communal grenoblois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536704919"/>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852375"/>
            <a:ext cx="741682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lément</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Morlat</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3">
                    <a:lumMod val="75000"/>
                  </a:schemeClr>
                </a:solidFill>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irecteur exécutif</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CERCES</a:t>
            </a:r>
            <a:endParaRPr kumimoji="0" lang="fr-FR" altLang="fr-FR" b="1"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748836133"/>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310858"/>
            <a:ext cx="8712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Le Cerces donne accès aux méthodes</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et outils de comptabilité et gestion soutenables les plus pragmatiques</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pour porter le pouvoir d’agir</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a:t>
            </a:r>
            <a:r>
              <a:rPr lang="fr-FR" altLang="fr-FR" sz="3600" b="1" i="1" dirty="0" err="1">
                <a:solidFill>
                  <a:schemeClr val="accent3">
                    <a:lumMod val="75000"/>
                  </a:schemeClr>
                </a:solidFill>
                <a:latin typeface="Source Sans Pro" pitchFamily="34" charset="0"/>
                <a:ea typeface="Source Sans Pro" panose="020B0503030403020204" pitchFamily="34" charset="0"/>
                <a:cs typeface="Times New Roman" pitchFamily="18" charset="0"/>
              </a:rPr>
              <a:t>individuelet</a:t>
            </a: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collectif des acteurs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à la hauteur des enjeux contemporains.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909508669"/>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68"/>
          <p:cNvCxnSpPr/>
          <p:nvPr/>
        </p:nvCxnSpPr>
        <p:spPr>
          <a:xfrm>
            <a:off x="1508729" y="1772816"/>
            <a:ext cx="3300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372200" y="2780928"/>
            <a:ext cx="14606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Cercle d’études </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CNFPT</a:t>
            </a:r>
          </a:p>
        </p:txBody>
      </p:sp>
      <p:sp>
        <p:nvSpPr>
          <p:cNvPr id="27" name="ZoneTexte 26"/>
          <p:cNvSpPr txBox="1"/>
          <p:nvPr/>
        </p:nvSpPr>
        <p:spPr>
          <a:xfrm>
            <a:off x="1470825" y="3310248"/>
            <a:ext cx="449162"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INET</a:t>
            </a:r>
          </a:p>
        </p:txBody>
      </p:sp>
      <p:sp>
        <p:nvSpPr>
          <p:cNvPr id="38" name="ZoneTexte 37"/>
          <p:cNvSpPr txBox="1"/>
          <p:nvPr/>
        </p:nvSpPr>
        <p:spPr>
          <a:xfrm>
            <a:off x="-36512" y="3068960"/>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Pantin</a:t>
            </a:r>
          </a:p>
        </p:txBody>
      </p:sp>
      <p:sp>
        <p:nvSpPr>
          <p:cNvPr id="52" name="ZoneTexte 51"/>
          <p:cNvSpPr txBox="1"/>
          <p:nvPr/>
        </p:nvSpPr>
        <p:spPr>
          <a:xfrm>
            <a:off x="1619672" y="1196752"/>
            <a:ext cx="1032655"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tx2">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 région</a:t>
            </a: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2483768" y="44371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078009" y="151107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547869" y="1844824"/>
            <a:ext cx="736099"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a:t>
            </a:r>
          </a:p>
          <a:p>
            <a:r>
              <a:rPr lang="fr-FR" sz="1000" i="1" dirty="0">
                <a:latin typeface="Source Sans Pro" panose="020B0503030403020204" pitchFamily="34" charset="0"/>
                <a:ea typeface="Source Sans Pro" panose="020B0503030403020204" pitchFamily="34" charset="0"/>
              </a:rPr>
              <a:t>  et CARE</a:t>
            </a:r>
          </a:p>
        </p:txBody>
      </p: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a:stCxn id="7" idx="0"/>
            <a:endCxn id="466" idx="6"/>
          </p:cNvCxnSpPr>
          <p:nvPr/>
        </p:nvCxnSpPr>
        <p:spPr>
          <a:xfrm flipH="1" flipV="1">
            <a:off x="3131840" y="2011700"/>
            <a:ext cx="252028" cy="14173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1848046" y="3334522"/>
            <a:ext cx="419698" cy="166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Ellipse 99"/>
          <p:cNvSpPr/>
          <p:nvPr/>
        </p:nvSpPr>
        <p:spPr>
          <a:xfrm>
            <a:off x="2078009" y="359930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1789977" y="350100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a:endCxn id="75" idx="6"/>
          </p:cNvCxnSpPr>
          <p:nvPr/>
        </p:nvCxnSpPr>
        <p:spPr>
          <a:xfrm flipV="1">
            <a:off x="2095413" y="3319754"/>
            <a:ext cx="244339" cy="2892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63625" y="3212976"/>
            <a:ext cx="67518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Bagneux</a:t>
            </a:r>
          </a:p>
        </p:txBody>
      </p:sp>
      <p:cxnSp>
        <p:nvCxnSpPr>
          <p:cNvPr id="113" name="Connecteur droit 112"/>
          <p:cNvCxnSpPr>
            <a:stCxn id="139" idx="4"/>
          </p:cNvCxnSpPr>
          <p:nvPr/>
        </p:nvCxnSpPr>
        <p:spPr>
          <a:xfrm flipH="1" flipV="1">
            <a:off x="2543966" y="4500428"/>
            <a:ext cx="265161" cy="2967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p:cNvSpPr txBox="1"/>
          <p:nvPr/>
        </p:nvSpPr>
        <p:spPr>
          <a:xfrm>
            <a:off x="-52659" y="1484784"/>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119" name="ZoneTexte 118"/>
          <p:cNvSpPr txBox="1"/>
          <p:nvPr/>
        </p:nvSpPr>
        <p:spPr>
          <a:xfrm>
            <a:off x="-18110" y="1916832"/>
            <a:ext cx="97975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Vitry-sur-Seine</a:t>
            </a:r>
          </a:p>
        </p:txBody>
      </p:sp>
      <p:sp>
        <p:nvSpPr>
          <p:cNvPr id="120" name="ZoneTexte 119"/>
          <p:cNvSpPr txBox="1"/>
          <p:nvPr/>
        </p:nvSpPr>
        <p:spPr>
          <a:xfrm>
            <a:off x="1802425" y="785609"/>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Thiers</a:t>
            </a:r>
          </a:p>
        </p:txBody>
      </p:sp>
      <p:sp>
        <p:nvSpPr>
          <p:cNvPr id="127" name="ZoneTexte 126"/>
          <p:cNvSpPr txBox="1"/>
          <p:nvPr/>
        </p:nvSpPr>
        <p:spPr>
          <a:xfrm>
            <a:off x="1837691" y="568046"/>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64</a:t>
            </a:r>
          </a:p>
        </p:txBody>
      </p:sp>
      <p:sp>
        <p:nvSpPr>
          <p:cNvPr id="129" name="ZoneTexte 128"/>
          <p:cNvSpPr txBox="1"/>
          <p:nvPr/>
        </p:nvSpPr>
        <p:spPr>
          <a:xfrm>
            <a:off x="1987388" y="4046875"/>
            <a:ext cx="64793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Bologne</a:t>
            </a: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p:cNvSpPr txBox="1"/>
          <p:nvPr/>
        </p:nvSpPr>
        <p:spPr>
          <a:xfrm>
            <a:off x="1639300" y="980728"/>
            <a:ext cx="48442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Brest</a:t>
            </a: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1694325" y="41490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2" name="Connecteur droit 141"/>
          <p:cNvCxnSpPr>
            <a:stCxn id="139" idx="2"/>
          </p:cNvCxnSpPr>
          <p:nvPr/>
        </p:nvCxnSpPr>
        <p:spPr>
          <a:xfrm flipH="1">
            <a:off x="899592" y="4762382"/>
            <a:ext cx="1874853" cy="372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5288694" y="1217657"/>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35</a:t>
            </a:r>
          </a:p>
        </p:txBody>
      </p:sp>
      <p:sp>
        <p:nvSpPr>
          <p:cNvPr id="163" name="ZoneTexte 162"/>
          <p:cNvSpPr txBox="1"/>
          <p:nvPr/>
        </p:nvSpPr>
        <p:spPr>
          <a:xfrm>
            <a:off x="6517089" y="783655"/>
            <a:ext cx="800219"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Montpellier</a:t>
            </a:r>
          </a:p>
        </p:txBody>
      </p:sp>
      <p:sp>
        <p:nvSpPr>
          <p:cNvPr id="164" name="ZoneTexte 163"/>
          <p:cNvSpPr txBox="1"/>
          <p:nvPr/>
        </p:nvSpPr>
        <p:spPr>
          <a:xfrm>
            <a:off x="6456700" y="1011960"/>
            <a:ext cx="7280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Bordeaux</a:t>
            </a:r>
          </a:p>
        </p:txBody>
      </p:sp>
      <p:cxnSp>
        <p:nvCxnSpPr>
          <p:cNvPr id="166" name="Connecteur droit 165"/>
          <p:cNvCxnSpPr>
            <a:stCxn id="79" idx="5"/>
            <a:endCxn id="86" idx="1"/>
          </p:cNvCxnSpPr>
          <p:nvPr/>
        </p:nvCxnSpPr>
        <p:spPr>
          <a:xfrm>
            <a:off x="2117033" y="1550097"/>
            <a:ext cx="1961069" cy="808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6" name="Ellipse 175"/>
          <p:cNvSpPr/>
          <p:nvPr/>
        </p:nvSpPr>
        <p:spPr>
          <a:xfrm>
            <a:off x="1907704" y="590356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3" name="Connecteur droit 182"/>
          <p:cNvCxnSpPr>
            <a:endCxn id="57" idx="1"/>
          </p:cNvCxnSpPr>
          <p:nvPr/>
        </p:nvCxnSpPr>
        <p:spPr>
          <a:xfrm flipV="1">
            <a:off x="1896273" y="5241852"/>
            <a:ext cx="669661" cy="6923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4" name="ZoneTexte 203"/>
          <p:cNvSpPr txBox="1"/>
          <p:nvPr/>
        </p:nvSpPr>
        <p:spPr>
          <a:xfrm>
            <a:off x="5724128" y="5445224"/>
            <a:ext cx="55335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Naples</a:t>
            </a:r>
          </a:p>
        </p:txBody>
      </p:sp>
      <p:sp>
        <p:nvSpPr>
          <p:cNvPr id="207" name="Ellipse 206"/>
          <p:cNvSpPr/>
          <p:nvPr/>
        </p:nvSpPr>
        <p:spPr>
          <a:xfrm>
            <a:off x="1942377" y="299695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8" name="Connecteur droit 207"/>
          <p:cNvCxnSpPr>
            <a:stCxn id="75" idx="2"/>
            <a:endCxn id="207" idx="0"/>
          </p:cNvCxnSpPr>
          <p:nvPr/>
        </p:nvCxnSpPr>
        <p:spPr>
          <a:xfrm flipH="1" flipV="1">
            <a:off x="1965237" y="2996952"/>
            <a:ext cx="305152" cy="3228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1" name="ZoneTexte 210"/>
          <p:cNvSpPr txBox="1"/>
          <p:nvPr/>
        </p:nvSpPr>
        <p:spPr>
          <a:xfrm>
            <a:off x="-93115" y="2636912"/>
            <a:ext cx="106471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Loos-en-Gohelle</a:t>
            </a:r>
          </a:p>
        </p:txBody>
      </p: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sp>
        <p:nvSpPr>
          <p:cNvPr id="214" name="ZoneTexte 213"/>
          <p:cNvSpPr txBox="1"/>
          <p:nvPr/>
        </p:nvSpPr>
        <p:spPr>
          <a:xfrm>
            <a:off x="3370317" y="6197242"/>
            <a:ext cx="69762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Biens </a:t>
            </a:r>
          </a:p>
          <a:p>
            <a:r>
              <a:rPr lang="fr-FR" sz="1000" i="1" dirty="0">
                <a:latin typeface="Source Sans Pro" panose="020B0503030403020204" pitchFamily="34" charset="0"/>
                <a:ea typeface="Source Sans Pro" panose="020B0503030403020204" pitchFamily="34" charset="0"/>
              </a:rPr>
              <a:t>communs</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Ellipse 219"/>
          <p:cNvSpPr/>
          <p:nvPr/>
        </p:nvSpPr>
        <p:spPr>
          <a:xfrm>
            <a:off x="1933993" y="647962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p:cNvSpPr/>
          <p:nvPr/>
        </p:nvSpPr>
        <p:spPr>
          <a:xfrm>
            <a:off x="2014385" y="460741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ZoneTexte 233"/>
          <p:cNvSpPr txBox="1"/>
          <p:nvPr/>
        </p:nvSpPr>
        <p:spPr>
          <a:xfrm>
            <a:off x="5876528" y="6063099"/>
            <a:ext cx="66556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Marseille</a:t>
            </a:r>
          </a:p>
        </p:txBody>
      </p:sp>
      <p:cxnSp>
        <p:nvCxnSpPr>
          <p:cNvPr id="237" name="Connecteur droit 236"/>
          <p:cNvCxnSpPr/>
          <p:nvPr/>
        </p:nvCxnSpPr>
        <p:spPr>
          <a:xfrm>
            <a:off x="1716665" y="4186318"/>
            <a:ext cx="813606" cy="27365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995936" y="1598603"/>
            <a:ext cx="516488"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Agora</a:t>
            </a:r>
          </a:p>
        </p:txBody>
      </p:sp>
      <p:sp>
        <p:nvSpPr>
          <p:cNvPr id="260" name="ZoneTexte 259"/>
          <p:cNvSpPr txBox="1"/>
          <p:nvPr/>
        </p:nvSpPr>
        <p:spPr>
          <a:xfrm>
            <a:off x="507630" y="4478923"/>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261" name="ZoneTexte 260"/>
          <p:cNvSpPr txBox="1"/>
          <p:nvPr/>
        </p:nvSpPr>
        <p:spPr>
          <a:xfrm>
            <a:off x="-38359" y="3429000"/>
            <a:ext cx="86594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Villeurbanne</a:t>
            </a:r>
          </a:p>
        </p:txBody>
      </p:sp>
      <p:sp>
        <p:nvSpPr>
          <p:cNvPr id="262" name="ZoneTexte 261"/>
          <p:cNvSpPr txBox="1"/>
          <p:nvPr/>
        </p:nvSpPr>
        <p:spPr>
          <a:xfrm>
            <a:off x="674215" y="5703059"/>
            <a:ext cx="5854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Genève</a:t>
            </a:r>
          </a:p>
        </p:txBody>
      </p:sp>
      <p:sp>
        <p:nvSpPr>
          <p:cNvPr id="263" name="ZoneTexte 262"/>
          <p:cNvSpPr txBox="1"/>
          <p:nvPr/>
        </p:nvSpPr>
        <p:spPr>
          <a:xfrm>
            <a:off x="4666715" y="6167772"/>
            <a:ext cx="47160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Turin</a:t>
            </a:r>
          </a:p>
        </p:txBody>
      </p: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67" name="ZoneTexte 266"/>
          <p:cNvSpPr txBox="1"/>
          <p:nvPr/>
        </p:nvSpPr>
        <p:spPr>
          <a:xfrm>
            <a:off x="7825576" y="4365104"/>
            <a:ext cx="49084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Cergy</a:t>
            </a:r>
          </a:p>
        </p:txBody>
      </p:sp>
      <p:sp>
        <p:nvSpPr>
          <p:cNvPr id="268" name="ZoneTexte 267"/>
          <p:cNvSpPr txBox="1"/>
          <p:nvPr/>
        </p:nvSpPr>
        <p:spPr>
          <a:xfrm>
            <a:off x="7786341" y="4509120"/>
            <a:ext cx="96212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CC </a:t>
            </a:r>
            <a:r>
              <a:rPr lang="fr-FR" sz="1000" dirty="0" err="1">
                <a:solidFill>
                  <a:schemeClr val="tx2">
                    <a:lumMod val="60000"/>
                    <a:lumOff val="40000"/>
                  </a:schemeClr>
                </a:solidFill>
                <a:latin typeface="Source Sans Pro" panose="020B0503030403020204" pitchFamily="34" charset="0"/>
                <a:ea typeface="Source Sans Pro" panose="020B0503030403020204" pitchFamily="34" charset="0"/>
              </a:rPr>
              <a:t>Kayserberg</a:t>
            </a:r>
            <a:endParaRPr lang="fr-FR" sz="1000" dirty="0">
              <a:solidFill>
                <a:schemeClr val="tx2">
                  <a:lumMod val="60000"/>
                  <a:lumOff val="40000"/>
                </a:schemeClr>
              </a:solidFill>
              <a:latin typeface="Source Sans Pro" panose="020B0503030403020204" pitchFamily="34" charset="0"/>
              <a:ea typeface="Source Sans Pro" panose="020B0503030403020204" pitchFamily="34" charset="0"/>
            </a:endParaRPr>
          </a:p>
        </p:txBody>
      </p:sp>
      <p:sp>
        <p:nvSpPr>
          <p:cNvPr id="273" name="Ellipse 272"/>
          <p:cNvSpPr/>
          <p:nvPr/>
        </p:nvSpPr>
        <p:spPr>
          <a:xfrm>
            <a:off x="7526973"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p:cNvSpPr txBox="1"/>
          <p:nvPr/>
        </p:nvSpPr>
        <p:spPr>
          <a:xfrm>
            <a:off x="7308304" y="4293096"/>
            <a:ext cx="468398"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Sport</a:t>
            </a:r>
          </a:p>
          <a:p>
            <a:endParaRPr lang="fr-FR" sz="1000" i="1" dirty="0">
              <a:latin typeface="Source Sans Pro" panose="020B0503030403020204" pitchFamily="34" charset="0"/>
              <a:ea typeface="Source Sans Pro" panose="020B0503030403020204" pitchFamily="34" charset="0"/>
            </a:endParaRP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9" name="Ellipse 288"/>
          <p:cNvSpPr/>
          <p:nvPr/>
        </p:nvSpPr>
        <p:spPr>
          <a:xfrm>
            <a:off x="6326481" y="302324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ZoneTexte 291"/>
          <p:cNvSpPr txBox="1"/>
          <p:nvPr/>
        </p:nvSpPr>
        <p:spPr>
          <a:xfrm>
            <a:off x="8146111" y="5334765"/>
            <a:ext cx="9589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Noisy le Grand</a:t>
            </a:r>
          </a:p>
        </p:txBody>
      </p:sp>
      <p:sp>
        <p:nvSpPr>
          <p:cNvPr id="293" name="ZoneTexte 292"/>
          <p:cNvSpPr txBox="1"/>
          <p:nvPr/>
        </p:nvSpPr>
        <p:spPr>
          <a:xfrm>
            <a:off x="5652120" y="3140968"/>
            <a:ext cx="4459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Lyon</a:t>
            </a: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a:stCxn id="286" idx="5"/>
          </p:cNvCxnSpPr>
          <p:nvPr/>
        </p:nvCxnSpPr>
        <p:spPr>
          <a:xfrm>
            <a:off x="6146018" y="2840284"/>
            <a:ext cx="228934" cy="2209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7694633" y="511147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9" name="Connecteur droit 318"/>
          <p:cNvCxnSpPr>
            <a:stCxn id="274" idx="2"/>
          </p:cNvCxnSpPr>
          <p:nvPr/>
        </p:nvCxnSpPr>
        <p:spPr>
          <a:xfrm>
            <a:off x="6228184" y="4186318"/>
            <a:ext cx="1314319" cy="41134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8100392" y="27089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p:cNvSpPr/>
          <p:nvPr/>
        </p:nvSpPr>
        <p:spPr>
          <a:xfrm>
            <a:off x="6614513" y="31672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6542505" y="33196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7812360" y="30689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5" name="Ellipse 344"/>
          <p:cNvSpPr/>
          <p:nvPr/>
        </p:nvSpPr>
        <p:spPr>
          <a:xfrm>
            <a:off x="6444208" y="34720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9" name="Connecteur droit 368"/>
          <p:cNvCxnSpPr>
            <a:endCxn id="274" idx="1"/>
          </p:cNvCxnSpPr>
          <p:nvPr/>
        </p:nvCxnSpPr>
        <p:spPr>
          <a:xfrm>
            <a:off x="6048739" y="3702580"/>
            <a:ext cx="189603" cy="4591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7" name="Ellipse 376"/>
          <p:cNvSpPr/>
          <p:nvPr/>
        </p:nvSpPr>
        <p:spPr>
          <a:xfrm>
            <a:off x="6012160" y="367131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8" name="Connecteur droit 377"/>
          <p:cNvCxnSpPr>
            <a:endCxn id="377" idx="4"/>
          </p:cNvCxnSpPr>
          <p:nvPr/>
        </p:nvCxnSpPr>
        <p:spPr>
          <a:xfrm flipH="1">
            <a:off x="6035020" y="3059668"/>
            <a:ext cx="303600" cy="657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Connecteur droit 396"/>
          <p:cNvCxnSpPr>
            <a:endCxn id="339" idx="1"/>
          </p:cNvCxnSpPr>
          <p:nvPr/>
        </p:nvCxnSpPr>
        <p:spPr>
          <a:xfrm>
            <a:off x="6348663" y="3061277"/>
            <a:ext cx="1470392" cy="143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3" name="Connecteur droit 402"/>
          <p:cNvCxnSpPr/>
          <p:nvPr/>
        </p:nvCxnSpPr>
        <p:spPr>
          <a:xfrm>
            <a:off x="6298418" y="2992684"/>
            <a:ext cx="308290" cy="197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5" name="Connecteur droit 404"/>
          <p:cNvCxnSpPr>
            <a:stCxn id="289" idx="0"/>
            <a:endCxn id="337" idx="0"/>
          </p:cNvCxnSpPr>
          <p:nvPr/>
        </p:nvCxnSpPr>
        <p:spPr>
          <a:xfrm>
            <a:off x="6349341" y="3023241"/>
            <a:ext cx="216024" cy="2964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Connecteur droit 407"/>
          <p:cNvCxnSpPr>
            <a:endCxn id="345" idx="1"/>
          </p:cNvCxnSpPr>
          <p:nvPr/>
        </p:nvCxnSpPr>
        <p:spPr>
          <a:xfrm>
            <a:off x="6338238" y="3064768"/>
            <a:ext cx="112665" cy="4139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ZoneTexte 424"/>
          <p:cNvSpPr txBox="1"/>
          <p:nvPr/>
        </p:nvSpPr>
        <p:spPr>
          <a:xfrm>
            <a:off x="2136563" y="6197242"/>
            <a:ext cx="707245"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Anciens </a:t>
            </a:r>
          </a:p>
          <a:p>
            <a:r>
              <a:rPr lang="fr-FR" sz="1000" i="1" dirty="0">
                <a:latin typeface="Source Sans Pro" panose="020B0503030403020204" pitchFamily="34" charset="0"/>
                <a:ea typeface="Source Sans Pro" panose="020B0503030403020204" pitchFamily="34" charset="0"/>
              </a:rPr>
              <a:t>communs</a:t>
            </a:r>
          </a:p>
        </p:txBody>
      </p:sp>
      <p:cxnSp>
        <p:nvCxnSpPr>
          <p:cNvPr id="428" name="Connecteur droit 427"/>
          <p:cNvCxnSpPr/>
          <p:nvPr/>
        </p:nvCxnSpPr>
        <p:spPr>
          <a:xfrm flipH="1" flipV="1">
            <a:off x="1936952" y="5926403"/>
            <a:ext cx="224102" cy="2708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Connecteur droit 430"/>
          <p:cNvCxnSpPr>
            <a:endCxn id="420" idx="5"/>
          </p:cNvCxnSpPr>
          <p:nvPr/>
        </p:nvCxnSpPr>
        <p:spPr>
          <a:xfrm flipH="1">
            <a:off x="4106968" y="6086941"/>
            <a:ext cx="77975" cy="261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Connecteur droit 432"/>
          <p:cNvCxnSpPr>
            <a:endCxn id="420" idx="6"/>
          </p:cNvCxnSpPr>
          <p:nvPr/>
        </p:nvCxnSpPr>
        <p:spPr>
          <a:xfrm>
            <a:off x="3777995" y="6192225"/>
            <a:ext cx="335668" cy="1399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0" name="Ellipse 449"/>
          <p:cNvSpPr/>
          <p:nvPr/>
        </p:nvSpPr>
        <p:spPr>
          <a:xfrm>
            <a:off x="925881" y="47514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p:cNvSpPr/>
          <p:nvPr/>
        </p:nvSpPr>
        <p:spPr>
          <a:xfrm>
            <a:off x="2078009" y="40313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3" name="Connecteur droit 452"/>
          <p:cNvCxnSpPr>
            <a:stCxn id="452" idx="7"/>
            <a:endCxn id="146" idx="1"/>
          </p:cNvCxnSpPr>
          <p:nvPr/>
        </p:nvCxnSpPr>
        <p:spPr>
          <a:xfrm flipV="1">
            <a:off x="2117033" y="4015248"/>
            <a:ext cx="952957" cy="22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2" name="Ellipse 461"/>
          <p:cNvSpPr/>
          <p:nvPr/>
        </p:nvSpPr>
        <p:spPr>
          <a:xfrm>
            <a:off x="1707831" y="167622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75" idx="0"/>
          </p:cNvCxnSpPr>
          <p:nvPr/>
        </p:nvCxnSpPr>
        <p:spPr>
          <a:xfrm flipH="1" flipV="1">
            <a:off x="1763690" y="1700809"/>
            <a:ext cx="541381" cy="1584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5" name="Ellipse 464"/>
          <p:cNvSpPr/>
          <p:nvPr/>
        </p:nvSpPr>
        <p:spPr>
          <a:xfrm>
            <a:off x="4283968" y="18711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3086121" y="19888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5" name="Connecteur droit 474"/>
          <p:cNvCxnSpPr>
            <a:endCxn id="79" idx="1"/>
          </p:cNvCxnSpPr>
          <p:nvPr/>
        </p:nvCxnSpPr>
        <p:spPr>
          <a:xfrm flipV="1">
            <a:off x="1778601" y="1517768"/>
            <a:ext cx="306103" cy="189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2" name="Connecteur droit 481"/>
          <p:cNvCxnSpPr/>
          <p:nvPr/>
        </p:nvCxnSpPr>
        <p:spPr>
          <a:xfrm flipH="1" flipV="1">
            <a:off x="1871968" y="3192071"/>
            <a:ext cx="408579" cy="1348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5" name="Ellipse 484"/>
          <p:cNvSpPr/>
          <p:nvPr/>
        </p:nvSpPr>
        <p:spPr>
          <a:xfrm>
            <a:off x="1861985" y="31672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ZoneTexte 489"/>
          <p:cNvSpPr txBox="1"/>
          <p:nvPr/>
        </p:nvSpPr>
        <p:spPr>
          <a:xfrm>
            <a:off x="99675" y="1672705"/>
            <a:ext cx="4074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MEL</a:t>
            </a:r>
          </a:p>
        </p:txBody>
      </p:sp>
      <p:sp>
        <p:nvSpPr>
          <p:cNvPr id="295" name="ZoneTexte 294"/>
          <p:cNvSpPr txBox="1"/>
          <p:nvPr/>
        </p:nvSpPr>
        <p:spPr>
          <a:xfrm>
            <a:off x="107504" y="4190891"/>
            <a:ext cx="72648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Barcelone</a:t>
            </a:r>
          </a:p>
        </p:txBody>
      </p:sp>
      <p:sp>
        <p:nvSpPr>
          <p:cNvPr id="296" name="ZoneTexte 295"/>
          <p:cNvSpPr txBox="1"/>
          <p:nvPr/>
        </p:nvSpPr>
        <p:spPr>
          <a:xfrm>
            <a:off x="822405" y="4005064"/>
            <a:ext cx="94128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Municipalisme</a:t>
            </a:r>
          </a:p>
        </p:txBody>
      </p:sp>
      <p:cxnSp>
        <p:nvCxnSpPr>
          <p:cNvPr id="325" name="Connecteur droit 324"/>
          <p:cNvCxnSpPr>
            <a:stCxn id="7" idx="0"/>
            <a:endCxn id="79" idx="5"/>
          </p:cNvCxnSpPr>
          <p:nvPr/>
        </p:nvCxnSpPr>
        <p:spPr>
          <a:xfrm flipH="1" flipV="1">
            <a:off x="2117033" y="1550097"/>
            <a:ext cx="1266835" cy="18789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6" name="ZoneTexte 325"/>
          <p:cNvSpPr txBox="1"/>
          <p:nvPr/>
        </p:nvSpPr>
        <p:spPr>
          <a:xfrm>
            <a:off x="1691680" y="1633540"/>
            <a:ext cx="647934" cy="246221"/>
          </a:xfrm>
          <a:prstGeom prst="rect">
            <a:avLst/>
          </a:prstGeom>
          <a:noFill/>
        </p:spPr>
        <p:txBody>
          <a:bodyPr wrap="none" rtlCol="0">
            <a:spAutoFit/>
          </a:bodyPr>
          <a:lstStyle/>
          <a:p>
            <a:r>
              <a:rPr lang="fr-FR" sz="1000" i="1" dirty="0" err="1">
                <a:latin typeface="Source Sans Pro" panose="020B0503030403020204" pitchFamily="34" charset="0"/>
                <a:ea typeface="Source Sans Pro" panose="020B0503030403020204" pitchFamily="34" charset="0"/>
              </a:rPr>
              <a:t>Enacting</a:t>
            </a:r>
            <a:endParaRPr lang="fr-FR" sz="1000" i="1" dirty="0">
              <a:latin typeface="Source Sans Pro" panose="020B0503030403020204" pitchFamily="34" charset="0"/>
              <a:ea typeface="Source Sans Pro" panose="020B0503030403020204" pitchFamily="34" charset="0"/>
            </a:endParaRPr>
          </a:p>
        </p:txBody>
      </p:sp>
      <p:sp>
        <p:nvSpPr>
          <p:cNvPr id="327" name="ZoneTexte 326"/>
          <p:cNvSpPr txBox="1"/>
          <p:nvPr/>
        </p:nvSpPr>
        <p:spPr>
          <a:xfrm>
            <a:off x="1080870" y="962947"/>
            <a:ext cx="466794"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CLES</a:t>
            </a:r>
          </a:p>
        </p:txBody>
      </p:sp>
      <p:sp>
        <p:nvSpPr>
          <p:cNvPr id="329" name="ZoneTexte 328"/>
          <p:cNvSpPr txBox="1"/>
          <p:nvPr/>
        </p:nvSpPr>
        <p:spPr>
          <a:xfrm>
            <a:off x="584574" y="734507"/>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Preston</a:t>
            </a:r>
          </a:p>
        </p:txBody>
      </p:sp>
      <p:sp>
        <p:nvSpPr>
          <p:cNvPr id="330" name="ZoneTexte 329"/>
          <p:cNvSpPr txBox="1"/>
          <p:nvPr/>
        </p:nvSpPr>
        <p:spPr>
          <a:xfrm>
            <a:off x="901587" y="476672"/>
            <a:ext cx="51648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Wigan</a:t>
            </a:r>
          </a:p>
        </p:txBody>
      </p:sp>
      <p:cxnSp>
        <p:nvCxnSpPr>
          <p:cNvPr id="341" name="Connecteur droit 340"/>
          <p:cNvCxnSpPr/>
          <p:nvPr/>
        </p:nvCxnSpPr>
        <p:spPr>
          <a:xfrm flipH="1" flipV="1">
            <a:off x="1524804" y="1226949"/>
            <a:ext cx="238884" cy="473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2" name="Ellipse 341"/>
          <p:cNvSpPr/>
          <p:nvPr/>
        </p:nvSpPr>
        <p:spPr>
          <a:xfrm>
            <a:off x="1501945" y="115103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ZoneTexte 342"/>
          <p:cNvSpPr txBox="1"/>
          <p:nvPr/>
        </p:nvSpPr>
        <p:spPr>
          <a:xfrm>
            <a:off x="8571304" y="5589240"/>
            <a:ext cx="465192"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CD93</a:t>
            </a:r>
          </a:p>
        </p:txBody>
      </p: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a:endCxn id="105" idx="5"/>
          </p:cNvCxnSpPr>
          <p:nvPr/>
        </p:nvCxnSpPr>
        <p:spPr>
          <a:xfrm>
            <a:off x="4319972" y="1916832"/>
            <a:ext cx="173325" cy="390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3" name="ZoneTexte 352"/>
          <p:cNvSpPr txBox="1"/>
          <p:nvPr/>
        </p:nvSpPr>
        <p:spPr>
          <a:xfrm>
            <a:off x="7991049" y="1161130"/>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354" name="ZoneTexte 353"/>
          <p:cNvSpPr txBox="1"/>
          <p:nvPr/>
        </p:nvSpPr>
        <p:spPr>
          <a:xfrm>
            <a:off x="8122502" y="1417189"/>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355" name="ZoneTexte 354"/>
          <p:cNvSpPr txBox="1"/>
          <p:nvPr/>
        </p:nvSpPr>
        <p:spPr>
          <a:xfrm>
            <a:off x="8274902" y="1670611"/>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Valence</a:t>
            </a: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ZoneTexte 358"/>
          <p:cNvSpPr txBox="1"/>
          <p:nvPr/>
        </p:nvSpPr>
        <p:spPr>
          <a:xfrm>
            <a:off x="107504" y="2276872"/>
            <a:ext cx="494046"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Ti </a:t>
            </a:r>
            <a:r>
              <a:rPr lang="fr-FR" sz="1000" b="1" dirty="0" err="1">
                <a:solidFill>
                  <a:schemeClr val="accent1">
                    <a:lumMod val="60000"/>
                    <a:lumOff val="40000"/>
                  </a:schemeClr>
                </a:solidFill>
                <a:latin typeface="Source Sans Pro" panose="020B0503030403020204" pitchFamily="34" charset="0"/>
                <a:ea typeface="Source Sans Pro" panose="020B0503030403020204" pitchFamily="34" charset="0"/>
              </a:rPr>
              <a:t>lab</a:t>
            </a:r>
            <a:endPar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endParaRPr>
          </a:p>
        </p:txBody>
      </p:sp>
      <p:sp>
        <p:nvSpPr>
          <p:cNvPr id="360" name="ZoneTexte 359"/>
          <p:cNvSpPr txBox="1"/>
          <p:nvPr/>
        </p:nvSpPr>
        <p:spPr>
          <a:xfrm>
            <a:off x="-36512" y="2924944"/>
            <a:ext cx="53893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Bègles</a:t>
            </a:r>
          </a:p>
        </p:txBody>
      </p:sp>
      <p:sp>
        <p:nvSpPr>
          <p:cNvPr id="361" name="ZoneTexte 360"/>
          <p:cNvSpPr txBox="1"/>
          <p:nvPr/>
        </p:nvSpPr>
        <p:spPr>
          <a:xfrm>
            <a:off x="6634087" y="3077344"/>
            <a:ext cx="1066318" cy="553998"/>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accent1">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 région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 Ville durable</a:t>
            </a:r>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p>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France urbaine</a:t>
            </a:r>
          </a:p>
        </p:txBody>
      </p:sp>
      <p:sp>
        <p:nvSpPr>
          <p:cNvPr id="363" name="ZoneTexte 362"/>
          <p:cNvSpPr txBox="1"/>
          <p:nvPr/>
        </p:nvSpPr>
        <p:spPr>
          <a:xfrm>
            <a:off x="6228184" y="44624"/>
            <a:ext cx="2792751" cy="400110"/>
          </a:xfrm>
          <a:prstGeom prst="rect">
            <a:avLst/>
          </a:prstGeom>
          <a:solidFill>
            <a:schemeClr val="tx2">
              <a:lumMod val="60000"/>
              <a:lumOff val="40000"/>
            </a:schemeClr>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BIFURQUEURS PUBLICS</a:t>
            </a:r>
          </a:p>
        </p:txBody>
      </p:sp>
    </p:spTree>
    <p:extLst>
      <p:ext uri="{BB962C8B-B14F-4D97-AF65-F5344CB8AC3E}">
        <p14:creationId xmlns:p14="http://schemas.microsoft.com/office/powerpoint/2010/main" val="3618819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2"/>
            <a:ext cx="7416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J</a:t>
            </a:r>
            <a:r>
              <a:rPr kumimoji="0" lang="fr-FR" altLang="fr-FR"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ean-Damien</a:t>
            </a: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rgbClr val="31859C"/>
                </a:solidFill>
                <a:effectLst/>
                <a:latin typeface="Source Sans Pro" pitchFamily="34" charset="0"/>
                <a:ea typeface="Source Sans Pro" panose="020B0503030403020204" pitchFamily="34" charset="0"/>
                <a:cs typeface="Times New Roman" pitchFamily="18" charset="0"/>
              </a:rPr>
              <a:t>Colombeau</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lang="fr-FR" altLang="fr-FR" b="1" dirty="0">
                <a:solidFill>
                  <a:srgbClr val="31859C"/>
                </a:solidFill>
                <a:latin typeface="Source Sans Pro" pitchFamily="34" charset="0"/>
                <a:ea typeface="Source Sans Pro" panose="020B0503030403020204" pitchFamily="34" charset="0"/>
                <a:cs typeface="Times New Roman" pitchFamily="18" charset="0"/>
              </a:rPr>
              <a:t>D</a:t>
            </a:r>
            <a: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irecteur Innovation &amp; Participation, </a:t>
            </a:r>
            <a:br>
              <a:rPr kumimoji="0" lang="fr-FR" altLang="fr-FR" b="0"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br>
            <a:br>
              <a:rPr lang="fr-FR" altLang="fr-FR" dirty="0">
                <a:solidFill>
                  <a:srgbClr val="31859C"/>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rgbClr val="31859C"/>
                </a:solidFill>
                <a:effectLst/>
                <a:latin typeface="Source Sans Pro" pitchFamily="34" charset="0"/>
                <a:ea typeface="Source Sans Pro" panose="020B0503030403020204" pitchFamily="34" charset="0"/>
                <a:cs typeface="Times New Roman" pitchFamily="18" charset="0"/>
              </a:rPr>
              <a:t>Ville de Clermont-Ferrand </a:t>
            </a: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itchFamily="18" charset="0"/>
              </a:rPr>
              <a:t> </a:t>
            </a:r>
            <a:endPar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435718385"/>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756860"/>
            <a:ext cx="87129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À la ville de Clermont-Ferrand,</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nous engageons une transformation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de la culture interne de l’Administration,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de ses politiques publiques</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et de ses outils de pilotage. </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L’enjeu : prendre le virage vers une Administration plus intégrée</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à son écosystème local,</a:t>
            </a:r>
            <a:br>
              <a:rPr lang="fr-FR" altLang="fr-FR" sz="3600" b="1" i="1" dirty="0">
                <a:solidFill>
                  <a:srgbClr val="31859C"/>
                </a:solidFill>
                <a:latin typeface="Source Sans Pro" pitchFamily="34" charset="0"/>
                <a:ea typeface="Source Sans Pro" panose="020B0503030403020204" pitchFamily="34" charset="0"/>
                <a:cs typeface="Times New Roman" pitchFamily="18" charset="0"/>
              </a:rPr>
            </a:br>
            <a:r>
              <a:rPr lang="fr-FR" altLang="fr-FR" sz="3600" b="1" i="1" dirty="0">
                <a:solidFill>
                  <a:srgbClr val="31859C"/>
                </a:solidFill>
                <a:latin typeface="Source Sans Pro" pitchFamily="34" charset="0"/>
                <a:ea typeface="Source Sans Pro" panose="020B0503030403020204" pitchFamily="34" charset="0"/>
                <a:cs typeface="Times New Roman" pitchFamily="18" charset="0"/>
              </a:rPr>
              <a:t> plus ouverte aux citoyens et comptable de ses impacts environnementaux. »</a:t>
            </a:r>
            <a:endParaRPr kumimoji="0" lang="fr-FR" altLang="fr-FR" sz="36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343058398"/>
      </p:ext>
    </p:extLst>
  </p:cSld>
  <p:clrMapOvr>
    <a:masterClrMapping/>
  </p:clrMapOvr>
  <mc:AlternateContent xmlns:mc="http://schemas.openxmlformats.org/markup-compatibility/2006" xmlns:p14="http://schemas.microsoft.com/office/powerpoint/2010/main">
    <mc:Choice Requires="p14">
      <p:transition spd="slow" p14:dur="2000" advTm="5413"/>
    </mc:Choice>
    <mc:Fallback xmlns="">
      <p:transition spd="slow" advTm="5413"/>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7"/>
            <a:ext cx="777686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F</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rédéric</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Pitaval</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D</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irecteur </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Association id·eau</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Assemblée populaire du Rhône </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434137862"/>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695852"/>
            <a:ext cx="87129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S’interroger c’est comprendre,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et savoir c’est déjà changer.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549570447"/>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682824"/>
            <a:ext cx="8208912"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Olivier Hymas et Gretchen Walters</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Université de Lausanne</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sz="1000"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Jean-François Joye,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Professeur</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Université de Savoie Mont Blanc</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sz="1000"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David </a:t>
            </a:r>
            <a:r>
              <a:rPr kumimoji="0" lang="fr-FR" altLang="fr-FR"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Bordinier</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err="1">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Next</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Planning</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347607291"/>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02862"/>
            <a:ext cx="8712968"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Les personnes, souvent inscrites dans un collectif, qui gèrent les communs fonciers ont prouvé qu'elles pouvaient atteindre les objectifs climat et biodiversité et de le faire de manière durable.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Aux côtés de l'Etat et des collectivités publiques, la reconnaissance de leur utilité, pour appréhender la transition écologique, la résilience ou la sobriété, etc. demeure insuffisamment prise en considération, y compris par le droit français.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347660474"/>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18419"/>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A</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lain</a:t>
            </a: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 </a:t>
            </a:r>
            <a:r>
              <a:rPr kumimoji="0" lang="fr-FR" altLang="fr-FR" b="1" i="0" u="none" strike="noStrike" cap="none" normalizeH="0" baseline="0" dirty="0" err="1">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Renk</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U</a:t>
            </a:r>
            <a: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rbaniste architecte</a:t>
            </a:r>
            <a:br>
              <a:rPr kumimoji="0" lang="fr-FR" altLang="fr-FR"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t>Fondation pour l’urbanisme ouvert </a:t>
            </a:r>
            <a:br>
              <a:rPr kumimoji="0" lang="fr-FR" altLang="fr-FR" b="1" i="0"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35410315"/>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 Des communs d’intelligence collective visuelle pour avoir le plaisir d’inventer ensemble les bifurcations territoriales. »</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723533680"/>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836712"/>
            <a:ext cx="741682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O</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livier</a:t>
            </a: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 Hymas</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C</a:t>
            </a:r>
            <a: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hercheur- praticien</a:t>
            </a:r>
            <a:br>
              <a:rPr kumimoji="0" lang="fr-FR" altLang="fr-FR"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br>
              <a:rPr lang="fr-FR" altLang="fr-FR"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t>Université de Lausanne (UNIL)</a:t>
            </a:r>
            <a:br>
              <a:rPr kumimoji="0" lang="fr-FR" altLang="fr-FR" b="1" i="0" u="none" strike="noStrike" cap="none" normalizeH="0" baseline="0" dirty="0">
                <a:ln>
                  <a:noFill/>
                </a:ln>
                <a:solidFill>
                  <a:schemeClr val="accent3">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1"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33603515"/>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1033858"/>
            <a:ext cx="871296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En collaboration avec les communs, respectons les accords de Paris (2015)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et de Montréal (2022)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sur le climat et la biodiversité</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en renforçant le côté "</a:t>
            </a:r>
            <a:r>
              <a:rPr lang="fr-FR" altLang="fr-FR" sz="3600" b="1" i="1" dirty="0" err="1">
                <a:solidFill>
                  <a:schemeClr val="accent3">
                    <a:lumMod val="75000"/>
                  </a:schemeClr>
                </a:solidFill>
                <a:latin typeface="Source Sans Pro" pitchFamily="34" charset="0"/>
                <a:ea typeface="Source Sans Pro" panose="020B0503030403020204" pitchFamily="34" charset="0"/>
                <a:cs typeface="Times New Roman" pitchFamily="18" charset="0"/>
              </a:rPr>
              <a:t>pansocial</a:t>
            </a: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de "l'approche pangouvernementale et </a:t>
            </a:r>
            <a:r>
              <a:rPr lang="fr-FR" altLang="fr-FR" sz="3600" b="1" i="1" dirty="0" err="1">
                <a:solidFill>
                  <a:schemeClr val="accent3">
                    <a:lumMod val="75000"/>
                  </a:schemeClr>
                </a:solidFill>
                <a:latin typeface="Source Sans Pro" pitchFamily="34" charset="0"/>
                <a:ea typeface="Source Sans Pro" panose="020B0503030403020204" pitchFamily="34" charset="0"/>
                <a:cs typeface="Times New Roman" pitchFamily="18" charset="0"/>
              </a:rPr>
              <a:t>pansociale</a:t>
            </a:r>
            <a: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t>" préconisée dans ces accords. »</a:t>
            </a: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3">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3">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24610076"/>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68"/>
          <p:cNvCxnSpPr/>
          <p:nvPr/>
        </p:nvCxnSpPr>
        <p:spPr>
          <a:xfrm>
            <a:off x="1508729" y="1772816"/>
            <a:ext cx="3300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372200" y="2780928"/>
            <a:ext cx="14606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Cercle d’études </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CNFPT</a:t>
            </a:r>
          </a:p>
        </p:txBody>
      </p:sp>
      <p:sp>
        <p:nvSpPr>
          <p:cNvPr id="27" name="ZoneTexte 26"/>
          <p:cNvSpPr txBox="1"/>
          <p:nvPr/>
        </p:nvSpPr>
        <p:spPr>
          <a:xfrm>
            <a:off x="1470825" y="3310248"/>
            <a:ext cx="449162"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INET</a:t>
            </a:r>
          </a:p>
        </p:txBody>
      </p:sp>
      <p:sp>
        <p:nvSpPr>
          <p:cNvPr id="30" name="ZoneTexte 29"/>
          <p:cNvSpPr txBox="1"/>
          <p:nvPr/>
        </p:nvSpPr>
        <p:spPr>
          <a:xfrm>
            <a:off x="597331" y="3516687"/>
            <a:ext cx="152317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Campus de la transition</a:t>
            </a:r>
          </a:p>
        </p:txBody>
      </p:sp>
      <p:sp>
        <p:nvSpPr>
          <p:cNvPr id="31" name="ZoneTexte 30"/>
          <p:cNvSpPr txBox="1"/>
          <p:nvPr/>
        </p:nvSpPr>
        <p:spPr>
          <a:xfrm>
            <a:off x="4450564" y="1628800"/>
            <a:ext cx="625492"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CERCES</a:t>
            </a:r>
          </a:p>
        </p:txBody>
      </p:sp>
      <p:sp>
        <p:nvSpPr>
          <p:cNvPr id="32" name="ZoneTexte 31"/>
          <p:cNvSpPr txBox="1"/>
          <p:nvPr/>
        </p:nvSpPr>
        <p:spPr>
          <a:xfrm>
            <a:off x="6444208" y="1454587"/>
            <a:ext cx="1471878"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Chaire de comptabilité</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écologique</a:t>
            </a:r>
          </a:p>
        </p:txBody>
      </p:sp>
      <p:sp>
        <p:nvSpPr>
          <p:cNvPr id="33" name="ZoneTexte 32"/>
          <p:cNvSpPr txBox="1"/>
          <p:nvPr/>
        </p:nvSpPr>
        <p:spPr>
          <a:xfrm>
            <a:off x="1102421" y="4509120"/>
            <a:ext cx="949299"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CLT Bruxelles</a:t>
            </a:r>
          </a:p>
        </p:txBody>
      </p:sp>
      <p:sp>
        <p:nvSpPr>
          <p:cNvPr id="35" name="ZoneTexte 34"/>
          <p:cNvSpPr txBox="1"/>
          <p:nvPr/>
        </p:nvSpPr>
        <p:spPr>
          <a:xfrm>
            <a:off x="1181350" y="4293096"/>
            <a:ext cx="764953"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Communa</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36" name="ZoneTexte 35"/>
          <p:cNvSpPr txBox="1"/>
          <p:nvPr/>
        </p:nvSpPr>
        <p:spPr>
          <a:xfrm>
            <a:off x="3207181" y="4960948"/>
            <a:ext cx="486030"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GRET</a:t>
            </a:r>
          </a:p>
        </p:txBody>
      </p:sp>
      <p:sp>
        <p:nvSpPr>
          <p:cNvPr id="37" name="ZoneTexte 36"/>
          <p:cNvSpPr txBox="1"/>
          <p:nvPr/>
        </p:nvSpPr>
        <p:spPr>
          <a:xfrm>
            <a:off x="3414654" y="5177190"/>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AFD</a:t>
            </a:r>
          </a:p>
        </p:txBody>
      </p:sp>
      <p:sp>
        <p:nvSpPr>
          <p:cNvPr id="38" name="ZoneTexte 37"/>
          <p:cNvSpPr txBox="1"/>
          <p:nvPr/>
        </p:nvSpPr>
        <p:spPr>
          <a:xfrm>
            <a:off x="-36512" y="3068960"/>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Pantin</a:t>
            </a:r>
          </a:p>
        </p:txBody>
      </p:sp>
      <p:sp>
        <p:nvSpPr>
          <p:cNvPr id="46" name="ZoneTexte 45"/>
          <p:cNvSpPr txBox="1"/>
          <p:nvPr/>
        </p:nvSpPr>
        <p:spPr>
          <a:xfrm>
            <a:off x="1376916" y="5703059"/>
            <a:ext cx="458780"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UNIL</a:t>
            </a:r>
          </a:p>
        </p:txBody>
      </p:sp>
      <p:sp>
        <p:nvSpPr>
          <p:cNvPr id="47" name="ZoneTexte 46"/>
          <p:cNvSpPr txBox="1"/>
          <p:nvPr/>
        </p:nvSpPr>
        <p:spPr>
          <a:xfrm>
            <a:off x="179512" y="5440094"/>
            <a:ext cx="140615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Sciences PO Grenoble</a:t>
            </a:r>
          </a:p>
        </p:txBody>
      </p:sp>
      <p:sp>
        <p:nvSpPr>
          <p:cNvPr id="48" name="ZoneTexte 47"/>
          <p:cNvSpPr txBox="1"/>
          <p:nvPr/>
        </p:nvSpPr>
        <p:spPr>
          <a:xfrm>
            <a:off x="363996" y="4653136"/>
            <a:ext cx="46358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IUGA</a:t>
            </a:r>
          </a:p>
        </p:txBody>
      </p:sp>
      <p:sp>
        <p:nvSpPr>
          <p:cNvPr id="49" name="ZoneTexte 48"/>
          <p:cNvSpPr txBox="1"/>
          <p:nvPr/>
        </p:nvSpPr>
        <p:spPr>
          <a:xfrm>
            <a:off x="107504" y="4797152"/>
            <a:ext cx="849913"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a:t>
            </a:r>
          </a:p>
        </p:txBody>
      </p:sp>
      <p:sp>
        <p:nvSpPr>
          <p:cNvPr id="51" name="ZoneTexte 50"/>
          <p:cNvSpPr txBox="1"/>
          <p:nvPr/>
        </p:nvSpPr>
        <p:spPr>
          <a:xfrm>
            <a:off x="2556041" y="4046875"/>
            <a:ext cx="57579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Labsus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52" name="ZoneTexte 51"/>
          <p:cNvSpPr txBox="1"/>
          <p:nvPr/>
        </p:nvSpPr>
        <p:spPr>
          <a:xfrm>
            <a:off x="1619672" y="1196752"/>
            <a:ext cx="1032655"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tx2">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 région</a:t>
            </a:r>
          </a:p>
        </p:txBody>
      </p:sp>
      <p:sp>
        <p:nvSpPr>
          <p:cNvPr id="53" name="ZoneTexte 52"/>
          <p:cNvSpPr txBox="1"/>
          <p:nvPr/>
        </p:nvSpPr>
        <p:spPr>
          <a:xfrm>
            <a:off x="3346033" y="282867"/>
            <a:ext cx="986167"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Territoires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zéro chômeur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longue durée</a:t>
            </a: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403648" y="5085184"/>
            <a:ext cx="1210588"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naturels</a:t>
            </a:r>
          </a:p>
        </p:txBody>
      </p:sp>
      <p:sp>
        <p:nvSpPr>
          <p:cNvPr id="65" name="ZoneTexte 64"/>
          <p:cNvSpPr txBox="1"/>
          <p:nvPr/>
        </p:nvSpPr>
        <p:spPr>
          <a:xfrm>
            <a:off x="2772569" y="5157192"/>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FNE</a:t>
            </a: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sp>
        <p:nvSpPr>
          <p:cNvPr id="67" name="ZoneTexte 66"/>
          <p:cNvSpPr txBox="1"/>
          <p:nvPr/>
        </p:nvSpPr>
        <p:spPr>
          <a:xfrm>
            <a:off x="2483768" y="4293096"/>
            <a:ext cx="585417"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Habitat</a:t>
            </a:r>
          </a:p>
        </p:txBody>
      </p:sp>
      <p:sp>
        <p:nvSpPr>
          <p:cNvPr id="68" name="ZoneTexte 67"/>
          <p:cNvSpPr txBox="1"/>
          <p:nvPr/>
        </p:nvSpPr>
        <p:spPr>
          <a:xfrm>
            <a:off x="2976311" y="5513850"/>
            <a:ext cx="66236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Zoépolis</a:t>
            </a:r>
          </a:p>
        </p:txBody>
      </p:sp>
      <p:sp>
        <p:nvSpPr>
          <p:cNvPr id="70" name="Ellipse 69"/>
          <p:cNvSpPr/>
          <p:nvPr/>
        </p:nvSpPr>
        <p:spPr>
          <a:xfrm>
            <a:off x="1717969" y="22311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3662185" y="50131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2483768" y="44371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078009" y="151107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2195736" y="5503803"/>
            <a:ext cx="71205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 Le lichen</a:t>
            </a: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sp>
        <p:nvSpPr>
          <p:cNvPr id="82" name="ZoneTexte 81"/>
          <p:cNvSpPr txBox="1"/>
          <p:nvPr/>
        </p:nvSpPr>
        <p:spPr>
          <a:xfrm>
            <a:off x="3160577" y="2154922"/>
            <a:ext cx="763351"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Coop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des</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communs</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547869" y="1844824"/>
            <a:ext cx="736099"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a:t>
            </a:r>
          </a:p>
          <a:p>
            <a:r>
              <a:rPr lang="fr-FR" sz="1000" i="1" dirty="0">
                <a:latin typeface="Source Sans Pro" panose="020B0503030403020204" pitchFamily="34" charset="0"/>
                <a:ea typeface="Source Sans Pro" panose="020B0503030403020204" pitchFamily="34" charset="0"/>
              </a:rPr>
              <a:t>  et CARE</a:t>
            </a:r>
          </a:p>
        </p:txBody>
      </p: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a:stCxn id="7" idx="0"/>
            <a:endCxn id="466" idx="6"/>
          </p:cNvCxnSpPr>
          <p:nvPr/>
        </p:nvCxnSpPr>
        <p:spPr>
          <a:xfrm flipH="1" flipV="1">
            <a:off x="3131840" y="2011700"/>
            <a:ext cx="252028" cy="14173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1848046" y="3334522"/>
            <a:ext cx="419698" cy="166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Ellipse 99"/>
          <p:cNvSpPr/>
          <p:nvPr/>
        </p:nvSpPr>
        <p:spPr>
          <a:xfrm>
            <a:off x="2078009" y="359930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1789977" y="350100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a:endCxn id="75" idx="6"/>
          </p:cNvCxnSpPr>
          <p:nvPr/>
        </p:nvCxnSpPr>
        <p:spPr>
          <a:xfrm flipV="1">
            <a:off x="2095413" y="3319754"/>
            <a:ext cx="244339" cy="2892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258471" y="5835460"/>
            <a:ext cx="154401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Ass</a:t>
            </a:r>
            <a:r>
              <a:rPr lang="fr-FR" sz="1000" b="1" dirty="0">
                <a:solidFill>
                  <a:schemeClr val="accent6">
                    <a:lumMod val="75000"/>
                  </a:schemeClr>
                </a:solidFill>
                <a:latin typeface="Source Sans Pro" panose="020B0503030403020204" pitchFamily="34" charset="0"/>
                <a:ea typeface="Source Sans Pro" panose="020B0503030403020204" pitchFamily="34" charset="0"/>
              </a:rPr>
              <a:t>. Populaire du Rhône</a:t>
            </a:r>
          </a:p>
        </p:txBody>
      </p:sp>
      <p:sp>
        <p:nvSpPr>
          <p:cNvPr id="112" name="ZoneTexte 111"/>
          <p:cNvSpPr txBox="1"/>
          <p:nvPr/>
        </p:nvSpPr>
        <p:spPr>
          <a:xfrm>
            <a:off x="-63625" y="3212976"/>
            <a:ext cx="67518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Bagneux</a:t>
            </a:r>
          </a:p>
        </p:txBody>
      </p:sp>
      <p:cxnSp>
        <p:nvCxnSpPr>
          <p:cNvPr id="113" name="Connecteur droit 112"/>
          <p:cNvCxnSpPr>
            <a:stCxn id="139" idx="4"/>
          </p:cNvCxnSpPr>
          <p:nvPr/>
        </p:nvCxnSpPr>
        <p:spPr>
          <a:xfrm flipH="1" flipV="1">
            <a:off x="2543966" y="4500428"/>
            <a:ext cx="265161" cy="2967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1027251" y="1988840"/>
            <a:ext cx="785793"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Turbine</a:t>
            </a:r>
          </a:p>
        </p:txBody>
      </p:sp>
      <p:sp>
        <p:nvSpPr>
          <p:cNvPr id="118" name="ZoneTexte 117"/>
          <p:cNvSpPr txBox="1"/>
          <p:nvPr/>
        </p:nvSpPr>
        <p:spPr>
          <a:xfrm>
            <a:off x="-52659" y="1484784"/>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119" name="ZoneTexte 118"/>
          <p:cNvSpPr txBox="1"/>
          <p:nvPr/>
        </p:nvSpPr>
        <p:spPr>
          <a:xfrm>
            <a:off x="-18110" y="1916832"/>
            <a:ext cx="97975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Vitry-sur-Seine</a:t>
            </a:r>
          </a:p>
        </p:txBody>
      </p:sp>
      <p:sp>
        <p:nvSpPr>
          <p:cNvPr id="120" name="ZoneTexte 119"/>
          <p:cNvSpPr txBox="1"/>
          <p:nvPr/>
        </p:nvSpPr>
        <p:spPr>
          <a:xfrm>
            <a:off x="1802425" y="785609"/>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Thiers</a:t>
            </a:r>
          </a:p>
        </p:txBody>
      </p:sp>
      <p:sp>
        <p:nvSpPr>
          <p:cNvPr id="121" name="Ellipse 120"/>
          <p:cNvSpPr/>
          <p:nvPr/>
        </p:nvSpPr>
        <p:spPr>
          <a:xfrm>
            <a:off x="1861985" y="443711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1115616" y="2564904"/>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122"/>
          <p:cNvCxnSpPr>
            <a:endCxn id="73" idx="1"/>
          </p:cNvCxnSpPr>
          <p:nvPr/>
        </p:nvCxnSpPr>
        <p:spPr>
          <a:xfrm flipV="1">
            <a:off x="1920054" y="4447296"/>
            <a:ext cx="573872" cy="122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endCxn id="73" idx="1"/>
          </p:cNvCxnSpPr>
          <p:nvPr/>
        </p:nvCxnSpPr>
        <p:spPr>
          <a:xfrm flipV="1">
            <a:off x="2072454" y="4447296"/>
            <a:ext cx="421472" cy="1646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7" name="ZoneTexte 126"/>
          <p:cNvSpPr txBox="1"/>
          <p:nvPr/>
        </p:nvSpPr>
        <p:spPr>
          <a:xfrm>
            <a:off x="1837691" y="568046"/>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64</a:t>
            </a:r>
          </a:p>
        </p:txBody>
      </p:sp>
      <p:sp>
        <p:nvSpPr>
          <p:cNvPr id="128" name="ZoneTexte 127"/>
          <p:cNvSpPr txBox="1"/>
          <p:nvPr/>
        </p:nvSpPr>
        <p:spPr>
          <a:xfrm>
            <a:off x="909475" y="5271011"/>
            <a:ext cx="56618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ENSAG</a:t>
            </a:r>
          </a:p>
        </p:txBody>
      </p:sp>
      <p:sp>
        <p:nvSpPr>
          <p:cNvPr id="129" name="ZoneTexte 128"/>
          <p:cNvSpPr txBox="1"/>
          <p:nvPr/>
        </p:nvSpPr>
        <p:spPr>
          <a:xfrm>
            <a:off x="1987388" y="4046875"/>
            <a:ext cx="64793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Bologne</a:t>
            </a:r>
          </a:p>
        </p:txBody>
      </p:sp>
      <p:sp>
        <p:nvSpPr>
          <p:cNvPr id="130" name="Ellipse 129"/>
          <p:cNvSpPr/>
          <p:nvPr/>
        </p:nvSpPr>
        <p:spPr>
          <a:xfrm>
            <a:off x="3707904" y="51655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p:cNvSpPr txBox="1"/>
          <p:nvPr/>
        </p:nvSpPr>
        <p:spPr>
          <a:xfrm>
            <a:off x="1639300" y="980728"/>
            <a:ext cx="48442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Brest</a:t>
            </a:r>
          </a:p>
        </p:txBody>
      </p:sp>
      <p:sp>
        <p:nvSpPr>
          <p:cNvPr id="133" name="ZoneTexte 132"/>
          <p:cNvSpPr txBox="1"/>
          <p:nvPr/>
        </p:nvSpPr>
        <p:spPr>
          <a:xfrm>
            <a:off x="827584" y="5991091"/>
            <a:ext cx="113043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Facultés de droit</a:t>
            </a: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1694325" y="41490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2" name="Connecteur droit 141"/>
          <p:cNvCxnSpPr>
            <a:stCxn id="139" idx="2"/>
          </p:cNvCxnSpPr>
          <p:nvPr/>
        </p:nvCxnSpPr>
        <p:spPr>
          <a:xfrm flipH="1">
            <a:off x="899592" y="4762382"/>
            <a:ext cx="1874853" cy="372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a:stCxn id="71" idx="3"/>
            <a:endCxn id="62" idx="2"/>
          </p:cNvCxnSpPr>
          <p:nvPr/>
        </p:nvCxnSpPr>
        <p:spPr>
          <a:xfrm flipV="1">
            <a:off x="3668880" y="5047946"/>
            <a:ext cx="111032" cy="42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a:stCxn id="130" idx="7"/>
            <a:endCxn id="62" idx="0"/>
          </p:cNvCxnSpPr>
          <p:nvPr/>
        </p:nvCxnSpPr>
        <p:spPr>
          <a:xfrm flipV="1">
            <a:off x="3746928" y="5013176"/>
            <a:ext cx="67666" cy="1590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5288694" y="1217657"/>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35</a:t>
            </a:r>
          </a:p>
        </p:txBody>
      </p:sp>
      <p:sp>
        <p:nvSpPr>
          <p:cNvPr id="163" name="ZoneTexte 162"/>
          <p:cNvSpPr txBox="1"/>
          <p:nvPr/>
        </p:nvSpPr>
        <p:spPr>
          <a:xfrm>
            <a:off x="6517089" y="783655"/>
            <a:ext cx="800219"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Montpellier</a:t>
            </a:r>
          </a:p>
        </p:txBody>
      </p:sp>
      <p:sp>
        <p:nvSpPr>
          <p:cNvPr id="164" name="ZoneTexte 163"/>
          <p:cNvSpPr txBox="1"/>
          <p:nvPr/>
        </p:nvSpPr>
        <p:spPr>
          <a:xfrm>
            <a:off x="6456700" y="1011960"/>
            <a:ext cx="7280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Bordeaux</a:t>
            </a:r>
          </a:p>
        </p:txBody>
      </p:sp>
      <p:cxnSp>
        <p:nvCxnSpPr>
          <p:cNvPr id="166" name="Connecteur droit 165"/>
          <p:cNvCxnSpPr>
            <a:stCxn id="79" idx="5"/>
            <a:endCxn id="86" idx="1"/>
          </p:cNvCxnSpPr>
          <p:nvPr/>
        </p:nvCxnSpPr>
        <p:spPr>
          <a:xfrm>
            <a:off x="2117033" y="1550097"/>
            <a:ext cx="1961069" cy="808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1" name="ZoneTexte 170"/>
          <p:cNvSpPr txBox="1"/>
          <p:nvPr/>
        </p:nvSpPr>
        <p:spPr>
          <a:xfrm>
            <a:off x="4048083" y="806515"/>
            <a:ext cx="10999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Fermes d’avenir</a:t>
            </a:r>
          </a:p>
        </p:txBody>
      </p:sp>
      <p:sp>
        <p:nvSpPr>
          <p:cNvPr id="172" name="ZoneTexte 171"/>
          <p:cNvSpPr txBox="1"/>
          <p:nvPr/>
        </p:nvSpPr>
        <p:spPr>
          <a:xfrm>
            <a:off x="467544" y="2460515"/>
            <a:ext cx="64793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Myne</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173" name="Ellipse 172"/>
          <p:cNvSpPr/>
          <p:nvPr/>
        </p:nvSpPr>
        <p:spPr>
          <a:xfrm>
            <a:off x="1547664" y="53732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p:cNvSpPr/>
          <p:nvPr/>
        </p:nvSpPr>
        <p:spPr>
          <a:xfrm>
            <a:off x="1645961" y="55435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1861985" y="56959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1907704" y="590356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9" name="Connecteur droit 178"/>
          <p:cNvCxnSpPr>
            <a:endCxn id="57" idx="2"/>
          </p:cNvCxnSpPr>
          <p:nvPr/>
        </p:nvCxnSpPr>
        <p:spPr>
          <a:xfrm flipV="1">
            <a:off x="1668820" y="5266438"/>
            <a:ext cx="886956" cy="2967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a:endCxn id="57" idx="2"/>
          </p:cNvCxnSpPr>
          <p:nvPr/>
        </p:nvCxnSpPr>
        <p:spPr>
          <a:xfrm flipV="1">
            <a:off x="1847125" y="5266438"/>
            <a:ext cx="708651" cy="4451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a:endCxn id="57" idx="1"/>
          </p:cNvCxnSpPr>
          <p:nvPr/>
        </p:nvCxnSpPr>
        <p:spPr>
          <a:xfrm flipV="1">
            <a:off x="1896273" y="5241852"/>
            <a:ext cx="669661" cy="6923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5" name="Ellipse 184"/>
          <p:cNvSpPr/>
          <p:nvPr/>
        </p:nvSpPr>
        <p:spPr>
          <a:xfrm>
            <a:off x="2798089" y="532749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3014113" y="554352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2510057" y="54715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3059832" y="58315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9" name="Connecteur droit 188"/>
          <p:cNvCxnSpPr>
            <a:stCxn id="187" idx="5"/>
          </p:cNvCxnSpPr>
          <p:nvPr/>
        </p:nvCxnSpPr>
        <p:spPr>
          <a:xfrm flipV="1">
            <a:off x="2549081" y="5250105"/>
            <a:ext cx="46929" cy="260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5" idx="3"/>
          </p:cNvCxnSpPr>
          <p:nvPr/>
        </p:nvCxnSpPr>
        <p:spPr>
          <a:xfrm flipH="1" flipV="1">
            <a:off x="2593405" y="5229588"/>
            <a:ext cx="211379" cy="136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a:stCxn id="186" idx="2"/>
          </p:cNvCxnSpPr>
          <p:nvPr/>
        </p:nvCxnSpPr>
        <p:spPr>
          <a:xfrm flipH="1" flipV="1">
            <a:off x="2570533" y="5259031"/>
            <a:ext cx="443580" cy="307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8" idx="0"/>
          </p:cNvCxnSpPr>
          <p:nvPr/>
        </p:nvCxnSpPr>
        <p:spPr>
          <a:xfrm flipH="1" flipV="1">
            <a:off x="2554582" y="5243799"/>
            <a:ext cx="528110" cy="5877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4" name="ZoneTexte 203"/>
          <p:cNvSpPr txBox="1"/>
          <p:nvPr/>
        </p:nvSpPr>
        <p:spPr>
          <a:xfrm>
            <a:off x="5724128" y="5445224"/>
            <a:ext cx="55335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Naples</a:t>
            </a:r>
          </a:p>
        </p:txBody>
      </p:sp>
      <p:sp>
        <p:nvSpPr>
          <p:cNvPr id="205" name="ZoneTexte 204"/>
          <p:cNvSpPr txBox="1"/>
          <p:nvPr/>
        </p:nvSpPr>
        <p:spPr>
          <a:xfrm>
            <a:off x="4644008" y="5445224"/>
            <a:ext cx="113043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asilo</a:t>
            </a:r>
            <a:r>
              <a:rPr lang="fr-FR" sz="1000" b="1" dirty="0">
                <a:solidFill>
                  <a:schemeClr val="accent6">
                    <a:lumMod val="75000"/>
                  </a:schemeClr>
                </a:solidFill>
                <a:latin typeface="Source Sans Pro" panose="020B0503030403020204" pitchFamily="34" charset="0"/>
                <a:ea typeface="Source Sans Pro" panose="020B0503030403020204" pitchFamily="34" charset="0"/>
              </a:rPr>
              <a:t>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filangieri</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06" name="ZoneTexte 205"/>
          <p:cNvSpPr txBox="1"/>
          <p:nvPr/>
        </p:nvSpPr>
        <p:spPr>
          <a:xfrm>
            <a:off x="467544" y="2822739"/>
            <a:ext cx="155683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Fabrique des transitions</a:t>
            </a:r>
          </a:p>
        </p:txBody>
      </p:sp>
      <p:sp>
        <p:nvSpPr>
          <p:cNvPr id="207" name="Ellipse 206"/>
          <p:cNvSpPr/>
          <p:nvPr/>
        </p:nvSpPr>
        <p:spPr>
          <a:xfrm>
            <a:off x="1942377" y="299695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8" name="Connecteur droit 207"/>
          <p:cNvCxnSpPr>
            <a:stCxn id="75" idx="2"/>
            <a:endCxn id="207" idx="0"/>
          </p:cNvCxnSpPr>
          <p:nvPr/>
        </p:nvCxnSpPr>
        <p:spPr>
          <a:xfrm flipH="1" flipV="1">
            <a:off x="1965237" y="2996952"/>
            <a:ext cx="305152" cy="3228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1" name="ZoneTexte 210"/>
          <p:cNvSpPr txBox="1"/>
          <p:nvPr/>
        </p:nvSpPr>
        <p:spPr>
          <a:xfrm>
            <a:off x="-93115" y="2636912"/>
            <a:ext cx="106471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Loos-en-Gohelle</a:t>
            </a:r>
          </a:p>
        </p:txBody>
      </p: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sp>
        <p:nvSpPr>
          <p:cNvPr id="213" name="ZoneTexte 212"/>
          <p:cNvSpPr txBox="1"/>
          <p:nvPr/>
        </p:nvSpPr>
        <p:spPr>
          <a:xfrm>
            <a:off x="4211960" y="5991091"/>
            <a:ext cx="49564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GeCO</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14" name="ZoneTexte 213"/>
          <p:cNvSpPr txBox="1"/>
          <p:nvPr/>
        </p:nvSpPr>
        <p:spPr>
          <a:xfrm>
            <a:off x="3370317" y="6197242"/>
            <a:ext cx="69762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Biens </a:t>
            </a:r>
          </a:p>
          <a:p>
            <a:r>
              <a:rPr lang="fr-FR" sz="1000" i="1" dirty="0">
                <a:latin typeface="Source Sans Pro" panose="020B0503030403020204" pitchFamily="34" charset="0"/>
                <a:ea typeface="Source Sans Pro" panose="020B0503030403020204" pitchFamily="34" charset="0"/>
              </a:rPr>
              <a:t>communs</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ZoneTexte 218"/>
          <p:cNvSpPr txBox="1"/>
          <p:nvPr/>
        </p:nvSpPr>
        <p:spPr>
          <a:xfrm>
            <a:off x="3946967" y="6381328"/>
            <a:ext cx="1273105"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  Torino</a:t>
            </a:r>
          </a:p>
        </p:txBody>
      </p:sp>
      <p:sp>
        <p:nvSpPr>
          <p:cNvPr id="220" name="Ellipse 219"/>
          <p:cNvSpPr/>
          <p:nvPr/>
        </p:nvSpPr>
        <p:spPr>
          <a:xfrm>
            <a:off x="1933993" y="647962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 name="Ellipse 224"/>
          <p:cNvSpPr/>
          <p:nvPr/>
        </p:nvSpPr>
        <p:spPr>
          <a:xfrm>
            <a:off x="1501945" y="191683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3518169" y="86300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p:cNvSpPr/>
          <p:nvPr/>
        </p:nvSpPr>
        <p:spPr>
          <a:xfrm>
            <a:off x="2014385" y="460741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ZoneTexte 229"/>
          <p:cNvSpPr txBox="1"/>
          <p:nvPr/>
        </p:nvSpPr>
        <p:spPr>
          <a:xfrm>
            <a:off x="4853631" y="5775067"/>
            <a:ext cx="7264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L’après M</a:t>
            </a:r>
          </a:p>
        </p:txBody>
      </p:sp>
      <p:sp>
        <p:nvSpPr>
          <p:cNvPr id="231" name="ZoneTexte 230"/>
          <p:cNvSpPr txBox="1"/>
          <p:nvPr/>
        </p:nvSpPr>
        <p:spPr>
          <a:xfrm>
            <a:off x="4934023" y="5909210"/>
            <a:ext cx="1588897"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a:t>
            </a: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Ellipse 232"/>
          <p:cNvSpPr/>
          <p:nvPr/>
        </p:nvSpPr>
        <p:spPr>
          <a:xfrm>
            <a:off x="4860032" y="58940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ZoneTexte 233"/>
          <p:cNvSpPr txBox="1"/>
          <p:nvPr/>
        </p:nvSpPr>
        <p:spPr>
          <a:xfrm>
            <a:off x="5876528" y="6063099"/>
            <a:ext cx="66556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Marseille</a:t>
            </a:r>
          </a:p>
        </p:txBody>
      </p:sp>
      <p:cxnSp>
        <p:nvCxnSpPr>
          <p:cNvPr id="237" name="Connecteur droit 236"/>
          <p:cNvCxnSpPr/>
          <p:nvPr/>
        </p:nvCxnSpPr>
        <p:spPr>
          <a:xfrm>
            <a:off x="1716665" y="4186318"/>
            <a:ext cx="813606" cy="27365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0" name="ZoneTexte 239"/>
          <p:cNvSpPr txBox="1"/>
          <p:nvPr/>
        </p:nvSpPr>
        <p:spPr>
          <a:xfrm>
            <a:off x="4398069" y="1147283"/>
            <a:ext cx="6767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CUMA 35</a:t>
            </a:r>
          </a:p>
        </p:txBody>
      </p:sp>
      <p:cxnSp>
        <p:nvCxnSpPr>
          <p:cNvPr id="241" name="Connecteur droit 240"/>
          <p:cNvCxnSpPr>
            <a:stCxn id="466" idx="0"/>
            <a:endCxn id="240" idx="2"/>
          </p:cNvCxnSpPr>
          <p:nvPr/>
        </p:nvCxnSpPr>
        <p:spPr>
          <a:xfrm flipV="1">
            <a:off x="3108981" y="1393504"/>
            <a:ext cx="1627482" cy="59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4" name="Ellipse 243"/>
          <p:cNvSpPr/>
          <p:nvPr/>
        </p:nvSpPr>
        <p:spPr>
          <a:xfrm>
            <a:off x="4742305" y="13407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4022225" y="90872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0" name="Connecteur droit 249"/>
          <p:cNvCxnSpPr>
            <a:stCxn id="466" idx="7"/>
          </p:cNvCxnSpPr>
          <p:nvPr/>
        </p:nvCxnSpPr>
        <p:spPr>
          <a:xfrm flipV="1">
            <a:off x="3125145" y="917971"/>
            <a:ext cx="930095" cy="10775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995936" y="1598603"/>
            <a:ext cx="5164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Agora</a:t>
            </a:r>
          </a:p>
        </p:txBody>
      </p:sp>
      <p:sp>
        <p:nvSpPr>
          <p:cNvPr id="260" name="ZoneTexte 259"/>
          <p:cNvSpPr txBox="1"/>
          <p:nvPr/>
        </p:nvSpPr>
        <p:spPr>
          <a:xfrm>
            <a:off x="507630" y="4478923"/>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261" name="ZoneTexte 260"/>
          <p:cNvSpPr txBox="1"/>
          <p:nvPr/>
        </p:nvSpPr>
        <p:spPr>
          <a:xfrm>
            <a:off x="-38359" y="3429000"/>
            <a:ext cx="86594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Villeurbanne</a:t>
            </a:r>
          </a:p>
        </p:txBody>
      </p:sp>
      <p:sp>
        <p:nvSpPr>
          <p:cNvPr id="262" name="ZoneTexte 261"/>
          <p:cNvSpPr txBox="1"/>
          <p:nvPr/>
        </p:nvSpPr>
        <p:spPr>
          <a:xfrm>
            <a:off x="674215" y="5703059"/>
            <a:ext cx="5854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Genève</a:t>
            </a:r>
          </a:p>
        </p:txBody>
      </p:sp>
      <p:sp>
        <p:nvSpPr>
          <p:cNvPr id="263" name="ZoneTexte 262"/>
          <p:cNvSpPr txBox="1"/>
          <p:nvPr/>
        </p:nvSpPr>
        <p:spPr>
          <a:xfrm>
            <a:off x="4666715" y="6167772"/>
            <a:ext cx="47160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Turin</a:t>
            </a:r>
          </a:p>
        </p:txBody>
      </p:sp>
      <p:sp>
        <p:nvSpPr>
          <p:cNvPr id="264" name="ZoneTexte 263"/>
          <p:cNvSpPr txBox="1"/>
          <p:nvPr/>
        </p:nvSpPr>
        <p:spPr>
          <a:xfrm>
            <a:off x="539552" y="3068960"/>
            <a:ext cx="133241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Remix the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67" name="ZoneTexte 266"/>
          <p:cNvSpPr txBox="1"/>
          <p:nvPr/>
        </p:nvSpPr>
        <p:spPr>
          <a:xfrm>
            <a:off x="7825576" y="4365104"/>
            <a:ext cx="49084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Cergy</a:t>
            </a:r>
          </a:p>
        </p:txBody>
      </p:sp>
      <p:sp>
        <p:nvSpPr>
          <p:cNvPr id="268" name="ZoneTexte 267"/>
          <p:cNvSpPr txBox="1"/>
          <p:nvPr/>
        </p:nvSpPr>
        <p:spPr>
          <a:xfrm>
            <a:off x="7786341" y="4509120"/>
            <a:ext cx="96212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CC </a:t>
            </a:r>
            <a:r>
              <a:rPr lang="fr-FR" sz="1000" dirty="0" err="1">
                <a:solidFill>
                  <a:schemeClr val="tx2">
                    <a:lumMod val="60000"/>
                    <a:lumOff val="40000"/>
                  </a:schemeClr>
                </a:solidFill>
                <a:latin typeface="Source Sans Pro" panose="020B0503030403020204" pitchFamily="34" charset="0"/>
                <a:ea typeface="Source Sans Pro" panose="020B0503030403020204" pitchFamily="34" charset="0"/>
              </a:rPr>
              <a:t>Kayserberg</a:t>
            </a:r>
            <a:endParaRPr lang="fr-FR" sz="1000" dirty="0">
              <a:solidFill>
                <a:schemeClr val="tx2">
                  <a:lumMod val="60000"/>
                  <a:lumOff val="40000"/>
                </a:schemeClr>
              </a:solidFill>
              <a:latin typeface="Source Sans Pro" panose="020B0503030403020204" pitchFamily="34" charset="0"/>
              <a:ea typeface="Source Sans Pro" panose="020B0503030403020204" pitchFamily="34" charset="0"/>
            </a:endParaRPr>
          </a:p>
        </p:txBody>
      </p:sp>
      <p:sp>
        <p:nvSpPr>
          <p:cNvPr id="270" name="ZoneTexte 269"/>
          <p:cNvSpPr txBox="1"/>
          <p:nvPr/>
        </p:nvSpPr>
        <p:spPr>
          <a:xfrm>
            <a:off x="7812361" y="2716395"/>
            <a:ext cx="1360488" cy="1323439"/>
          </a:xfrm>
          <a:prstGeom prst="rect">
            <a:avLst/>
          </a:prstGeom>
          <a:noFill/>
        </p:spPr>
        <p:txBody>
          <a:bodyPr wrap="squar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Besançon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Bourg en Bresse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Clermont-Ferrand</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Grand Lyon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Lille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Rennes (M)</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CD 35</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54</a:t>
            </a:r>
          </a:p>
        </p:txBody>
      </p:sp>
      <p:sp>
        <p:nvSpPr>
          <p:cNvPr id="273" name="Ellipse 272"/>
          <p:cNvSpPr/>
          <p:nvPr/>
        </p:nvSpPr>
        <p:spPr>
          <a:xfrm>
            <a:off x="7526973"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p:cNvSpPr/>
          <p:nvPr/>
        </p:nvSpPr>
        <p:spPr>
          <a:xfrm>
            <a:off x="7524328" y="479962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p:cNvSpPr txBox="1"/>
          <p:nvPr/>
        </p:nvSpPr>
        <p:spPr>
          <a:xfrm>
            <a:off x="7308304" y="4293096"/>
            <a:ext cx="468398"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Sport</a:t>
            </a:r>
          </a:p>
          <a:p>
            <a:endParaRPr lang="fr-FR" sz="1000" i="1" dirty="0">
              <a:latin typeface="Source Sans Pro" panose="020B0503030403020204" pitchFamily="34" charset="0"/>
              <a:ea typeface="Source Sans Pro" panose="020B0503030403020204" pitchFamily="34" charset="0"/>
            </a:endParaRP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78" name="ZoneTexte 277"/>
          <p:cNvSpPr txBox="1"/>
          <p:nvPr/>
        </p:nvSpPr>
        <p:spPr>
          <a:xfrm>
            <a:off x="7676624" y="4757082"/>
            <a:ext cx="56778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Culture</a:t>
            </a:r>
          </a:p>
          <a:p>
            <a:endParaRPr lang="fr-FR" sz="1000" i="1" dirty="0">
              <a:latin typeface="Source Sans Pro" panose="020B0503030403020204" pitchFamily="34" charset="0"/>
              <a:ea typeface="Source Sans Pro" panose="020B0503030403020204" pitchFamily="34" charset="0"/>
            </a:endParaRPr>
          </a:p>
        </p:txBody>
      </p:sp>
      <p:sp>
        <p:nvSpPr>
          <p:cNvPr id="279" name="ZoneTexte 278"/>
          <p:cNvSpPr txBox="1"/>
          <p:nvPr/>
        </p:nvSpPr>
        <p:spPr>
          <a:xfrm>
            <a:off x="7812360" y="4982979"/>
            <a:ext cx="1034257"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Universciences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3" name="ZoneTexte 282"/>
          <p:cNvSpPr txBox="1"/>
          <p:nvPr/>
        </p:nvSpPr>
        <p:spPr>
          <a:xfrm>
            <a:off x="7866735" y="2060848"/>
            <a:ext cx="1297150" cy="707886"/>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Université d’Angers</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IMPGT</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Dijon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Poitiers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9" name="Ellipse 288"/>
          <p:cNvSpPr/>
          <p:nvPr/>
        </p:nvSpPr>
        <p:spPr>
          <a:xfrm>
            <a:off x="6326481" y="302324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ZoneTexte 289"/>
          <p:cNvSpPr txBox="1"/>
          <p:nvPr/>
        </p:nvSpPr>
        <p:spPr>
          <a:xfrm>
            <a:off x="8113481" y="5524273"/>
            <a:ext cx="5629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ANACT</a:t>
            </a:r>
          </a:p>
        </p:txBody>
      </p:sp>
      <p:sp>
        <p:nvSpPr>
          <p:cNvPr id="291" name="ZoneTexte 290"/>
          <p:cNvSpPr txBox="1"/>
          <p:nvPr/>
        </p:nvSpPr>
        <p:spPr>
          <a:xfrm>
            <a:off x="7380312" y="5775067"/>
            <a:ext cx="14221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Printemps écologique</a:t>
            </a:r>
          </a:p>
        </p:txBody>
      </p:sp>
      <p:sp>
        <p:nvSpPr>
          <p:cNvPr id="292" name="ZoneTexte 291"/>
          <p:cNvSpPr txBox="1"/>
          <p:nvPr/>
        </p:nvSpPr>
        <p:spPr>
          <a:xfrm>
            <a:off x="8146111" y="5334765"/>
            <a:ext cx="9589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Noisy le Grand</a:t>
            </a:r>
          </a:p>
        </p:txBody>
      </p:sp>
      <p:sp>
        <p:nvSpPr>
          <p:cNvPr id="293" name="ZoneTexte 292"/>
          <p:cNvSpPr txBox="1"/>
          <p:nvPr/>
        </p:nvSpPr>
        <p:spPr>
          <a:xfrm>
            <a:off x="5652120" y="3140968"/>
            <a:ext cx="4459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Lyon</a:t>
            </a:r>
          </a:p>
        </p:txBody>
      </p:sp>
      <p:cxnSp>
        <p:nvCxnSpPr>
          <p:cNvPr id="294" name="Connecteur droit 293"/>
          <p:cNvCxnSpPr/>
          <p:nvPr/>
        </p:nvCxnSpPr>
        <p:spPr>
          <a:xfrm flipV="1">
            <a:off x="7832856" y="2251323"/>
            <a:ext cx="33879" cy="8176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Connecteur droit 296"/>
          <p:cNvCxnSpPr/>
          <p:nvPr/>
        </p:nvCxnSpPr>
        <p:spPr>
          <a:xfrm flipV="1">
            <a:off x="7849795" y="2382819"/>
            <a:ext cx="169340" cy="6652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Connecteur droit 298"/>
          <p:cNvCxnSpPr/>
          <p:nvPr/>
        </p:nvCxnSpPr>
        <p:spPr>
          <a:xfrm flipV="1">
            <a:off x="7866735" y="2583625"/>
            <a:ext cx="204261" cy="48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3" name="ZoneTexte 302"/>
          <p:cNvSpPr txBox="1"/>
          <p:nvPr/>
        </p:nvSpPr>
        <p:spPr>
          <a:xfrm>
            <a:off x="7564492" y="3974867"/>
            <a:ext cx="1544012"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MSC Stratégie et design </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pour l’anthropocène</a:t>
            </a:r>
          </a:p>
        </p:txBody>
      </p:sp>
      <p:sp>
        <p:nvSpPr>
          <p:cNvPr id="304" name="ZoneTexte 303"/>
          <p:cNvSpPr txBox="1"/>
          <p:nvPr/>
        </p:nvSpPr>
        <p:spPr>
          <a:xfrm>
            <a:off x="6046682" y="3614827"/>
            <a:ext cx="1221809"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Origens</a:t>
            </a:r>
            <a:r>
              <a:rPr lang="fr-FR" sz="1000" b="1" dirty="0">
                <a:solidFill>
                  <a:schemeClr val="accent3">
                    <a:lumMod val="75000"/>
                  </a:schemeClr>
                </a:solidFill>
                <a:latin typeface="Source Sans Pro" panose="020B0503030403020204" pitchFamily="34" charset="0"/>
                <a:ea typeface="Source Sans Pro" panose="020B0503030403020204" pitchFamily="34" charset="0"/>
              </a:rPr>
              <a:t> Media </a:t>
            </a:r>
            <a:r>
              <a:rPr lang="fr-FR" sz="1000" b="1" dirty="0" err="1">
                <a:solidFill>
                  <a:schemeClr val="accent3">
                    <a:lumMod val="75000"/>
                  </a:schemeClr>
                </a:solidFill>
                <a:latin typeface="Source Sans Pro" panose="020B0503030403020204" pitchFamily="34" charset="0"/>
                <a:ea typeface="Source Sans Pro" panose="020B0503030403020204" pitchFamily="34" charset="0"/>
              </a:rPr>
              <a:t>Lab</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a:stCxn id="286" idx="5"/>
          </p:cNvCxnSpPr>
          <p:nvPr/>
        </p:nvCxnSpPr>
        <p:spPr>
          <a:xfrm>
            <a:off x="6146018" y="2840284"/>
            <a:ext cx="228934" cy="2209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p:cNvSpPr/>
          <p:nvPr/>
        </p:nvSpPr>
        <p:spPr>
          <a:xfrm>
            <a:off x="7694633" y="566124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7694633" y="511147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6" name="Connecteur droit 315"/>
          <p:cNvCxnSpPr>
            <a:stCxn id="275" idx="6"/>
            <a:endCxn id="315" idx="6"/>
          </p:cNvCxnSpPr>
          <p:nvPr/>
        </p:nvCxnSpPr>
        <p:spPr>
          <a:xfrm>
            <a:off x="7593691" y="4834390"/>
            <a:ext cx="146661" cy="2999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Connecteur droit 318"/>
          <p:cNvCxnSpPr>
            <a:stCxn id="274" idx="2"/>
          </p:cNvCxnSpPr>
          <p:nvPr/>
        </p:nvCxnSpPr>
        <p:spPr>
          <a:xfrm>
            <a:off x="6228184" y="4186318"/>
            <a:ext cx="1314319" cy="41134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Connecteur droit 320"/>
          <p:cNvCxnSpPr>
            <a:endCxn id="275" idx="1"/>
          </p:cNvCxnSpPr>
          <p:nvPr/>
        </p:nvCxnSpPr>
        <p:spPr>
          <a:xfrm>
            <a:off x="6278178" y="4208241"/>
            <a:ext cx="1256308" cy="6015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a:stCxn id="280" idx="5"/>
            <a:endCxn id="314" idx="4"/>
          </p:cNvCxnSpPr>
          <p:nvPr/>
        </p:nvCxnSpPr>
        <p:spPr>
          <a:xfrm>
            <a:off x="7514170" y="5360564"/>
            <a:ext cx="203323" cy="346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7838649" y="22311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p:cNvSpPr/>
          <p:nvPr/>
        </p:nvSpPr>
        <p:spPr>
          <a:xfrm>
            <a:off x="7991049" y="23835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p:cNvSpPr/>
          <p:nvPr/>
        </p:nvSpPr>
        <p:spPr>
          <a:xfrm>
            <a:off x="8054673" y="251918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8100392" y="27089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p:cNvSpPr/>
          <p:nvPr/>
        </p:nvSpPr>
        <p:spPr>
          <a:xfrm>
            <a:off x="6614513" y="31672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6542505" y="33196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7524328" y="407707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7812360" y="30689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5" name="Ellipse 344"/>
          <p:cNvSpPr/>
          <p:nvPr/>
        </p:nvSpPr>
        <p:spPr>
          <a:xfrm>
            <a:off x="6444208" y="34720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9" name="Connecteur droit 368"/>
          <p:cNvCxnSpPr>
            <a:endCxn id="274" idx="1"/>
          </p:cNvCxnSpPr>
          <p:nvPr/>
        </p:nvCxnSpPr>
        <p:spPr>
          <a:xfrm>
            <a:off x="6048739" y="3702580"/>
            <a:ext cx="189603" cy="4591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a:endCxn id="338" idx="3"/>
          </p:cNvCxnSpPr>
          <p:nvPr/>
        </p:nvCxnSpPr>
        <p:spPr>
          <a:xfrm flipV="1">
            <a:off x="6362827" y="4116096"/>
            <a:ext cx="1168196" cy="905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7" name="Ellipse 376"/>
          <p:cNvSpPr/>
          <p:nvPr/>
        </p:nvSpPr>
        <p:spPr>
          <a:xfrm>
            <a:off x="6012160" y="367131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8" name="Connecteur droit 377"/>
          <p:cNvCxnSpPr>
            <a:endCxn id="377" idx="4"/>
          </p:cNvCxnSpPr>
          <p:nvPr/>
        </p:nvCxnSpPr>
        <p:spPr>
          <a:xfrm flipH="1">
            <a:off x="6035020" y="3059668"/>
            <a:ext cx="303600" cy="657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Connecteur droit 396"/>
          <p:cNvCxnSpPr>
            <a:endCxn id="339" idx="1"/>
          </p:cNvCxnSpPr>
          <p:nvPr/>
        </p:nvCxnSpPr>
        <p:spPr>
          <a:xfrm>
            <a:off x="6348663" y="3061277"/>
            <a:ext cx="1470392" cy="143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3" name="Connecteur droit 402"/>
          <p:cNvCxnSpPr/>
          <p:nvPr/>
        </p:nvCxnSpPr>
        <p:spPr>
          <a:xfrm>
            <a:off x="6298418" y="2992684"/>
            <a:ext cx="308290" cy="197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5" name="Connecteur droit 404"/>
          <p:cNvCxnSpPr>
            <a:stCxn id="289" idx="0"/>
            <a:endCxn id="337" idx="0"/>
          </p:cNvCxnSpPr>
          <p:nvPr/>
        </p:nvCxnSpPr>
        <p:spPr>
          <a:xfrm>
            <a:off x="6349341" y="3023241"/>
            <a:ext cx="216024" cy="2964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Connecteur droit 407"/>
          <p:cNvCxnSpPr>
            <a:endCxn id="345" idx="1"/>
          </p:cNvCxnSpPr>
          <p:nvPr/>
        </p:nvCxnSpPr>
        <p:spPr>
          <a:xfrm>
            <a:off x="6338238" y="3064768"/>
            <a:ext cx="112665" cy="4139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a:endCxn id="230" idx="1"/>
          </p:cNvCxnSpPr>
          <p:nvPr/>
        </p:nvCxnSpPr>
        <p:spPr>
          <a:xfrm>
            <a:off x="4239613" y="5808004"/>
            <a:ext cx="614018" cy="90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ZoneTexte 424"/>
          <p:cNvSpPr txBox="1"/>
          <p:nvPr/>
        </p:nvSpPr>
        <p:spPr>
          <a:xfrm>
            <a:off x="2136563" y="6197242"/>
            <a:ext cx="707245"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Anciens </a:t>
            </a:r>
          </a:p>
          <a:p>
            <a:r>
              <a:rPr lang="fr-FR" sz="1000" i="1" dirty="0">
                <a:latin typeface="Source Sans Pro" panose="020B0503030403020204" pitchFamily="34" charset="0"/>
                <a:ea typeface="Source Sans Pro" panose="020B0503030403020204" pitchFamily="34" charset="0"/>
              </a:rPr>
              <a:t>communs</a:t>
            </a:r>
          </a:p>
        </p:txBody>
      </p:sp>
      <p:cxnSp>
        <p:nvCxnSpPr>
          <p:cNvPr id="428" name="Connecteur droit 427"/>
          <p:cNvCxnSpPr/>
          <p:nvPr/>
        </p:nvCxnSpPr>
        <p:spPr>
          <a:xfrm flipH="1" flipV="1">
            <a:off x="1936952" y="5926403"/>
            <a:ext cx="224102" cy="2708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0" name="ZoneTexte 429"/>
          <p:cNvSpPr txBox="1"/>
          <p:nvPr/>
        </p:nvSpPr>
        <p:spPr>
          <a:xfrm>
            <a:off x="547936" y="6185911"/>
            <a:ext cx="165782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Chambéry Fribourg Salerne</a:t>
            </a:r>
          </a:p>
        </p:txBody>
      </p:sp>
      <p:cxnSp>
        <p:nvCxnSpPr>
          <p:cNvPr id="431" name="Connecteur droit 430"/>
          <p:cNvCxnSpPr>
            <a:endCxn id="420" idx="5"/>
          </p:cNvCxnSpPr>
          <p:nvPr/>
        </p:nvCxnSpPr>
        <p:spPr>
          <a:xfrm flipH="1">
            <a:off x="4106968" y="6086941"/>
            <a:ext cx="77975" cy="261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Connecteur droit 432"/>
          <p:cNvCxnSpPr>
            <a:endCxn id="420" idx="6"/>
          </p:cNvCxnSpPr>
          <p:nvPr/>
        </p:nvCxnSpPr>
        <p:spPr>
          <a:xfrm>
            <a:off x="3777995" y="6192225"/>
            <a:ext cx="335668" cy="1399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Connecteur droit 434"/>
          <p:cNvCxnSpPr/>
          <p:nvPr/>
        </p:nvCxnSpPr>
        <p:spPr>
          <a:xfrm flipV="1">
            <a:off x="1619672" y="5229200"/>
            <a:ext cx="960848" cy="1522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a:stCxn id="64" idx="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Connecteur droit 446"/>
          <p:cNvCxnSpPr>
            <a:stCxn id="139" idx="3"/>
            <a:endCxn id="49" idx="3"/>
          </p:cNvCxnSpPr>
          <p:nvPr/>
        </p:nvCxnSpPr>
        <p:spPr>
          <a:xfrm flipH="1">
            <a:off x="957417" y="4786968"/>
            <a:ext cx="1827186" cy="1332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0" name="Ellipse 449"/>
          <p:cNvSpPr/>
          <p:nvPr/>
        </p:nvSpPr>
        <p:spPr>
          <a:xfrm>
            <a:off x="925881" y="47514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1" name="Ellipse 450"/>
          <p:cNvSpPr/>
          <p:nvPr/>
        </p:nvSpPr>
        <p:spPr>
          <a:xfrm>
            <a:off x="925881" y="49038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p:cNvSpPr/>
          <p:nvPr/>
        </p:nvSpPr>
        <p:spPr>
          <a:xfrm>
            <a:off x="2078009" y="40313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3" name="Connecteur droit 452"/>
          <p:cNvCxnSpPr>
            <a:stCxn id="452" idx="7"/>
            <a:endCxn id="146" idx="1"/>
          </p:cNvCxnSpPr>
          <p:nvPr/>
        </p:nvCxnSpPr>
        <p:spPr>
          <a:xfrm flipV="1">
            <a:off x="2117033" y="4015248"/>
            <a:ext cx="952957" cy="22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6" name="ZoneTexte 455"/>
          <p:cNvSpPr txBox="1"/>
          <p:nvPr/>
        </p:nvSpPr>
        <p:spPr>
          <a:xfrm>
            <a:off x="2565934" y="651016"/>
            <a:ext cx="81464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virtuelle</a:t>
            </a:r>
          </a:p>
        </p:txBody>
      </p:sp>
      <p:sp>
        <p:nvSpPr>
          <p:cNvPr id="458" name="ZoneTexte 457"/>
          <p:cNvSpPr txBox="1"/>
          <p:nvPr/>
        </p:nvSpPr>
        <p:spPr>
          <a:xfrm>
            <a:off x="683118" y="1400429"/>
            <a:ext cx="42351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Anis</a:t>
            </a:r>
          </a:p>
        </p:txBody>
      </p:sp>
      <p:sp>
        <p:nvSpPr>
          <p:cNvPr id="459" name="ZoneTexte 458"/>
          <p:cNvSpPr txBox="1"/>
          <p:nvPr/>
        </p:nvSpPr>
        <p:spPr>
          <a:xfrm>
            <a:off x="682478" y="1710838"/>
            <a:ext cx="9364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Savoirs com1</a:t>
            </a:r>
          </a:p>
        </p:txBody>
      </p:sp>
      <p:sp>
        <p:nvSpPr>
          <p:cNvPr id="462" name="Ellipse 461"/>
          <p:cNvSpPr/>
          <p:nvPr/>
        </p:nvSpPr>
        <p:spPr>
          <a:xfrm>
            <a:off x="1707831" y="167622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75" idx="0"/>
          </p:cNvCxnSpPr>
          <p:nvPr/>
        </p:nvCxnSpPr>
        <p:spPr>
          <a:xfrm flipH="1" flipV="1">
            <a:off x="1763690" y="1700809"/>
            <a:ext cx="541381" cy="1584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5" name="Ellipse 464"/>
          <p:cNvSpPr/>
          <p:nvPr/>
        </p:nvSpPr>
        <p:spPr>
          <a:xfrm>
            <a:off x="4283968" y="18711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3086121" y="19888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1357929" y="234888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8" name="Connecteur droit 467"/>
          <p:cNvCxnSpPr/>
          <p:nvPr/>
        </p:nvCxnSpPr>
        <p:spPr>
          <a:xfrm flipV="1">
            <a:off x="1547664" y="1733010"/>
            <a:ext cx="153900" cy="1838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1" name="Connecteur droit 470"/>
          <p:cNvCxnSpPr>
            <a:endCxn id="226" idx="3"/>
          </p:cNvCxnSpPr>
          <p:nvPr/>
        </p:nvCxnSpPr>
        <p:spPr>
          <a:xfrm flipV="1">
            <a:off x="3114009" y="902025"/>
            <a:ext cx="410855" cy="10376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3" name="Connecteur droit 472"/>
          <p:cNvCxnSpPr/>
          <p:nvPr/>
        </p:nvCxnSpPr>
        <p:spPr>
          <a:xfrm flipV="1">
            <a:off x="7835219" y="2746798"/>
            <a:ext cx="278846" cy="3732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5" name="Connecteur droit 474"/>
          <p:cNvCxnSpPr>
            <a:endCxn id="79" idx="1"/>
          </p:cNvCxnSpPr>
          <p:nvPr/>
        </p:nvCxnSpPr>
        <p:spPr>
          <a:xfrm flipV="1">
            <a:off x="1778601" y="1517768"/>
            <a:ext cx="306103" cy="189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7" name="Connecteur droit 476"/>
          <p:cNvCxnSpPr/>
          <p:nvPr/>
        </p:nvCxnSpPr>
        <p:spPr>
          <a:xfrm flipH="1" flipV="1">
            <a:off x="1742512" y="2254012"/>
            <a:ext cx="237200" cy="3481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0" name="Connecteur droit 479"/>
          <p:cNvCxnSpPr>
            <a:stCxn id="116" idx="6"/>
            <a:endCxn id="172" idx="3"/>
          </p:cNvCxnSpPr>
          <p:nvPr/>
        </p:nvCxnSpPr>
        <p:spPr>
          <a:xfrm flipH="1" flipV="1">
            <a:off x="1115478" y="2583626"/>
            <a:ext cx="861589" cy="185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2" name="Connecteur droit 481"/>
          <p:cNvCxnSpPr>
            <a:endCxn id="264" idx="3"/>
          </p:cNvCxnSpPr>
          <p:nvPr/>
        </p:nvCxnSpPr>
        <p:spPr>
          <a:xfrm flipH="1" flipV="1">
            <a:off x="1871968" y="3192071"/>
            <a:ext cx="408579" cy="1348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5" name="Ellipse 484"/>
          <p:cNvSpPr/>
          <p:nvPr/>
        </p:nvSpPr>
        <p:spPr>
          <a:xfrm>
            <a:off x="1861985" y="31672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ZoneTexte 489"/>
          <p:cNvSpPr txBox="1"/>
          <p:nvPr/>
        </p:nvSpPr>
        <p:spPr>
          <a:xfrm>
            <a:off x="99675" y="1672705"/>
            <a:ext cx="4074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MEL</a:t>
            </a:r>
          </a:p>
        </p:txBody>
      </p:sp>
      <p:sp>
        <p:nvSpPr>
          <p:cNvPr id="498" name="ZoneTexte 497"/>
          <p:cNvSpPr txBox="1"/>
          <p:nvPr/>
        </p:nvSpPr>
        <p:spPr>
          <a:xfrm>
            <a:off x="2419905" y="1031830"/>
            <a:ext cx="51328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Tetris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8" name="ZoneTexte 287"/>
          <p:cNvSpPr txBox="1"/>
          <p:nvPr/>
        </p:nvSpPr>
        <p:spPr>
          <a:xfrm>
            <a:off x="107504" y="3789040"/>
            <a:ext cx="102463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Commonspolis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95" name="ZoneTexte 294"/>
          <p:cNvSpPr txBox="1"/>
          <p:nvPr/>
        </p:nvSpPr>
        <p:spPr>
          <a:xfrm>
            <a:off x="107504" y="4190891"/>
            <a:ext cx="72648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Barcelone</a:t>
            </a:r>
          </a:p>
        </p:txBody>
      </p:sp>
      <p:sp>
        <p:nvSpPr>
          <p:cNvPr id="296" name="ZoneTexte 295"/>
          <p:cNvSpPr txBox="1"/>
          <p:nvPr/>
        </p:nvSpPr>
        <p:spPr>
          <a:xfrm>
            <a:off x="822405" y="4005064"/>
            <a:ext cx="94128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Municipalisme</a:t>
            </a:r>
          </a:p>
        </p:txBody>
      </p:sp>
      <p:sp>
        <p:nvSpPr>
          <p:cNvPr id="298" name="ZoneTexte 297"/>
          <p:cNvSpPr txBox="1"/>
          <p:nvPr/>
        </p:nvSpPr>
        <p:spPr>
          <a:xfrm>
            <a:off x="57700" y="1154208"/>
            <a:ext cx="1233030"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Commonsnetwork</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0" name="Connecteur droit 299"/>
          <p:cNvCxnSpPr>
            <a:stCxn id="116" idx="1"/>
          </p:cNvCxnSpPr>
          <p:nvPr/>
        </p:nvCxnSpPr>
        <p:spPr>
          <a:xfrm flipH="1" flipV="1">
            <a:off x="1403648" y="2359064"/>
            <a:ext cx="514214" cy="2184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683568" y="2174667"/>
            <a:ext cx="558166"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Vecam</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6" name="Connecteur droit 305"/>
          <p:cNvCxnSpPr>
            <a:endCxn id="310" idx="3"/>
          </p:cNvCxnSpPr>
          <p:nvPr/>
        </p:nvCxnSpPr>
        <p:spPr>
          <a:xfrm flipV="1">
            <a:off x="2143936" y="1334073"/>
            <a:ext cx="588840" cy="182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8" name="Ellipse 307"/>
          <p:cNvSpPr/>
          <p:nvPr/>
        </p:nvSpPr>
        <p:spPr>
          <a:xfrm>
            <a:off x="3014113" y="107902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0" name="Ellipse 309"/>
          <p:cNvSpPr/>
          <p:nvPr/>
        </p:nvSpPr>
        <p:spPr>
          <a:xfrm>
            <a:off x="2726081" y="129504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p:cNvSpPr/>
          <p:nvPr/>
        </p:nvSpPr>
        <p:spPr>
          <a:xfrm>
            <a:off x="1043608" y="162880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a:off x="1196008" y="13670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8" name="Connecteur droit 317"/>
          <p:cNvCxnSpPr>
            <a:stCxn id="462" idx="3"/>
          </p:cNvCxnSpPr>
          <p:nvPr/>
        </p:nvCxnSpPr>
        <p:spPr>
          <a:xfrm flipH="1" flipV="1">
            <a:off x="1066467" y="1670168"/>
            <a:ext cx="651522" cy="654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Connecteur droit 319"/>
          <p:cNvCxnSpPr>
            <a:stCxn id="462" idx="7"/>
          </p:cNvCxnSpPr>
          <p:nvPr/>
        </p:nvCxnSpPr>
        <p:spPr>
          <a:xfrm flipH="1" flipV="1">
            <a:off x="1208667" y="1407351"/>
            <a:ext cx="558369" cy="2790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a:endCxn id="308" idx="3"/>
          </p:cNvCxnSpPr>
          <p:nvPr/>
        </p:nvCxnSpPr>
        <p:spPr>
          <a:xfrm flipH="1" flipV="1">
            <a:off x="3020808" y="1118049"/>
            <a:ext cx="104337" cy="8445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a:stCxn id="7" idx="0"/>
            <a:endCxn id="79" idx="5"/>
          </p:cNvCxnSpPr>
          <p:nvPr/>
        </p:nvCxnSpPr>
        <p:spPr>
          <a:xfrm flipH="1" flipV="1">
            <a:off x="2117033" y="1550097"/>
            <a:ext cx="1266835" cy="18789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6" name="ZoneTexte 325"/>
          <p:cNvSpPr txBox="1"/>
          <p:nvPr/>
        </p:nvSpPr>
        <p:spPr>
          <a:xfrm>
            <a:off x="1691680" y="1633540"/>
            <a:ext cx="647934" cy="246221"/>
          </a:xfrm>
          <a:prstGeom prst="rect">
            <a:avLst/>
          </a:prstGeom>
          <a:noFill/>
        </p:spPr>
        <p:txBody>
          <a:bodyPr wrap="none" rtlCol="0">
            <a:spAutoFit/>
          </a:bodyPr>
          <a:lstStyle/>
          <a:p>
            <a:r>
              <a:rPr lang="fr-FR" sz="1000" i="1" dirty="0" err="1">
                <a:latin typeface="Source Sans Pro" panose="020B0503030403020204" pitchFamily="34" charset="0"/>
                <a:ea typeface="Source Sans Pro" panose="020B0503030403020204" pitchFamily="34" charset="0"/>
              </a:rPr>
              <a:t>Enacting</a:t>
            </a:r>
            <a:endParaRPr lang="fr-FR" sz="1000" i="1" dirty="0">
              <a:latin typeface="Source Sans Pro" panose="020B0503030403020204" pitchFamily="34" charset="0"/>
              <a:ea typeface="Source Sans Pro" panose="020B0503030403020204" pitchFamily="34" charset="0"/>
            </a:endParaRPr>
          </a:p>
        </p:txBody>
      </p:sp>
      <p:sp>
        <p:nvSpPr>
          <p:cNvPr id="327" name="ZoneTexte 326"/>
          <p:cNvSpPr txBox="1"/>
          <p:nvPr/>
        </p:nvSpPr>
        <p:spPr>
          <a:xfrm>
            <a:off x="1080870" y="962947"/>
            <a:ext cx="46679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CLES</a:t>
            </a:r>
          </a:p>
        </p:txBody>
      </p:sp>
      <p:sp>
        <p:nvSpPr>
          <p:cNvPr id="329" name="ZoneTexte 328"/>
          <p:cNvSpPr txBox="1"/>
          <p:nvPr/>
        </p:nvSpPr>
        <p:spPr>
          <a:xfrm>
            <a:off x="584574" y="734507"/>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Preston</a:t>
            </a:r>
          </a:p>
        </p:txBody>
      </p:sp>
      <p:sp>
        <p:nvSpPr>
          <p:cNvPr id="330" name="ZoneTexte 329"/>
          <p:cNvSpPr txBox="1"/>
          <p:nvPr/>
        </p:nvSpPr>
        <p:spPr>
          <a:xfrm>
            <a:off x="901587" y="476672"/>
            <a:ext cx="51648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Wigan</a:t>
            </a:r>
          </a:p>
        </p:txBody>
      </p:sp>
      <p:cxnSp>
        <p:nvCxnSpPr>
          <p:cNvPr id="341" name="Connecteur droit 340"/>
          <p:cNvCxnSpPr/>
          <p:nvPr/>
        </p:nvCxnSpPr>
        <p:spPr>
          <a:xfrm flipH="1" flipV="1">
            <a:off x="1524804" y="1226949"/>
            <a:ext cx="238884" cy="473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2" name="Ellipse 341"/>
          <p:cNvSpPr/>
          <p:nvPr/>
        </p:nvSpPr>
        <p:spPr>
          <a:xfrm>
            <a:off x="1501945" y="115103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ZoneTexte 342"/>
          <p:cNvSpPr txBox="1"/>
          <p:nvPr/>
        </p:nvSpPr>
        <p:spPr>
          <a:xfrm>
            <a:off x="8571304" y="5589240"/>
            <a:ext cx="465192"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CD93</a:t>
            </a:r>
          </a:p>
        </p:txBody>
      </p:sp>
      <p:cxnSp>
        <p:nvCxnSpPr>
          <p:cNvPr id="344" name="Connecteur droit 343"/>
          <p:cNvCxnSpPr>
            <a:stCxn id="247" idx="5"/>
          </p:cNvCxnSpPr>
          <p:nvPr/>
        </p:nvCxnSpPr>
        <p:spPr>
          <a:xfrm flipV="1">
            <a:off x="6722082" y="2185119"/>
            <a:ext cx="893749" cy="2231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a:endCxn id="105" idx="5"/>
          </p:cNvCxnSpPr>
          <p:nvPr/>
        </p:nvCxnSpPr>
        <p:spPr>
          <a:xfrm>
            <a:off x="4319972" y="1916832"/>
            <a:ext cx="173325" cy="390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1" name="ZoneTexte 350"/>
          <p:cNvSpPr txBox="1"/>
          <p:nvPr/>
        </p:nvSpPr>
        <p:spPr>
          <a:xfrm>
            <a:off x="7484104" y="1849916"/>
            <a:ext cx="476412"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DEAL</a:t>
            </a:r>
          </a:p>
        </p:txBody>
      </p:sp>
      <p:sp>
        <p:nvSpPr>
          <p:cNvPr id="352" name="Ellipse 351"/>
          <p:cNvSpPr/>
          <p:nvPr/>
        </p:nvSpPr>
        <p:spPr>
          <a:xfrm>
            <a:off x="7622625" y="215914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ZoneTexte 352"/>
          <p:cNvSpPr txBox="1"/>
          <p:nvPr/>
        </p:nvSpPr>
        <p:spPr>
          <a:xfrm>
            <a:off x="7991049" y="1161130"/>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354" name="ZoneTexte 353"/>
          <p:cNvSpPr txBox="1"/>
          <p:nvPr/>
        </p:nvSpPr>
        <p:spPr>
          <a:xfrm>
            <a:off x="8122502" y="1417189"/>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355" name="ZoneTexte 354"/>
          <p:cNvSpPr txBox="1"/>
          <p:nvPr/>
        </p:nvSpPr>
        <p:spPr>
          <a:xfrm>
            <a:off x="8274902" y="1670611"/>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Valence</a:t>
            </a: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ZoneTexte 356"/>
          <p:cNvSpPr txBox="1"/>
          <p:nvPr/>
        </p:nvSpPr>
        <p:spPr>
          <a:xfrm>
            <a:off x="2539884" y="4437112"/>
            <a:ext cx="66396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Open UF</a:t>
            </a:r>
          </a:p>
        </p:txBody>
      </p:sp>
      <p:sp>
        <p:nvSpPr>
          <p:cNvPr id="359" name="ZoneTexte 358"/>
          <p:cNvSpPr txBox="1"/>
          <p:nvPr/>
        </p:nvSpPr>
        <p:spPr>
          <a:xfrm>
            <a:off x="107504" y="2276872"/>
            <a:ext cx="494046"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Ti </a:t>
            </a:r>
            <a:r>
              <a:rPr lang="fr-FR" sz="1000" b="1" dirty="0" err="1">
                <a:solidFill>
                  <a:schemeClr val="accent1">
                    <a:lumMod val="60000"/>
                    <a:lumOff val="40000"/>
                  </a:schemeClr>
                </a:solidFill>
                <a:latin typeface="Source Sans Pro" panose="020B0503030403020204" pitchFamily="34" charset="0"/>
                <a:ea typeface="Source Sans Pro" panose="020B0503030403020204" pitchFamily="34" charset="0"/>
              </a:rPr>
              <a:t>lab</a:t>
            </a:r>
            <a:endPar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endParaRPr>
          </a:p>
        </p:txBody>
      </p:sp>
      <p:sp>
        <p:nvSpPr>
          <p:cNvPr id="360" name="ZoneTexte 359"/>
          <p:cNvSpPr txBox="1"/>
          <p:nvPr/>
        </p:nvSpPr>
        <p:spPr>
          <a:xfrm>
            <a:off x="-36512" y="2924944"/>
            <a:ext cx="53893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Bègles</a:t>
            </a:r>
          </a:p>
        </p:txBody>
      </p:sp>
      <p:sp>
        <p:nvSpPr>
          <p:cNvPr id="361" name="ZoneTexte 360"/>
          <p:cNvSpPr txBox="1"/>
          <p:nvPr/>
        </p:nvSpPr>
        <p:spPr>
          <a:xfrm>
            <a:off x="6634087" y="3077344"/>
            <a:ext cx="1066318" cy="553998"/>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accent1">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 région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 Ville durable</a:t>
            </a:r>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p>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France urbaine</a:t>
            </a:r>
          </a:p>
        </p:txBody>
      </p:sp>
      <p:sp>
        <p:nvSpPr>
          <p:cNvPr id="362" name="ZoneTexte 361"/>
          <p:cNvSpPr txBox="1"/>
          <p:nvPr/>
        </p:nvSpPr>
        <p:spPr>
          <a:xfrm>
            <a:off x="432197" y="4982979"/>
            <a:ext cx="2411611" cy="246221"/>
          </a:xfrm>
          <a:prstGeom prst="rect">
            <a:avLst/>
          </a:prstGeom>
          <a:noFill/>
        </p:spPr>
        <p:txBody>
          <a:bodyPr wrap="squar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     N Planning</a:t>
            </a:r>
          </a:p>
        </p:txBody>
      </p:sp>
      <p:sp>
        <p:nvSpPr>
          <p:cNvPr id="363" name="ZoneTexte 362"/>
          <p:cNvSpPr txBox="1"/>
          <p:nvPr/>
        </p:nvSpPr>
        <p:spPr>
          <a:xfrm>
            <a:off x="6856893" y="44624"/>
            <a:ext cx="2153154" cy="400110"/>
          </a:xfrm>
          <a:prstGeom prst="rect">
            <a:avLst/>
          </a:prstGeom>
          <a:solidFill>
            <a:schemeClr val="accent2">
              <a:lumMod val="60000"/>
              <a:lumOff val="40000"/>
            </a:schemeClr>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CONSTELLATIONS</a:t>
            </a:r>
          </a:p>
        </p:txBody>
      </p:sp>
      <p:cxnSp>
        <p:nvCxnSpPr>
          <p:cNvPr id="322" name="Connecteur droit 321"/>
          <p:cNvCxnSpPr/>
          <p:nvPr/>
        </p:nvCxnSpPr>
        <p:spPr>
          <a:xfrm flipH="1" flipV="1">
            <a:off x="2798089" y="2850468"/>
            <a:ext cx="549775" cy="6865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6" name="ZoneTexte 345"/>
          <p:cNvSpPr txBox="1"/>
          <p:nvPr/>
        </p:nvSpPr>
        <p:spPr>
          <a:xfrm>
            <a:off x="2123728" y="2498545"/>
            <a:ext cx="79380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Fondation</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de France</a:t>
            </a:r>
          </a:p>
        </p:txBody>
      </p:sp>
    </p:spTree>
    <p:extLst>
      <p:ext uri="{BB962C8B-B14F-4D97-AF65-F5344CB8AC3E}">
        <p14:creationId xmlns:p14="http://schemas.microsoft.com/office/powerpoint/2010/main" val="2813386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827584" y="1156972"/>
            <a:ext cx="74168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A</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lima</a:t>
            </a: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 El Bajnouni</a:t>
            </a: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J</a:t>
            </a:r>
            <a: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t>uriste-activiste</a:t>
            </a:r>
            <a:br>
              <a:rPr lang="fr-FR" altLang="fr-FR"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br>
            <a:r>
              <a:rPr lang="fr-FR" altLang="fr-FR" b="1" dirty="0">
                <a:solidFill>
                  <a:schemeClr val="accent6">
                    <a:lumMod val="75000"/>
                  </a:schemeClr>
                </a:solidFill>
                <a:latin typeface="Source Sans Pro" pitchFamily="34" charset="0"/>
                <a:ea typeface="Source Sans Pro" panose="020B0503030403020204" pitchFamily="34" charset="0"/>
                <a:cs typeface="Times New Roman" pitchFamily="18" charset="0"/>
              </a:rPr>
              <a:t> L’école juridique des communs, Marseille</a:t>
            </a:r>
            <a:br>
              <a:rPr kumimoji="0" lang="fr-FR" altLang="fr-FR" u="none" strike="noStrike" cap="none" normalizeH="0" baseline="0" dirty="0">
                <a:ln>
                  <a:noFill/>
                </a:ln>
                <a:solidFill>
                  <a:schemeClr val="accent6">
                    <a:lumMod val="75000"/>
                  </a:schemeClr>
                </a:solidFill>
                <a:effectLst/>
                <a:latin typeface="Source Sans Pro" pitchFamily="34" charset="0"/>
                <a:ea typeface="Source Sans Pro" panose="020B0503030403020204" pitchFamily="34" charset="0"/>
                <a:cs typeface="Times New Roman" pitchFamily="18" charset="0"/>
              </a:rPr>
            </a:br>
            <a:endParaRPr kumimoji="0" lang="fr-FR" altLang="fr-FR" b="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39645997"/>
      </p:ext>
    </p:extLst>
  </p:cSld>
  <p:clrMapOvr>
    <a:masterClrMapping/>
  </p:clrMapOvr>
  <mc:AlternateContent xmlns:mc="http://schemas.openxmlformats.org/markup-compatibility/2006" xmlns:p14="http://schemas.microsoft.com/office/powerpoint/2010/main">
    <mc:Choice Requires="p14">
      <p:transition spd="slow" p14:dur="2000" advTm="4980"/>
    </mc:Choice>
    <mc:Fallback xmlns="">
      <p:transition spd="slow" advTm="498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179512" y="2141854"/>
            <a:ext cx="87129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fontAlgn="base">
              <a:spcAft>
                <a:spcPct val="0"/>
              </a:spcAft>
            </a:pPr>
            <a: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t>«Bifurquer : le choix vers un autre possible. Les communs c’est cet autre possible urgent et nécessaire.»</a:t>
            </a: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br>
              <a:rPr lang="fr-FR" altLang="fr-FR" sz="3600" b="1" i="1" dirty="0">
                <a:solidFill>
                  <a:schemeClr val="accent6">
                    <a:lumMod val="75000"/>
                  </a:schemeClr>
                </a:solidFill>
                <a:latin typeface="Source Sans Pro" pitchFamily="34" charset="0"/>
                <a:ea typeface="Source Sans Pro" panose="020B0503030403020204" pitchFamily="34" charset="0"/>
                <a:cs typeface="Times New Roman" pitchFamily="18" charset="0"/>
              </a:rPr>
            </a:br>
            <a:endParaRPr kumimoji="0" lang="fr-FR" altLang="fr-FR" sz="3600" b="0" i="0" u="none" strike="noStrike" cap="none" normalizeH="0" baseline="0" dirty="0">
              <a:ln>
                <a:noFill/>
              </a:ln>
              <a:solidFill>
                <a:schemeClr val="accent6">
                  <a:lumMod val="75000"/>
                </a:schemeClr>
              </a:solidFill>
              <a:effectLst/>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677395935"/>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1" name="ZoneTexte 380"/>
          <p:cNvSpPr txBox="1"/>
          <p:nvPr/>
        </p:nvSpPr>
        <p:spPr>
          <a:xfrm>
            <a:off x="6634087" y="3077344"/>
            <a:ext cx="1066318" cy="553998"/>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La 27</a:t>
            </a:r>
            <a:r>
              <a:rPr lang="fr-FR" sz="1000" b="1" baseline="30000" dirty="0">
                <a:solidFill>
                  <a:schemeClr val="accent1">
                    <a:lumMod val="60000"/>
                    <a:lumOff val="40000"/>
                  </a:schemeClr>
                </a:solidFill>
                <a:latin typeface="Source Sans Pro" panose="020B0503030403020204" pitchFamily="34" charset="0"/>
                <a:ea typeface="Source Sans Pro" panose="020B0503030403020204" pitchFamily="34" charset="0"/>
              </a:rPr>
              <a:t>ème</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 région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 Ville durable</a:t>
            </a:r>
            <a:r>
              <a:rPr lang="fr-FR" sz="1000" b="1" dirty="0">
                <a:solidFill>
                  <a:schemeClr val="accent3">
                    <a:lumMod val="75000"/>
                  </a:schemeClr>
                </a:solidFill>
                <a:latin typeface="Source Sans Pro" panose="020B0503030403020204" pitchFamily="34" charset="0"/>
                <a:ea typeface="Source Sans Pro" panose="020B0503030403020204" pitchFamily="34" charset="0"/>
              </a:rPr>
              <a:t> </a:t>
            </a:r>
          </a:p>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France urbaine</a:t>
            </a:r>
          </a:p>
        </p:txBody>
      </p:sp>
      <p:sp>
        <p:nvSpPr>
          <p:cNvPr id="4" name="Ellipse 3"/>
          <p:cNvSpPr/>
          <p:nvPr/>
        </p:nvSpPr>
        <p:spPr>
          <a:xfrm>
            <a:off x="5004048" y="2492896"/>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50141" y="4401108"/>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275856" y="3429000"/>
            <a:ext cx="216024" cy="2160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7" idx="7"/>
          </p:cNvCxnSpPr>
          <p:nvPr/>
        </p:nvCxnSpPr>
        <p:spPr>
          <a:xfrm flipV="1">
            <a:off x="3460244" y="3140968"/>
            <a:ext cx="607700" cy="319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2761183"/>
            <a:ext cx="2127505" cy="369332"/>
          </a:xfrm>
          <a:prstGeom prst="rect">
            <a:avLst/>
          </a:prstGeom>
          <a:noFill/>
        </p:spPr>
        <p:txBody>
          <a:bodyPr wrap="none" rtlCol="0">
            <a:spAutoFit/>
          </a:bodyPr>
          <a:lstStyle/>
          <a:p>
            <a:r>
              <a:rPr lang="fr-FR" dirty="0">
                <a:latin typeface="Caracteres L11" panose="00000400000000000000" pitchFamily="2" charset="0"/>
                <a:ea typeface="Source Sans Pro" panose="020B0503030403020204" pitchFamily="34" charset="0"/>
              </a:rPr>
              <a:t>Bifurcations</a:t>
            </a:r>
          </a:p>
        </p:txBody>
      </p:sp>
      <p:cxnSp>
        <p:nvCxnSpPr>
          <p:cNvPr id="16" name="Connecteur droit 15"/>
          <p:cNvCxnSpPr>
            <a:endCxn id="4" idx="2"/>
          </p:cNvCxnSpPr>
          <p:nvPr/>
        </p:nvCxnSpPr>
        <p:spPr>
          <a:xfrm flipV="1">
            <a:off x="4597066" y="2600908"/>
            <a:ext cx="406982" cy="21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6" idx="0"/>
          </p:cNvCxnSpPr>
          <p:nvPr/>
        </p:nvCxnSpPr>
        <p:spPr>
          <a:xfrm flipH="1">
            <a:off x="5058153" y="3140968"/>
            <a:ext cx="26953"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7" idx="5"/>
            <a:endCxn id="6" idx="1"/>
          </p:cNvCxnSpPr>
          <p:nvPr/>
        </p:nvCxnSpPr>
        <p:spPr>
          <a:xfrm>
            <a:off x="3460244" y="3613388"/>
            <a:ext cx="1521533" cy="8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345928" y="2185119"/>
            <a:ext cx="201689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Compter ce qui compte</a:t>
            </a:r>
          </a:p>
        </p:txBody>
      </p:sp>
      <p:sp>
        <p:nvSpPr>
          <p:cNvPr id="24" name="ZoneTexte 23"/>
          <p:cNvSpPr txBox="1"/>
          <p:nvPr/>
        </p:nvSpPr>
        <p:spPr>
          <a:xfrm>
            <a:off x="2317067" y="3501008"/>
            <a:ext cx="920445"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Coopérer</a:t>
            </a:r>
          </a:p>
        </p:txBody>
      </p:sp>
      <p:sp>
        <p:nvSpPr>
          <p:cNvPr id="25" name="ZoneTexte 24"/>
          <p:cNvSpPr txBox="1"/>
          <p:nvPr/>
        </p:nvSpPr>
        <p:spPr>
          <a:xfrm>
            <a:off x="4368359" y="4631371"/>
            <a:ext cx="2305439" cy="307777"/>
          </a:xfrm>
          <a:prstGeom prst="rect">
            <a:avLst/>
          </a:prstGeom>
          <a:noFill/>
        </p:spPr>
        <p:txBody>
          <a:bodyPr wrap="none" rtlCol="0">
            <a:spAutoFit/>
          </a:bodyPr>
          <a:lstStyle/>
          <a:p>
            <a:r>
              <a:rPr lang="fr-FR" sz="1400" b="1" dirty="0">
                <a:latin typeface="Source Sans Pro" panose="020B0503030403020204" pitchFamily="34" charset="0"/>
                <a:ea typeface="Source Sans Pro" panose="020B0503030403020204" pitchFamily="34" charset="0"/>
              </a:rPr>
              <a:t>Rediriger l’action publique</a:t>
            </a:r>
          </a:p>
        </p:txBody>
      </p:sp>
      <p:sp>
        <p:nvSpPr>
          <p:cNvPr id="22" name="Ellipse 21"/>
          <p:cNvSpPr/>
          <p:nvPr/>
        </p:nvSpPr>
        <p:spPr>
          <a:xfrm>
            <a:off x="5040052" y="2531368"/>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319005" y="3474309"/>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81777" y="4439580"/>
            <a:ext cx="144016" cy="1390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68"/>
          <p:cNvCxnSpPr/>
          <p:nvPr/>
        </p:nvCxnSpPr>
        <p:spPr>
          <a:xfrm>
            <a:off x="1508729" y="1772816"/>
            <a:ext cx="3300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63358" y="5291916"/>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284617" y="5147900"/>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358918" y="5075892"/>
            <a:ext cx="4320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372200" y="2780928"/>
            <a:ext cx="14606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Cercle d’études </a:t>
            </a:r>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CNFPT</a:t>
            </a:r>
          </a:p>
        </p:txBody>
      </p:sp>
      <p:sp>
        <p:nvSpPr>
          <p:cNvPr id="27" name="ZoneTexte 26"/>
          <p:cNvSpPr txBox="1"/>
          <p:nvPr/>
        </p:nvSpPr>
        <p:spPr>
          <a:xfrm>
            <a:off x="1470825" y="3310248"/>
            <a:ext cx="449162" cy="246221"/>
          </a:xfrm>
          <a:prstGeom prst="rect">
            <a:avLst/>
          </a:prstGeom>
          <a:noFill/>
        </p:spPr>
        <p:txBody>
          <a:bodyPr wrap="none" rtlCol="0">
            <a:spAutoFit/>
          </a:bodyPr>
          <a:lstStyle/>
          <a:p>
            <a:r>
              <a:rPr lang="fr-FR" sz="1000" b="1" dirty="0">
                <a:solidFill>
                  <a:schemeClr val="tx2">
                    <a:lumMod val="60000"/>
                    <a:lumOff val="40000"/>
                  </a:schemeClr>
                </a:solidFill>
                <a:latin typeface="Source Sans Pro" panose="020B0503030403020204" pitchFamily="34" charset="0"/>
                <a:ea typeface="Source Sans Pro" panose="020B0503030403020204" pitchFamily="34" charset="0"/>
              </a:rPr>
              <a:t>INET</a:t>
            </a:r>
          </a:p>
        </p:txBody>
      </p:sp>
      <p:sp>
        <p:nvSpPr>
          <p:cNvPr id="30" name="ZoneTexte 29"/>
          <p:cNvSpPr txBox="1"/>
          <p:nvPr/>
        </p:nvSpPr>
        <p:spPr>
          <a:xfrm>
            <a:off x="597331" y="3516687"/>
            <a:ext cx="152317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Campus de la transition</a:t>
            </a:r>
          </a:p>
        </p:txBody>
      </p:sp>
      <p:sp>
        <p:nvSpPr>
          <p:cNvPr id="31" name="ZoneTexte 30"/>
          <p:cNvSpPr txBox="1"/>
          <p:nvPr/>
        </p:nvSpPr>
        <p:spPr>
          <a:xfrm>
            <a:off x="4450564" y="1628800"/>
            <a:ext cx="625492"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CERCES</a:t>
            </a:r>
          </a:p>
        </p:txBody>
      </p:sp>
      <p:sp>
        <p:nvSpPr>
          <p:cNvPr id="32" name="ZoneTexte 31"/>
          <p:cNvSpPr txBox="1"/>
          <p:nvPr/>
        </p:nvSpPr>
        <p:spPr>
          <a:xfrm>
            <a:off x="6444208" y="1454587"/>
            <a:ext cx="1471878"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Chaire de comptabilité</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écologique</a:t>
            </a:r>
          </a:p>
        </p:txBody>
      </p:sp>
      <p:sp>
        <p:nvSpPr>
          <p:cNvPr id="33" name="ZoneTexte 32"/>
          <p:cNvSpPr txBox="1"/>
          <p:nvPr/>
        </p:nvSpPr>
        <p:spPr>
          <a:xfrm>
            <a:off x="1102421" y="4509120"/>
            <a:ext cx="949299"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CLT Bruxelles</a:t>
            </a:r>
          </a:p>
        </p:txBody>
      </p:sp>
      <p:sp>
        <p:nvSpPr>
          <p:cNvPr id="35" name="ZoneTexte 34"/>
          <p:cNvSpPr txBox="1"/>
          <p:nvPr/>
        </p:nvSpPr>
        <p:spPr>
          <a:xfrm>
            <a:off x="1181350" y="4293096"/>
            <a:ext cx="764953"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Communa</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36" name="ZoneTexte 35"/>
          <p:cNvSpPr txBox="1"/>
          <p:nvPr/>
        </p:nvSpPr>
        <p:spPr>
          <a:xfrm>
            <a:off x="3207181" y="4960948"/>
            <a:ext cx="486030"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GRET</a:t>
            </a:r>
          </a:p>
        </p:txBody>
      </p:sp>
      <p:sp>
        <p:nvSpPr>
          <p:cNvPr id="37" name="ZoneTexte 36"/>
          <p:cNvSpPr txBox="1"/>
          <p:nvPr/>
        </p:nvSpPr>
        <p:spPr>
          <a:xfrm>
            <a:off x="3414654" y="5177190"/>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AFD</a:t>
            </a:r>
          </a:p>
        </p:txBody>
      </p:sp>
      <p:sp>
        <p:nvSpPr>
          <p:cNvPr id="38" name="ZoneTexte 37"/>
          <p:cNvSpPr txBox="1"/>
          <p:nvPr/>
        </p:nvSpPr>
        <p:spPr>
          <a:xfrm>
            <a:off x="-36512" y="3068960"/>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Pantin</a:t>
            </a:r>
          </a:p>
        </p:txBody>
      </p:sp>
      <p:sp>
        <p:nvSpPr>
          <p:cNvPr id="46" name="ZoneTexte 45"/>
          <p:cNvSpPr txBox="1"/>
          <p:nvPr/>
        </p:nvSpPr>
        <p:spPr>
          <a:xfrm>
            <a:off x="1376916" y="5703059"/>
            <a:ext cx="458780"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UNIL</a:t>
            </a:r>
          </a:p>
        </p:txBody>
      </p:sp>
      <p:sp>
        <p:nvSpPr>
          <p:cNvPr id="47" name="ZoneTexte 46"/>
          <p:cNvSpPr txBox="1"/>
          <p:nvPr/>
        </p:nvSpPr>
        <p:spPr>
          <a:xfrm>
            <a:off x="179512" y="5440094"/>
            <a:ext cx="1406154"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Sciences PO Grenoble</a:t>
            </a:r>
          </a:p>
        </p:txBody>
      </p:sp>
      <p:sp>
        <p:nvSpPr>
          <p:cNvPr id="48" name="ZoneTexte 47"/>
          <p:cNvSpPr txBox="1"/>
          <p:nvPr/>
        </p:nvSpPr>
        <p:spPr>
          <a:xfrm>
            <a:off x="363996" y="4653136"/>
            <a:ext cx="46358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IUGA</a:t>
            </a:r>
          </a:p>
        </p:txBody>
      </p:sp>
      <p:sp>
        <p:nvSpPr>
          <p:cNvPr id="49" name="ZoneTexte 48"/>
          <p:cNvSpPr txBox="1"/>
          <p:nvPr/>
        </p:nvSpPr>
        <p:spPr>
          <a:xfrm>
            <a:off x="107504" y="4797152"/>
            <a:ext cx="849913"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 de droit</a:t>
            </a:r>
          </a:p>
        </p:txBody>
      </p:sp>
      <p:sp>
        <p:nvSpPr>
          <p:cNvPr id="51" name="ZoneTexte 50"/>
          <p:cNvSpPr txBox="1"/>
          <p:nvPr/>
        </p:nvSpPr>
        <p:spPr>
          <a:xfrm>
            <a:off x="2556041" y="4046875"/>
            <a:ext cx="57579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Labsus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54" name="Connecteur droit 53"/>
          <p:cNvCxnSpPr/>
          <p:nvPr/>
        </p:nvCxnSpPr>
        <p:spPr>
          <a:xfrm flipH="1" flipV="1">
            <a:off x="3361077" y="3637101"/>
            <a:ext cx="184981" cy="9800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570532" y="4617133"/>
            <a:ext cx="975526" cy="6538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491880"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52316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a:stCxn id="62" idx="5"/>
          </p:cNvCxnSpPr>
          <p:nvPr/>
        </p:nvCxnSpPr>
        <p:spPr>
          <a:xfrm flipH="1" flipV="1">
            <a:off x="3547306" y="4628261"/>
            <a:ext cx="291811" cy="4442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779912" y="5013176"/>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403648" y="5085184"/>
            <a:ext cx="1210588"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naturels</a:t>
            </a:r>
          </a:p>
        </p:txBody>
      </p:sp>
      <p:sp>
        <p:nvSpPr>
          <p:cNvPr id="65" name="ZoneTexte 64"/>
          <p:cNvSpPr txBox="1"/>
          <p:nvPr/>
        </p:nvSpPr>
        <p:spPr>
          <a:xfrm>
            <a:off x="2772569" y="5157192"/>
            <a:ext cx="4074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FNE</a:t>
            </a:r>
          </a:p>
        </p:txBody>
      </p:sp>
      <p:sp>
        <p:nvSpPr>
          <p:cNvPr id="66" name="ZoneTexte 65"/>
          <p:cNvSpPr txBox="1"/>
          <p:nvPr/>
        </p:nvSpPr>
        <p:spPr>
          <a:xfrm>
            <a:off x="2373426" y="3140968"/>
            <a:ext cx="686406"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Se former</a:t>
            </a:r>
          </a:p>
        </p:txBody>
      </p:sp>
      <p:sp>
        <p:nvSpPr>
          <p:cNvPr id="67" name="ZoneTexte 66"/>
          <p:cNvSpPr txBox="1"/>
          <p:nvPr/>
        </p:nvSpPr>
        <p:spPr>
          <a:xfrm>
            <a:off x="2483768" y="4293096"/>
            <a:ext cx="585417"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Habitat</a:t>
            </a:r>
          </a:p>
        </p:txBody>
      </p:sp>
      <p:sp>
        <p:nvSpPr>
          <p:cNvPr id="68" name="ZoneTexte 67"/>
          <p:cNvSpPr txBox="1"/>
          <p:nvPr/>
        </p:nvSpPr>
        <p:spPr>
          <a:xfrm>
            <a:off x="2976311" y="5513850"/>
            <a:ext cx="66236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Zoépolis</a:t>
            </a:r>
          </a:p>
        </p:txBody>
      </p:sp>
      <p:sp>
        <p:nvSpPr>
          <p:cNvPr id="70" name="Ellipse 69"/>
          <p:cNvSpPr/>
          <p:nvPr/>
        </p:nvSpPr>
        <p:spPr>
          <a:xfrm>
            <a:off x="1717969" y="22311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3662185" y="50131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71"/>
          <p:cNvCxnSpPr/>
          <p:nvPr/>
        </p:nvCxnSpPr>
        <p:spPr>
          <a:xfrm flipV="1">
            <a:off x="2776372" y="4581128"/>
            <a:ext cx="715508" cy="20413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2483768" y="44371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p:cNvCxnSpPr>
            <a:stCxn id="75" idx="6"/>
          </p:cNvCxnSpPr>
          <p:nvPr/>
        </p:nvCxnSpPr>
        <p:spPr>
          <a:xfrm>
            <a:off x="2339752" y="3319754"/>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2270389" y="328498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078009" y="151107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2195736" y="5503803"/>
            <a:ext cx="71205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 Le lichen</a:t>
            </a:r>
          </a:p>
        </p:txBody>
      </p:sp>
      <p:sp>
        <p:nvSpPr>
          <p:cNvPr id="81" name="ZoneTexte 80"/>
          <p:cNvSpPr txBox="1"/>
          <p:nvPr/>
        </p:nvSpPr>
        <p:spPr>
          <a:xfrm>
            <a:off x="4932040" y="1412776"/>
            <a:ext cx="118654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Agro-alimentation</a:t>
            </a:r>
          </a:p>
        </p:txBody>
      </p:sp>
      <p:sp>
        <p:nvSpPr>
          <p:cNvPr id="82" name="ZoneTexte 81"/>
          <p:cNvSpPr txBox="1"/>
          <p:nvPr/>
        </p:nvSpPr>
        <p:spPr>
          <a:xfrm>
            <a:off x="3160577" y="2154922"/>
            <a:ext cx="763351" cy="553998"/>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Coop </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des</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 communs</a:t>
            </a:r>
          </a:p>
        </p:txBody>
      </p:sp>
      <p:cxnSp>
        <p:nvCxnSpPr>
          <p:cNvPr id="84" name="Connecteur droit 83"/>
          <p:cNvCxnSpPr/>
          <p:nvPr/>
        </p:nvCxnSpPr>
        <p:spPr>
          <a:xfrm>
            <a:off x="4060785" y="2398750"/>
            <a:ext cx="936104" cy="1557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547869" y="1844824"/>
            <a:ext cx="736099"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a:t>
            </a:r>
          </a:p>
          <a:p>
            <a:r>
              <a:rPr lang="fr-FR" sz="1000" i="1" dirty="0">
                <a:latin typeface="Source Sans Pro" panose="020B0503030403020204" pitchFamily="34" charset="0"/>
                <a:ea typeface="Source Sans Pro" panose="020B0503030403020204" pitchFamily="34" charset="0"/>
              </a:rPr>
              <a:t>  et CARE</a:t>
            </a:r>
          </a:p>
        </p:txBody>
      </p:sp>
      <p:sp>
        <p:nvSpPr>
          <p:cNvPr id="86" name="Ellipse 85"/>
          <p:cNvSpPr/>
          <p:nvPr/>
        </p:nvSpPr>
        <p:spPr>
          <a:xfrm>
            <a:off x="4067944"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26773" y="17008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p:cNvCxnSpPr>
            <a:stCxn id="7" idx="0"/>
            <a:endCxn id="466" idx="6"/>
          </p:cNvCxnSpPr>
          <p:nvPr/>
        </p:nvCxnSpPr>
        <p:spPr>
          <a:xfrm flipH="1" flipV="1">
            <a:off x="3131840" y="2011700"/>
            <a:ext cx="252028" cy="14173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1848046" y="3334522"/>
            <a:ext cx="419698" cy="1664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Ellipse 99"/>
          <p:cNvSpPr/>
          <p:nvPr/>
        </p:nvSpPr>
        <p:spPr>
          <a:xfrm>
            <a:off x="2078009" y="359930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1789977" y="3501008"/>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a:endCxn id="75" idx="6"/>
          </p:cNvCxnSpPr>
          <p:nvPr/>
        </p:nvCxnSpPr>
        <p:spPr>
          <a:xfrm flipV="1">
            <a:off x="2095413" y="3319754"/>
            <a:ext cx="244339" cy="2892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4454273" y="191683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endCxn id="105" idx="4"/>
          </p:cNvCxnSpPr>
          <p:nvPr/>
        </p:nvCxnSpPr>
        <p:spPr>
          <a:xfrm flipV="1">
            <a:off x="4115873" y="1962551"/>
            <a:ext cx="361260" cy="41088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5235362" y="2420888"/>
            <a:ext cx="1424870" cy="1464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2258471" y="5835460"/>
            <a:ext cx="1544012"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Ass</a:t>
            </a:r>
            <a:r>
              <a:rPr lang="fr-FR" sz="1000" b="1" dirty="0">
                <a:solidFill>
                  <a:schemeClr val="accent6">
                    <a:lumMod val="75000"/>
                  </a:schemeClr>
                </a:solidFill>
                <a:latin typeface="Source Sans Pro" panose="020B0503030403020204" pitchFamily="34" charset="0"/>
                <a:ea typeface="Source Sans Pro" panose="020B0503030403020204" pitchFamily="34" charset="0"/>
              </a:rPr>
              <a:t>. Populaire du Rhône</a:t>
            </a:r>
          </a:p>
        </p:txBody>
      </p:sp>
      <p:sp>
        <p:nvSpPr>
          <p:cNvPr id="112" name="ZoneTexte 111"/>
          <p:cNvSpPr txBox="1"/>
          <p:nvPr/>
        </p:nvSpPr>
        <p:spPr>
          <a:xfrm>
            <a:off x="-63625" y="3212976"/>
            <a:ext cx="67518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Bagneux</a:t>
            </a:r>
          </a:p>
        </p:txBody>
      </p:sp>
      <p:cxnSp>
        <p:nvCxnSpPr>
          <p:cNvPr id="113" name="Connecteur droit 112"/>
          <p:cNvCxnSpPr>
            <a:stCxn id="139" idx="4"/>
          </p:cNvCxnSpPr>
          <p:nvPr/>
        </p:nvCxnSpPr>
        <p:spPr>
          <a:xfrm flipH="1" flipV="1">
            <a:off x="2543966" y="4500428"/>
            <a:ext cx="265161" cy="2967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1331640" y="2636912"/>
            <a:ext cx="75373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numérique</a:t>
            </a:r>
          </a:p>
        </p:txBody>
      </p:sp>
      <p:sp>
        <p:nvSpPr>
          <p:cNvPr id="116" name="Ellipse 115"/>
          <p:cNvSpPr/>
          <p:nvPr/>
        </p:nvSpPr>
        <p:spPr>
          <a:xfrm>
            <a:off x="1907704" y="25673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1027251" y="1988840"/>
            <a:ext cx="785793"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Turbine</a:t>
            </a:r>
          </a:p>
        </p:txBody>
      </p:sp>
      <p:sp>
        <p:nvSpPr>
          <p:cNvPr id="118" name="ZoneTexte 117"/>
          <p:cNvSpPr txBox="1"/>
          <p:nvPr/>
        </p:nvSpPr>
        <p:spPr>
          <a:xfrm>
            <a:off x="-52659" y="1484784"/>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119" name="ZoneTexte 118"/>
          <p:cNvSpPr txBox="1"/>
          <p:nvPr/>
        </p:nvSpPr>
        <p:spPr>
          <a:xfrm>
            <a:off x="-18110" y="1844824"/>
            <a:ext cx="97975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Vitry-sur-Seine</a:t>
            </a:r>
          </a:p>
        </p:txBody>
      </p:sp>
      <p:sp>
        <p:nvSpPr>
          <p:cNvPr id="120" name="ZoneTexte 119"/>
          <p:cNvSpPr txBox="1"/>
          <p:nvPr/>
        </p:nvSpPr>
        <p:spPr>
          <a:xfrm>
            <a:off x="1802425" y="785609"/>
            <a:ext cx="53732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Thiers</a:t>
            </a:r>
          </a:p>
        </p:txBody>
      </p:sp>
      <p:sp>
        <p:nvSpPr>
          <p:cNvPr id="121" name="Ellipse 120"/>
          <p:cNvSpPr/>
          <p:nvPr/>
        </p:nvSpPr>
        <p:spPr>
          <a:xfrm>
            <a:off x="1861985" y="443711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1115616" y="2564904"/>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122"/>
          <p:cNvCxnSpPr>
            <a:endCxn id="73" idx="1"/>
          </p:cNvCxnSpPr>
          <p:nvPr/>
        </p:nvCxnSpPr>
        <p:spPr>
          <a:xfrm flipV="1">
            <a:off x="1920054" y="4447296"/>
            <a:ext cx="573872" cy="122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endCxn id="73" idx="1"/>
          </p:cNvCxnSpPr>
          <p:nvPr/>
        </p:nvCxnSpPr>
        <p:spPr>
          <a:xfrm flipV="1">
            <a:off x="2072454" y="4447296"/>
            <a:ext cx="421472" cy="1646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7" name="ZoneTexte 126"/>
          <p:cNvSpPr txBox="1"/>
          <p:nvPr/>
        </p:nvSpPr>
        <p:spPr>
          <a:xfrm>
            <a:off x="1837691" y="568046"/>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64</a:t>
            </a:r>
          </a:p>
        </p:txBody>
      </p:sp>
      <p:sp>
        <p:nvSpPr>
          <p:cNvPr id="128" name="ZoneTexte 127"/>
          <p:cNvSpPr txBox="1"/>
          <p:nvPr/>
        </p:nvSpPr>
        <p:spPr>
          <a:xfrm>
            <a:off x="909475" y="5271011"/>
            <a:ext cx="566181"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ENSAG</a:t>
            </a:r>
          </a:p>
        </p:txBody>
      </p:sp>
      <p:sp>
        <p:nvSpPr>
          <p:cNvPr id="129" name="ZoneTexte 128"/>
          <p:cNvSpPr txBox="1"/>
          <p:nvPr/>
        </p:nvSpPr>
        <p:spPr>
          <a:xfrm>
            <a:off x="1987388" y="4046875"/>
            <a:ext cx="64793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Bologne</a:t>
            </a:r>
          </a:p>
        </p:txBody>
      </p:sp>
      <p:sp>
        <p:nvSpPr>
          <p:cNvPr id="130" name="Ellipse 129"/>
          <p:cNvSpPr/>
          <p:nvPr/>
        </p:nvSpPr>
        <p:spPr>
          <a:xfrm>
            <a:off x="3707904" y="5165576"/>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086121" y="42210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ZoneTexte 131"/>
          <p:cNvSpPr txBox="1"/>
          <p:nvPr/>
        </p:nvSpPr>
        <p:spPr>
          <a:xfrm>
            <a:off x="1639300" y="980728"/>
            <a:ext cx="484428"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Brest</a:t>
            </a:r>
          </a:p>
        </p:txBody>
      </p:sp>
      <p:sp>
        <p:nvSpPr>
          <p:cNvPr id="133" name="ZoneTexte 132"/>
          <p:cNvSpPr txBox="1"/>
          <p:nvPr/>
        </p:nvSpPr>
        <p:spPr>
          <a:xfrm>
            <a:off x="827584" y="5991091"/>
            <a:ext cx="1130438" cy="246221"/>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Facultés de droit</a:t>
            </a:r>
          </a:p>
        </p:txBody>
      </p:sp>
      <p:sp>
        <p:nvSpPr>
          <p:cNvPr id="134" name="Ellipse 133"/>
          <p:cNvSpPr/>
          <p:nvPr/>
        </p:nvSpPr>
        <p:spPr>
          <a:xfrm>
            <a:off x="4862677" y="508765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504658" y="5172271"/>
            <a:ext cx="116089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Communs négatifs</a:t>
            </a:r>
          </a:p>
        </p:txBody>
      </p:sp>
      <p:cxnSp>
        <p:nvCxnSpPr>
          <p:cNvPr id="136" name="Connecteur droit 135"/>
          <p:cNvCxnSpPr>
            <a:stCxn id="134" idx="2"/>
            <a:endCxn id="56" idx="6"/>
          </p:cNvCxnSpPr>
          <p:nvPr/>
        </p:nvCxnSpPr>
        <p:spPr>
          <a:xfrm flipH="1" flipV="1">
            <a:off x="3561243" y="4615898"/>
            <a:ext cx="1301434" cy="5065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 name="Ellipse 138"/>
          <p:cNvSpPr/>
          <p:nvPr/>
        </p:nvSpPr>
        <p:spPr>
          <a:xfrm>
            <a:off x="2774445" y="472761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1694325" y="41490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2" name="Connecteur droit 141"/>
          <p:cNvCxnSpPr>
            <a:stCxn id="139" idx="2"/>
          </p:cNvCxnSpPr>
          <p:nvPr/>
        </p:nvCxnSpPr>
        <p:spPr>
          <a:xfrm flipH="1">
            <a:off x="899592" y="4762382"/>
            <a:ext cx="1874853" cy="372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2392407" y="3789040"/>
            <a:ext cx="81144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Subsidiarité</a:t>
            </a:r>
          </a:p>
        </p:txBody>
      </p:sp>
      <p:sp>
        <p:nvSpPr>
          <p:cNvPr id="146" name="Ellipse 145"/>
          <p:cNvSpPr/>
          <p:nvPr/>
        </p:nvSpPr>
        <p:spPr>
          <a:xfrm>
            <a:off x="3059832" y="400506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146"/>
          <p:cNvCxnSpPr>
            <a:stCxn id="146" idx="7"/>
            <a:endCxn id="7" idx="3"/>
          </p:cNvCxnSpPr>
          <p:nvPr/>
        </p:nvCxnSpPr>
        <p:spPr>
          <a:xfrm flipV="1">
            <a:off x="3119037" y="3613388"/>
            <a:ext cx="188455" cy="401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a:stCxn id="131" idx="0"/>
            <a:endCxn id="146" idx="7"/>
          </p:cNvCxnSpPr>
          <p:nvPr/>
        </p:nvCxnSpPr>
        <p:spPr>
          <a:xfrm flipV="1">
            <a:off x="3108981" y="4015248"/>
            <a:ext cx="10056" cy="2058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a:stCxn id="71" idx="3"/>
            <a:endCxn id="62" idx="2"/>
          </p:cNvCxnSpPr>
          <p:nvPr/>
        </p:nvCxnSpPr>
        <p:spPr>
          <a:xfrm flipV="1">
            <a:off x="3668880" y="5047946"/>
            <a:ext cx="111032" cy="42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a:stCxn id="130" idx="7"/>
            <a:endCxn id="62" idx="0"/>
          </p:cNvCxnSpPr>
          <p:nvPr/>
        </p:nvCxnSpPr>
        <p:spPr>
          <a:xfrm flipV="1">
            <a:off x="3746928" y="5013176"/>
            <a:ext cx="67666" cy="1590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5288694" y="1217657"/>
            <a:ext cx="50206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35</a:t>
            </a:r>
          </a:p>
        </p:txBody>
      </p:sp>
      <p:sp>
        <p:nvSpPr>
          <p:cNvPr id="163" name="ZoneTexte 162"/>
          <p:cNvSpPr txBox="1"/>
          <p:nvPr/>
        </p:nvSpPr>
        <p:spPr>
          <a:xfrm>
            <a:off x="6517089" y="783655"/>
            <a:ext cx="800219"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Montpellier</a:t>
            </a:r>
          </a:p>
        </p:txBody>
      </p:sp>
      <p:sp>
        <p:nvSpPr>
          <p:cNvPr id="164" name="ZoneTexte 163"/>
          <p:cNvSpPr txBox="1"/>
          <p:nvPr/>
        </p:nvSpPr>
        <p:spPr>
          <a:xfrm>
            <a:off x="6456700" y="1011960"/>
            <a:ext cx="72808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Bordeaux</a:t>
            </a:r>
          </a:p>
        </p:txBody>
      </p:sp>
      <p:cxnSp>
        <p:nvCxnSpPr>
          <p:cNvPr id="166" name="Connecteur droit 165"/>
          <p:cNvCxnSpPr>
            <a:stCxn id="79" idx="5"/>
            <a:endCxn id="86" idx="1"/>
          </p:cNvCxnSpPr>
          <p:nvPr/>
        </p:nvCxnSpPr>
        <p:spPr>
          <a:xfrm>
            <a:off x="2117033" y="1550097"/>
            <a:ext cx="1961069" cy="80896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75" idx="1"/>
          </p:cNvCxnSpPr>
          <p:nvPr/>
        </p:nvCxnSpPr>
        <p:spPr>
          <a:xfrm>
            <a:off x="1955916" y="2602142"/>
            <a:ext cx="324631" cy="69302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1" name="ZoneTexte 170"/>
          <p:cNvSpPr txBox="1"/>
          <p:nvPr/>
        </p:nvSpPr>
        <p:spPr>
          <a:xfrm>
            <a:off x="4048083" y="806515"/>
            <a:ext cx="10999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Fermes d’avenir</a:t>
            </a:r>
          </a:p>
        </p:txBody>
      </p:sp>
      <p:sp>
        <p:nvSpPr>
          <p:cNvPr id="172" name="ZoneTexte 171"/>
          <p:cNvSpPr txBox="1"/>
          <p:nvPr/>
        </p:nvSpPr>
        <p:spPr>
          <a:xfrm>
            <a:off x="467544" y="2460515"/>
            <a:ext cx="64793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Myne</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173" name="Ellipse 172"/>
          <p:cNvSpPr/>
          <p:nvPr/>
        </p:nvSpPr>
        <p:spPr>
          <a:xfrm>
            <a:off x="1547664" y="53732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p:cNvSpPr/>
          <p:nvPr/>
        </p:nvSpPr>
        <p:spPr>
          <a:xfrm>
            <a:off x="1645961" y="55435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1861985" y="569592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1907704" y="5903561"/>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9" name="Connecteur droit 178"/>
          <p:cNvCxnSpPr>
            <a:endCxn id="57" idx="2"/>
          </p:cNvCxnSpPr>
          <p:nvPr/>
        </p:nvCxnSpPr>
        <p:spPr>
          <a:xfrm flipV="1">
            <a:off x="1668820" y="5266438"/>
            <a:ext cx="886956" cy="2967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a:endCxn id="57" idx="2"/>
          </p:cNvCxnSpPr>
          <p:nvPr/>
        </p:nvCxnSpPr>
        <p:spPr>
          <a:xfrm flipV="1">
            <a:off x="1847125" y="5266438"/>
            <a:ext cx="708651" cy="4451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a:endCxn id="57" idx="1"/>
          </p:cNvCxnSpPr>
          <p:nvPr/>
        </p:nvCxnSpPr>
        <p:spPr>
          <a:xfrm flipV="1">
            <a:off x="1896273" y="5241852"/>
            <a:ext cx="669661" cy="6923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5" name="Ellipse 184"/>
          <p:cNvSpPr/>
          <p:nvPr/>
        </p:nvSpPr>
        <p:spPr>
          <a:xfrm>
            <a:off x="2798089" y="532749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3014113" y="554352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2510057" y="54715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3059832" y="58315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9" name="Connecteur droit 188"/>
          <p:cNvCxnSpPr>
            <a:stCxn id="187" idx="5"/>
          </p:cNvCxnSpPr>
          <p:nvPr/>
        </p:nvCxnSpPr>
        <p:spPr>
          <a:xfrm flipV="1">
            <a:off x="2549081" y="5250105"/>
            <a:ext cx="46929" cy="260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a:stCxn id="185" idx="3"/>
          </p:cNvCxnSpPr>
          <p:nvPr/>
        </p:nvCxnSpPr>
        <p:spPr>
          <a:xfrm flipH="1" flipV="1">
            <a:off x="2593405" y="5229588"/>
            <a:ext cx="211379" cy="13693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a:stCxn id="186" idx="2"/>
          </p:cNvCxnSpPr>
          <p:nvPr/>
        </p:nvCxnSpPr>
        <p:spPr>
          <a:xfrm flipH="1" flipV="1">
            <a:off x="2570533" y="5259031"/>
            <a:ext cx="443580" cy="307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8" idx="0"/>
          </p:cNvCxnSpPr>
          <p:nvPr/>
        </p:nvCxnSpPr>
        <p:spPr>
          <a:xfrm flipH="1" flipV="1">
            <a:off x="2554582" y="5243799"/>
            <a:ext cx="528110" cy="58775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0" name="Ellipse 199"/>
          <p:cNvSpPr/>
          <p:nvPr/>
        </p:nvSpPr>
        <p:spPr>
          <a:xfrm>
            <a:off x="4211960" y="573572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1" name="Connecteur droit 200"/>
          <p:cNvCxnSpPr>
            <a:stCxn id="200" idx="5"/>
          </p:cNvCxnSpPr>
          <p:nvPr/>
        </p:nvCxnSpPr>
        <p:spPr>
          <a:xfrm flipH="1" flipV="1">
            <a:off x="3810075" y="5040748"/>
            <a:ext cx="461090" cy="7543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4" name="ZoneTexte 203"/>
          <p:cNvSpPr txBox="1"/>
          <p:nvPr/>
        </p:nvSpPr>
        <p:spPr>
          <a:xfrm>
            <a:off x="5724128" y="5445224"/>
            <a:ext cx="55335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Naples</a:t>
            </a:r>
          </a:p>
        </p:txBody>
      </p:sp>
      <p:sp>
        <p:nvSpPr>
          <p:cNvPr id="205" name="ZoneTexte 204"/>
          <p:cNvSpPr txBox="1"/>
          <p:nvPr/>
        </p:nvSpPr>
        <p:spPr>
          <a:xfrm>
            <a:off x="4644008" y="5445224"/>
            <a:ext cx="113043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asilo</a:t>
            </a:r>
            <a:r>
              <a:rPr lang="fr-FR" sz="1000" b="1" dirty="0">
                <a:solidFill>
                  <a:schemeClr val="accent6">
                    <a:lumMod val="75000"/>
                  </a:schemeClr>
                </a:solidFill>
                <a:latin typeface="Source Sans Pro" panose="020B0503030403020204" pitchFamily="34" charset="0"/>
                <a:ea typeface="Source Sans Pro" panose="020B0503030403020204" pitchFamily="34" charset="0"/>
              </a:rPr>
              <a:t>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filangieri</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07" name="Ellipse 206"/>
          <p:cNvSpPr/>
          <p:nvPr/>
        </p:nvSpPr>
        <p:spPr>
          <a:xfrm>
            <a:off x="1942377" y="299695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8" name="Connecteur droit 207"/>
          <p:cNvCxnSpPr>
            <a:stCxn id="75" idx="2"/>
            <a:endCxn id="207" idx="0"/>
          </p:cNvCxnSpPr>
          <p:nvPr/>
        </p:nvCxnSpPr>
        <p:spPr>
          <a:xfrm flipH="1" flipV="1">
            <a:off x="1965237" y="2996952"/>
            <a:ext cx="305152" cy="3228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2" name="ZoneTexte 211"/>
          <p:cNvSpPr txBox="1"/>
          <p:nvPr/>
        </p:nvSpPr>
        <p:spPr>
          <a:xfrm>
            <a:off x="4066352" y="5373216"/>
            <a:ext cx="72167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Libération</a:t>
            </a:r>
          </a:p>
        </p:txBody>
      </p:sp>
      <p:cxnSp>
        <p:nvCxnSpPr>
          <p:cNvPr id="215" name="Connecteur droit 214"/>
          <p:cNvCxnSpPr>
            <a:stCxn id="216" idx="0"/>
          </p:cNvCxnSpPr>
          <p:nvPr/>
        </p:nvCxnSpPr>
        <p:spPr>
          <a:xfrm flipV="1">
            <a:off x="3742586" y="5805264"/>
            <a:ext cx="512340" cy="362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Ellipse 215"/>
          <p:cNvSpPr/>
          <p:nvPr/>
        </p:nvSpPr>
        <p:spPr>
          <a:xfrm>
            <a:off x="3707904" y="616777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1" name="Connecteur droit 220"/>
          <p:cNvCxnSpPr>
            <a:stCxn id="421" idx="0"/>
            <a:endCxn id="216" idx="0"/>
          </p:cNvCxnSpPr>
          <p:nvPr/>
        </p:nvCxnSpPr>
        <p:spPr>
          <a:xfrm>
            <a:off x="2161055" y="6165304"/>
            <a:ext cx="1581531" cy="246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 name="Ellipse 224"/>
          <p:cNvSpPr/>
          <p:nvPr/>
        </p:nvSpPr>
        <p:spPr>
          <a:xfrm>
            <a:off x="1501945" y="1916832"/>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3518169" y="86300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4670297" y="55892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Ellipse 227"/>
          <p:cNvSpPr/>
          <p:nvPr/>
        </p:nvSpPr>
        <p:spPr>
          <a:xfrm>
            <a:off x="4166241" y="604757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Ellipse 228"/>
          <p:cNvSpPr/>
          <p:nvPr/>
        </p:nvSpPr>
        <p:spPr>
          <a:xfrm>
            <a:off x="2014385" y="460741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ZoneTexte 229"/>
          <p:cNvSpPr txBox="1"/>
          <p:nvPr/>
        </p:nvSpPr>
        <p:spPr>
          <a:xfrm>
            <a:off x="4853631" y="5775067"/>
            <a:ext cx="726481"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L’après M</a:t>
            </a:r>
          </a:p>
        </p:txBody>
      </p:sp>
      <p:sp>
        <p:nvSpPr>
          <p:cNvPr id="231" name="ZoneTexte 230"/>
          <p:cNvSpPr txBox="1"/>
          <p:nvPr/>
        </p:nvSpPr>
        <p:spPr>
          <a:xfrm>
            <a:off x="4934023" y="5909210"/>
            <a:ext cx="1588897"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a:t>
            </a:r>
          </a:p>
        </p:txBody>
      </p:sp>
      <p:sp>
        <p:nvSpPr>
          <p:cNvPr id="232" name="Ellipse 231"/>
          <p:cNvSpPr/>
          <p:nvPr/>
        </p:nvSpPr>
        <p:spPr>
          <a:xfrm>
            <a:off x="4860032" y="602128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Ellipse 232"/>
          <p:cNvSpPr/>
          <p:nvPr/>
        </p:nvSpPr>
        <p:spPr>
          <a:xfrm>
            <a:off x="4860032" y="58940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ZoneTexte 233"/>
          <p:cNvSpPr txBox="1"/>
          <p:nvPr/>
        </p:nvSpPr>
        <p:spPr>
          <a:xfrm>
            <a:off x="5876528" y="6063099"/>
            <a:ext cx="66556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Marseille</a:t>
            </a:r>
          </a:p>
        </p:txBody>
      </p:sp>
      <p:cxnSp>
        <p:nvCxnSpPr>
          <p:cNvPr id="237" name="Connecteur droit 236"/>
          <p:cNvCxnSpPr/>
          <p:nvPr/>
        </p:nvCxnSpPr>
        <p:spPr>
          <a:xfrm>
            <a:off x="1716665" y="4186318"/>
            <a:ext cx="813606" cy="27365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0" name="ZoneTexte 239"/>
          <p:cNvSpPr txBox="1"/>
          <p:nvPr/>
        </p:nvSpPr>
        <p:spPr>
          <a:xfrm>
            <a:off x="4398069" y="1147283"/>
            <a:ext cx="6767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CUMA 35</a:t>
            </a:r>
          </a:p>
        </p:txBody>
      </p:sp>
      <p:cxnSp>
        <p:nvCxnSpPr>
          <p:cNvPr id="241" name="Connecteur droit 240"/>
          <p:cNvCxnSpPr>
            <a:stCxn id="466" idx="0"/>
            <a:endCxn id="240" idx="2"/>
          </p:cNvCxnSpPr>
          <p:nvPr/>
        </p:nvCxnSpPr>
        <p:spPr>
          <a:xfrm flipV="1">
            <a:off x="3108981" y="1393504"/>
            <a:ext cx="1627482" cy="59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4" name="Ellipse 243"/>
          <p:cNvSpPr/>
          <p:nvPr/>
        </p:nvSpPr>
        <p:spPr>
          <a:xfrm>
            <a:off x="4742305" y="13407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6662877" y="234888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4022225" y="90872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0" name="Connecteur droit 249"/>
          <p:cNvCxnSpPr>
            <a:stCxn id="466" idx="7"/>
          </p:cNvCxnSpPr>
          <p:nvPr/>
        </p:nvCxnSpPr>
        <p:spPr>
          <a:xfrm flipV="1">
            <a:off x="3125145" y="917971"/>
            <a:ext cx="930095" cy="10775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a:stCxn id="87" idx="7"/>
            <a:endCxn id="247" idx="7"/>
          </p:cNvCxnSpPr>
          <p:nvPr/>
        </p:nvCxnSpPr>
        <p:spPr>
          <a:xfrm>
            <a:off x="5785978" y="1710992"/>
            <a:ext cx="936104" cy="6480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5" name="ZoneTexte 254"/>
          <p:cNvSpPr txBox="1"/>
          <p:nvPr/>
        </p:nvSpPr>
        <p:spPr>
          <a:xfrm>
            <a:off x="6059166" y="1052736"/>
            <a:ext cx="385042"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Eau</a:t>
            </a:r>
          </a:p>
        </p:txBody>
      </p:sp>
      <p:sp>
        <p:nvSpPr>
          <p:cNvPr id="256" name="Ellipse 255"/>
          <p:cNvSpPr/>
          <p:nvPr/>
        </p:nvSpPr>
        <p:spPr>
          <a:xfrm>
            <a:off x="6228184" y="12687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a:endCxn id="247" idx="1"/>
          </p:cNvCxnSpPr>
          <p:nvPr/>
        </p:nvCxnSpPr>
        <p:spPr>
          <a:xfrm>
            <a:off x="6277421" y="1340768"/>
            <a:ext cx="395614" cy="10182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995936" y="1598603"/>
            <a:ext cx="516488"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Agora</a:t>
            </a:r>
          </a:p>
        </p:txBody>
      </p:sp>
      <p:sp>
        <p:nvSpPr>
          <p:cNvPr id="260" name="ZoneTexte 259"/>
          <p:cNvSpPr txBox="1"/>
          <p:nvPr/>
        </p:nvSpPr>
        <p:spPr>
          <a:xfrm>
            <a:off x="507630" y="4478923"/>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261" name="ZoneTexte 260"/>
          <p:cNvSpPr txBox="1"/>
          <p:nvPr/>
        </p:nvSpPr>
        <p:spPr>
          <a:xfrm>
            <a:off x="-38359" y="3429000"/>
            <a:ext cx="86594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Villeurbanne</a:t>
            </a:r>
          </a:p>
        </p:txBody>
      </p:sp>
      <p:sp>
        <p:nvSpPr>
          <p:cNvPr id="262" name="ZoneTexte 261"/>
          <p:cNvSpPr txBox="1"/>
          <p:nvPr/>
        </p:nvSpPr>
        <p:spPr>
          <a:xfrm>
            <a:off x="674215" y="5703059"/>
            <a:ext cx="5854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Genève</a:t>
            </a:r>
          </a:p>
        </p:txBody>
      </p:sp>
      <p:sp>
        <p:nvSpPr>
          <p:cNvPr id="264" name="ZoneTexte 263"/>
          <p:cNvSpPr txBox="1"/>
          <p:nvPr/>
        </p:nvSpPr>
        <p:spPr>
          <a:xfrm>
            <a:off x="539552" y="3068960"/>
            <a:ext cx="1332416"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Remix the </a:t>
            </a:r>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65" name="ZoneTexte 264"/>
          <p:cNvSpPr txBox="1"/>
          <p:nvPr/>
        </p:nvSpPr>
        <p:spPr>
          <a:xfrm>
            <a:off x="6605487" y="1876762"/>
            <a:ext cx="91884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Comptabilités</a:t>
            </a:r>
          </a:p>
          <a:p>
            <a:r>
              <a:rPr lang="fr-FR" sz="1000" i="1" dirty="0">
                <a:latin typeface="Source Sans Pro" panose="020B0503030403020204" pitchFamily="34" charset="0"/>
                <a:ea typeface="Source Sans Pro" panose="020B0503030403020204" pitchFamily="34" charset="0"/>
              </a:rPr>
              <a:t> écologiques</a:t>
            </a:r>
          </a:p>
        </p:txBody>
      </p:sp>
      <p:sp>
        <p:nvSpPr>
          <p:cNvPr id="266" name="ZoneTexte 265"/>
          <p:cNvSpPr txBox="1"/>
          <p:nvPr/>
        </p:nvSpPr>
        <p:spPr>
          <a:xfrm>
            <a:off x="5209227" y="3806764"/>
            <a:ext cx="907621"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    Protocoles </a:t>
            </a:r>
          </a:p>
          <a:p>
            <a:pPr algn="r"/>
            <a:r>
              <a:rPr lang="fr-FR" sz="1000" i="1" dirty="0">
                <a:latin typeface="Source Sans Pro" panose="020B0503030403020204" pitchFamily="34" charset="0"/>
                <a:ea typeface="Source Sans Pro" panose="020B0503030403020204" pitchFamily="34" charset="0"/>
              </a:rPr>
              <a:t>de redirection</a:t>
            </a:r>
          </a:p>
        </p:txBody>
      </p:sp>
      <p:sp>
        <p:nvSpPr>
          <p:cNvPr id="267" name="ZoneTexte 266"/>
          <p:cNvSpPr txBox="1"/>
          <p:nvPr/>
        </p:nvSpPr>
        <p:spPr>
          <a:xfrm>
            <a:off x="7825576" y="4365104"/>
            <a:ext cx="49084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Cergy</a:t>
            </a:r>
          </a:p>
        </p:txBody>
      </p:sp>
      <p:sp>
        <p:nvSpPr>
          <p:cNvPr id="268" name="ZoneTexte 267"/>
          <p:cNvSpPr txBox="1"/>
          <p:nvPr/>
        </p:nvSpPr>
        <p:spPr>
          <a:xfrm>
            <a:off x="7786341" y="4509120"/>
            <a:ext cx="962123"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CC </a:t>
            </a:r>
            <a:r>
              <a:rPr lang="fr-FR" sz="1000" dirty="0" err="1">
                <a:solidFill>
                  <a:schemeClr val="tx2">
                    <a:lumMod val="60000"/>
                    <a:lumOff val="40000"/>
                  </a:schemeClr>
                </a:solidFill>
                <a:latin typeface="Source Sans Pro" panose="020B0503030403020204" pitchFamily="34" charset="0"/>
                <a:ea typeface="Source Sans Pro" panose="020B0503030403020204" pitchFamily="34" charset="0"/>
              </a:rPr>
              <a:t>Kayserberg</a:t>
            </a:r>
            <a:endParaRPr lang="fr-FR" sz="1000" dirty="0">
              <a:solidFill>
                <a:schemeClr val="tx2">
                  <a:lumMod val="60000"/>
                  <a:lumOff val="40000"/>
                </a:schemeClr>
              </a:solidFill>
              <a:latin typeface="Source Sans Pro" panose="020B0503030403020204" pitchFamily="34" charset="0"/>
              <a:ea typeface="Source Sans Pro" panose="020B0503030403020204" pitchFamily="34" charset="0"/>
            </a:endParaRPr>
          </a:p>
        </p:txBody>
      </p:sp>
      <p:sp>
        <p:nvSpPr>
          <p:cNvPr id="270" name="ZoneTexte 269"/>
          <p:cNvSpPr txBox="1"/>
          <p:nvPr/>
        </p:nvSpPr>
        <p:spPr>
          <a:xfrm>
            <a:off x="7812361" y="2716395"/>
            <a:ext cx="1360488" cy="1323439"/>
          </a:xfrm>
          <a:prstGeom prst="rect">
            <a:avLst/>
          </a:prstGeom>
          <a:noFill/>
        </p:spPr>
        <p:txBody>
          <a:bodyPr wrap="squar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Besançon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Bourg en Bresse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Clermont-Ferrand</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Grand Lyon</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Lille</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Rennes (M)</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    CD 35</a:t>
            </a:r>
          </a:p>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 54</a:t>
            </a:r>
          </a:p>
        </p:txBody>
      </p:sp>
      <p:sp>
        <p:nvSpPr>
          <p:cNvPr id="273" name="Ellipse 272"/>
          <p:cNvSpPr/>
          <p:nvPr/>
        </p:nvSpPr>
        <p:spPr>
          <a:xfrm>
            <a:off x="7526973" y="45811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Ellipse 273"/>
          <p:cNvSpPr/>
          <p:nvPr/>
        </p:nvSpPr>
        <p:spPr>
          <a:xfrm>
            <a:off x="6228184" y="415154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Ellipse 274"/>
          <p:cNvSpPr/>
          <p:nvPr/>
        </p:nvSpPr>
        <p:spPr>
          <a:xfrm>
            <a:off x="7524328" y="479962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ZoneTexte 275"/>
          <p:cNvSpPr txBox="1"/>
          <p:nvPr/>
        </p:nvSpPr>
        <p:spPr>
          <a:xfrm>
            <a:off x="7308304" y="4293096"/>
            <a:ext cx="468398"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Sport</a:t>
            </a:r>
          </a:p>
          <a:p>
            <a:endParaRPr lang="fr-FR" sz="1000" i="1" dirty="0">
              <a:latin typeface="Source Sans Pro" panose="020B0503030403020204" pitchFamily="34" charset="0"/>
              <a:ea typeface="Source Sans Pro" panose="020B0503030403020204" pitchFamily="34" charset="0"/>
            </a:endParaRPr>
          </a:p>
        </p:txBody>
      </p:sp>
      <p:sp>
        <p:nvSpPr>
          <p:cNvPr id="277" name="ZoneTexte 276"/>
          <p:cNvSpPr txBox="1"/>
          <p:nvPr/>
        </p:nvSpPr>
        <p:spPr>
          <a:xfrm>
            <a:off x="6139641" y="5045114"/>
            <a:ext cx="766557"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Patrimoine</a:t>
            </a:r>
          </a:p>
          <a:p>
            <a:endParaRPr lang="fr-FR" sz="1000" i="1" dirty="0">
              <a:latin typeface="Source Sans Pro" panose="020B0503030403020204" pitchFamily="34" charset="0"/>
              <a:ea typeface="Source Sans Pro" panose="020B0503030403020204" pitchFamily="34" charset="0"/>
            </a:endParaRPr>
          </a:p>
        </p:txBody>
      </p:sp>
      <p:sp>
        <p:nvSpPr>
          <p:cNvPr id="278" name="ZoneTexte 277"/>
          <p:cNvSpPr txBox="1"/>
          <p:nvPr/>
        </p:nvSpPr>
        <p:spPr>
          <a:xfrm>
            <a:off x="7676624" y="4757082"/>
            <a:ext cx="56778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Culture</a:t>
            </a:r>
          </a:p>
          <a:p>
            <a:endParaRPr lang="fr-FR" sz="1000" i="1" dirty="0">
              <a:latin typeface="Source Sans Pro" panose="020B0503030403020204" pitchFamily="34" charset="0"/>
              <a:ea typeface="Source Sans Pro" panose="020B0503030403020204" pitchFamily="34" charset="0"/>
            </a:endParaRPr>
          </a:p>
        </p:txBody>
      </p:sp>
      <p:sp>
        <p:nvSpPr>
          <p:cNvPr id="279" name="ZoneTexte 278"/>
          <p:cNvSpPr txBox="1"/>
          <p:nvPr/>
        </p:nvSpPr>
        <p:spPr>
          <a:xfrm>
            <a:off x="7812360" y="4982979"/>
            <a:ext cx="1034257"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Universciences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80" name="Ellipse 279"/>
          <p:cNvSpPr/>
          <p:nvPr/>
        </p:nvSpPr>
        <p:spPr>
          <a:xfrm>
            <a:off x="7454965" y="530120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5436096" y="3068960"/>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2" name="ZoneTexte 281"/>
          <p:cNvSpPr txBox="1"/>
          <p:nvPr/>
        </p:nvSpPr>
        <p:spPr>
          <a:xfrm>
            <a:off x="6606708" y="5229200"/>
            <a:ext cx="1133644" cy="400110"/>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Écologisation</a:t>
            </a:r>
          </a:p>
          <a:p>
            <a:r>
              <a:rPr lang="fr-FR" sz="1000" i="1" dirty="0">
                <a:latin typeface="Source Sans Pro" panose="020B0503030403020204" pitchFamily="34" charset="0"/>
                <a:ea typeface="Source Sans Pro" panose="020B0503030403020204" pitchFamily="34" charset="0"/>
              </a:rPr>
              <a:t> des organisations</a:t>
            </a:r>
          </a:p>
        </p:txBody>
      </p:sp>
      <p:sp>
        <p:nvSpPr>
          <p:cNvPr id="283" name="ZoneTexte 282"/>
          <p:cNvSpPr txBox="1"/>
          <p:nvPr/>
        </p:nvSpPr>
        <p:spPr>
          <a:xfrm>
            <a:off x="7866735" y="2060848"/>
            <a:ext cx="1297150" cy="707886"/>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Université d’Angers</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IMPGT</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Dijon</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        IAE Poitiers</a:t>
            </a:r>
          </a:p>
        </p:txBody>
      </p:sp>
      <p:sp>
        <p:nvSpPr>
          <p:cNvPr id="284" name="ZoneTexte 283"/>
          <p:cNvSpPr txBox="1"/>
          <p:nvPr/>
        </p:nvSpPr>
        <p:spPr>
          <a:xfrm>
            <a:off x="5508104" y="2996952"/>
            <a:ext cx="707245"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Bien-vivre</a:t>
            </a:r>
          </a:p>
        </p:txBody>
      </p:sp>
      <p:sp>
        <p:nvSpPr>
          <p:cNvPr id="285" name="ZoneTexte 284"/>
          <p:cNvSpPr txBox="1"/>
          <p:nvPr/>
        </p:nvSpPr>
        <p:spPr>
          <a:xfrm>
            <a:off x="5940152" y="2564904"/>
            <a:ext cx="1228221"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Mesures et couleurs </a:t>
            </a:r>
          </a:p>
        </p:txBody>
      </p:sp>
      <p:sp>
        <p:nvSpPr>
          <p:cNvPr id="286" name="Ellipse 285"/>
          <p:cNvSpPr/>
          <p:nvPr/>
        </p:nvSpPr>
        <p:spPr>
          <a:xfrm>
            <a:off x="6086813" y="278092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endCxn id="286" idx="1"/>
          </p:cNvCxnSpPr>
          <p:nvPr/>
        </p:nvCxnSpPr>
        <p:spPr>
          <a:xfrm>
            <a:off x="5220072" y="2636912"/>
            <a:ext cx="876899" cy="154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9" name="Ellipse 288"/>
          <p:cNvSpPr/>
          <p:nvPr/>
        </p:nvSpPr>
        <p:spPr>
          <a:xfrm>
            <a:off x="6326481" y="3023241"/>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ZoneTexte 289"/>
          <p:cNvSpPr txBox="1"/>
          <p:nvPr/>
        </p:nvSpPr>
        <p:spPr>
          <a:xfrm>
            <a:off x="8113481" y="5524273"/>
            <a:ext cx="5629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ANACT</a:t>
            </a:r>
          </a:p>
        </p:txBody>
      </p:sp>
      <p:sp>
        <p:nvSpPr>
          <p:cNvPr id="291" name="ZoneTexte 290"/>
          <p:cNvSpPr txBox="1"/>
          <p:nvPr/>
        </p:nvSpPr>
        <p:spPr>
          <a:xfrm>
            <a:off x="7380312" y="5775067"/>
            <a:ext cx="142218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Printemps écologique</a:t>
            </a:r>
          </a:p>
        </p:txBody>
      </p:sp>
      <p:sp>
        <p:nvSpPr>
          <p:cNvPr id="292" name="ZoneTexte 291"/>
          <p:cNvSpPr txBox="1"/>
          <p:nvPr/>
        </p:nvSpPr>
        <p:spPr>
          <a:xfrm>
            <a:off x="8146111" y="5334765"/>
            <a:ext cx="958917"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Noisy le Grand</a:t>
            </a:r>
          </a:p>
        </p:txBody>
      </p:sp>
      <p:sp>
        <p:nvSpPr>
          <p:cNvPr id="293" name="ZoneTexte 292"/>
          <p:cNvSpPr txBox="1"/>
          <p:nvPr/>
        </p:nvSpPr>
        <p:spPr>
          <a:xfrm>
            <a:off x="5652120" y="3140968"/>
            <a:ext cx="44595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Lyon</a:t>
            </a:r>
          </a:p>
        </p:txBody>
      </p:sp>
      <p:cxnSp>
        <p:nvCxnSpPr>
          <p:cNvPr id="294" name="Connecteur droit 293"/>
          <p:cNvCxnSpPr/>
          <p:nvPr/>
        </p:nvCxnSpPr>
        <p:spPr>
          <a:xfrm flipV="1">
            <a:off x="7832856" y="2251323"/>
            <a:ext cx="33879" cy="8176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Connecteur droit 296"/>
          <p:cNvCxnSpPr/>
          <p:nvPr/>
        </p:nvCxnSpPr>
        <p:spPr>
          <a:xfrm flipV="1">
            <a:off x="7849795" y="2382819"/>
            <a:ext cx="169340" cy="6652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Connecteur droit 298"/>
          <p:cNvCxnSpPr/>
          <p:nvPr/>
        </p:nvCxnSpPr>
        <p:spPr>
          <a:xfrm flipV="1">
            <a:off x="7866735" y="2583625"/>
            <a:ext cx="204261" cy="4853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3" name="ZoneTexte 302"/>
          <p:cNvSpPr txBox="1"/>
          <p:nvPr/>
        </p:nvSpPr>
        <p:spPr>
          <a:xfrm>
            <a:off x="7564492" y="3974867"/>
            <a:ext cx="1544012" cy="400110"/>
          </a:xfrm>
          <a:prstGeom prst="rect">
            <a:avLst/>
          </a:prstGeom>
          <a:noFill/>
        </p:spPr>
        <p:txBody>
          <a:bodyPr wrap="none" rtlCol="0">
            <a:spAutoFit/>
          </a:bodyPr>
          <a:lstStyle/>
          <a:p>
            <a:r>
              <a:rPr lang="fr-FR" sz="1000" b="1" dirty="0">
                <a:solidFill>
                  <a:schemeClr val="accent3">
                    <a:lumMod val="75000"/>
                  </a:schemeClr>
                </a:solidFill>
                <a:latin typeface="Source Sans Pro" panose="020B0503030403020204" pitchFamily="34" charset="0"/>
                <a:ea typeface="Source Sans Pro" panose="020B0503030403020204" pitchFamily="34" charset="0"/>
              </a:rPr>
              <a:t>MSC Stratégie et design </a:t>
            </a:r>
          </a:p>
          <a:p>
            <a:r>
              <a:rPr lang="fr-FR" sz="1000" b="1" dirty="0">
                <a:solidFill>
                  <a:schemeClr val="accent3">
                    <a:lumMod val="75000"/>
                  </a:schemeClr>
                </a:solidFill>
                <a:latin typeface="Source Sans Pro" panose="020B0503030403020204" pitchFamily="34" charset="0"/>
                <a:ea typeface="Source Sans Pro" panose="020B0503030403020204" pitchFamily="34" charset="0"/>
              </a:rPr>
              <a:t>pour l’anthropocène</a:t>
            </a:r>
          </a:p>
        </p:txBody>
      </p:sp>
      <p:sp>
        <p:nvSpPr>
          <p:cNvPr id="304" name="ZoneTexte 303"/>
          <p:cNvSpPr txBox="1"/>
          <p:nvPr/>
        </p:nvSpPr>
        <p:spPr>
          <a:xfrm>
            <a:off x="6046682" y="3614827"/>
            <a:ext cx="1221809" cy="246221"/>
          </a:xfrm>
          <a:prstGeom prst="rect">
            <a:avLst/>
          </a:prstGeom>
          <a:noFill/>
        </p:spPr>
        <p:txBody>
          <a:bodyPr wrap="none" rtlCol="0">
            <a:spAutoFit/>
          </a:bodyPr>
          <a:lstStyle/>
          <a:p>
            <a:r>
              <a:rPr lang="fr-FR" sz="1000" b="1" dirty="0" err="1">
                <a:solidFill>
                  <a:schemeClr val="accent3">
                    <a:lumMod val="75000"/>
                  </a:schemeClr>
                </a:solidFill>
                <a:latin typeface="Source Sans Pro" panose="020B0503030403020204" pitchFamily="34" charset="0"/>
                <a:ea typeface="Source Sans Pro" panose="020B0503030403020204" pitchFamily="34" charset="0"/>
              </a:rPr>
              <a:t>Origens</a:t>
            </a:r>
            <a:r>
              <a:rPr lang="fr-FR" sz="1000" b="1" dirty="0">
                <a:solidFill>
                  <a:schemeClr val="accent3">
                    <a:lumMod val="75000"/>
                  </a:schemeClr>
                </a:solidFill>
                <a:latin typeface="Source Sans Pro" panose="020B0503030403020204" pitchFamily="34" charset="0"/>
                <a:ea typeface="Source Sans Pro" panose="020B0503030403020204" pitchFamily="34" charset="0"/>
              </a:rPr>
              <a:t> Media </a:t>
            </a:r>
            <a:r>
              <a:rPr lang="fr-FR" sz="1000" b="1" dirty="0" err="1">
                <a:solidFill>
                  <a:schemeClr val="accent3">
                    <a:lumMod val="75000"/>
                  </a:schemeClr>
                </a:solidFill>
                <a:latin typeface="Source Sans Pro" panose="020B0503030403020204" pitchFamily="34" charset="0"/>
                <a:ea typeface="Source Sans Pro" panose="020B0503030403020204" pitchFamily="34" charset="0"/>
              </a:rPr>
              <a:t>Lab</a:t>
            </a:r>
            <a:endParaRPr lang="fr-FR" sz="1000" b="1" dirty="0">
              <a:solidFill>
                <a:schemeClr val="accent3">
                  <a:lumMod val="75000"/>
                </a:schemeClr>
              </a:solidFill>
              <a:latin typeface="Source Sans Pro" panose="020B0503030403020204" pitchFamily="34" charset="0"/>
              <a:ea typeface="Source Sans Pro" panose="020B0503030403020204" pitchFamily="34" charset="0"/>
            </a:endParaRPr>
          </a:p>
        </p:txBody>
      </p:sp>
      <p:cxnSp>
        <p:nvCxnSpPr>
          <p:cNvPr id="305" name="Connecteur droit 304"/>
          <p:cNvCxnSpPr>
            <a:endCxn id="281" idx="6"/>
          </p:cNvCxnSpPr>
          <p:nvPr/>
        </p:nvCxnSpPr>
        <p:spPr>
          <a:xfrm>
            <a:off x="5209227" y="2681136"/>
            <a:ext cx="296232" cy="42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Connecteur droit 306"/>
          <p:cNvCxnSpPr>
            <a:endCxn id="280" idx="1"/>
          </p:cNvCxnSpPr>
          <p:nvPr/>
        </p:nvCxnSpPr>
        <p:spPr>
          <a:xfrm>
            <a:off x="6228184" y="4186318"/>
            <a:ext cx="1236939" cy="11250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6" idx="6"/>
          </p:cNvCxnSpPr>
          <p:nvPr/>
        </p:nvCxnSpPr>
        <p:spPr>
          <a:xfrm flipV="1">
            <a:off x="5166165" y="4200182"/>
            <a:ext cx="1087865" cy="3089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a:stCxn id="286" idx="5"/>
          </p:cNvCxnSpPr>
          <p:nvPr/>
        </p:nvCxnSpPr>
        <p:spPr>
          <a:xfrm>
            <a:off x="6146018" y="2840284"/>
            <a:ext cx="228934" cy="2209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3" name="Ellipse 312"/>
          <p:cNvSpPr/>
          <p:nvPr/>
        </p:nvSpPr>
        <p:spPr>
          <a:xfrm>
            <a:off x="7982665" y="561552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p:cNvSpPr/>
          <p:nvPr/>
        </p:nvSpPr>
        <p:spPr>
          <a:xfrm>
            <a:off x="7694633" y="566124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7694633" y="511147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6" name="Connecteur droit 315"/>
          <p:cNvCxnSpPr>
            <a:stCxn id="275" idx="6"/>
            <a:endCxn id="315" idx="6"/>
          </p:cNvCxnSpPr>
          <p:nvPr/>
        </p:nvCxnSpPr>
        <p:spPr>
          <a:xfrm>
            <a:off x="7593691" y="4834390"/>
            <a:ext cx="146661" cy="2999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Connecteur droit 318"/>
          <p:cNvCxnSpPr>
            <a:stCxn id="274" idx="2"/>
          </p:cNvCxnSpPr>
          <p:nvPr/>
        </p:nvCxnSpPr>
        <p:spPr>
          <a:xfrm>
            <a:off x="6228184" y="4186318"/>
            <a:ext cx="1314319" cy="41134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Connecteur droit 320"/>
          <p:cNvCxnSpPr>
            <a:endCxn id="275" idx="1"/>
          </p:cNvCxnSpPr>
          <p:nvPr/>
        </p:nvCxnSpPr>
        <p:spPr>
          <a:xfrm>
            <a:off x="6278178" y="4208241"/>
            <a:ext cx="1256308" cy="6015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a:stCxn id="274" idx="4"/>
          </p:cNvCxnSpPr>
          <p:nvPr/>
        </p:nvCxnSpPr>
        <p:spPr>
          <a:xfrm>
            <a:off x="6262866" y="4221088"/>
            <a:ext cx="529971" cy="70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a:stCxn id="280" idx="5"/>
            <a:endCxn id="314" idx="4"/>
          </p:cNvCxnSpPr>
          <p:nvPr/>
        </p:nvCxnSpPr>
        <p:spPr>
          <a:xfrm>
            <a:off x="7514170" y="5360564"/>
            <a:ext cx="203323" cy="346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1" name="Ellipse 330"/>
          <p:cNvSpPr/>
          <p:nvPr/>
        </p:nvSpPr>
        <p:spPr>
          <a:xfrm>
            <a:off x="6614513" y="1772816"/>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7838649" y="22311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p:cNvSpPr/>
          <p:nvPr/>
        </p:nvSpPr>
        <p:spPr>
          <a:xfrm>
            <a:off x="7991049" y="238355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p:cNvSpPr/>
          <p:nvPr/>
        </p:nvSpPr>
        <p:spPr>
          <a:xfrm>
            <a:off x="8054673" y="2519185"/>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8100392" y="27089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p:cNvSpPr/>
          <p:nvPr/>
        </p:nvSpPr>
        <p:spPr>
          <a:xfrm>
            <a:off x="6614513" y="31672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6542505" y="33196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7524328" y="4077072"/>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7812360" y="30689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0" name="Connecteur droit 339"/>
          <p:cNvCxnSpPr>
            <a:endCxn id="247" idx="3"/>
          </p:cNvCxnSpPr>
          <p:nvPr/>
        </p:nvCxnSpPr>
        <p:spPr>
          <a:xfrm>
            <a:off x="6629300" y="1772816"/>
            <a:ext cx="43735" cy="635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5" name="Ellipse 344"/>
          <p:cNvSpPr/>
          <p:nvPr/>
        </p:nvSpPr>
        <p:spPr>
          <a:xfrm>
            <a:off x="6444208" y="3472057"/>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p:cNvSpPr/>
          <p:nvPr/>
        </p:nvSpPr>
        <p:spPr>
          <a:xfrm>
            <a:off x="6732240" y="4941168"/>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9" name="Connecteur droit 368"/>
          <p:cNvCxnSpPr>
            <a:endCxn id="274" idx="1"/>
          </p:cNvCxnSpPr>
          <p:nvPr/>
        </p:nvCxnSpPr>
        <p:spPr>
          <a:xfrm>
            <a:off x="6048739" y="3702580"/>
            <a:ext cx="189603" cy="4591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Connecteur droit 372"/>
          <p:cNvCxnSpPr>
            <a:endCxn id="313" idx="0"/>
          </p:cNvCxnSpPr>
          <p:nvPr/>
        </p:nvCxnSpPr>
        <p:spPr>
          <a:xfrm>
            <a:off x="7452320" y="5301208"/>
            <a:ext cx="553205" cy="3143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a:endCxn id="338" idx="3"/>
          </p:cNvCxnSpPr>
          <p:nvPr/>
        </p:nvCxnSpPr>
        <p:spPr>
          <a:xfrm flipV="1">
            <a:off x="6362827" y="4116096"/>
            <a:ext cx="1168196" cy="905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7" name="Ellipse 376"/>
          <p:cNvSpPr/>
          <p:nvPr/>
        </p:nvSpPr>
        <p:spPr>
          <a:xfrm>
            <a:off x="6012160" y="367131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8" name="Connecteur droit 377"/>
          <p:cNvCxnSpPr>
            <a:endCxn id="377" idx="4"/>
          </p:cNvCxnSpPr>
          <p:nvPr/>
        </p:nvCxnSpPr>
        <p:spPr>
          <a:xfrm flipH="1">
            <a:off x="6035020" y="3059668"/>
            <a:ext cx="303600" cy="657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Connecteur droit 396"/>
          <p:cNvCxnSpPr>
            <a:endCxn id="339" idx="1"/>
          </p:cNvCxnSpPr>
          <p:nvPr/>
        </p:nvCxnSpPr>
        <p:spPr>
          <a:xfrm>
            <a:off x="6348663" y="3061277"/>
            <a:ext cx="1470392" cy="143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3" name="Connecteur droit 402"/>
          <p:cNvCxnSpPr/>
          <p:nvPr/>
        </p:nvCxnSpPr>
        <p:spPr>
          <a:xfrm>
            <a:off x="6298418" y="2992684"/>
            <a:ext cx="308290" cy="197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5" name="Connecteur droit 404"/>
          <p:cNvCxnSpPr>
            <a:stCxn id="289" idx="0"/>
            <a:endCxn id="337" idx="0"/>
          </p:cNvCxnSpPr>
          <p:nvPr/>
        </p:nvCxnSpPr>
        <p:spPr>
          <a:xfrm>
            <a:off x="6349341" y="3023241"/>
            <a:ext cx="216024" cy="2964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Connecteur droit 407"/>
          <p:cNvCxnSpPr>
            <a:endCxn id="345" idx="1"/>
          </p:cNvCxnSpPr>
          <p:nvPr/>
        </p:nvCxnSpPr>
        <p:spPr>
          <a:xfrm>
            <a:off x="6338238" y="3064768"/>
            <a:ext cx="112665" cy="4139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Connecteur droit 409"/>
          <p:cNvCxnSpPr>
            <a:endCxn id="227" idx="3"/>
          </p:cNvCxnSpPr>
          <p:nvPr/>
        </p:nvCxnSpPr>
        <p:spPr>
          <a:xfrm flipV="1">
            <a:off x="4272597" y="5628264"/>
            <a:ext cx="404395" cy="1710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a:endCxn id="230" idx="1"/>
          </p:cNvCxnSpPr>
          <p:nvPr/>
        </p:nvCxnSpPr>
        <p:spPr>
          <a:xfrm>
            <a:off x="4239613" y="5808004"/>
            <a:ext cx="614018" cy="90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Connecteur droit 413"/>
          <p:cNvCxnSpPr>
            <a:endCxn id="232" idx="0"/>
          </p:cNvCxnSpPr>
          <p:nvPr/>
        </p:nvCxnSpPr>
        <p:spPr>
          <a:xfrm>
            <a:off x="4230896" y="5790373"/>
            <a:ext cx="651996" cy="23091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Connecteur droit 416"/>
          <p:cNvCxnSpPr>
            <a:endCxn id="228" idx="1"/>
          </p:cNvCxnSpPr>
          <p:nvPr/>
        </p:nvCxnSpPr>
        <p:spPr>
          <a:xfrm flipH="1">
            <a:off x="4172936" y="5790373"/>
            <a:ext cx="44614" cy="2638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 name="Ellipse 419"/>
          <p:cNvSpPr/>
          <p:nvPr/>
        </p:nvSpPr>
        <p:spPr>
          <a:xfrm>
            <a:off x="4067944" y="6309320"/>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p:cNvSpPr/>
          <p:nvPr/>
        </p:nvSpPr>
        <p:spPr>
          <a:xfrm>
            <a:off x="2126373" y="6165304"/>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8" name="Connecteur droit 427"/>
          <p:cNvCxnSpPr/>
          <p:nvPr/>
        </p:nvCxnSpPr>
        <p:spPr>
          <a:xfrm flipH="1" flipV="1">
            <a:off x="1936952" y="5926403"/>
            <a:ext cx="224102" cy="2708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0" name="ZoneTexte 429"/>
          <p:cNvSpPr txBox="1"/>
          <p:nvPr/>
        </p:nvSpPr>
        <p:spPr>
          <a:xfrm>
            <a:off x="547936" y="6185911"/>
            <a:ext cx="1657826"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Chambéry Fribourg Salerne</a:t>
            </a:r>
          </a:p>
        </p:txBody>
      </p:sp>
      <p:cxnSp>
        <p:nvCxnSpPr>
          <p:cNvPr id="431" name="Connecteur droit 430"/>
          <p:cNvCxnSpPr>
            <a:endCxn id="420" idx="5"/>
          </p:cNvCxnSpPr>
          <p:nvPr/>
        </p:nvCxnSpPr>
        <p:spPr>
          <a:xfrm flipH="1">
            <a:off x="4106968" y="6086941"/>
            <a:ext cx="77975" cy="2614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Connecteur droit 432"/>
          <p:cNvCxnSpPr>
            <a:endCxn id="420" idx="6"/>
          </p:cNvCxnSpPr>
          <p:nvPr/>
        </p:nvCxnSpPr>
        <p:spPr>
          <a:xfrm>
            <a:off x="3777995" y="6192225"/>
            <a:ext cx="335668" cy="1399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Connecteur droit 434"/>
          <p:cNvCxnSpPr/>
          <p:nvPr/>
        </p:nvCxnSpPr>
        <p:spPr>
          <a:xfrm flipV="1">
            <a:off x="1619672" y="5229200"/>
            <a:ext cx="960848" cy="1522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Connecteur droit 436"/>
          <p:cNvCxnSpPr>
            <a:stCxn id="367" idx="3"/>
          </p:cNvCxnSpPr>
          <p:nvPr/>
        </p:nvCxnSpPr>
        <p:spPr>
          <a:xfrm flipH="1">
            <a:off x="4874594" y="5000524"/>
            <a:ext cx="1867804" cy="1169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 name="Ellipse 439"/>
          <p:cNvSpPr/>
          <p:nvPr/>
        </p:nvSpPr>
        <p:spPr>
          <a:xfrm>
            <a:off x="2771800" y="494116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1" name="Connecteur droit 440"/>
          <p:cNvCxnSpPr/>
          <p:nvPr/>
        </p:nvCxnSpPr>
        <p:spPr>
          <a:xfrm flipV="1">
            <a:off x="2771800" y="4786968"/>
            <a:ext cx="38990" cy="199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4" name="Connecteur droit 443"/>
          <p:cNvCxnSpPr>
            <a:stCxn id="64" idx="3"/>
          </p:cNvCxnSpPr>
          <p:nvPr/>
        </p:nvCxnSpPr>
        <p:spPr>
          <a:xfrm flipV="1">
            <a:off x="2614236" y="4957274"/>
            <a:ext cx="157564" cy="2510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Connecteur droit 446"/>
          <p:cNvCxnSpPr>
            <a:stCxn id="139" idx="3"/>
            <a:endCxn id="49" idx="3"/>
          </p:cNvCxnSpPr>
          <p:nvPr/>
        </p:nvCxnSpPr>
        <p:spPr>
          <a:xfrm flipH="1">
            <a:off x="957417" y="4786968"/>
            <a:ext cx="1827186" cy="13329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0" name="Ellipse 449"/>
          <p:cNvSpPr/>
          <p:nvPr/>
        </p:nvSpPr>
        <p:spPr>
          <a:xfrm>
            <a:off x="925881" y="47514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1" name="Ellipse 450"/>
          <p:cNvSpPr/>
          <p:nvPr/>
        </p:nvSpPr>
        <p:spPr>
          <a:xfrm>
            <a:off x="925881" y="4903833"/>
            <a:ext cx="45719" cy="4571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p:cNvSpPr/>
          <p:nvPr/>
        </p:nvSpPr>
        <p:spPr>
          <a:xfrm>
            <a:off x="2078009" y="403135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3" name="Connecteur droit 452"/>
          <p:cNvCxnSpPr>
            <a:stCxn id="452" idx="7"/>
            <a:endCxn id="146" idx="1"/>
          </p:cNvCxnSpPr>
          <p:nvPr/>
        </p:nvCxnSpPr>
        <p:spPr>
          <a:xfrm flipV="1">
            <a:off x="2117033" y="4015248"/>
            <a:ext cx="952957" cy="22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9" name="ZoneTexte 458"/>
          <p:cNvSpPr txBox="1"/>
          <p:nvPr/>
        </p:nvSpPr>
        <p:spPr>
          <a:xfrm>
            <a:off x="682478" y="1710838"/>
            <a:ext cx="936475"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Savoirs com1</a:t>
            </a:r>
          </a:p>
        </p:txBody>
      </p:sp>
      <p:sp>
        <p:nvSpPr>
          <p:cNvPr id="462" name="Ellipse 461"/>
          <p:cNvSpPr/>
          <p:nvPr/>
        </p:nvSpPr>
        <p:spPr>
          <a:xfrm>
            <a:off x="1707831" y="1676222"/>
            <a:ext cx="69363" cy="6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75" idx="0"/>
          </p:cNvCxnSpPr>
          <p:nvPr/>
        </p:nvCxnSpPr>
        <p:spPr>
          <a:xfrm flipH="1" flipV="1">
            <a:off x="1763690" y="1700809"/>
            <a:ext cx="541381" cy="15841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5" name="Ellipse 464"/>
          <p:cNvSpPr/>
          <p:nvPr/>
        </p:nvSpPr>
        <p:spPr>
          <a:xfrm>
            <a:off x="4283968" y="187111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p:cNvSpPr/>
          <p:nvPr/>
        </p:nvSpPr>
        <p:spPr>
          <a:xfrm>
            <a:off x="3086121" y="198884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p:cNvSpPr/>
          <p:nvPr/>
        </p:nvSpPr>
        <p:spPr>
          <a:xfrm>
            <a:off x="1357929" y="234888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8" name="Connecteur droit 467"/>
          <p:cNvCxnSpPr/>
          <p:nvPr/>
        </p:nvCxnSpPr>
        <p:spPr>
          <a:xfrm flipV="1">
            <a:off x="1547664" y="1733010"/>
            <a:ext cx="153900" cy="1838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1" name="Connecteur droit 470"/>
          <p:cNvCxnSpPr>
            <a:endCxn id="226" idx="3"/>
          </p:cNvCxnSpPr>
          <p:nvPr/>
        </p:nvCxnSpPr>
        <p:spPr>
          <a:xfrm flipV="1">
            <a:off x="3114009" y="902025"/>
            <a:ext cx="410855" cy="10376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3" name="Connecteur droit 472"/>
          <p:cNvCxnSpPr/>
          <p:nvPr/>
        </p:nvCxnSpPr>
        <p:spPr>
          <a:xfrm flipV="1">
            <a:off x="7835219" y="2746798"/>
            <a:ext cx="278846" cy="3732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5" name="Connecteur droit 474"/>
          <p:cNvCxnSpPr>
            <a:endCxn id="79" idx="1"/>
          </p:cNvCxnSpPr>
          <p:nvPr/>
        </p:nvCxnSpPr>
        <p:spPr>
          <a:xfrm flipV="1">
            <a:off x="1778601" y="1517768"/>
            <a:ext cx="306103" cy="1894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7" name="Connecteur droit 476"/>
          <p:cNvCxnSpPr/>
          <p:nvPr/>
        </p:nvCxnSpPr>
        <p:spPr>
          <a:xfrm flipH="1" flipV="1">
            <a:off x="1742512" y="2254012"/>
            <a:ext cx="237200" cy="3481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0" name="Connecteur droit 479"/>
          <p:cNvCxnSpPr>
            <a:stCxn id="116" idx="6"/>
            <a:endCxn id="172" idx="3"/>
          </p:cNvCxnSpPr>
          <p:nvPr/>
        </p:nvCxnSpPr>
        <p:spPr>
          <a:xfrm flipH="1" flipV="1">
            <a:off x="1115478" y="2583626"/>
            <a:ext cx="861589" cy="1851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2" name="Connecteur droit 481"/>
          <p:cNvCxnSpPr>
            <a:endCxn id="264" idx="3"/>
          </p:cNvCxnSpPr>
          <p:nvPr/>
        </p:nvCxnSpPr>
        <p:spPr>
          <a:xfrm flipH="1" flipV="1">
            <a:off x="1871968" y="3192071"/>
            <a:ext cx="408579" cy="1348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5" name="Ellipse 484"/>
          <p:cNvSpPr/>
          <p:nvPr/>
        </p:nvSpPr>
        <p:spPr>
          <a:xfrm>
            <a:off x="1861985" y="31672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ZoneTexte 287"/>
          <p:cNvSpPr txBox="1"/>
          <p:nvPr/>
        </p:nvSpPr>
        <p:spPr>
          <a:xfrm>
            <a:off x="107504" y="3789040"/>
            <a:ext cx="1024639"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Commonspolis</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sp>
        <p:nvSpPr>
          <p:cNvPr id="295" name="ZoneTexte 294"/>
          <p:cNvSpPr txBox="1"/>
          <p:nvPr/>
        </p:nvSpPr>
        <p:spPr>
          <a:xfrm>
            <a:off x="107504" y="4190891"/>
            <a:ext cx="726481"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Barcelone</a:t>
            </a:r>
          </a:p>
        </p:txBody>
      </p:sp>
      <p:sp>
        <p:nvSpPr>
          <p:cNvPr id="296" name="ZoneTexte 295"/>
          <p:cNvSpPr txBox="1"/>
          <p:nvPr/>
        </p:nvSpPr>
        <p:spPr>
          <a:xfrm>
            <a:off x="822405" y="4005064"/>
            <a:ext cx="941283" cy="246221"/>
          </a:xfrm>
          <a:prstGeom prst="rect">
            <a:avLst/>
          </a:prstGeom>
          <a:noFill/>
        </p:spPr>
        <p:txBody>
          <a:bodyPr wrap="none" rtlCol="0">
            <a:spAutoFit/>
          </a:bodyPr>
          <a:lstStyle/>
          <a:p>
            <a:r>
              <a:rPr lang="fr-FR" sz="1000" i="1" dirty="0">
                <a:latin typeface="Source Sans Pro" panose="020B0503030403020204" pitchFamily="34" charset="0"/>
                <a:ea typeface="Source Sans Pro" panose="020B0503030403020204" pitchFamily="34" charset="0"/>
              </a:rPr>
              <a:t>Municipalisme</a:t>
            </a:r>
          </a:p>
        </p:txBody>
      </p:sp>
      <p:cxnSp>
        <p:nvCxnSpPr>
          <p:cNvPr id="300" name="Connecteur droit 299"/>
          <p:cNvCxnSpPr>
            <a:stCxn id="116" idx="1"/>
          </p:cNvCxnSpPr>
          <p:nvPr/>
        </p:nvCxnSpPr>
        <p:spPr>
          <a:xfrm flipH="1" flipV="1">
            <a:off x="1403648" y="2359064"/>
            <a:ext cx="514214" cy="2184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1" name="ZoneTexte 300"/>
          <p:cNvSpPr txBox="1"/>
          <p:nvPr/>
        </p:nvSpPr>
        <p:spPr>
          <a:xfrm>
            <a:off x="845482" y="2246675"/>
            <a:ext cx="558166" cy="246221"/>
          </a:xfrm>
          <a:prstGeom prst="rect">
            <a:avLst/>
          </a:prstGeom>
          <a:noFill/>
        </p:spPr>
        <p:txBody>
          <a:bodyPr wrap="none" rtlCol="0">
            <a:spAutoFit/>
          </a:bodyPr>
          <a:lstStyle/>
          <a:p>
            <a:r>
              <a:rPr lang="fr-FR" sz="1000" b="1" dirty="0" err="1">
                <a:solidFill>
                  <a:schemeClr val="accent6">
                    <a:lumMod val="75000"/>
                  </a:schemeClr>
                </a:solidFill>
                <a:latin typeface="Source Sans Pro" panose="020B0503030403020204" pitchFamily="34" charset="0"/>
                <a:ea typeface="Source Sans Pro" panose="020B0503030403020204" pitchFamily="34" charset="0"/>
              </a:rPr>
              <a:t>Vecam</a:t>
            </a:r>
            <a:endParaRPr lang="fr-FR" sz="1000" b="1" dirty="0">
              <a:solidFill>
                <a:schemeClr val="accent6">
                  <a:lumMod val="75000"/>
                </a:schemeClr>
              </a:solidFill>
              <a:latin typeface="Source Sans Pro" panose="020B0503030403020204" pitchFamily="34" charset="0"/>
              <a:ea typeface="Source Sans Pro" panose="020B0503030403020204" pitchFamily="34" charset="0"/>
            </a:endParaRPr>
          </a:p>
        </p:txBody>
      </p:sp>
      <p:cxnSp>
        <p:nvCxnSpPr>
          <p:cNvPr id="306" name="Connecteur droit 305"/>
          <p:cNvCxnSpPr>
            <a:endCxn id="310" idx="3"/>
          </p:cNvCxnSpPr>
          <p:nvPr/>
        </p:nvCxnSpPr>
        <p:spPr>
          <a:xfrm flipV="1">
            <a:off x="2143936" y="1334073"/>
            <a:ext cx="588840" cy="182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8" name="Ellipse 307"/>
          <p:cNvSpPr/>
          <p:nvPr/>
        </p:nvSpPr>
        <p:spPr>
          <a:xfrm>
            <a:off x="3014113" y="107902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0" name="Ellipse 309"/>
          <p:cNvSpPr/>
          <p:nvPr/>
        </p:nvSpPr>
        <p:spPr>
          <a:xfrm>
            <a:off x="2726081" y="1295049"/>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p:cNvSpPr/>
          <p:nvPr/>
        </p:nvSpPr>
        <p:spPr>
          <a:xfrm>
            <a:off x="1043608" y="1628800"/>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a:off x="1196008" y="1367057"/>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8" name="Connecteur droit 317"/>
          <p:cNvCxnSpPr>
            <a:stCxn id="462" idx="3"/>
          </p:cNvCxnSpPr>
          <p:nvPr/>
        </p:nvCxnSpPr>
        <p:spPr>
          <a:xfrm flipH="1" flipV="1">
            <a:off x="1066467" y="1670168"/>
            <a:ext cx="651522" cy="6541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Connecteur droit 319"/>
          <p:cNvCxnSpPr>
            <a:stCxn id="462" idx="7"/>
          </p:cNvCxnSpPr>
          <p:nvPr/>
        </p:nvCxnSpPr>
        <p:spPr>
          <a:xfrm flipH="1" flipV="1">
            <a:off x="1208667" y="1407351"/>
            <a:ext cx="558369" cy="27905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a:endCxn id="308" idx="3"/>
          </p:cNvCxnSpPr>
          <p:nvPr/>
        </p:nvCxnSpPr>
        <p:spPr>
          <a:xfrm flipH="1" flipV="1">
            <a:off x="3020808" y="1118049"/>
            <a:ext cx="104337" cy="84450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a:stCxn id="7" idx="0"/>
            <a:endCxn id="79" idx="5"/>
          </p:cNvCxnSpPr>
          <p:nvPr/>
        </p:nvCxnSpPr>
        <p:spPr>
          <a:xfrm flipH="1" flipV="1">
            <a:off x="2117033" y="1550097"/>
            <a:ext cx="1266835" cy="18789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1" name="Connecteur droit 340"/>
          <p:cNvCxnSpPr/>
          <p:nvPr/>
        </p:nvCxnSpPr>
        <p:spPr>
          <a:xfrm flipH="1" flipV="1">
            <a:off x="1524804" y="1226949"/>
            <a:ext cx="238884" cy="4738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2" name="Ellipse 341"/>
          <p:cNvSpPr/>
          <p:nvPr/>
        </p:nvSpPr>
        <p:spPr>
          <a:xfrm>
            <a:off x="1501945" y="1151033"/>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ZoneTexte 342"/>
          <p:cNvSpPr txBox="1"/>
          <p:nvPr/>
        </p:nvSpPr>
        <p:spPr>
          <a:xfrm>
            <a:off x="8571304" y="5589240"/>
            <a:ext cx="465192"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CD93</a:t>
            </a:r>
          </a:p>
        </p:txBody>
      </p:sp>
      <p:cxnSp>
        <p:nvCxnSpPr>
          <p:cNvPr id="344" name="Connecteur droit 343"/>
          <p:cNvCxnSpPr>
            <a:stCxn id="247" idx="5"/>
          </p:cNvCxnSpPr>
          <p:nvPr/>
        </p:nvCxnSpPr>
        <p:spPr>
          <a:xfrm flipV="1">
            <a:off x="6722082" y="2185119"/>
            <a:ext cx="893749" cy="2231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Connecteur droit 347"/>
          <p:cNvCxnSpPr>
            <a:endCxn id="247" idx="0"/>
          </p:cNvCxnSpPr>
          <p:nvPr/>
        </p:nvCxnSpPr>
        <p:spPr>
          <a:xfrm>
            <a:off x="4497022" y="1946236"/>
            <a:ext cx="2200537" cy="4026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a:endCxn id="105" idx="5"/>
          </p:cNvCxnSpPr>
          <p:nvPr/>
        </p:nvCxnSpPr>
        <p:spPr>
          <a:xfrm>
            <a:off x="4319972" y="1916832"/>
            <a:ext cx="173325" cy="390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1" name="ZoneTexte 350"/>
          <p:cNvSpPr txBox="1"/>
          <p:nvPr/>
        </p:nvSpPr>
        <p:spPr>
          <a:xfrm>
            <a:off x="7484104" y="1849916"/>
            <a:ext cx="476412"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DEAL</a:t>
            </a:r>
          </a:p>
        </p:txBody>
      </p:sp>
      <p:sp>
        <p:nvSpPr>
          <p:cNvPr id="352" name="Ellipse 351"/>
          <p:cNvSpPr/>
          <p:nvPr/>
        </p:nvSpPr>
        <p:spPr>
          <a:xfrm>
            <a:off x="7622625" y="2159145"/>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ZoneTexte 352"/>
          <p:cNvSpPr txBox="1"/>
          <p:nvPr/>
        </p:nvSpPr>
        <p:spPr>
          <a:xfrm>
            <a:off x="7991049" y="1161130"/>
            <a:ext cx="808235"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Amsterdam</a:t>
            </a:r>
          </a:p>
        </p:txBody>
      </p:sp>
      <p:sp>
        <p:nvSpPr>
          <p:cNvPr id="354" name="ZoneTexte 353"/>
          <p:cNvSpPr txBox="1"/>
          <p:nvPr/>
        </p:nvSpPr>
        <p:spPr>
          <a:xfrm>
            <a:off x="8122502" y="1417189"/>
            <a:ext cx="679994"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Bruxelles</a:t>
            </a:r>
          </a:p>
        </p:txBody>
      </p:sp>
      <p:sp>
        <p:nvSpPr>
          <p:cNvPr id="355" name="ZoneTexte 354"/>
          <p:cNvSpPr txBox="1"/>
          <p:nvPr/>
        </p:nvSpPr>
        <p:spPr>
          <a:xfrm>
            <a:off x="8274902" y="1670611"/>
            <a:ext cx="60305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Valence</a:t>
            </a:r>
          </a:p>
        </p:txBody>
      </p:sp>
      <p:cxnSp>
        <p:nvCxnSpPr>
          <p:cNvPr id="356" name="Connecteur droit 355"/>
          <p:cNvCxnSpPr/>
          <p:nvPr/>
        </p:nvCxnSpPr>
        <p:spPr>
          <a:xfrm flipH="1">
            <a:off x="5096569" y="2708920"/>
            <a:ext cx="2" cy="141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ZoneTexte 321"/>
          <p:cNvSpPr txBox="1"/>
          <p:nvPr/>
        </p:nvSpPr>
        <p:spPr>
          <a:xfrm>
            <a:off x="35253" y="2031231"/>
            <a:ext cx="864339" cy="461665"/>
          </a:xfrm>
          <a:prstGeom prst="rect">
            <a:avLst/>
          </a:prstGeom>
          <a:solidFill>
            <a:schemeClr val="tx1"/>
          </a:solidFill>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Mesure</a:t>
            </a:r>
          </a:p>
          <a:p>
            <a:pPr algn="ctr"/>
            <a:r>
              <a:rPr lang="fr-FR" sz="1200" b="1" i="1" dirty="0">
                <a:solidFill>
                  <a:schemeClr val="bg1"/>
                </a:solidFill>
                <a:latin typeface="Source Sans Pro" panose="020B0503030403020204" pitchFamily="34" charset="0"/>
                <a:ea typeface="Source Sans Pro" panose="020B0503030403020204" pitchFamily="34" charset="0"/>
              </a:rPr>
              <a:t> commune</a:t>
            </a:r>
          </a:p>
        </p:txBody>
      </p:sp>
      <p:sp>
        <p:nvSpPr>
          <p:cNvPr id="346" name="ZoneTexte 345"/>
          <p:cNvSpPr txBox="1"/>
          <p:nvPr/>
        </p:nvSpPr>
        <p:spPr>
          <a:xfrm>
            <a:off x="546888" y="996116"/>
            <a:ext cx="821058" cy="461665"/>
          </a:xfrm>
          <a:prstGeom prst="rect">
            <a:avLst/>
          </a:prstGeom>
          <a:solidFill>
            <a:schemeClr val="tx1"/>
          </a:solidFill>
          <a:ln>
            <a:solidFill>
              <a:schemeClr val="bg1"/>
            </a:solidFill>
          </a:ln>
        </p:spPr>
        <p:txBody>
          <a:bodyPr wrap="none" rtlCol="0">
            <a:spAutoFit/>
          </a:bodyPr>
          <a:lstStyle/>
          <a:p>
            <a:pPr algn="ctr"/>
            <a:r>
              <a:rPr lang="fr-FR" sz="1200" b="1" i="1" dirty="0" err="1">
                <a:solidFill>
                  <a:schemeClr val="bg1"/>
                </a:solidFill>
                <a:latin typeface="Source Sans Pro" panose="020B0503030403020204" pitchFamily="34" charset="0"/>
                <a:ea typeface="Source Sans Pro" panose="020B0503030403020204" pitchFamily="34" charset="0"/>
              </a:rPr>
              <a:t>Creative</a:t>
            </a:r>
            <a:r>
              <a:rPr lang="fr-FR" sz="1200" b="1" i="1" dirty="0">
                <a:solidFill>
                  <a:schemeClr val="bg1"/>
                </a:solidFill>
                <a:latin typeface="Source Sans Pro" panose="020B0503030403020204" pitchFamily="34" charset="0"/>
                <a:ea typeface="Source Sans Pro" panose="020B0503030403020204" pitchFamily="34" charset="0"/>
              </a:rPr>
              <a:t> </a:t>
            </a:r>
          </a:p>
          <a:p>
            <a:pPr algn="ctr"/>
            <a:r>
              <a:rPr lang="fr-FR" sz="1200" b="1" i="1" dirty="0" err="1">
                <a:solidFill>
                  <a:schemeClr val="bg1"/>
                </a:solidFill>
                <a:latin typeface="Source Sans Pro" panose="020B0503030403020204" pitchFamily="34" charset="0"/>
                <a:ea typeface="Source Sans Pro" panose="020B0503030403020204" pitchFamily="34" charset="0"/>
              </a:rPr>
              <a:t>commons</a:t>
            </a:r>
            <a:endParaRPr lang="fr-FR" sz="1200" b="1" i="1" dirty="0">
              <a:solidFill>
                <a:schemeClr val="bg1"/>
              </a:solidFill>
              <a:latin typeface="Source Sans Pro" panose="020B0503030403020204" pitchFamily="34" charset="0"/>
              <a:ea typeface="Source Sans Pro" panose="020B0503030403020204" pitchFamily="34" charset="0"/>
            </a:endParaRPr>
          </a:p>
        </p:txBody>
      </p:sp>
      <p:sp>
        <p:nvSpPr>
          <p:cNvPr id="347" name="ZoneTexte 346"/>
          <p:cNvSpPr txBox="1"/>
          <p:nvPr/>
        </p:nvSpPr>
        <p:spPr>
          <a:xfrm>
            <a:off x="1243181" y="3800073"/>
            <a:ext cx="1888659"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Le temps des </a:t>
            </a:r>
            <a:r>
              <a:rPr lang="fr-FR" sz="1200" b="1" i="1" dirty="0" err="1">
                <a:solidFill>
                  <a:schemeClr val="bg1"/>
                </a:solidFill>
                <a:latin typeface="Source Sans Pro" panose="020B0503030403020204" pitchFamily="34" charset="0"/>
                <a:ea typeface="Source Sans Pro" panose="020B0503030403020204" pitchFamily="34" charset="0"/>
              </a:rPr>
              <a:t>Commun.e.s</a:t>
            </a:r>
            <a:endParaRPr lang="fr-FR" sz="1200" b="1" i="1" dirty="0">
              <a:solidFill>
                <a:schemeClr val="bg1"/>
              </a:solidFill>
              <a:latin typeface="Source Sans Pro" panose="020B0503030403020204" pitchFamily="34" charset="0"/>
              <a:ea typeface="Source Sans Pro" panose="020B0503030403020204" pitchFamily="34" charset="0"/>
            </a:endParaRPr>
          </a:p>
        </p:txBody>
      </p:sp>
      <p:sp>
        <p:nvSpPr>
          <p:cNvPr id="350" name="ZoneTexte 349"/>
          <p:cNvSpPr txBox="1"/>
          <p:nvPr/>
        </p:nvSpPr>
        <p:spPr>
          <a:xfrm>
            <a:off x="5797169" y="1875021"/>
            <a:ext cx="529312"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CARE</a:t>
            </a:r>
          </a:p>
        </p:txBody>
      </p:sp>
      <p:sp>
        <p:nvSpPr>
          <p:cNvPr id="357" name="ZoneTexte 356"/>
          <p:cNvSpPr txBox="1"/>
          <p:nvPr/>
        </p:nvSpPr>
        <p:spPr>
          <a:xfrm>
            <a:off x="6483404" y="2744689"/>
            <a:ext cx="1184940"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CERCLE  CNFPT</a:t>
            </a:r>
          </a:p>
        </p:txBody>
      </p:sp>
      <p:sp>
        <p:nvSpPr>
          <p:cNvPr id="358" name="ZoneTexte 357"/>
          <p:cNvSpPr txBox="1"/>
          <p:nvPr/>
        </p:nvSpPr>
        <p:spPr>
          <a:xfrm>
            <a:off x="6562747" y="3872081"/>
            <a:ext cx="758542"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RADA.RE</a:t>
            </a:r>
          </a:p>
        </p:txBody>
      </p:sp>
      <p:sp>
        <p:nvSpPr>
          <p:cNvPr id="359" name="ZoneTexte 358"/>
          <p:cNvSpPr txBox="1"/>
          <p:nvPr/>
        </p:nvSpPr>
        <p:spPr>
          <a:xfrm>
            <a:off x="7199311" y="3284984"/>
            <a:ext cx="829073" cy="461665"/>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Nouvelles</a:t>
            </a:r>
          </a:p>
          <a:p>
            <a:pPr algn="ctr"/>
            <a:r>
              <a:rPr lang="fr-FR" sz="1200" b="1" i="1" dirty="0">
                <a:solidFill>
                  <a:schemeClr val="bg1"/>
                </a:solidFill>
                <a:latin typeface="Source Sans Pro" panose="020B0503030403020204" pitchFamily="34" charset="0"/>
                <a:ea typeface="Source Sans Pro" panose="020B0503030403020204" pitchFamily="34" charset="0"/>
              </a:rPr>
              <a:t>Mesures</a:t>
            </a:r>
          </a:p>
        </p:txBody>
      </p:sp>
      <p:sp>
        <p:nvSpPr>
          <p:cNvPr id="360" name="ZoneTexte 359"/>
          <p:cNvSpPr txBox="1"/>
          <p:nvPr/>
        </p:nvSpPr>
        <p:spPr>
          <a:xfrm>
            <a:off x="7858079" y="4448145"/>
            <a:ext cx="987771"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Micro-</a:t>
            </a:r>
            <a:r>
              <a:rPr lang="fr-FR" sz="1200" b="1" i="1" dirty="0" err="1">
                <a:solidFill>
                  <a:schemeClr val="bg1"/>
                </a:solidFill>
                <a:latin typeface="Source Sans Pro" panose="020B0503030403020204" pitchFamily="34" charset="0"/>
                <a:ea typeface="Source Sans Pro" panose="020B0503030403020204" pitchFamily="34" charset="0"/>
              </a:rPr>
              <a:t>donut</a:t>
            </a:r>
            <a:endParaRPr lang="fr-FR" sz="1200" b="1" i="1" dirty="0">
              <a:solidFill>
                <a:schemeClr val="bg1"/>
              </a:solidFill>
              <a:latin typeface="Source Sans Pro" panose="020B0503030403020204" pitchFamily="34" charset="0"/>
              <a:ea typeface="Source Sans Pro" panose="020B0503030403020204" pitchFamily="34" charset="0"/>
            </a:endParaRPr>
          </a:p>
        </p:txBody>
      </p:sp>
      <p:sp>
        <p:nvSpPr>
          <p:cNvPr id="361" name="ZoneTexte 360"/>
          <p:cNvSpPr txBox="1"/>
          <p:nvPr/>
        </p:nvSpPr>
        <p:spPr>
          <a:xfrm>
            <a:off x="7194952" y="5983703"/>
            <a:ext cx="1077539"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ANACT RH 3.0</a:t>
            </a:r>
          </a:p>
        </p:txBody>
      </p:sp>
      <p:sp>
        <p:nvSpPr>
          <p:cNvPr id="362" name="ZoneTexte 361"/>
          <p:cNvSpPr txBox="1"/>
          <p:nvPr/>
        </p:nvSpPr>
        <p:spPr>
          <a:xfrm>
            <a:off x="4308512" y="1849916"/>
            <a:ext cx="1039067"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Réseau CARE</a:t>
            </a:r>
          </a:p>
        </p:txBody>
      </p:sp>
      <p:sp>
        <p:nvSpPr>
          <p:cNvPr id="363" name="ZoneTexte 362"/>
          <p:cNvSpPr txBox="1"/>
          <p:nvPr/>
        </p:nvSpPr>
        <p:spPr>
          <a:xfrm>
            <a:off x="2174763" y="5816297"/>
            <a:ext cx="2010180" cy="276999"/>
          </a:xfrm>
          <a:prstGeom prst="rect">
            <a:avLst/>
          </a:prstGeom>
          <a:solidFill>
            <a:schemeClr val="tx1"/>
          </a:solidFill>
          <a:ln>
            <a:solidFill>
              <a:schemeClr val="bg1"/>
            </a:solidFill>
          </a:ln>
        </p:spPr>
        <p:txBody>
          <a:bodyPr wrap="squar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Parlement de l’Isère</a:t>
            </a:r>
          </a:p>
        </p:txBody>
      </p:sp>
      <p:sp>
        <p:nvSpPr>
          <p:cNvPr id="364" name="ZoneTexte 363"/>
          <p:cNvSpPr txBox="1"/>
          <p:nvPr/>
        </p:nvSpPr>
        <p:spPr>
          <a:xfrm>
            <a:off x="174570" y="5672281"/>
            <a:ext cx="1589118" cy="276999"/>
          </a:xfrm>
          <a:prstGeom prst="rect">
            <a:avLst/>
          </a:prstGeom>
          <a:solidFill>
            <a:schemeClr val="tx1"/>
          </a:solidFill>
          <a:ln>
            <a:solidFill>
              <a:schemeClr val="bg1"/>
            </a:solidFill>
          </a:ln>
        </p:spPr>
        <p:txBody>
          <a:bodyPr wrap="squar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Parlement de l’arbre</a:t>
            </a:r>
          </a:p>
        </p:txBody>
      </p:sp>
      <p:sp>
        <p:nvSpPr>
          <p:cNvPr id="365" name="ZoneTexte 364"/>
          <p:cNvSpPr txBox="1"/>
          <p:nvPr/>
        </p:nvSpPr>
        <p:spPr>
          <a:xfrm>
            <a:off x="621547" y="5168225"/>
            <a:ext cx="480874" cy="276999"/>
          </a:xfrm>
          <a:prstGeom prst="rect">
            <a:avLst/>
          </a:prstGeom>
          <a:solidFill>
            <a:schemeClr val="tx1"/>
          </a:solidFill>
          <a:ln>
            <a:solidFill>
              <a:schemeClr val="bg1"/>
            </a:solidFill>
          </a:ln>
        </p:spPr>
        <p:txBody>
          <a:bodyPr wrap="squar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ORE</a:t>
            </a:r>
          </a:p>
        </p:txBody>
      </p:sp>
      <p:sp>
        <p:nvSpPr>
          <p:cNvPr id="366" name="ZoneTexte 365"/>
          <p:cNvSpPr txBox="1"/>
          <p:nvPr/>
        </p:nvSpPr>
        <p:spPr>
          <a:xfrm>
            <a:off x="3718450" y="3415856"/>
            <a:ext cx="2005678"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 Et si… nous </a:t>
            </a:r>
            <a:r>
              <a:rPr lang="fr-FR" sz="1200" b="1" i="1" dirty="0" err="1">
                <a:solidFill>
                  <a:schemeClr val="bg1"/>
                </a:solidFill>
                <a:latin typeface="Source Sans Pro" panose="020B0503030403020204" pitchFamily="34" charset="0"/>
                <a:ea typeface="Source Sans Pro" panose="020B0503030403020204" pitchFamily="34" charset="0"/>
              </a:rPr>
              <a:t>birfurquions</a:t>
            </a:r>
            <a:r>
              <a:rPr lang="fr-FR" sz="1200" b="1" i="1" dirty="0">
                <a:solidFill>
                  <a:schemeClr val="bg1"/>
                </a:solidFill>
                <a:latin typeface="Source Sans Pro" panose="020B0503030403020204" pitchFamily="34" charset="0"/>
                <a:ea typeface="Source Sans Pro" panose="020B0503030403020204" pitchFamily="34" charset="0"/>
              </a:rPr>
              <a:t> »</a:t>
            </a:r>
          </a:p>
        </p:txBody>
      </p:sp>
      <p:sp>
        <p:nvSpPr>
          <p:cNvPr id="368" name="ZoneTexte 367"/>
          <p:cNvSpPr txBox="1"/>
          <p:nvPr/>
        </p:nvSpPr>
        <p:spPr>
          <a:xfrm>
            <a:off x="3491880" y="548680"/>
            <a:ext cx="2206053"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Sécurité (sociale) alimentaire</a:t>
            </a:r>
          </a:p>
        </p:txBody>
      </p:sp>
      <p:sp>
        <p:nvSpPr>
          <p:cNvPr id="371" name="ZoneTexte 370"/>
          <p:cNvSpPr txBox="1"/>
          <p:nvPr/>
        </p:nvSpPr>
        <p:spPr>
          <a:xfrm>
            <a:off x="7132570" y="703729"/>
            <a:ext cx="1471878" cy="276999"/>
          </a:xfrm>
          <a:prstGeom prst="rect">
            <a:avLst/>
          </a:prstGeom>
          <a:solidFill>
            <a:schemeClr val="tx1"/>
          </a:solidFill>
          <a:ln>
            <a:solidFill>
              <a:schemeClr val="bg1"/>
            </a:solidFill>
          </a:ln>
        </p:spPr>
        <p:txBody>
          <a:bodyPr wrap="none" rtlCol="0">
            <a:spAutoFit/>
          </a:bodyPr>
          <a:lstStyle/>
          <a:p>
            <a:pPr algn="ctr"/>
            <a:r>
              <a:rPr lang="fr-FR" sz="1200" b="1" i="1" dirty="0">
                <a:solidFill>
                  <a:schemeClr val="bg1"/>
                </a:solidFill>
                <a:latin typeface="Source Sans Pro" panose="020B0503030403020204" pitchFamily="34" charset="0"/>
                <a:ea typeface="Source Sans Pro" panose="020B0503030403020204" pitchFamily="34" charset="0"/>
              </a:rPr>
              <a:t>L’eau bien commun</a:t>
            </a:r>
          </a:p>
        </p:txBody>
      </p:sp>
      <p:sp>
        <p:nvSpPr>
          <p:cNvPr id="372" name="ZoneTexte 371"/>
          <p:cNvSpPr txBox="1"/>
          <p:nvPr/>
        </p:nvSpPr>
        <p:spPr>
          <a:xfrm>
            <a:off x="7761609" y="4984361"/>
            <a:ext cx="1104790" cy="276999"/>
          </a:xfrm>
          <a:prstGeom prst="rect">
            <a:avLst/>
          </a:prstGeom>
          <a:solidFill>
            <a:schemeClr val="tx1"/>
          </a:solidFill>
          <a:ln>
            <a:solidFill>
              <a:schemeClr val="bg1"/>
            </a:solidFill>
          </a:ln>
        </p:spPr>
        <p:txBody>
          <a:bodyPr wrap="none" rtlCol="0">
            <a:spAutoFit/>
          </a:bodyPr>
          <a:lstStyle/>
          <a:p>
            <a:pPr algn="ctr"/>
            <a:r>
              <a:rPr lang="fr-FR" sz="1200" b="1" i="1" dirty="0" err="1">
                <a:solidFill>
                  <a:schemeClr val="bg1"/>
                </a:solidFill>
                <a:latin typeface="Source Sans Pro" panose="020B0503030403020204" pitchFamily="34" charset="0"/>
                <a:ea typeface="Source Sans Pro" panose="020B0503030403020204" pitchFamily="34" charset="0"/>
              </a:rPr>
              <a:t>Universcience</a:t>
            </a:r>
            <a:endParaRPr lang="fr-FR" sz="1200" b="1" i="1" dirty="0">
              <a:solidFill>
                <a:schemeClr val="bg1"/>
              </a:solidFill>
              <a:latin typeface="Source Sans Pro" panose="020B0503030403020204" pitchFamily="34" charset="0"/>
              <a:ea typeface="Source Sans Pro" panose="020B0503030403020204" pitchFamily="34" charset="0"/>
            </a:endParaRPr>
          </a:p>
        </p:txBody>
      </p:sp>
      <p:sp>
        <p:nvSpPr>
          <p:cNvPr id="374" name="ZoneTexte 373"/>
          <p:cNvSpPr txBox="1"/>
          <p:nvPr/>
        </p:nvSpPr>
        <p:spPr>
          <a:xfrm>
            <a:off x="2539884" y="4437112"/>
            <a:ext cx="663964" cy="246221"/>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Open UF</a:t>
            </a:r>
          </a:p>
        </p:txBody>
      </p:sp>
      <p:sp>
        <p:nvSpPr>
          <p:cNvPr id="379" name="ZoneTexte 378"/>
          <p:cNvSpPr txBox="1"/>
          <p:nvPr/>
        </p:nvSpPr>
        <p:spPr>
          <a:xfrm>
            <a:off x="35496" y="2462699"/>
            <a:ext cx="494046" cy="246221"/>
          </a:xfrm>
          <a:prstGeom prst="rect">
            <a:avLst/>
          </a:prstGeom>
          <a:noFill/>
        </p:spPr>
        <p:txBody>
          <a:bodyPr wrap="none" rtlCol="0">
            <a:spAutoFit/>
          </a:bodyPr>
          <a:lstStyle/>
          <a:p>
            <a:r>
              <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rPr>
              <a:t>Ti </a:t>
            </a:r>
            <a:r>
              <a:rPr lang="fr-FR" sz="1000" b="1" dirty="0" err="1">
                <a:solidFill>
                  <a:schemeClr val="accent1">
                    <a:lumMod val="60000"/>
                    <a:lumOff val="40000"/>
                  </a:schemeClr>
                </a:solidFill>
                <a:latin typeface="Source Sans Pro" panose="020B0503030403020204" pitchFamily="34" charset="0"/>
                <a:ea typeface="Source Sans Pro" panose="020B0503030403020204" pitchFamily="34" charset="0"/>
              </a:rPr>
              <a:t>lab</a:t>
            </a:r>
            <a:endParaRPr lang="fr-FR" sz="1000" b="1" dirty="0">
              <a:solidFill>
                <a:schemeClr val="accent1">
                  <a:lumMod val="60000"/>
                  <a:lumOff val="40000"/>
                </a:schemeClr>
              </a:solidFill>
              <a:latin typeface="Source Sans Pro" panose="020B0503030403020204" pitchFamily="34" charset="0"/>
              <a:ea typeface="Source Sans Pro" panose="020B0503030403020204" pitchFamily="34" charset="0"/>
            </a:endParaRPr>
          </a:p>
        </p:txBody>
      </p:sp>
      <p:sp>
        <p:nvSpPr>
          <p:cNvPr id="380" name="ZoneTexte 379"/>
          <p:cNvSpPr txBox="1"/>
          <p:nvPr/>
        </p:nvSpPr>
        <p:spPr>
          <a:xfrm>
            <a:off x="-36512" y="2924944"/>
            <a:ext cx="538930" cy="246221"/>
          </a:xfrm>
          <a:prstGeom prst="rect">
            <a:avLst/>
          </a:prstGeom>
          <a:noFill/>
        </p:spPr>
        <p:txBody>
          <a:bodyPr wrap="none" rtlCol="0">
            <a:spAutoFit/>
          </a:bodyPr>
          <a:lstStyle/>
          <a:p>
            <a:r>
              <a:rPr lang="fr-FR" sz="1000" dirty="0">
                <a:solidFill>
                  <a:schemeClr val="tx2">
                    <a:lumMod val="60000"/>
                    <a:lumOff val="40000"/>
                  </a:schemeClr>
                </a:solidFill>
                <a:latin typeface="Source Sans Pro" panose="020B0503030403020204" pitchFamily="34" charset="0"/>
                <a:ea typeface="Source Sans Pro" panose="020B0503030403020204" pitchFamily="34" charset="0"/>
              </a:rPr>
              <a:t>Bègles</a:t>
            </a:r>
          </a:p>
        </p:txBody>
      </p:sp>
      <p:sp>
        <p:nvSpPr>
          <p:cNvPr id="382" name="ZoneTexte 381"/>
          <p:cNvSpPr txBox="1"/>
          <p:nvPr/>
        </p:nvSpPr>
        <p:spPr>
          <a:xfrm>
            <a:off x="432197" y="4982979"/>
            <a:ext cx="2411611" cy="246221"/>
          </a:xfrm>
          <a:prstGeom prst="rect">
            <a:avLst/>
          </a:prstGeom>
          <a:noFill/>
        </p:spPr>
        <p:txBody>
          <a:bodyPr wrap="squar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Assemblée des communs     N Planning</a:t>
            </a:r>
          </a:p>
        </p:txBody>
      </p:sp>
      <p:sp>
        <p:nvSpPr>
          <p:cNvPr id="383" name="ZoneTexte 382"/>
          <p:cNvSpPr txBox="1"/>
          <p:nvPr/>
        </p:nvSpPr>
        <p:spPr>
          <a:xfrm>
            <a:off x="6921813" y="44624"/>
            <a:ext cx="2023311" cy="400110"/>
          </a:xfrm>
          <a:prstGeom prst="rect">
            <a:avLst/>
          </a:prstGeom>
          <a:solidFill>
            <a:srgbClr val="FF0000"/>
          </a:solidFill>
          <a:ln>
            <a:solidFill>
              <a:schemeClr val="bg1"/>
            </a:solidFill>
          </a:ln>
        </p:spPr>
        <p:txBody>
          <a:bodyPr wrap="none" rtlCol="0">
            <a:spAutoFit/>
          </a:bodyPr>
          <a:lstStyle/>
          <a:p>
            <a:pPr algn="ctr"/>
            <a:r>
              <a:rPr lang="fr-FR" sz="2000" b="1" i="1" dirty="0">
                <a:solidFill>
                  <a:schemeClr val="bg1"/>
                </a:solidFill>
                <a:latin typeface="Source Sans Pro" panose="020B0503030403020204" pitchFamily="34" charset="0"/>
                <a:ea typeface="Source Sans Pro" panose="020B0503030403020204" pitchFamily="34" charset="0"/>
              </a:rPr>
              <a:t>PLAN D’ACTIONS</a:t>
            </a:r>
          </a:p>
        </p:txBody>
      </p:sp>
      <p:cxnSp>
        <p:nvCxnSpPr>
          <p:cNvPr id="326" name="Connecteur droit 325"/>
          <p:cNvCxnSpPr/>
          <p:nvPr/>
        </p:nvCxnSpPr>
        <p:spPr>
          <a:xfrm flipH="1" flipV="1">
            <a:off x="2798089" y="2850468"/>
            <a:ext cx="549775" cy="6865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7" name="ZoneTexte 326"/>
          <p:cNvSpPr txBox="1"/>
          <p:nvPr/>
        </p:nvSpPr>
        <p:spPr>
          <a:xfrm>
            <a:off x="2123728" y="2498545"/>
            <a:ext cx="793807" cy="400110"/>
          </a:xfrm>
          <a:prstGeom prst="rect">
            <a:avLst/>
          </a:prstGeom>
          <a:noFill/>
        </p:spPr>
        <p:txBody>
          <a:bodyPr wrap="none" rtlCol="0">
            <a:spAutoFit/>
          </a:bodyPr>
          <a:lstStyle/>
          <a:p>
            <a:r>
              <a:rPr lang="fr-FR" sz="1000" b="1" dirty="0">
                <a:solidFill>
                  <a:schemeClr val="accent6">
                    <a:lumMod val="75000"/>
                  </a:schemeClr>
                </a:solidFill>
                <a:latin typeface="Source Sans Pro" panose="020B0503030403020204" pitchFamily="34" charset="0"/>
                <a:ea typeface="Source Sans Pro" panose="020B0503030403020204" pitchFamily="34" charset="0"/>
              </a:rPr>
              <a:t>Fondation</a:t>
            </a:r>
          </a:p>
          <a:p>
            <a:r>
              <a:rPr lang="fr-FR" sz="1000" b="1" dirty="0">
                <a:solidFill>
                  <a:schemeClr val="accent6">
                    <a:lumMod val="75000"/>
                  </a:schemeClr>
                </a:solidFill>
                <a:latin typeface="Source Sans Pro" panose="020B0503030403020204" pitchFamily="34" charset="0"/>
                <a:ea typeface="Source Sans Pro" panose="020B0503030403020204" pitchFamily="34" charset="0"/>
              </a:rPr>
              <a:t>de France</a:t>
            </a:r>
          </a:p>
        </p:txBody>
      </p:sp>
    </p:spTree>
    <p:extLst>
      <p:ext uri="{BB962C8B-B14F-4D97-AF65-F5344CB8AC3E}">
        <p14:creationId xmlns:p14="http://schemas.microsoft.com/office/powerpoint/2010/main" val="3252930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6" ma:contentTypeDescription="Crée un document." ma:contentTypeScope="" ma:versionID="fdac101537f0a2b4c87297651d5cef2b">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f089e90b70be1fb0be3eb82dd82f79de"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C8D60-50E0-4D7D-A8E3-0D5CDBF0E392}"/>
</file>

<file path=customXml/itemProps2.xml><?xml version="1.0" encoding="utf-8"?>
<ds:datastoreItem xmlns:ds="http://schemas.openxmlformats.org/officeDocument/2006/customXml" ds:itemID="{039EC81D-54B6-44C2-8BD8-67A85E2A3DF2}"/>
</file>

<file path=docProps/app.xml><?xml version="1.0" encoding="utf-8"?>
<Properties xmlns="http://schemas.openxmlformats.org/officeDocument/2006/extended-properties" xmlns:vt="http://schemas.openxmlformats.org/officeDocument/2006/docPropsVTypes">
  <TotalTime>7364</TotalTime>
  <Words>3193</Words>
  <Application>Microsoft Macintosh PowerPoint</Application>
  <PresentationFormat>Affichage à l'écran (4:3)</PresentationFormat>
  <Paragraphs>741</Paragraphs>
  <Slides>81</Slides>
  <Notes>1</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81</vt:i4>
      </vt:variant>
    </vt:vector>
  </HeadingPairs>
  <TitlesOfParts>
    <vt:vector size="86" baseType="lpstr">
      <vt:lpstr>Arial</vt:lpstr>
      <vt:lpstr>Calibri</vt:lpstr>
      <vt:lpstr>Caracteres L11</vt:lpstr>
      <vt:lpstr>Source Sans Pro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Alexandre Rambaud  Philosophe comptable &amp; écologique, AgroParisTech  Codirecteur  Chaire Comptabilité Ecologique</vt:lpstr>
      <vt:lpstr>« Changeons la façon de nous organiser collectivement et de concevoir  ce qui doit compter,  pour que humains et non-humains  puissent cohabiter ensemble  dans un monde commun. »  </vt:lpstr>
      <vt:lpstr>Laetitia Bertholet  Responsable de Département Transition écologique et solidaire  Fondation de France </vt:lpstr>
      <vt:lpstr>«Pour réaliser une transition écologique ambitieuse et profonde  nous devons coopérer !  Public, privé population créons ensemble les conditions d’un dialogue fructueux  et d’une gouvernance partagée  pour préserver les ressources  et assurer l’avenir de notre planète  et de l’humanité .» </vt:lpstr>
      <vt:lpstr>Nicolas Perrin  Vice-Président  Solidarité territoriale et budget bas carbone,   Département d’Ille-et-Vilaine  </vt:lpstr>
      <vt:lpstr>« Tant que le bien commun  sera mesuré en €,  nous resterons des marchandises.  Innovons,  bifurquons  pour conduire nos collectivités  aux grands rendez-vous de l’humanité  et de la nature »   </vt:lpstr>
      <vt:lpstr>Maxime Zaït  Co-fondateur  Communa (Bruxelles) </vt:lpstr>
      <vt:lpstr>« À Communa,  nous travaillons avec les pouvoirs publics  à redonner un usage aux bâtiments vides, en les gérant avec les communautés locales et en y déployant des activités d'ESS, culturelles, sociales et d'hébergements pour les plus fragiles. » </vt:lpstr>
      <vt:lpstr> Alain Renk  Alexandre Monnin  Philosophe ESC Clermont-Ferrand,   Directeur du MSC Stratégie et design pour l’anthropocène   Strate design de Lyon   Fondation pour l’urbanisme ouvert  </vt:lpstr>
      <vt:lpstr>« Menons ensemble une redirection juste, au service des plus vulnérables. »  </vt:lpstr>
      <vt:lpstr> Manon Laveau  Chargée de mission  Le Printemps écologique      </vt:lpstr>
      <vt:lpstr> « Grâce à l'écosyndicalisme,  osons revendiquer des espaces inclusifs  de coopération, d'expérimentation  et de débat sur notre lieu et temps  de travail pour enclencher  une redirection écologique démocratique de nos pratiques professionnelles  et notre organisation du travail. »    </vt:lpstr>
      <vt:lpstr>  Arthur Croizier  Responsable des formations professionnelles  Campus de la Transition  </vt:lpstr>
      <vt:lpstr>« Se former avec la tête, le corps et le cœur, pour transformer nos institutions ! »  </vt:lpstr>
      <vt:lpstr> Marine Albarède  Chargée de développement innovation, numérique et data   LaTurbine.coop </vt:lpstr>
      <vt:lpstr>« Avec ‘Mesure commune’,  explorons ensemble de nouvelles formes de mesure environnementale,  de partage et de dialogue en commun  entre les citoyens, la science  et les institutions,  au service de la connaissance  et du développement du territoire »  </vt:lpstr>
      <vt:lpstr> dr.sc. Darja Dubravcic  Fondatrice et consultante Wild Innovation Agency  Enseignante externe Ecole d’architecture de Grenoble (ENSAG) </vt:lpstr>
      <vt:lpstr>« Créons ensemble des futurs souhaitables pour la biosphère Grenobloise ! »  </vt:lpstr>
      <vt:lpstr>Jean Laudouar  Chef de projet,   La 27ème Région  </vt:lpstr>
      <vt:lpstr>« Repolitisons les outils de gestion pour interroger une action publique territoriale plus juste et soutenable. »   </vt:lpstr>
      <vt:lpstr> Pierre MUSSEAU  Chef de projet transition systémique à la Ville de Paris   Doctorant CIFRE Paris 1 Panthéon Sorbonne </vt:lpstr>
      <vt:lpstr>«Les collectivités locales font aujourd’hui face à de multiples enjeux  de redirection écologique et à des défis nombreux pour refaire démocratie.  Changer d’architecture comptable et redonner une véritable place aux communs en sont probablement des conditions nécessaires, qui nécessitent encore d'explorer par l’expérimentation et la recherche les moyens de les tisser ensemble. » </vt:lpstr>
      <vt:lpstr>Frédéric Sultan  Directeur  Remix the commons  </vt:lpstr>
      <vt:lpstr>« Faisons grandir la culture  de la coopération et des communs  à travers une école des communs  pour faire éclore, accompagner  et rendre puissantes les innovations portées les Grenobloises et Grenoblois » </vt:lpstr>
      <vt:lpstr>  Federica Gatta  Urbaniste, enseignante-chercheure,   IUGA – PACTE   </vt:lpstr>
      <vt:lpstr>« Nous souhaitons observer  et accompagner une évolution du service public vers des pratiques  de partenariat public-commun  et de ménagement du patrimoine urbain permettant de démontrer l’intérêt  d’un urbanisme circulaire  face aux contraintes de l’austérité.»  </vt:lpstr>
      <vt:lpstr>Michel Briand  Ancien élu de Brest, commoner, co-fondateur de  Riposte Créative territoriale  </vt:lpstr>
      <vt:lpstr>« La collectivité a un poids  organisationnel fort, mais chacun.e peut  faire un pas de côté dans le faire avec, l'attention aux acteurs du territoire  et le donner à voir  qui valorise celles et ceux qui font.  »   </vt:lpstr>
      <vt:lpstr> Gretchen Walters  Chercheure  praticienne  Université de Lausanne (UNIL) </vt:lpstr>
      <vt:lpstr>« Explorons les liens entre des communs ruraux et urbains ; de l'assiette à l'énergie, pensons des services écosystémiques, la ville et les communs autour de Grenoble. »  </vt:lpstr>
      <vt:lpstr> Philippe Dubois  Président  France Nature Environnement (FNE) Isère</vt:lpstr>
      <vt:lpstr>«Bifurquons ensemble  pour la transformation que nous appelons tous de nos meilleurs vœux !   Venez- vous perdre et nous retrouver  dans les méandres d'un Parlement communal grenoblois !» </vt:lpstr>
      <vt:lpstr> Arnaud Buchs  Enseignant-chercheur, co-directeur du Master Transitions écologiques,   IEP Grenoble </vt:lpstr>
      <vt:lpstr>« Les communs au service du bien commun.   Faire en commun permet d'associer  les citoyen.nes, l'administration publique et l'enseignement supérieur et la recherche pour des projets collectifs territorialisés, solidaires et soutenables . »  </vt:lpstr>
      <vt:lpstr>Benoît Vallauri  Directeur  Ti Lab Laboratoire de l’innovation de la Région Bretagne  </vt:lpstr>
      <vt:lpstr>« Développons la R&amp;D territoriale des Politiques publiques, pour faire des réalités du terrain et de la vie des citoyens le premier kilomètre de la co-conception des transitions d’intérêt général.  »   </vt:lpstr>
      <vt:lpstr> Nicole Alix  Présidente  La Coop des communs </vt:lpstr>
      <vt:lpstr>«Ensemble, reconnaissons nos complices, humains et non humains -nos outils  de gestion - pour nous emparer de notre destin commun, écologique et social » </vt:lpstr>
      <vt:lpstr> Marie Wozniak  Directrice  Ecole d'Architecture de Grenoble (ENSAG)  </vt:lpstr>
      <vt:lpstr>« Architecture et transition(s) :  révélons ensemble  la qualité de notre cadre de vie. »  </vt:lpstr>
      <vt:lpstr>Michael Meier  Secrétaire général adjoint aux affaires internationales,  Etat de Genève </vt:lpstr>
      <vt:lpstr>« Nous nous sommes engagés  dans une exploration  sur l'économie contributive  et des partenariats publics-communs pour le futur de notre région et de ses habitants.  »   </vt:lpstr>
      <vt:lpstr> Verena Lenna  Community land trust  (Bruxelles) </vt:lpstr>
      <vt:lpstr>«Valorisons et soutenons les capacités  des citoyens et citoyennes à générer  les ressources nécessaires à leur émancipation individuelle et collective. »</vt:lpstr>
      <vt:lpstr>Simon Persico  Enseignant,  co-directeur du Master Transitions écologiques  IEP Grenoble </vt:lpstr>
      <vt:lpstr>« Le service public existe  pour rendre la société plus inclusive,  plus juste et émancipatrice.   Aujourd'hui, il lui faut aussi rendre  notre planète vivable.   Chaque agent de la fonction publique  peut jouer un rôle.»  </vt:lpstr>
      <vt:lpstr> Sébastien Maire   Directeur   France Ville Durable  </vt:lpstr>
      <vt:lpstr>«  Accélérons ensemble  la montée en résilience des territoires  pour assurer une vie juste et sure  à tous les habitants, compatible avec les limites biophysiques de la planète »   </vt:lpstr>
      <vt:lpstr> Daniela Ciaffi  Directrice  Laboratoire pour la subsidiarité (LABSUS)  Bologne</vt:lpstr>
      <vt:lpstr>«Venez vite en Italie voir le Colosseo  et les milliers de communautés actives pour une administration partagée  des biens communs! »  </vt:lpstr>
      <vt:lpstr>  Federica Gatta  Urbaniste, enseignante-chercheure,   IUGA – PACTE   </vt:lpstr>
      <vt:lpstr>« Nous souhaitons observer  et accompagner une évolution du service public vers des pratiques  de partenariat public-commun  et de ménagement du patrimoine urbain permettant de démontrer l’intérêt  d’un urbanisme circulaire  face aux contraintes de l’austérité.»  </vt:lpstr>
      <vt:lpstr> Alexandra Minicki   Responsable du service Transition écologique  Ville de Bègles  </vt:lpstr>
      <vt:lpstr>«Réinventons une Administration Dynamique Innovante et Solidaire pour répondre aux nouveaux enjeux du service public tout en mettant l’accent sur la qualité de vie au travail. »   </vt:lpstr>
      <vt:lpstr> Philippe Dubois  Président  France Nature Environnement (FNE) Isère</vt:lpstr>
      <vt:lpstr>«Bifurquons ensemble  pour la transformation que nous appelons tous de nos meilleurs vœux !   Venez- vous perdre et nous retrouver  dans les méandres d'un Parlement communal grenoblois !» </vt:lpstr>
      <vt:lpstr>Clément Morlat  Directeur exécutif  CERCES</vt:lpstr>
      <vt:lpstr>« Le Cerces donne accès aux méthodes  et outils de comptabilité et gestion soutenables les plus pragmatiques  pour porter le pouvoir d’agir  individuelet collectif des acteurs  à la hauteur des enjeux contemporains. »  </vt:lpstr>
      <vt:lpstr> Jean-Damien Colombeau,   Directeur Innovation &amp; Participation,   Ville de Clermont-Ferrand  </vt:lpstr>
      <vt:lpstr>«  À la ville de Clermont-Ferrand,  nous engageons une transformation  de la culture interne de l’Administration,  de ses politiques publiques  et de ses outils de pilotage.  L’enjeu : prendre le virage vers une Administration plus intégrée  à son écosystème local,  plus ouverte aux citoyens et comptable de ses impacts environnementaux. »</vt:lpstr>
      <vt:lpstr> Frédéric Pitaval  Directeur  Association id·eau  Assemblée populaire du Rhône  </vt:lpstr>
      <vt:lpstr>« S’interroger c’est comprendre,  et savoir c’est déjà changer. » </vt:lpstr>
      <vt:lpstr>Olivier Hymas et Gretchen Walters Université de Lausanne   Jean-François Joye,  Professeur Université de Savoie Mont Blanc   David Bordinier Next Planning </vt:lpstr>
      <vt:lpstr>« Les personnes, souvent inscrites dans un collectif, qui gèrent les communs fonciers ont prouvé qu'elles pouvaient atteindre les objectifs climat et biodiversité et de le faire de manière durable.  Aux côtés de l'Etat et des collectivités publiques, la reconnaissance de leur utilité, pour appréhender la transition écologique, la résilience ou la sobriété, etc. demeure insuffisamment prise en considération, y compris par le droit français. » </vt:lpstr>
      <vt:lpstr> Alain Renk  Urbaniste architecte  Fondation pour l’urbanisme ouvert  </vt:lpstr>
      <vt:lpstr>« Des communs d’intelligence collective visuelle pour avoir le plaisir d’inventer ensemble les bifurcations territoriales. »  </vt:lpstr>
      <vt:lpstr> Olivier Hymas  Chercheur- praticien  Université de Lausanne (UNIL) </vt:lpstr>
      <vt:lpstr>« En collaboration avec les communs, respectons les accords de Paris (2015)  et de Montréal (2022)  sur le climat et la biodiversité  en renforçant le côté "pansocial "    de "l'approche pangouvernementale et pansociale" préconisée dans ces accords. »  </vt:lpstr>
      <vt:lpstr>Alima El Bajnouni  Juriste-activiste   L’école juridique des communs, Marseille </vt:lpstr>
      <vt:lpstr>«Bifurquer : le choix vers un autre possible. Les communs c’est cet autre possible urgent et nécessaire.»  </vt:lpstr>
    </vt:vector>
  </TitlesOfParts>
  <Company>Grenoble Alpes Metropole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PERRIN Xavier</dc:creator>
  <cp:lastModifiedBy>Anne MATTIOLI</cp:lastModifiedBy>
  <cp:revision>31</cp:revision>
  <dcterms:created xsi:type="dcterms:W3CDTF">2023-01-14T10:54:53Z</dcterms:created>
  <dcterms:modified xsi:type="dcterms:W3CDTF">2023-01-19T15:10:15Z</dcterms:modified>
</cp:coreProperties>
</file>