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0" r:id="rId2"/>
    <p:sldId id="281" r:id="rId3"/>
    <p:sldId id="509" r:id="rId4"/>
    <p:sldId id="258" r:id="rId5"/>
    <p:sldId id="283" r:id="rId6"/>
    <p:sldId id="263" r:id="rId7"/>
    <p:sldId id="284" r:id="rId8"/>
    <p:sldId id="292" r:id="rId9"/>
    <p:sldId id="520" r:id="rId10"/>
    <p:sldId id="286" r:id="rId11"/>
    <p:sldId id="288" r:id="rId12"/>
    <p:sldId id="271" r:id="rId13"/>
    <p:sldId id="514" r:id="rId14"/>
    <p:sldId id="521" r:id="rId15"/>
    <p:sldId id="517" r:id="rId16"/>
    <p:sldId id="291"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211" autoAdjust="0"/>
  </p:normalViewPr>
  <p:slideViewPr>
    <p:cSldViewPr snapToGrid="0">
      <p:cViewPr varScale="1">
        <p:scale>
          <a:sx n="72" d="100"/>
          <a:sy n="72" d="100"/>
        </p:scale>
        <p:origin x="796" y="68"/>
      </p:cViewPr>
      <p:guideLst/>
    </p:cSldViewPr>
  </p:slideViewPr>
  <p:notesTextViewPr>
    <p:cViewPr>
      <p:scale>
        <a:sx n="1" d="1"/>
        <a:sy n="1" d="1"/>
      </p:scale>
      <p:origin x="0" y="0"/>
    </p:cViewPr>
  </p:notesTextViewPr>
  <p:sorterViewPr>
    <p:cViewPr>
      <p:scale>
        <a:sx n="243" d="400"/>
        <a:sy n="243" d="4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11:16:29.596"/>
    </inkml:context>
    <inkml:brush xml:id="br0">
      <inkml:brushProperty name="width" value="0.1" units="cm"/>
      <inkml:brushProperty name="height" value="0.1" units="cm"/>
      <inkml:brushProperty name="color" value="#FFC11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13:54:17.903"/>
    </inkml:context>
    <inkml:brush xml:id="br0">
      <inkml:brushProperty name="width" value="0.1" units="cm"/>
      <inkml:brushProperty name="height" value="0.1" units="cm"/>
      <inkml:brushProperty name="color" value="#FFC114"/>
    </inkml:brush>
  </inkml:definitions>
  <inkml:trace contextRef="#ctx0" brushRef="#br0">2404 608 24575,'-6'1'0,"1"0"0,1 1 0,0-1 0,-1 2 0,1-2 0,0 2 0,-2-2 0,-3 7 0,-7 1 0,-260 126 0,-1-22 0,21-10 0,154-51 0,5 4 0,1 4 0,3 5 0,3 3 0,4 6 0,-100 103 0,128-113 0,2 3 0,2 2 0,5 3 0,-48 88 0,38-43 0,4 5 0,-41 131 0,60-148 0,6 3 0,4 0 0,5 2 0,4-1 0,-2 124 0,19-146 0,4 0 0,3-1 0,21 96 0,-12-114 0,2-2 0,4 1 0,2-2 0,44 86 0,-31-82 0,3-2 0,3-2 0,3-1 0,2-2 0,3-4 0,4 0 0,110 90 0,-76-80 0,5-6 0,0-2 0,4-5 0,3-4 0,0-5 0,125 38 0,-97-46 0,0-6 0,3-6 0,0-6 0,247 7 0,-240-28 0,-1-7 0,0-7 0,-1-4 0,-1-7 0,-1-6 0,-2-6 0,156-64 0,-155 43 0,-5-4 0,-1-6 0,-4-6 0,-3-5 0,-3-5 0,191-180 0,-230 185 0,-5-4 0,-2-4 0,-4-2 0,99-175 0,-126 186 0,-3-1 0,-4 0 0,-3-2 0,-4-2 0,-5-2 0,22-143 0,-38 152 0,-4-1 0,-2 1 0,-4 0 0,-4-1 0,-2 1 0,-5 1 0,-46-147 0,6 77 0,-6 0 0,-153-262 0,134 282 0,-5 3 0,-7 4 0,-4 5 0,-4 3 0,-167-141 0,171 175 0,-4 5 0,-1 2 0,-4 6 0,-3 6 0,-127-53 0,110 63 0,-2 4 0,-2 7 0,-1 3 0,-203-22 0,221 47 0,1 5 0,-1 4 0,2 5 0,-2 6 0,1 4 0,2 3 0,1 8 0,0 3 0,1 4 0,3 6 0,0 4 0,4 5 0,1 2 0,2 6 0,4 6 0,-89 71 0,97-61 0,4 5 0,2 3 0,4 4 0,3 3 0,4 2 0,6 5 0,-77 146 0,100-163 0,5 3 0,3 1 0,3 2 0,4 1 0,4 0 0,3 1 0,5 2 0,2 0 0,5-1 0,6 106 0,10-89 0,2 0 0,7-1 0,3-2 0,54 147 0,-22-107 0,8-3 0,114 191 0,-94-201-17,3-3 1,6-5-1,142 141 0,-82-115-946,296 222 0,-315-274-5235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13:55:08.695"/>
    </inkml:context>
    <inkml:brush xml:id="br0">
      <inkml:brushProperty name="width" value="0.1" units="cm"/>
      <inkml:brushProperty name="height" value="0.1" units="cm"/>
      <inkml:brushProperty name="color" value="#FFC114"/>
    </inkml:brush>
  </inkml:definitions>
  <inkml:trace contextRef="#ctx0" brushRef="#br0">540 1 24575,'-2'7'0,"1"-2"0,0 2 0,-1-1 0,0 0 0,-1 0 0,2 0 0,-6 7 0,-5 15 0,-287 896 0,234-708 0,-34 155 0,82-282 0,4 0 0,-2 113 0,19 308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13:55:10.135"/>
    </inkml:context>
    <inkml:brush xml:id="br0">
      <inkml:brushProperty name="width" value="0.1" units="cm"/>
      <inkml:brushProperty name="height" value="0.1" units="cm"/>
      <inkml:brushProperty name="color" value="#FFC114"/>
    </inkml:brush>
  </inkml:definitions>
  <inkml:trace contextRef="#ctx0" brushRef="#br0">1 278 24575,'0'-1'0,"0"0"0,0 1 0,0-2 0,0 1 0,0 1 0,0-1 0,0-1 0,0 2 0,0-1 0,0 0 0,0 1 0,0-2 0,0 1 0,1 1 0,-1-1 0,0 1 0,0-2 0,2 1 0,-2 1 0,0-1 0,1 1 0,-1-2 0,1 2 0,-1-1 0,2 1 0,-2-1 0,1 1 0,-1 0 0,1-2 0,-1 2 0,3-1 0,-2 1 0,1 0 0,-1 1 0,0-1 0,1 0 0,-1 0 0,0 2 0,1-2 0,-1 1 0,-1-1 0,1 1 0,1-1 0,-1 2 0,0-2 0,1 1 0,-1 0 0,-1-1 0,3 4 0,19 20 0,-2 2 0,0 0 0,-1 1 0,28 54 0,45 129 0,-86-190 0,190 449 0,-193-465 0,0 1 0,-1 2 0,1-2 0,-2 2 0,2-2 0,-2 2 0,1 0 0,-1-2 0,-1 2 0,1-1 0,-1 1 0,-1 10 0,41-49 0,23-30 0,90-122 0,36-87 0,-142 200 0,156-219 0,-165 240 0,5 1 0,0 4 0,78-65 0,-40 41 0,-78 69-12,0-1-1,-1-1 1,1 2-1,0-1 0,-1 1 1,1 0-1,0 0 1,-1 0-1,1 0 1,0 0-1,-1 0 0,6 1 1,2 1-1190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E8419-692A-47D4-B355-FC0F09FD977B}" type="datetimeFigureOut">
              <a:rPr lang="fr-FR" smtClean="0"/>
              <a:t>20/03/2025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0ED60-D62D-46C5-BAFA-99141D23CDE1}" type="slidenum">
              <a:rPr lang="fr-FR" smtClean="0"/>
              <a:t>‹N°›</a:t>
            </a:fld>
            <a:endParaRPr lang="fr-FR"/>
          </a:p>
        </p:txBody>
      </p:sp>
    </p:spTree>
    <p:extLst>
      <p:ext uri="{BB962C8B-B14F-4D97-AF65-F5344CB8AC3E}">
        <p14:creationId xmlns:p14="http://schemas.microsoft.com/office/powerpoint/2010/main" val="365560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b48997c8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b48997c8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429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a:latin typeface="Times" pitchFamily="18" charset="0"/>
              <a:cs typeface="Times" pitchFamily="18" charset="0"/>
            </a:endParaRPr>
          </a:p>
        </p:txBody>
      </p:sp>
      <p:sp>
        <p:nvSpPr>
          <p:cNvPr id="4" name="Espace réservé de la date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CFEB9-E2C9-416C-B634-2488736B549D}" type="datetime8">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20/03/2025 21:12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87585-0199-49DC-83B7-FAC8AE4C81F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66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60ED60-D62D-46C5-BAFA-99141D23CDE1}" type="slidenum">
              <a:rPr lang="fr-FR" smtClean="0"/>
              <a:t>14</a:t>
            </a:fld>
            <a:endParaRPr lang="fr-FR"/>
          </a:p>
        </p:txBody>
      </p:sp>
    </p:spTree>
    <p:extLst>
      <p:ext uri="{BB962C8B-B14F-4D97-AF65-F5344CB8AC3E}">
        <p14:creationId xmlns:p14="http://schemas.microsoft.com/office/powerpoint/2010/main" val="217960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Ce projet s’inscrit dans un contexte de manque d’adaptabilité de la mobilité durable aux milieux ruraux, à leurs morphologies, ainsi qu’aux usages. Sont ici interrogées les mobilisations sociales naissant à l’appui de l’utilisation de véhicules tests d’une mobilité décarbonée : leur usage fait-il émerger de nouvelles sensibilités aux enjeux de transitions ? En découlent des apprentissages individuels et collectifs : ceux-ci sont-ils contributeurs voire moteurs de la fabrique de nouvelles relations aux territoires considérés ? Le tout est appréhendé et étudié à partir de propositions émergentes et alternatives à l’autosolisme et aux mobilités carbonées.</a:t>
            </a:r>
            <a:br>
              <a:rPr lang="fr-FR" dirty="0"/>
            </a:br>
            <a:r>
              <a:rPr lang="fr-FR" dirty="0"/>
              <a:t>À travers l’enjeu de mobilités durables pour un développement soutenable se jouent le maintien de l’attractivité des territoires ruraux et l’effet des relations politiques à l’œuvre. Le projet porte également une visée éducative sur les transformations d’usages et de pratiques, et l’accompagnement des publics aux changements. Il inclut enfin un enjeu de transférabilité, de façon à ce que les données issues des différents terrains de suivis d’expérimentations puissent, demain, constituer des supports mobilisables au déploiement de démarches similaires en d’autres territoires d’une part, et d’autre part renseignent mieux la connaissance scientifique des apprentissages sociaux localisés (ou territorialisés) et des dynamiques relationnelles entre acteurs qui construisent des solidarités nouvelles dans les territoires : cette approche par les mobilités durables est-elle à même de soutenir de nouvelles voies d’engagements individuels et collectifs dans les transitions aux échelles territoriales considérées ?</a:t>
            </a:r>
            <a:br>
              <a:rPr lang="fr-FR" dirty="0"/>
            </a:br>
            <a:r>
              <a:rPr lang="fr-FR" dirty="0"/>
              <a:t>L’ensemble prend appui sur trois années d’expérience d’exploitation de solutions de mobilités durables testées en Sud-Aveyron par </a:t>
            </a:r>
            <a:r>
              <a:rPr lang="fr-FR" dirty="0" err="1"/>
              <a:t>In’VD</a:t>
            </a:r>
            <a:r>
              <a:rPr lang="fr-FR" dirty="0"/>
              <a:t> (partenaire </a:t>
            </a:r>
            <a:r>
              <a:rPr lang="fr-FR" dirty="0" err="1"/>
              <a:t>eXtrême</a:t>
            </a:r>
            <a:r>
              <a:rPr lang="fr-FR" dirty="0"/>
              <a:t> Défi de l’ADEME). S’y ajoute la commune nouvelle de Chemillé-en-Anjou en Maine-et-Loire (également Territoire expérimental Zéro Non-Recours), dans laquelle est assemblé et testé un Véhicule Intermédiaire (</a:t>
            </a:r>
            <a:r>
              <a:rPr lang="fr-FR" dirty="0" err="1"/>
              <a:t>Vhélio</a:t>
            </a:r>
            <a:r>
              <a:rPr lang="fr-FR" dirty="0"/>
              <a:t>) dont il s’agira de définir si, et dans quelles conditions, l’assemblage permet la sensibilisation et l’appropriation de la mobilité durable. Le Nord de la Mayenne, au travers du Groupement d’action local (GAL) de Haute-Mayenne, constitue un troisième terrain, afin de tester le déploiement d’offres de mobilités soutenables adaptées à un contexte de faibles densités de peuplement.</a:t>
            </a:r>
          </a:p>
          <a:p>
            <a:r>
              <a:rPr lang="fr-FR" dirty="0"/>
              <a:t>Ce projet s’attache aux modes de faire (ou d’agir) et à la capacité de collectifs à fédérer et animer des démarches proposant de nouvelles voies de sensibilisation des habitants, les rendant acteurs du développement local dans le cadre des transitions. La recherche action participative par l’organisation de séminaires communs, le déploiement d’enquêtes construites par les acteurs eux-mêmes (</a:t>
            </a:r>
            <a:r>
              <a:rPr lang="fr-FR" dirty="0" err="1"/>
              <a:t>In’VD</a:t>
            </a:r>
            <a:r>
              <a:rPr lang="fr-FR" dirty="0"/>
              <a:t>) et leurs adaptations par les </a:t>
            </a:r>
            <a:r>
              <a:rPr lang="fr-FR" dirty="0" err="1"/>
              <a:t>chercheur·es</a:t>
            </a:r>
            <a:r>
              <a:rPr lang="fr-FR" dirty="0"/>
              <a:t> aux terrains, la co-construction de supports pour la sensibilisation et de diffusion des données, sont autant de moments clefs d’une</a:t>
            </a:r>
            <a:br>
              <a:rPr lang="fr-FR" dirty="0"/>
            </a:br>
            <a:r>
              <a:rPr lang="fr-FR" dirty="0"/>
              <a:t>recherche se voulant dans l’action et participative.</a:t>
            </a:r>
          </a:p>
          <a:p>
            <a:endParaRPr lang="fr-FR" dirty="0"/>
          </a:p>
        </p:txBody>
      </p:sp>
      <p:sp>
        <p:nvSpPr>
          <p:cNvPr id="4" name="Espace réservé du numéro de diapositive 3"/>
          <p:cNvSpPr>
            <a:spLocks noGrp="1"/>
          </p:cNvSpPr>
          <p:nvPr>
            <p:ph type="sldNum" sz="quarter" idx="5"/>
          </p:nvPr>
        </p:nvSpPr>
        <p:spPr/>
        <p:txBody>
          <a:bodyPr/>
          <a:lstStyle/>
          <a:p>
            <a:fld id="{2260ED60-D62D-46C5-BAFA-99141D23CDE1}" type="slidenum">
              <a:rPr lang="fr-FR" smtClean="0"/>
              <a:t>15</a:t>
            </a:fld>
            <a:endParaRPr lang="fr-FR"/>
          </a:p>
        </p:txBody>
      </p:sp>
    </p:spTree>
    <p:extLst>
      <p:ext uri="{BB962C8B-B14F-4D97-AF65-F5344CB8AC3E}">
        <p14:creationId xmlns:p14="http://schemas.microsoft.com/office/powerpoint/2010/main" val="136068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60ED60-D62D-46C5-BAFA-99141D23CDE1}" type="slidenum">
              <a:rPr lang="fr-FR" smtClean="0"/>
              <a:t>17</a:t>
            </a:fld>
            <a:endParaRPr lang="fr-FR"/>
          </a:p>
        </p:txBody>
      </p:sp>
    </p:spTree>
    <p:extLst>
      <p:ext uri="{BB962C8B-B14F-4D97-AF65-F5344CB8AC3E}">
        <p14:creationId xmlns:p14="http://schemas.microsoft.com/office/powerpoint/2010/main" val="176994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eb48997c8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eb48997c8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538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a:latin typeface="Times" pitchFamily="18" charset="0"/>
              <a:cs typeface="Times" pitchFamily="18" charset="0"/>
            </a:endParaRPr>
          </a:p>
        </p:txBody>
      </p:sp>
      <p:sp>
        <p:nvSpPr>
          <p:cNvPr id="4" name="Espace réservé de la date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CFEB9-E2C9-416C-B634-2488736B549D}" type="datetime8">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20/03/2025 21:12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87585-0199-49DC-83B7-FAC8AE4C81F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eb48997c8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eb48997c8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206BC9A6-1DAB-4705-B564-457AA0E1051D}" type="slidenum">
              <a:rPr lang="fr-FR" smtClean="0"/>
              <a:t>6</a:t>
            </a:fld>
            <a:endParaRPr lang="fr-FR"/>
          </a:p>
        </p:txBody>
      </p:sp>
    </p:spTree>
    <p:extLst>
      <p:ext uri="{BB962C8B-B14F-4D97-AF65-F5344CB8AC3E}">
        <p14:creationId xmlns:p14="http://schemas.microsoft.com/office/powerpoint/2010/main" val="339777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028362C-4EC0-4CD8-BA87-530F0FCA38F8}" type="slidenum">
              <a:rPr lang="fr-FR" smtClean="0"/>
              <a:t>8</a:t>
            </a:fld>
            <a:endParaRPr lang="fr-FR"/>
          </a:p>
        </p:txBody>
      </p:sp>
    </p:spTree>
    <p:extLst>
      <p:ext uri="{BB962C8B-B14F-4D97-AF65-F5344CB8AC3E}">
        <p14:creationId xmlns:p14="http://schemas.microsoft.com/office/powerpoint/2010/main" val="266913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b48997c8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b48997c8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46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60ED60-D62D-46C5-BAFA-99141D23CDE1}" type="slidenum">
              <a:rPr lang="fr-FR" smtClean="0"/>
              <a:t>11</a:t>
            </a:fld>
            <a:endParaRPr lang="fr-FR"/>
          </a:p>
        </p:txBody>
      </p:sp>
    </p:spTree>
    <p:extLst>
      <p:ext uri="{BB962C8B-B14F-4D97-AF65-F5344CB8AC3E}">
        <p14:creationId xmlns:p14="http://schemas.microsoft.com/office/powerpoint/2010/main" val="253363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60ED60-D62D-46C5-BAFA-99141D23CDE1}" type="slidenum">
              <a:rPr lang="fr-FR" smtClean="0"/>
              <a:t>12</a:t>
            </a:fld>
            <a:endParaRPr lang="fr-FR"/>
          </a:p>
        </p:txBody>
      </p:sp>
    </p:spTree>
    <p:extLst>
      <p:ext uri="{BB962C8B-B14F-4D97-AF65-F5344CB8AC3E}">
        <p14:creationId xmlns:p14="http://schemas.microsoft.com/office/powerpoint/2010/main" val="234843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a:blip r:embed="rId2" cstate="screen">
            <a:alphaModFix/>
            <a:extLst>
              <a:ext uri="{28A0092B-C50C-407E-A947-70E740481C1C}">
                <a14:useLocalDpi xmlns:a14="http://schemas.microsoft.com/office/drawing/2010/main" val="0"/>
              </a:ext>
            </a:extLst>
          </a:blip>
          <a:stretch>
            <a:fillRect/>
          </a:stretch>
        </a:blipFill>
        <a:effectLst/>
      </p:bgPr>
    </p:bg>
    <p:spTree>
      <p:nvGrpSpPr>
        <p:cNvPr id="1" name="Shape 17"/>
        <p:cNvGrpSpPr/>
        <p:nvPr/>
      </p:nvGrpSpPr>
      <p:grpSpPr>
        <a:xfrm>
          <a:off x="0" y="0"/>
          <a:ext cx="0" cy="0"/>
          <a:chOff x="0" y="0"/>
          <a:chExt cx="0" cy="0"/>
        </a:xfrm>
      </p:grpSpPr>
      <p:sp>
        <p:nvSpPr>
          <p:cNvPr id="18" name="Google Shape;18;p3"/>
          <p:cNvSpPr/>
          <p:nvPr userDrawn="1"/>
        </p:nvSpPr>
        <p:spPr>
          <a:xfrm rot="-2700000">
            <a:off x="-660657" y="901101"/>
            <a:ext cx="5918201" cy="5918201"/>
          </a:xfrm>
          <a:prstGeom prst="roundRect">
            <a:avLst>
              <a:gd name="adj" fmla="val 5768"/>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9" name="Google Shape;19;p3"/>
          <p:cNvSpPr txBox="1">
            <a:spLocks noGrp="1"/>
          </p:cNvSpPr>
          <p:nvPr>
            <p:ph type="title"/>
          </p:nvPr>
        </p:nvSpPr>
        <p:spPr>
          <a:xfrm>
            <a:off x="114833" y="2857800"/>
            <a:ext cx="6071600" cy="1684000"/>
          </a:xfrm>
          <a:prstGeom prst="rect">
            <a:avLst/>
          </a:prstGeom>
        </p:spPr>
        <p:txBody>
          <a:bodyPr spcFirstLastPara="1" wrap="square" lIns="91425" tIns="91425" rIns="91425" bIns="91425" anchor="ctr" anchorCtr="0">
            <a:normAutofit/>
          </a:bodyPr>
          <a:lstStyle>
            <a:lvl1pPr lvl="0">
              <a:spcBef>
                <a:spcPts val="0"/>
              </a:spcBef>
              <a:spcAft>
                <a:spcPts val="0"/>
              </a:spcAft>
              <a:buClr>
                <a:srgbClr val="00A17A"/>
              </a:buClr>
              <a:buSzPts val="3000"/>
              <a:buFont typeface="Oswald"/>
              <a:buNone/>
              <a:defRPr sz="4000">
                <a:solidFill>
                  <a:srgbClr val="00A17A"/>
                </a:solidFill>
                <a:latin typeface="Oswald"/>
                <a:ea typeface="Oswald"/>
                <a:cs typeface="Oswald"/>
                <a:sym typeface="Oswald"/>
              </a:defRPr>
            </a:lvl1pPr>
            <a:lvl2pPr lvl="1">
              <a:spcBef>
                <a:spcPts val="0"/>
              </a:spcBef>
              <a:spcAft>
                <a:spcPts val="0"/>
              </a:spcAft>
              <a:buClr>
                <a:srgbClr val="00A17A"/>
              </a:buClr>
              <a:buSzPts val="3000"/>
              <a:buNone/>
              <a:defRPr sz="4000">
                <a:solidFill>
                  <a:srgbClr val="00A17A"/>
                </a:solidFill>
              </a:defRPr>
            </a:lvl2pPr>
            <a:lvl3pPr lvl="2">
              <a:spcBef>
                <a:spcPts val="0"/>
              </a:spcBef>
              <a:spcAft>
                <a:spcPts val="0"/>
              </a:spcAft>
              <a:buClr>
                <a:srgbClr val="00A17A"/>
              </a:buClr>
              <a:buSzPts val="3000"/>
              <a:buNone/>
              <a:defRPr sz="4000">
                <a:solidFill>
                  <a:srgbClr val="00A17A"/>
                </a:solidFill>
              </a:defRPr>
            </a:lvl3pPr>
            <a:lvl4pPr lvl="3">
              <a:spcBef>
                <a:spcPts val="0"/>
              </a:spcBef>
              <a:spcAft>
                <a:spcPts val="0"/>
              </a:spcAft>
              <a:buClr>
                <a:srgbClr val="00A17A"/>
              </a:buClr>
              <a:buSzPts val="3000"/>
              <a:buNone/>
              <a:defRPr sz="4000">
                <a:solidFill>
                  <a:srgbClr val="00A17A"/>
                </a:solidFill>
              </a:defRPr>
            </a:lvl4pPr>
            <a:lvl5pPr lvl="4">
              <a:spcBef>
                <a:spcPts val="0"/>
              </a:spcBef>
              <a:spcAft>
                <a:spcPts val="0"/>
              </a:spcAft>
              <a:buClr>
                <a:srgbClr val="00A17A"/>
              </a:buClr>
              <a:buSzPts val="3000"/>
              <a:buNone/>
              <a:defRPr sz="4000">
                <a:solidFill>
                  <a:srgbClr val="00A17A"/>
                </a:solidFill>
              </a:defRPr>
            </a:lvl5pPr>
            <a:lvl6pPr lvl="5">
              <a:spcBef>
                <a:spcPts val="0"/>
              </a:spcBef>
              <a:spcAft>
                <a:spcPts val="0"/>
              </a:spcAft>
              <a:buClr>
                <a:srgbClr val="00A17A"/>
              </a:buClr>
              <a:buSzPts val="3000"/>
              <a:buNone/>
              <a:defRPr sz="4000">
                <a:solidFill>
                  <a:srgbClr val="00A17A"/>
                </a:solidFill>
              </a:defRPr>
            </a:lvl6pPr>
            <a:lvl7pPr lvl="6">
              <a:spcBef>
                <a:spcPts val="0"/>
              </a:spcBef>
              <a:spcAft>
                <a:spcPts val="0"/>
              </a:spcAft>
              <a:buClr>
                <a:srgbClr val="00A17A"/>
              </a:buClr>
              <a:buSzPts val="3000"/>
              <a:buNone/>
              <a:defRPr sz="4000">
                <a:solidFill>
                  <a:srgbClr val="00A17A"/>
                </a:solidFill>
              </a:defRPr>
            </a:lvl7pPr>
            <a:lvl8pPr lvl="7">
              <a:spcBef>
                <a:spcPts val="0"/>
              </a:spcBef>
              <a:spcAft>
                <a:spcPts val="0"/>
              </a:spcAft>
              <a:buClr>
                <a:srgbClr val="00A17A"/>
              </a:buClr>
              <a:buSzPts val="3000"/>
              <a:buNone/>
              <a:defRPr sz="4000">
                <a:solidFill>
                  <a:srgbClr val="00A17A"/>
                </a:solidFill>
              </a:defRPr>
            </a:lvl8pPr>
            <a:lvl9pPr lvl="8">
              <a:spcBef>
                <a:spcPts val="0"/>
              </a:spcBef>
              <a:spcAft>
                <a:spcPts val="0"/>
              </a:spcAft>
              <a:buClr>
                <a:srgbClr val="00A17A"/>
              </a:buClr>
              <a:buSzPts val="3000"/>
              <a:buNone/>
              <a:defRPr sz="4000">
                <a:solidFill>
                  <a:srgbClr val="00A17A"/>
                </a:solidFill>
              </a:defRPr>
            </a:lvl9pPr>
          </a:lstStyle>
          <a:p>
            <a:endParaRPr/>
          </a:p>
        </p:txBody>
      </p:sp>
      <p:sp>
        <p:nvSpPr>
          <p:cNvPr id="20" name="Google Shape;20;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99001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cstate="screen">
            <a:alphaModFix/>
            <a:extLst>
              <a:ext uri="{28A0092B-C50C-407E-A947-70E740481C1C}">
                <a14:useLocalDpi xmlns:a14="http://schemas.microsoft.com/office/drawing/2010/main" val="0"/>
              </a:ext>
            </a:extLst>
          </a:blip>
          <a:stretch>
            <a:fillRect/>
          </a:stretch>
        </a:blipFill>
        <a:effectLst/>
      </p:bgPr>
    </p:bg>
    <p:spTree>
      <p:nvGrpSpPr>
        <p:cNvPr id="1" name="Shape 23"/>
        <p:cNvGrpSpPr/>
        <p:nvPr/>
      </p:nvGrpSpPr>
      <p:grpSpPr>
        <a:xfrm>
          <a:off x="0" y="0"/>
          <a:ext cx="0" cy="0"/>
          <a:chOff x="0" y="0"/>
          <a:chExt cx="0" cy="0"/>
        </a:xfrm>
      </p:grpSpPr>
      <p:sp>
        <p:nvSpPr>
          <p:cNvPr id="24" name="Google Shape;24;p4"/>
          <p:cNvSpPr/>
          <p:nvPr userDrawn="1"/>
        </p:nvSpPr>
        <p:spPr>
          <a:xfrm>
            <a:off x="390400" y="234200"/>
            <a:ext cx="11411200" cy="6389600"/>
          </a:xfrm>
          <a:prstGeom prst="roundRect">
            <a:avLst>
              <a:gd name="adj" fmla="val 6312"/>
            </a:avLst>
          </a:prstGeom>
          <a:solidFill>
            <a:srgbClr val="FFFFF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Montserrat"/>
              <a:ea typeface="Montserrat"/>
              <a:cs typeface="Montserrat"/>
              <a:sym typeface="Montserrat"/>
            </a:endParaRPr>
          </a:p>
        </p:txBody>
      </p:sp>
      <p:sp>
        <p:nvSpPr>
          <p:cNvPr id="25" name="Google Shape;25;p4"/>
          <p:cNvSpPr/>
          <p:nvPr/>
        </p:nvSpPr>
        <p:spPr>
          <a:xfrm>
            <a:off x="149900" y="3168600"/>
            <a:ext cx="520800" cy="520800"/>
          </a:xfrm>
          <a:prstGeom prst="rect">
            <a:avLst/>
          </a:prstGeom>
          <a:solidFill>
            <a:srgbClr val="E5B4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Montserrat"/>
              <a:ea typeface="Montserrat"/>
              <a:cs typeface="Montserrat"/>
              <a:sym typeface="Montserrat"/>
            </a:endParaRPr>
          </a:p>
        </p:txBody>
      </p:sp>
      <p:sp>
        <p:nvSpPr>
          <p:cNvPr id="26" name="Google Shape;26;p4"/>
          <p:cNvSpPr/>
          <p:nvPr/>
        </p:nvSpPr>
        <p:spPr>
          <a:xfrm>
            <a:off x="11530167" y="3223367"/>
            <a:ext cx="520800" cy="520800"/>
          </a:xfrm>
          <a:prstGeom prst="rect">
            <a:avLst/>
          </a:prstGeom>
          <a:solidFill>
            <a:srgbClr val="E5B4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Montserrat"/>
              <a:ea typeface="Montserrat"/>
              <a:cs typeface="Montserrat"/>
              <a:sym typeface="Montserrat"/>
            </a:endParaRPr>
          </a:p>
        </p:txBody>
      </p:sp>
      <p:sp>
        <p:nvSpPr>
          <p:cNvPr id="27" name="Google Shape;27;p4"/>
          <p:cNvSpPr/>
          <p:nvPr/>
        </p:nvSpPr>
        <p:spPr>
          <a:xfrm>
            <a:off x="5835600" y="6377767"/>
            <a:ext cx="520800" cy="520800"/>
          </a:xfrm>
          <a:prstGeom prst="rect">
            <a:avLst/>
          </a:prstGeom>
          <a:solidFill>
            <a:srgbClr val="E5B4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Montserrat"/>
              <a:ea typeface="Montserrat"/>
              <a:cs typeface="Montserrat"/>
              <a:sym typeface="Montserrat"/>
            </a:endParaRPr>
          </a:p>
        </p:txBody>
      </p:sp>
      <p:sp>
        <p:nvSpPr>
          <p:cNvPr id="28" name="Google Shape;28;p4"/>
          <p:cNvSpPr/>
          <p:nvPr/>
        </p:nvSpPr>
        <p:spPr>
          <a:xfrm>
            <a:off x="5835600" y="0"/>
            <a:ext cx="520800" cy="520800"/>
          </a:xfrm>
          <a:prstGeom prst="rect">
            <a:avLst/>
          </a:prstGeom>
          <a:solidFill>
            <a:srgbClr val="E5B4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Montserrat"/>
              <a:ea typeface="Montserrat"/>
              <a:cs typeface="Montserrat"/>
              <a:sym typeface="Montserrat"/>
            </a:endParaRPr>
          </a:p>
        </p:txBody>
      </p:sp>
      <p:sp>
        <p:nvSpPr>
          <p:cNvPr id="29" name="Google Shape;29;p4"/>
          <p:cNvSpPr txBox="1">
            <a:spLocks noGrp="1"/>
          </p:cNvSpPr>
          <p:nvPr>
            <p:ph type="title"/>
          </p:nvPr>
        </p:nvSpPr>
        <p:spPr>
          <a:xfrm>
            <a:off x="922433" y="593367"/>
            <a:ext cx="10854000" cy="763600"/>
          </a:xfrm>
          <a:prstGeom prst="rect">
            <a:avLst/>
          </a:prstGeom>
        </p:spPr>
        <p:txBody>
          <a:bodyPr spcFirstLastPara="1" wrap="square" lIns="91425" tIns="91425" rIns="91425" bIns="91425" anchor="t" anchorCtr="0">
            <a:normAutofit/>
          </a:bodyPr>
          <a:lstStyle>
            <a:lvl1pPr lvl="0">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1pPr>
            <a:lvl2pPr lvl="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2pPr>
            <a:lvl3pPr lvl="2">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3pPr>
            <a:lvl4pPr lvl="3">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4pPr>
            <a:lvl5pPr lvl="4">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5pPr>
            <a:lvl6pPr lvl="5">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6pPr>
            <a:lvl7pPr lvl="6">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7pPr>
            <a:lvl8pPr lvl="7">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8pPr>
            <a:lvl9pPr lvl="8">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9pPr>
          </a:lstStyle>
          <a:p>
            <a:endParaRPr/>
          </a:p>
        </p:txBody>
      </p:sp>
      <p:sp>
        <p:nvSpPr>
          <p:cNvPr id="30" name="Google Shape;30;p4"/>
          <p:cNvSpPr txBox="1">
            <a:spLocks noGrp="1"/>
          </p:cNvSpPr>
          <p:nvPr>
            <p:ph type="body" idx="1"/>
          </p:nvPr>
        </p:nvSpPr>
        <p:spPr>
          <a:xfrm>
            <a:off x="772033" y="1536633"/>
            <a:ext cx="106824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Font typeface="Montserrat"/>
              <a:buChar char="●"/>
              <a:defRPr>
                <a:latin typeface="Montserrat"/>
                <a:ea typeface="Montserrat"/>
                <a:cs typeface="Montserrat"/>
                <a:sym typeface="Montserrat"/>
              </a:defRPr>
            </a:lvl1pPr>
            <a:lvl2pPr marL="1219170" lvl="1" indent="-423323">
              <a:spcBef>
                <a:spcPts val="0"/>
              </a:spcBef>
              <a:spcAft>
                <a:spcPts val="0"/>
              </a:spcAft>
              <a:buSzPts val="1400"/>
              <a:buFont typeface="Montserrat"/>
              <a:buChar char="○"/>
              <a:defRPr>
                <a:latin typeface="Montserrat"/>
                <a:ea typeface="Montserrat"/>
                <a:cs typeface="Montserrat"/>
                <a:sym typeface="Montserrat"/>
              </a:defRPr>
            </a:lvl2pPr>
            <a:lvl3pPr marL="1828754" lvl="2" indent="-423323">
              <a:spcBef>
                <a:spcPts val="0"/>
              </a:spcBef>
              <a:spcAft>
                <a:spcPts val="0"/>
              </a:spcAft>
              <a:buSzPts val="1400"/>
              <a:buFont typeface="Montserrat"/>
              <a:buChar char="■"/>
              <a:defRPr>
                <a:latin typeface="Montserrat"/>
                <a:ea typeface="Montserrat"/>
                <a:cs typeface="Montserrat"/>
                <a:sym typeface="Montserrat"/>
              </a:defRPr>
            </a:lvl3pPr>
            <a:lvl4pPr marL="2438339" lvl="3" indent="-423323">
              <a:spcBef>
                <a:spcPts val="0"/>
              </a:spcBef>
              <a:spcAft>
                <a:spcPts val="0"/>
              </a:spcAft>
              <a:buSzPts val="1400"/>
              <a:buFont typeface="Montserrat"/>
              <a:buChar char="●"/>
              <a:defRPr>
                <a:latin typeface="Montserrat"/>
                <a:ea typeface="Montserrat"/>
                <a:cs typeface="Montserrat"/>
                <a:sym typeface="Montserrat"/>
              </a:defRPr>
            </a:lvl4pPr>
            <a:lvl5pPr marL="3047924" lvl="4" indent="-423323">
              <a:spcBef>
                <a:spcPts val="0"/>
              </a:spcBef>
              <a:spcAft>
                <a:spcPts val="0"/>
              </a:spcAft>
              <a:buSzPts val="1400"/>
              <a:buFont typeface="Montserrat"/>
              <a:buChar char="○"/>
              <a:defRPr>
                <a:latin typeface="Montserrat"/>
                <a:ea typeface="Montserrat"/>
                <a:cs typeface="Montserrat"/>
                <a:sym typeface="Montserrat"/>
              </a:defRPr>
            </a:lvl5pPr>
            <a:lvl6pPr marL="3657509" lvl="5" indent="-423323">
              <a:spcBef>
                <a:spcPts val="0"/>
              </a:spcBef>
              <a:spcAft>
                <a:spcPts val="0"/>
              </a:spcAft>
              <a:buSzPts val="1400"/>
              <a:buFont typeface="Montserrat"/>
              <a:buChar char="■"/>
              <a:defRPr>
                <a:latin typeface="Montserrat"/>
                <a:ea typeface="Montserrat"/>
                <a:cs typeface="Montserrat"/>
                <a:sym typeface="Montserrat"/>
              </a:defRPr>
            </a:lvl6pPr>
            <a:lvl7pPr marL="4267093" lvl="6" indent="-423323">
              <a:spcBef>
                <a:spcPts val="0"/>
              </a:spcBef>
              <a:spcAft>
                <a:spcPts val="0"/>
              </a:spcAft>
              <a:buSzPts val="1400"/>
              <a:buFont typeface="Montserrat"/>
              <a:buChar char="●"/>
              <a:defRPr>
                <a:latin typeface="Montserrat"/>
                <a:ea typeface="Montserrat"/>
                <a:cs typeface="Montserrat"/>
                <a:sym typeface="Montserrat"/>
              </a:defRPr>
            </a:lvl7pPr>
            <a:lvl8pPr marL="4876678" lvl="7" indent="-423323">
              <a:spcBef>
                <a:spcPts val="0"/>
              </a:spcBef>
              <a:spcAft>
                <a:spcPts val="0"/>
              </a:spcAft>
              <a:buSzPts val="1400"/>
              <a:buFont typeface="Montserrat"/>
              <a:buChar char="○"/>
              <a:defRPr>
                <a:latin typeface="Montserrat"/>
                <a:ea typeface="Montserrat"/>
                <a:cs typeface="Montserrat"/>
                <a:sym typeface="Montserrat"/>
              </a:defRPr>
            </a:lvl8pPr>
            <a:lvl9pPr marL="5486263" lvl="8" indent="-423323">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31" name="Google Shape;31;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cxnSp>
        <p:nvCxnSpPr>
          <p:cNvPr id="32" name="Google Shape;32;p4"/>
          <p:cNvCxnSpPr/>
          <p:nvPr/>
        </p:nvCxnSpPr>
        <p:spPr>
          <a:xfrm>
            <a:off x="772033" y="681800"/>
            <a:ext cx="0" cy="501200"/>
          </a:xfrm>
          <a:prstGeom prst="straightConnector1">
            <a:avLst/>
          </a:prstGeom>
          <a:noFill/>
          <a:ln w="9525" cap="flat" cmpd="sng">
            <a:solidFill>
              <a:srgbClr val="EE9300"/>
            </a:solidFill>
            <a:prstDash val="solid"/>
            <a:round/>
            <a:headEnd type="none" w="med" len="med"/>
            <a:tailEnd type="none" w="med" len="med"/>
          </a:ln>
        </p:spPr>
      </p:cxnSp>
    </p:spTree>
    <p:extLst>
      <p:ext uri="{BB962C8B-B14F-4D97-AF65-F5344CB8AC3E}">
        <p14:creationId xmlns:p14="http://schemas.microsoft.com/office/powerpoint/2010/main" val="38119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hyperlink" Target="mailto:helene@invd.fr"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3.jpg"/><Relationship Id="rId5" Type="http://schemas.openxmlformats.org/officeDocument/2006/relationships/hyperlink" Target="https://www.youtube.com/watch?v=bwOXKA_AHr4"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image" Target="../media/image69.webp"/><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63.jp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pn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g"/><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28.png"/><Relationship Id="rId7"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customXml" Target="../ink/ink2.xml"/><Relationship Id="rId10" Type="http://schemas.openxmlformats.org/officeDocument/2006/relationships/image" Target="../media/image37.png"/><Relationship Id="rId4" Type="http://schemas.openxmlformats.org/officeDocument/2006/relationships/image" Target="../media/image29.jpeg"/><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24611" y="2003468"/>
            <a:ext cx="5244861" cy="922300"/>
          </a:xfrm>
          <a:prstGeom prst="rect">
            <a:avLst/>
          </a:prstGeom>
        </p:spPr>
        <p:txBody>
          <a:bodyPr spcFirstLastPara="1" vert="horz" wrap="square" lIns="121900" tIns="121900" rIns="121900" bIns="121900" rtlCol="0" anchor="ctr" anchorCtr="0">
            <a:noAutofit/>
          </a:bodyPr>
          <a:lstStyle/>
          <a:p>
            <a:r>
              <a:rPr lang="fr-FR" sz="2400" dirty="0" err="1"/>
              <a:t>In’VD</a:t>
            </a:r>
            <a:r>
              <a:rPr lang="fr-FR" sz="2400" dirty="0"/>
              <a:t> - Innovation Véhicules Doux l’association qui libère l’écomobilité rurale</a:t>
            </a:r>
            <a:endParaRPr sz="2400" dirty="0"/>
          </a:p>
        </p:txBody>
      </p:sp>
      <p:pic>
        <p:nvPicPr>
          <p:cNvPr id="3" name="Image 2">
            <a:extLst>
              <a:ext uri="{FF2B5EF4-FFF2-40B4-BE49-F238E27FC236}">
                <a16:creationId xmlns:a16="http://schemas.microsoft.com/office/drawing/2014/main" id="{EEF519C1-FF02-66EA-5268-B36CC58FF9E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19034" y="377758"/>
            <a:ext cx="1359058" cy="1529501"/>
          </a:xfrm>
          <a:prstGeom prst="rect">
            <a:avLst/>
          </a:prstGeom>
        </p:spPr>
      </p:pic>
      <p:sp>
        <p:nvSpPr>
          <p:cNvPr id="2" name="ZoneTexte 1">
            <a:extLst>
              <a:ext uri="{FF2B5EF4-FFF2-40B4-BE49-F238E27FC236}">
                <a16:creationId xmlns:a16="http://schemas.microsoft.com/office/drawing/2014/main" id="{22AD7208-4415-6173-B260-4C126210036A}"/>
              </a:ext>
            </a:extLst>
          </p:cNvPr>
          <p:cNvSpPr txBox="1"/>
          <p:nvPr/>
        </p:nvSpPr>
        <p:spPr>
          <a:xfrm>
            <a:off x="2503296" y="5009608"/>
            <a:ext cx="2730414" cy="369332"/>
          </a:xfrm>
          <a:prstGeom prst="rect">
            <a:avLst/>
          </a:prstGeom>
          <a:noFill/>
        </p:spPr>
        <p:txBody>
          <a:bodyPr wrap="square" rtlCol="0">
            <a:spAutoFit/>
          </a:bodyPr>
          <a:lstStyle/>
          <a:p>
            <a:r>
              <a:rPr lang="fr-FR" dirty="0" err="1"/>
              <a:t>Ihedate</a:t>
            </a:r>
            <a:r>
              <a:rPr lang="fr-FR" dirty="0"/>
              <a:t> – mars 2025</a:t>
            </a:r>
          </a:p>
        </p:txBody>
      </p:sp>
      <p:sp>
        <p:nvSpPr>
          <p:cNvPr id="4" name="ZoneTexte 3">
            <a:extLst>
              <a:ext uri="{FF2B5EF4-FFF2-40B4-BE49-F238E27FC236}">
                <a16:creationId xmlns:a16="http://schemas.microsoft.com/office/drawing/2014/main" id="{382D0C95-2965-E94D-8B00-6319080989A2}"/>
              </a:ext>
            </a:extLst>
          </p:cNvPr>
          <p:cNvSpPr txBox="1"/>
          <p:nvPr/>
        </p:nvSpPr>
        <p:spPr>
          <a:xfrm>
            <a:off x="0" y="2947505"/>
            <a:ext cx="4773336" cy="2062103"/>
          </a:xfrm>
          <a:prstGeom prst="rect">
            <a:avLst/>
          </a:prstGeom>
          <a:noFill/>
        </p:spPr>
        <p:txBody>
          <a:bodyPr wrap="square" rtlCol="0">
            <a:spAutoFit/>
          </a:bodyPr>
          <a:lstStyle/>
          <a:p>
            <a:r>
              <a:rPr lang="fr-FR" sz="3200" dirty="0"/>
              <a:t>Les véhicules intermédiaires et leur potentiel</a:t>
            </a:r>
            <a:r>
              <a:rPr lang="fr-FR" dirty="0"/>
              <a:t> </a:t>
            </a:r>
            <a:r>
              <a:rPr lang="fr-FR" sz="3200" dirty="0"/>
              <a:t>dans la transition des mobilités</a:t>
            </a:r>
          </a:p>
        </p:txBody>
      </p:sp>
      <p:sp>
        <p:nvSpPr>
          <p:cNvPr id="6" name="ZoneTexte 5">
            <a:extLst>
              <a:ext uri="{FF2B5EF4-FFF2-40B4-BE49-F238E27FC236}">
                <a16:creationId xmlns:a16="http://schemas.microsoft.com/office/drawing/2014/main" id="{0C8ADAFB-FED3-8C1C-13B9-59CF30B10335}"/>
              </a:ext>
            </a:extLst>
          </p:cNvPr>
          <p:cNvSpPr txBox="1"/>
          <p:nvPr/>
        </p:nvSpPr>
        <p:spPr>
          <a:xfrm>
            <a:off x="972740" y="5803134"/>
            <a:ext cx="3296874" cy="677108"/>
          </a:xfrm>
          <a:prstGeom prst="rect">
            <a:avLst/>
          </a:prstGeom>
          <a:noFill/>
        </p:spPr>
        <p:txBody>
          <a:bodyPr wrap="square" rtlCol="0">
            <a:spAutoFit/>
          </a:bodyPr>
          <a:lstStyle/>
          <a:p>
            <a:r>
              <a:rPr lang="fr-FR" dirty="0"/>
              <a:t>Hélène Jacquemin </a:t>
            </a:r>
          </a:p>
          <a:p>
            <a:r>
              <a:rPr lang="fr-FR" sz="1000" dirty="0"/>
              <a:t>Co-fondatrice – co-présidente </a:t>
            </a:r>
            <a:r>
              <a:rPr lang="fr-FR" sz="1000" dirty="0" err="1"/>
              <a:t>In’VD</a:t>
            </a:r>
            <a:r>
              <a:rPr lang="fr-FR" sz="1000" dirty="0"/>
              <a:t> </a:t>
            </a:r>
          </a:p>
          <a:p>
            <a:r>
              <a:rPr lang="fr-FR" sz="1000" dirty="0">
                <a:hlinkClick r:id="rId4"/>
              </a:rPr>
              <a:t>helene@invd.fr</a:t>
            </a:r>
            <a:r>
              <a:rPr lang="fr-FR" sz="1000" dirty="0"/>
              <a:t> </a:t>
            </a:r>
          </a:p>
        </p:txBody>
      </p:sp>
      <p:pic>
        <p:nvPicPr>
          <p:cNvPr id="7" name="Image 6">
            <a:extLst>
              <a:ext uri="{FF2B5EF4-FFF2-40B4-BE49-F238E27FC236}">
                <a16:creationId xmlns:a16="http://schemas.microsoft.com/office/drawing/2014/main" id="{E09B9E4A-6856-D37B-5AD1-F1E58D54AC8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61873" y="1075588"/>
            <a:ext cx="5927665" cy="4445749"/>
          </a:xfrm>
          <a:prstGeom prst="rect">
            <a:avLst/>
          </a:prstGeom>
        </p:spPr>
      </p:pic>
    </p:spTree>
    <p:extLst>
      <p:ext uri="{BB962C8B-B14F-4D97-AF65-F5344CB8AC3E}">
        <p14:creationId xmlns:p14="http://schemas.microsoft.com/office/powerpoint/2010/main" val="156958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4400" y="2175604"/>
            <a:ext cx="6071600" cy="1566620"/>
          </a:xfrm>
          <a:prstGeom prst="rect">
            <a:avLst/>
          </a:prstGeom>
        </p:spPr>
        <p:txBody>
          <a:bodyPr spcFirstLastPara="1" vert="horz" wrap="square" lIns="121900" tIns="121900" rIns="121900" bIns="121900" rtlCol="0" anchor="ctr" anchorCtr="0">
            <a:normAutofit fontScale="90000"/>
          </a:bodyPr>
          <a:lstStyle/>
          <a:p>
            <a:r>
              <a:rPr lang="fr-FR" sz="4800" dirty="0"/>
              <a:t>VITAMINES 12, expérimentation de VELI</a:t>
            </a:r>
            <a:br>
              <a:rPr lang="fr-FR" sz="4800" dirty="0"/>
            </a:br>
            <a:r>
              <a:rPr lang="fr-FR" sz="4800" dirty="0"/>
              <a:t>en conditions réelles</a:t>
            </a:r>
            <a:endParaRPr sz="4800" dirty="0"/>
          </a:p>
        </p:txBody>
      </p:sp>
      <p:pic>
        <p:nvPicPr>
          <p:cNvPr id="3" name="Image 2" descr="Une image contenant texte, Police, capture d’écran&#10;&#10;Description générée automatiquement">
            <a:extLst>
              <a:ext uri="{FF2B5EF4-FFF2-40B4-BE49-F238E27FC236}">
                <a16:creationId xmlns:a16="http://schemas.microsoft.com/office/drawing/2014/main" id="{E9704ECB-BC08-5510-370B-81A92939317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291379"/>
            <a:ext cx="12192000" cy="1566621"/>
          </a:xfrm>
          <a:prstGeom prst="rect">
            <a:avLst/>
          </a:prstGeom>
        </p:spPr>
      </p:pic>
      <p:pic>
        <p:nvPicPr>
          <p:cNvPr id="5" name="Image 4" descr="Une image contenant texte, dessin humoristique, Graphique, graphisme&#10;&#10;Description générée automatiquement">
            <a:extLst>
              <a:ext uri="{FF2B5EF4-FFF2-40B4-BE49-F238E27FC236}">
                <a16:creationId xmlns:a16="http://schemas.microsoft.com/office/drawing/2014/main" id="{6D57948B-B0FC-C52D-62EB-432A8987720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62774" y="656342"/>
            <a:ext cx="5181225" cy="3757259"/>
          </a:xfrm>
          <a:prstGeom prst="rect">
            <a:avLst/>
          </a:prstGeom>
        </p:spPr>
      </p:pic>
      <p:sp>
        <p:nvSpPr>
          <p:cNvPr id="2" name="ZoneTexte 1">
            <a:extLst>
              <a:ext uri="{FF2B5EF4-FFF2-40B4-BE49-F238E27FC236}">
                <a16:creationId xmlns:a16="http://schemas.microsoft.com/office/drawing/2014/main" id="{7B825764-E8A9-5581-B229-84574FD5583A}"/>
              </a:ext>
            </a:extLst>
          </p:cNvPr>
          <p:cNvSpPr txBox="1"/>
          <p:nvPr/>
        </p:nvSpPr>
        <p:spPr>
          <a:xfrm>
            <a:off x="1226990" y="4583733"/>
            <a:ext cx="4336797" cy="369332"/>
          </a:xfrm>
          <a:prstGeom prst="rect">
            <a:avLst/>
          </a:prstGeom>
          <a:noFill/>
        </p:spPr>
        <p:txBody>
          <a:bodyPr wrap="square" rtlCol="0">
            <a:spAutoFit/>
          </a:bodyPr>
          <a:lstStyle/>
          <a:p>
            <a:r>
              <a:rPr lang="fr-FR" sz="1800" b="1" kern="1200" dirty="0">
                <a:solidFill>
                  <a:srgbClr val="0070C0"/>
                </a:solidFill>
                <a:latin typeface="+mn-lt"/>
                <a:ea typeface="+mn-ea"/>
                <a:cs typeface="+mn-cs"/>
              </a:rPr>
              <a:t> </a:t>
            </a:r>
            <a:r>
              <a:rPr lang="fr-FR" sz="1800" b="1" kern="1200" dirty="0">
                <a:solidFill>
                  <a:srgbClr val="0070C0"/>
                </a:solidFill>
                <a:latin typeface="+mn-lt"/>
                <a:ea typeface="+mn-ea"/>
                <a:cs typeface="+mn-cs"/>
                <a:hlinkClick r:id="rId5">
                  <a:extLst>
                    <a:ext uri="{A12FA001-AC4F-418D-AE19-62706E023703}">
                      <ahyp:hlinkClr xmlns:ahyp="http://schemas.microsoft.com/office/drawing/2018/hyperlinkcolor" val="tx"/>
                    </a:ext>
                  </a:extLst>
                </a:hlinkClick>
              </a:rPr>
              <a:t>Présentation Vitamines 12 </a:t>
            </a:r>
            <a:endParaRPr lang="fr-FR" sz="1800" b="1" kern="1200" dirty="0">
              <a:solidFill>
                <a:srgbClr val="0070C0"/>
              </a:solidFill>
              <a:latin typeface="+mn-lt"/>
              <a:ea typeface="+mn-ea"/>
              <a:cs typeface="+mn-cs"/>
            </a:endParaRPr>
          </a:p>
        </p:txBody>
      </p:sp>
      <p:pic>
        <p:nvPicPr>
          <p:cNvPr id="6" name="Image 5">
            <a:extLst>
              <a:ext uri="{FF2B5EF4-FFF2-40B4-BE49-F238E27FC236}">
                <a16:creationId xmlns:a16="http://schemas.microsoft.com/office/drawing/2014/main" id="{807ACA0A-F178-64A2-13FA-E1A19A0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351" y="4265204"/>
            <a:ext cx="1136650" cy="1136650"/>
          </a:xfrm>
          <a:prstGeom prst="rect">
            <a:avLst/>
          </a:prstGeom>
        </p:spPr>
      </p:pic>
      <p:pic>
        <p:nvPicPr>
          <p:cNvPr id="15" name="Image 14">
            <a:extLst>
              <a:ext uri="{FF2B5EF4-FFF2-40B4-BE49-F238E27FC236}">
                <a16:creationId xmlns:a16="http://schemas.microsoft.com/office/drawing/2014/main" id="{D65D22B6-FAD2-52CF-5F41-045BFCF1A8E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122776" y="5619333"/>
            <a:ext cx="1037800" cy="936743"/>
          </a:xfrm>
          <a:prstGeom prst="rect">
            <a:avLst/>
          </a:prstGeom>
        </p:spPr>
      </p:pic>
      <p:pic>
        <p:nvPicPr>
          <p:cNvPr id="7" name="Image 6">
            <a:extLst>
              <a:ext uri="{FF2B5EF4-FFF2-40B4-BE49-F238E27FC236}">
                <a16:creationId xmlns:a16="http://schemas.microsoft.com/office/drawing/2014/main" id="{DD38FFAD-1E05-2CAB-FABB-2EDFD3784C1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846754" y="354347"/>
            <a:ext cx="870568" cy="979748"/>
          </a:xfrm>
          <a:prstGeom prst="rect">
            <a:avLst/>
          </a:prstGeom>
        </p:spPr>
      </p:pic>
    </p:spTree>
    <p:extLst>
      <p:ext uri="{BB962C8B-B14F-4D97-AF65-F5344CB8AC3E}">
        <p14:creationId xmlns:p14="http://schemas.microsoft.com/office/powerpoint/2010/main" val="180110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B4E8B-1B15-15C5-4F72-6215DF6CA8D8}"/>
              </a:ext>
            </a:extLst>
          </p:cNvPr>
          <p:cNvSpPr>
            <a:spLocks noGrp="1"/>
          </p:cNvSpPr>
          <p:nvPr>
            <p:ph type="title"/>
          </p:nvPr>
        </p:nvSpPr>
        <p:spPr>
          <a:xfrm>
            <a:off x="571239" y="278366"/>
            <a:ext cx="10854000" cy="763600"/>
          </a:xfrm>
        </p:spPr>
        <p:txBody>
          <a:bodyPr/>
          <a:lstStyle/>
          <a:p>
            <a:r>
              <a:rPr lang="fr-FR"/>
              <a:t>Vitamines 12 : expérimentation grandeur nature  </a:t>
            </a:r>
            <a:endParaRPr lang="fr-FR" dirty="0"/>
          </a:p>
        </p:txBody>
      </p:sp>
      <p:sp>
        <p:nvSpPr>
          <p:cNvPr id="16" name="Espace réservé du texte 4">
            <a:extLst>
              <a:ext uri="{FF2B5EF4-FFF2-40B4-BE49-F238E27FC236}">
                <a16:creationId xmlns:a16="http://schemas.microsoft.com/office/drawing/2014/main" id="{E1B7C46F-FA91-D8E2-D66B-5BE52FDD0D28}"/>
              </a:ext>
            </a:extLst>
          </p:cNvPr>
          <p:cNvSpPr txBox="1">
            <a:spLocks/>
          </p:cNvSpPr>
          <p:nvPr/>
        </p:nvSpPr>
        <p:spPr>
          <a:xfrm>
            <a:off x="720156" y="1311052"/>
            <a:ext cx="8569256" cy="2275711"/>
          </a:xfrm>
          <a:prstGeom prst="rect">
            <a:avLst/>
          </a:prstGeom>
          <a:noFill/>
          <a:ln>
            <a:noFill/>
          </a:ln>
        </p:spPr>
        <p:txBody>
          <a:bodyPr spcFirstLastPara="1" wrap="square" lIns="121900" tIns="121900" rIns="121900" bIns="121900" rtlCol="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a:buFont typeface="Arial" panose="020B0604020202020204" pitchFamily="34" charset="0"/>
              <a:buChar char="•"/>
            </a:pPr>
            <a:r>
              <a:rPr lang="fr-FR" sz="2000" dirty="0">
                <a:solidFill>
                  <a:schemeClr val="dk2"/>
                </a:solidFill>
                <a:latin typeface="Montserrat"/>
                <a:sym typeface="Montserrat"/>
              </a:rPr>
              <a:t>De janvier 2021 à décembre 25, avec </a:t>
            </a:r>
          </a:p>
          <a:p>
            <a:pPr marL="114300" indent="0">
              <a:buNone/>
            </a:pPr>
            <a:r>
              <a:rPr lang="fr-FR" sz="2000" dirty="0"/>
              <a:t>	</a:t>
            </a:r>
            <a:r>
              <a:rPr lang="fr-FR" sz="2000" dirty="0">
                <a:solidFill>
                  <a:schemeClr val="dk2"/>
                </a:solidFill>
                <a:latin typeface="Montserrat"/>
                <a:sym typeface="Montserrat"/>
              </a:rPr>
              <a:t>un démarrage effectif en octobre 23 – Extension en 2026 ?</a:t>
            </a:r>
            <a:endParaRPr lang="fr-FR" sz="1867" dirty="0"/>
          </a:p>
          <a:p>
            <a:pPr>
              <a:buFont typeface="Arial" panose="020B0604020202020204" pitchFamily="34" charset="0"/>
              <a:buChar char="•"/>
            </a:pPr>
            <a:r>
              <a:rPr lang="fr-FR" sz="1867" dirty="0"/>
              <a:t>Déploiement par bassins de vie</a:t>
            </a:r>
          </a:p>
          <a:p>
            <a:pPr>
              <a:buFont typeface="Arial" panose="020B0604020202020204" pitchFamily="34" charset="0"/>
              <a:buChar char="•"/>
            </a:pPr>
            <a:r>
              <a:rPr lang="fr-FR" sz="1867" dirty="0"/>
              <a:t>Tests de 2 x 1 mois  </a:t>
            </a:r>
          </a:p>
          <a:p>
            <a:pPr>
              <a:buFont typeface="Arial" panose="020B0604020202020204" pitchFamily="34" charset="0"/>
              <a:buChar char="•"/>
            </a:pPr>
            <a:r>
              <a:rPr lang="fr-FR" sz="1867" dirty="0"/>
              <a:t>À bord du véhicule : fiche technique, kit sécurité, carnets de bord</a:t>
            </a:r>
          </a:p>
          <a:p>
            <a:pPr>
              <a:buFont typeface="Arial" panose="020B0604020202020204" pitchFamily="34" charset="0"/>
              <a:buChar char="•"/>
            </a:pPr>
            <a:r>
              <a:rPr lang="fr-FR" sz="1867" dirty="0"/>
              <a:t>Questionnaires de fin de test</a:t>
            </a:r>
          </a:p>
        </p:txBody>
      </p:sp>
      <p:sp>
        <p:nvSpPr>
          <p:cNvPr id="3" name="ZoneTexte 2">
            <a:extLst>
              <a:ext uri="{FF2B5EF4-FFF2-40B4-BE49-F238E27FC236}">
                <a16:creationId xmlns:a16="http://schemas.microsoft.com/office/drawing/2014/main" id="{894E5352-0914-8D4B-FF15-4C3F38F02C35}"/>
              </a:ext>
            </a:extLst>
          </p:cNvPr>
          <p:cNvSpPr txBox="1"/>
          <p:nvPr/>
        </p:nvSpPr>
        <p:spPr>
          <a:xfrm>
            <a:off x="9018053" y="620773"/>
            <a:ext cx="2623014" cy="1815882"/>
          </a:xfrm>
          <a:prstGeom prst="rect">
            <a:avLst/>
          </a:prstGeom>
          <a:noFill/>
        </p:spPr>
        <p:txBody>
          <a:bodyPr wrap="square">
            <a:spAutoFit/>
          </a:bodyPr>
          <a:lstStyle/>
          <a:p>
            <a:r>
              <a:rPr lang="fr-FR" sz="1600" i="1" dirty="0">
                <a:solidFill>
                  <a:srgbClr val="595959"/>
                </a:solidFill>
                <a:latin typeface="Montserrat" panose="00000500000000000000" pitchFamily="2" charset="0"/>
                <a:cs typeface="Times New Roman" panose="02020603050405020304" pitchFamily="18" charset="0"/>
              </a:rPr>
              <a:t>Proposer aux habitants volontaires du territoire, d’expérimenter des véhicules intermédiaires en remplacement de leur voiture  au quotidien.</a:t>
            </a:r>
            <a:endParaRPr lang="fr-FR" sz="1600" dirty="0">
              <a:solidFill>
                <a:srgbClr val="595959"/>
              </a:solidFill>
              <a:latin typeface="Montserrat" panose="00000500000000000000" pitchFamily="2" charset="0"/>
              <a:cs typeface="Times New Roman" panose="02020603050405020304" pitchFamily="18" charset="0"/>
            </a:endParaRPr>
          </a:p>
        </p:txBody>
      </p:sp>
      <p:pic>
        <p:nvPicPr>
          <p:cNvPr id="8" name="Image 7">
            <a:extLst>
              <a:ext uri="{FF2B5EF4-FFF2-40B4-BE49-F238E27FC236}">
                <a16:creationId xmlns:a16="http://schemas.microsoft.com/office/drawing/2014/main" id="{E516AD81-23EF-3E15-9687-1289348495D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3382" y="3662033"/>
            <a:ext cx="3529780" cy="2647335"/>
          </a:xfrm>
          <a:prstGeom prst="rect">
            <a:avLst/>
          </a:prstGeom>
        </p:spPr>
      </p:pic>
      <p:pic>
        <p:nvPicPr>
          <p:cNvPr id="10" name="Image 9">
            <a:extLst>
              <a:ext uri="{FF2B5EF4-FFF2-40B4-BE49-F238E27FC236}">
                <a16:creationId xmlns:a16="http://schemas.microsoft.com/office/drawing/2014/main" id="{64F5C0DB-F6A5-6349-E53D-B7BCCA9162B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12672" y="3344942"/>
            <a:ext cx="3952568" cy="2964426"/>
          </a:xfrm>
          <a:prstGeom prst="rect">
            <a:avLst/>
          </a:prstGeom>
        </p:spPr>
      </p:pic>
    </p:spTree>
    <p:extLst>
      <p:ext uri="{BB962C8B-B14F-4D97-AF65-F5344CB8AC3E}">
        <p14:creationId xmlns:p14="http://schemas.microsoft.com/office/powerpoint/2010/main" val="88950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85BCAAFD-41FC-2C63-F566-67903273959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130" y="3570891"/>
            <a:ext cx="2097230" cy="1409462"/>
          </a:xfrm>
          <a:prstGeom prst="rect">
            <a:avLst/>
          </a:prstGeom>
        </p:spPr>
      </p:pic>
      <p:pic>
        <p:nvPicPr>
          <p:cNvPr id="35" name="Image 34">
            <a:extLst>
              <a:ext uri="{FF2B5EF4-FFF2-40B4-BE49-F238E27FC236}">
                <a16:creationId xmlns:a16="http://schemas.microsoft.com/office/drawing/2014/main" id="{506B0792-6534-41CE-E9F0-E0077C8F3FF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1317" y="5063988"/>
            <a:ext cx="2371007" cy="1518194"/>
          </a:xfrm>
          <a:prstGeom prst="rect">
            <a:avLst/>
          </a:prstGeom>
        </p:spPr>
      </p:pic>
      <p:pic>
        <p:nvPicPr>
          <p:cNvPr id="37" name="Image 36">
            <a:extLst>
              <a:ext uri="{FF2B5EF4-FFF2-40B4-BE49-F238E27FC236}">
                <a16:creationId xmlns:a16="http://schemas.microsoft.com/office/drawing/2014/main" id="{98869607-99F4-8290-DF9A-750AF86D9A5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91716" y="3799394"/>
            <a:ext cx="1986728" cy="1705882"/>
          </a:xfrm>
          <a:prstGeom prst="rect">
            <a:avLst/>
          </a:prstGeom>
        </p:spPr>
      </p:pic>
      <p:pic>
        <p:nvPicPr>
          <p:cNvPr id="39" name="Image 38">
            <a:extLst>
              <a:ext uri="{FF2B5EF4-FFF2-40B4-BE49-F238E27FC236}">
                <a16:creationId xmlns:a16="http://schemas.microsoft.com/office/drawing/2014/main" id="{E336BCB9-ED57-DA0F-96DD-3B8060AE155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022552" y="4258053"/>
            <a:ext cx="1891140" cy="1710408"/>
          </a:xfrm>
          <a:prstGeom prst="rect">
            <a:avLst/>
          </a:prstGeom>
        </p:spPr>
      </p:pic>
      <p:pic>
        <p:nvPicPr>
          <p:cNvPr id="41" name="Image 40">
            <a:extLst>
              <a:ext uri="{FF2B5EF4-FFF2-40B4-BE49-F238E27FC236}">
                <a16:creationId xmlns:a16="http://schemas.microsoft.com/office/drawing/2014/main" id="{BCF193FE-30CA-404D-8E69-229AD4A2EE3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661209" y="2384425"/>
            <a:ext cx="2120907" cy="1710409"/>
          </a:xfrm>
          <a:prstGeom prst="rect">
            <a:avLst/>
          </a:prstGeom>
        </p:spPr>
      </p:pic>
      <p:pic>
        <p:nvPicPr>
          <p:cNvPr id="43" name="Image 42">
            <a:extLst>
              <a:ext uri="{FF2B5EF4-FFF2-40B4-BE49-F238E27FC236}">
                <a16:creationId xmlns:a16="http://schemas.microsoft.com/office/drawing/2014/main" id="{F39FBF89-82C2-B593-9E26-91EB10EFEF0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737416" y="322557"/>
            <a:ext cx="2044700" cy="1847850"/>
          </a:xfrm>
          <a:prstGeom prst="rect">
            <a:avLst/>
          </a:prstGeom>
        </p:spPr>
      </p:pic>
      <p:pic>
        <p:nvPicPr>
          <p:cNvPr id="45" name="Image 44">
            <a:extLst>
              <a:ext uri="{FF2B5EF4-FFF2-40B4-BE49-F238E27FC236}">
                <a16:creationId xmlns:a16="http://schemas.microsoft.com/office/drawing/2014/main" id="{47C3288B-9C96-1184-7864-D7666DA6D617}"/>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86834" y="1614688"/>
            <a:ext cx="1833174" cy="1637908"/>
          </a:xfrm>
          <a:prstGeom prst="rect">
            <a:avLst/>
          </a:prstGeom>
        </p:spPr>
      </p:pic>
      <p:pic>
        <p:nvPicPr>
          <p:cNvPr id="51" name="Image 50">
            <a:extLst>
              <a:ext uri="{FF2B5EF4-FFF2-40B4-BE49-F238E27FC236}">
                <a16:creationId xmlns:a16="http://schemas.microsoft.com/office/drawing/2014/main" id="{B714603E-EACC-7A72-8A0E-3AB124362546}"/>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343240" y="4466322"/>
            <a:ext cx="2418750" cy="2247131"/>
          </a:xfrm>
          <a:prstGeom prst="rect">
            <a:avLst/>
          </a:prstGeom>
        </p:spPr>
      </p:pic>
      <p:sp>
        <p:nvSpPr>
          <p:cNvPr id="4" name="ZoneTexte 3">
            <a:extLst>
              <a:ext uri="{FF2B5EF4-FFF2-40B4-BE49-F238E27FC236}">
                <a16:creationId xmlns:a16="http://schemas.microsoft.com/office/drawing/2014/main" id="{D38EAF15-D0CF-6139-CD71-A4F0F20050CA}"/>
              </a:ext>
            </a:extLst>
          </p:cNvPr>
          <p:cNvSpPr txBox="1"/>
          <p:nvPr/>
        </p:nvSpPr>
        <p:spPr>
          <a:xfrm>
            <a:off x="2322706" y="144547"/>
            <a:ext cx="6189798" cy="605230"/>
          </a:xfrm>
          <a:prstGeom prst="rect">
            <a:avLst/>
          </a:prstGeom>
          <a:noFill/>
        </p:spPr>
        <p:txBody>
          <a:bodyPr wrap="square" rtlCol="0">
            <a:spAutoFit/>
          </a:bodyPr>
          <a:lstStyle/>
          <a:p>
            <a:r>
              <a:rPr lang="fr-FR" sz="3333" dirty="0">
                <a:solidFill>
                  <a:srgbClr val="00A17A"/>
                </a:solidFill>
                <a:latin typeface="Oswald"/>
                <a:sym typeface="Oswald"/>
              </a:rPr>
              <a:t>Quels véhicules pour quels usages ? </a:t>
            </a:r>
          </a:p>
        </p:txBody>
      </p:sp>
      <p:pic>
        <p:nvPicPr>
          <p:cNvPr id="7" name="Image 6">
            <a:extLst>
              <a:ext uri="{FF2B5EF4-FFF2-40B4-BE49-F238E27FC236}">
                <a16:creationId xmlns:a16="http://schemas.microsoft.com/office/drawing/2014/main" id="{471D9548-BBF4-EB4A-C7ED-DD4E9395EB10}"/>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98811" y="201694"/>
            <a:ext cx="1833173" cy="1329359"/>
          </a:xfrm>
          <a:prstGeom prst="rect">
            <a:avLst/>
          </a:prstGeom>
        </p:spPr>
      </p:pic>
      <p:sp>
        <p:nvSpPr>
          <p:cNvPr id="8" name="ZoneTexte 7">
            <a:extLst>
              <a:ext uri="{FF2B5EF4-FFF2-40B4-BE49-F238E27FC236}">
                <a16:creationId xmlns:a16="http://schemas.microsoft.com/office/drawing/2014/main" id="{684143E9-381B-A907-5334-B061CDE1E20C}"/>
              </a:ext>
            </a:extLst>
          </p:cNvPr>
          <p:cNvSpPr txBox="1"/>
          <p:nvPr/>
        </p:nvSpPr>
        <p:spPr>
          <a:xfrm>
            <a:off x="2725373" y="833412"/>
            <a:ext cx="2329313" cy="369332"/>
          </a:xfrm>
          <a:prstGeom prst="rect">
            <a:avLst/>
          </a:prstGeom>
          <a:noFill/>
          <a:ln>
            <a:solidFill>
              <a:srgbClr val="00B050"/>
            </a:solidFill>
          </a:ln>
        </p:spPr>
        <p:txBody>
          <a:bodyPr wrap="square" rtlCol="0">
            <a:spAutoFit/>
          </a:bodyPr>
          <a:lstStyle/>
          <a:p>
            <a:r>
              <a:rPr lang="fr-FR" dirty="0"/>
              <a:t>Combien de places </a:t>
            </a:r>
          </a:p>
        </p:txBody>
      </p:sp>
      <p:sp>
        <p:nvSpPr>
          <p:cNvPr id="10" name="ZoneTexte 9">
            <a:extLst>
              <a:ext uri="{FF2B5EF4-FFF2-40B4-BE49-F238E27FC236}">
                <a16:creationId xmlns:a16="http://schemas.microsoft.com/office/drawing/2014/main" id="{0EF6654C-FC36-503D-47AD-580E4BCF25F9}"/>
              </a:ext>
            </a:extLst>
          </p:cNvPr>
          <p:cNvSpPr txBox="1"/>
          <p:nvPr/>
        </p:nvSpPr>
        <p:spPr>
          <a:xfrm>
            <a:off x="6306102" y="1973968"/>
            <a:ext cx="2594816" cy="369332"/>
          </a:xfrm>
          <a:prstGeom prst="rect">
            <a:avLst/>
          </a:prstGeom>
          <a:noFill/>
          <a:ln>
            <a:solidFill>
              <a:srgbClr val="00B050"/>
            </a:solidFill>
          </a:ln>
        </p:spPr>
        <p:txBody>
          <a:bodyPr wrap="square" rtlCol="0">
            <a:spAutoFit/>
          </a:bodyPr>
          <a:lstStyle/>
          <a:p>
            <a:r>
              <a:rPr lang="fr-FR" dirty="0"/>
              <a:t>Homologué ou certifié </a:t>
            </a:r>
          </a:p>
        </p:txBody>
      </p:sp>
      <p:sp>
        <p:nvSpPr>
          <p:cNvPr id="11" name="ZoneTexte 10">
            <a:extLst>
              <a:ext uri="{FF2B5EF4-FFF2-40B4-BE49-F238E27FC236}">
                <a16:creationId xmlns:a16="http://schemas.microsoft.com/office/drawing/2014/main" id="{4B12DF5E-4040-FAE5-024B-A1A9188A9AD8}"/>
              </a:ext>
            </a:extLst>
          </p:cNvPr>
          <p:cNvSpPr txBox="1"/>
          <p:nvPr/>
        </p:nvSpPr>
        <p:spPr>
          <a:xfrm>
            <a:off x="6306102" y="1430022"/>
            <a:ext cx="2329313" cy="369332"/>
          </a:xfrm>
          <a:prstGeom prst="rect">
            <a:avLst/>
          </a:prstGeom>
          <a:noFill/>
          <a:ln>
            <a:solidFill>
              <a:srgbClr val="00B050"/>
            </a:solidFill>
          </a:ln>
        </p:spPr>
        <p:txBody>
          <a:bodyPr wrap="square" rtlCol="0">
            <a:spAutoFit/>
          </a:bodyPr>
          <a:lstStyle/>
          <a:p>
            <a:r>
              <a:rPr lang="fr-FR" dirty="0"/>
              <a:t>80, 45, 90, 25 km/h </a:t>
            </a:r>
          </a:p>
        </p:txBody>
      </p:sp>
      <p:sp>
        <p:nvSpPr>
          <p:cNvPr id="12" name="ZoneTexte 11">
            <a:extLst>
              <a:ext uri="{FF2B5EF4-FFF2-40B4-BE49-F238E27FC236}">
                <a16:creationId xmlns:a16="http://schemas.microsoft.com/office/drawing/2014/main" id="{89EC09C5-070C-7A05-2A34-D72EAB613AC5}"/>
              </a:ext>
            </a:extLst>
          </p:cNvPr>
          <p:cNvSpPr txBox="1"/>
          <p:nvPr/>
        </p:nvSpPr>
        <p:spPr>
          <a:xfrm>
            <a:off x="2629904" y="1465840"/>
            <a:ext cx="3045359" cy="369332"/>
          </a:xfrm>
          <a:prstGeom prst="rect">
            <a:avLst/>
          </a:prstGeom>
          <a:noFill/>
          <a:ln>
            <a:solidFill>
              <a:srgbClr val="00B050"/>
            </a:solidFill>
          </a:ln>
        </p:spPr>
        <p:txBody>
          <a:bodyPr wrap="square" rtlCol="0">
            <a:spAutoFit/>
          </a:bodyPr>
          <a:lstStyle/>
          <a:p>
            <a:r>
              <a:rPr lang="fr-FR" dirty="0"/>
              <a:t>Critère d’efficience en nm </a:t>
            </a:r>
          </a:p>
        </p:txBody>
      </p:sp>
      <p:sp>
        <p:nvSpPr>
          <p:cNvPr id="2" name="ZoneTexte 1">
            <a:extLst>
              <a:ext uri="{FF2B5EF4-FFF2-40B4-BE49-F238E27FC236}">
                <a16:creationId xmlns:a16="http://schemas.microsoft.com/office/drawing/2014/main" id="{B7AC3EFD-5A0B-BC60-C39B-117CF04989DE}"/>
              </a:ext>
            </a:extLst>
          </p:cNvPr>
          <p:cNvSpPr txBox="1"/>
          <p:nvPr/>
        </p:nvSpPr>
        <p:spPr>
          <a:xfrm>
            <a:off x="5950328" y="764288"/>
            <a:ext cx="2891445" cy="369332"/>
          </a:xfrm>
          <a:prstGeom prst="rect">
            <a:avLst/>
          </a:prstGeom>
          <a:noFill/>
          <a:ln>
            <a:solidFill>
              <a:srgbClr val="00B050"/>
            </a:solidFill>
          </a:ln>
        </p:spPr>
        <p:txBody>
          <a:bodyPr wrap="square" rtlCol="0">
            <a:spAutoFit/>
          </a:bodyPr>
          <a:lstStyle/>
          <a:p>
            <a:r>
              <a:rPr lang="fr-FR" dirty="0"/>
              <a:t>Mobilité active ou passive </a:t>
            </a:r>
          </a:p>
        </p:txBody>
      </p:sp>
      <p:sp>
        <p:nvSpPr>
          <p:cNvPr id="3" name="ZoneTexte 2">
            <a:extLst>
              <a:ext uri="{FF2B5EF4-FFF2-40B4-BE49-F238E27FC236}">
                <a16:creationId xmlns:a16="http://schemas.microsoft.com/office/drawing/2014/main" id="{0AE7BE72-D825-7931-845A-204084823C70}"/>
              </a:ext>
            </a:extLst>
          </p:cNvPr>
          <p:cNvSpPr txBox="1"/>
          <p:nvPr/>
        </p:nvSpPr>
        <p:spPr>
          <a:xfrm>
            <a:off x="2725373" y="2058804"/>
            <a:ext cx="2762451" cy="646331"/>
          </a:xfrm>
          <a:prstGeom prst="rect">
            <a:avLst/>
          </a:prstGeom>
          <a:noFill/>
          <a:ln>
            <a:solidFill>
              <a:srgbClr val="00B050"/>
            </a:solidFill>
          </a:ln>
        </p:spPr>
        <p:txBody>
          <a:bodyPr wrap="square" rtlCol="0">
            <a:spAutoFit/>
          </a:bodyPr>
          <a:lstStyle/>
          <a:p>
            <a:r>
              <a:rPr lang="fr-FR" dirty="0"/>
              <a:t>Pas besoin de permis de conduire </a:t>
            </a:r>
          </a:p>
        </p:txBody>
      </p:sp>
      <p:pic>
        <p:nvPicPr>
          <p:cNvPr id="6" name="Image 5">
            <a:extLst>
              <a:ext uri="{FF2B5EF4-FFF2-40B4-BE49-F238E27FC236}">
                <a16:creationId xmlns:a16="http://schemas.microsoft.com/office/drawing/2014/main" id="{19C37C46-70EA-490B-879E-2060EAE6D7A2}"/>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026468" y="2774001"/>
            <a:ext cx="2669548" cy="1501621"/>
          </a:xfrm>
          <a:prstGeom prst="rect">
            <a:avLst/>
          </a:prstGeom>
        </p:spPr>
      </p:pic>
      <p:pic>
        <p:nvPicPr>
          <p:cNvPr id="5" name="Image 4">
            <a:extLst>
              <a:ext uri="{FF2B5EF4-FFF2-40B4-BE49-F238E27FC236}">
                <a16:creationId xmlns:a16="http://schemas.microsoft.com/office/drawing/2014/main" id="{EC85EC7F-2B9C-8235-59FE-F27875149469}"/>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305110" y="2751823"/>
            <a:ext cx="2635490" cy="1667810"/>
          </a:xfrm>
          <a:prstGeom prst="rect">
            <a:avLst/>
          </a:prstGeom>
        </p:spPr>
      </p:pic>
      <p:pic>
        <p:nvPicPr>
          <p:cNvPr id="13" name="Image 12">
            <a:extLst>
              <a:ext uri="{FF2B5EF4-FFF2-40B4-BE49-F238E27FC236}">
                <a16:creationId xmlns:a16="http://schemas.microsoft.com/office/drawing/2014/main" id="{89058B5F-8668-A065-9FDC-81A1D0519D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34194" y="4572002"/>
            <a:ext cx="2857500" cy="1600200"/>
          </a:xfrm>
          <a:prstGeom prst="rect">
            <a:avLst/>
          </a:prstGeom>
        </p:spPr>
      </p:pic>
    </p:spTree>
    <p:extLst>
      <p:ext uri="{BB962C8B-B14F-4D97-AF65-F5344CB8AC3E}">
        <p14:creationId xmlns:p14="http://schemas.microsoft.com/office/powerpoint/2010/main" val="271396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a:extLst>
              <a:ext uri="{FF2B5EF4-FFF2-40B4-BE49-F238E27FC236}">
                <a16:creationId xmlns:a16="http://schemas.microsoft.com/office/drawing/2014/main" id="{9D1BCAC6-B79F-D347-B8A1-9407D78867BA}"/>
              </a:ext>
            </a:extLst>
          </p:cNvPr>
          <p:cNvSpPr>
            <a:spLocks noGrp="1"/>
          </p:cNvSpPr>
          <p:nvPr>
            <p:ph type="title"/>
          </p:nvPr>
        </p:nvSpPr>
        <p:spPr>
          <a:xfrm>
            <a:off x="574534" y="129475"/>
            <a:ext cx="9071171" cy="914400"/>
          </a:xfrm>
        </p:spPr>
        <p:txBody>
          <a:bodyPr>
            <a:normAutofit/>
          </a:bodyPr>
          <a:lstStyle/>
          <a:p>
            <a:r>
              <a:rPr lang="fr-FR" sz="2400" b="1" dirty="0"/>
              <a:t>VITAMINES 12 : installer les conditions de la sécurité des usagers pour le partage des voies</a:t>
            </a:r>
          </a:p>
        </p:txBody>
      </p:sp>
      <p:pic>
        <p:nvPicPr>
          <p:cNvPr id="7" name="Image 6">
            <a:extLst>
              <a:ext uri="{FF2B5EF4-FFF2-40B4-BE49-F238E27FC236}">
                <a16:creationId xmlns:a16="http://schemas.microsoft.com/office/drawing/2014/main" id="{010E7BF8-7371-AA63-6C46-C8802F3896F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9249" y="1321439"/>
            <a:ext cx="2692384" cy="2019288"/>
          </a:xfrm>
          <a:prstGeom prst="rect">
            <a:avLst/>
          </a:prstGeom>
        </p:spPr>
      </p:pic>
      <p:pic>
        <p:nvPicPr>
          <p:cNvPr id="9" name="Image 8">
            <a:extLst>
              <a:ext uri="{FF2B5EF4-FFF2-40B4-BE49-F238E27FC236}">
                <a16:creationId xmlns:a16="http://schemas.microsoft.com/office/drawing/2014/main" id="{40C4A402-6252-E40D-A67B-FAD5E3C9446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2960932" y="1654476"/>
            <a:ext cx="2664296" cy="1998222"/>
          </a:xfrm>
          <a:prstGeom prst="rect">
            <a:avLst/>
          </a:prstGeom>
        </p:spPr>
      </p:pic>
      <p:pic>
        <p:nvPicPr>
          <p:cNvPr id="12" name="Image 11">
            <a:extLst>
              <a:ext uri="{FF2B5EF4-FFF2-40B4-BE49-F238E27FC236}">
                <a16:creationId xmlns:a16="http://schemas.microsoft.com/office/drawing/2014/main" id="{31644473-B36C-AF45-06CC-8769CB01FD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101" y="1290923"/>
            <a:ext cx="4924443" cy="2446388"/>
          </a:xfrm>
          <a:prstGeom prst="rect">
            <a:avLst/>
          </a:prstGeom>
        </p:spPr>
      </p:pic>
      <p:pic>
        <p:nvPicPr>
          <p:cNvPr id="13" name="Image 12">
            <a:extLst>
              <a:ext uri="{FF2B5EF4-FFF2-40B4-BE49-F238E27FC236}">
                <a16:creationId xmlns:a16="http://schemas.microsoft.com/office/drawing/2014/main" id="{C8FA8AB7-879E-80DB-AC18-EC0D232AB8C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9714" y="3711162"/>
            <a:ext cx="4450619" cy="3146838"/>
          </a:xfrm>
          <a:prstGeom prst="rect">
            <a:avLst/>
          </a:prstGeom>
        </p:spPr>
      </p:pic>
      <p:pic>
        <p:nvPicPr>
          <p:cNvPr id="17" name="Image 16">
            <a:extLst>
              <a:ext uri="{FF2B5EF4-FFF2-40B4-BE49-F238E27FC236}">
                <a16:creationId xmlns:a16="http://schemas.microsoft.com/office/drawing/2014/main" id="{78031BB7-4636-B473-F119-9A4444CB003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824454" y="3720199"/>
            <a:ext cx="4183735" cy="3137801"/>
          </a:xfrm>
          <a:prstGeom prst="rect">
            <a:avLst/>
          </a:prstGeom>
        </p:spPr>
      </p:pic>
    </p:spTree>
    <p:extLst>
      <p:ext uri="{BB962C8B-B14F-4D97-AF65-F5344CB8AC3E}">
        <p14:creationId xmlns:p14="http://schemas.microsoft.com/office/powerpoint/2010/main" val="37105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4225783-6637-479E-E739-DFC872BB4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414"/>
            <a:ext cx="12192000" cy="6936828"/>
          </a:xfrm>
          <a:prstGeom prst="rect">
            <a:avLst/>
          </a:prstGeom>
        </p:spPr>
      </p:pic>
    </p:spTree>
    <p:extLst>
      <p:ext uri="{BB962C8B-B14F-4D97-AF65-F5344CB8AC3E}">
        <p14:creationId xmlns:p14="http://schemas.microsoft.com/office/powerpoint/2010/main" val="214374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A9C8B-B7C8-70B9-7FAA-18D893EDD810}"/>
              </a:ext>
            </a:extLst>
          </p:cNvPr>
          <p:cNvSpPr>
            <a:spLocks noGrp="1"/>
          </p:cNvSpPr>
          <p:nvPr>
            <p:ph type="title"/>
          </p:nvPr>
        </p:nvSpPr>
        <p:spPr>
          <a:xfrm>
            <a:off x="867535" y="357393"/>
            <a:ext cx="10854000" cy="763600"/>
          </a:xfrm>
        </p:spPr>
        <p:txBody>
          <a:bodyPr/>
          <a:lstStyle/>
          <a:p>
            <a:r>
              <a:rPr lang="fr-FR" dirty="0"/>
              <a:t>PREMIERS RESULTATS </a:t>
            </a:r>
          </a:p>
        </p:txBody>
      </p:sp>
      <p:pic>
        <p:nvPicPr>
          <p:cNvPr id="7" name="Image 6">
            <a:extLst>
              <a:ext uri="{FF2B5EF4-FFF2-40B4-BE49-F238E27FC236}">
                <a16:creationId xmlns:a16="http://schemas.microsoft.com/office/drawing/2014/main" id="{40BC05A0-5023-D0BA-96AA-298927B3ED2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2432" y="1120677"/>
            <a:ext cx="5189321" cy="2308323"/>
          </a:xfrm>
          <a:prstGeom prst="rect">
            <a:avLst/>
          </a:prstGeom>
        </p:spPr>
      </p:pic>
      <p:sp>
        <p:nvSpPr>
          <p:cNvPr id="8" name="ZoneTexte 7">
            <a:extLst>
              <a:ext uri="{FF2B5EF4-FFF2-40B4-BE49-F238E27FC236}">
                <a16:creationId xmlns:a16="http://schemas.microsoft.com/office/drawing/2014/main" id="{9C2B1D50-14AB-9704-98CC-F4612ACB13E5}"/>
              </a:ext>
            </a:extLst>
          </p:cNvPr>
          <p:cNvSpPr txBox="1"/>
          <p:nvPr/>
        </p:nvSpPr>
        <p:spPr>
          <a:xfrm>
            <a:off x="922433" y="3500164"/>
            <a:ext cx="4672122" cy="369332"/>
          </a:xfrm>
          <a:prstGeom prst="rect">
            <a:avLst/>
          </a:prstGeom>
          <a:noFill/>
        </p:spPr>
        <p:txBody>
          <a:bodyPr wrap="square" rtlCol="0">
            <a:spAutoFit/>
          </a:bodyPr>
          <a:lstStyle/>
          <a:p>
            <a:r>
              <a:rPr lang="fr-FR" dirty="0"/>
              <a:t>Source : </a:t>
            </a:r>
            <a:r>
              <a:rPr lang="fr-FR" dirty="0" err="1"/>
              <a:t>Carmoove</a:t>
            </a:r>
            <a:r>
              <a:rPr lang="fr-FR" dirty="0"/>
              <a:t> </a:t>
            </a:r>
          </a:p>
        </p:txBody>
      </p:sp>
      <p:sp>
        <p:nvSpPr>
          <p:cNvPr id="9" name="ZoneTexte 8">
            <a:extLst>
              <a:ext uri="{FF2B5EF4-FFF2-40B4-BE49-F238E27FC236}">
                <a16:creationId xmlns:a16="http://schemas.microsoft.com/office/drawing/2014/main" id="{D83B3E62-E8B7-6E35-22D4-0F9FF851D782}"/>
              </a:ext>
            </a:extLst>
          </p:cNvPr>
          <p:cNvSpPr txBox="1"/>
          <p:nvPr/>
        </p:nvSpPr>
        <p:spPr>
          <a:xfrm>
            <a:off x="6990735" y="889204"/>
            <a:ext cx="2202426" cy="923330"/>
          </a:xfrm>
          <a:prstGeom prst="rect">
            <a:avLst/>
          </a:prstGeom>
          <a:noFill/>
        </p:spPr>
        <p:txBody>
          <a:bodyPr wrap="square" rtlCol="0">
            <a:spAutoFit/>
          </a:bodyPr>
          <a:lstStyle/>
          <a:p>
            <a:r>
              <a:rPr lang="fr-FR" sz="5400" kern="1200" dirty="0">
                <a:solidFill>
                  <a:schemeClr val="tx1"/>
                </a:solidFill>
                <a:latin typeface="+mn-lt"/>
                <a:ea typeface="+mn-ea"/>
                <a:cs typeface="+mn-cs"/>
              </a:rPr>
              <a:t>93 %</a:t>
            </a:r>
          </a:p>
        </p:txBody>
      </p:sp>
      <p:sp>
        <p:nvSpPr>
          <p:cNvPr id="12" name="ZoneTexte 11">
            <a:extLst>
              <a:ext uri="{FF2B5EF4-FFF2-40B4-BE49-F238E27FC236}">
                <a16:creationId xmlns:a16="http://schemas.microsoft.com/office/drawing/2014/main" id="{A7A306E4-463D-89DB-0E1A-F337D98E916C}"/>
              </a:ext>
            </a:extLst>
          </p:cNvPr>
          <p:cNvSpPr txBox="1"/>
          <p:nvPr/>
        </p:nvSpPr>
        <p:spPr>
          <a:xfrm>
            <a:off x="8514736" y="1004915"/>
            <a:ext cx="2438400" cy="646331"/>
          </a:xfrm>
          <a:prstGeom prst="rect">
            <a:avLst/>
          </a:prstGeom>
          <a:noFill/>
        </p:spPr>
        <p:txBody>
          <a:bodyPr wrap="square" rtlCol="0">
            <a:spAutoFit/>
          </a:bodyPr>
          <a:lstStyle/>
          <a:p>
            <a:r>
              <a:rPr lang="fr-FR" dirty="0"/>
              <a:t>Testeuses et testeurs satisfaits </a:t>
            </a:r>
          </a:p>
        </p:txBody>
      </p:sp>
      <p:sp>
        <p:nvSpPr>
          <p:cNvPr id="13" name="ZoneTexte 12">
            <a:extLst>
              <a:ext uri="{FF2B5EF4-FFF2-40B4-BE49-F238E27FC236}">
                <a16:creationId xmlns:a16="http://schemas.microsoft.com/office/drawing/2014/main" id="{94284939-979A-1CD6-695C-89C5C49A1EC6}"/>
              </a:ext>
            </a:extLst>
          </p:cNvPr>
          <p:cNvSpPr txBox="1"/>
          <p:nvPr/>
        </p:nvSpPr>
        <p:spPr>
          <a:xfrm>
            <a:off x="651226" y="4192284"/>
            <a:ext cx="4444180" cy="1938992"/>
          </a:xfrm>
          <a:prstGeom prst="rect">
            <a:avLst/>
          </a:prstGeom>
          <a:noFill/>
        </p:spPr>
        <p:txBody>
          <a:bodyPr wrap="square" rtlCol="0">
            <a:spAutoFit/>
          </a:bodyPr>
          <a:lstStyle/>
          <a:p>
            <a:r>
              <a:rPr lang="fr-FR" sz="2000" dirty="0"/>
              <a:t>Des constructeurs avides des retours de tests des expérimentatrices et expérimentateurs pour travailler leurs prototypes : </a:t>
            </a:r>
          </a:p>
          <a:p>
            <a:r>
              <a:rPr lang="fr-FR" sz="2000" dirty="0"/>
              <a:t>sécurité, fiabilité, ergonomie, perceptions diverses… </a:t>
            </a:r>
          </a:p>
        </p:txBody>
      </p:sp>
      <p:sp>
        <p:nvSpPr>
          <p:cNvPr id="14" name="ZoneTexte 13">
            <a:extLst>
              <a:ext uri="{FF2B5EF4-FFF2-40B4-BE49-F238E27FC236}">
                <a16:creationId xmlns:a16="http://schemas.microsoft.com/office/drawing/2014/main" id="{3A131147-A957-B20B-8343-AB9555E01922}"/>
              </a:ext>
            </a:extLst>
          </p:cNvPr>
          <p:cNvSpPr txBox="1"/>
          <p:nvPr/>
        </p:nvSpPr>
        <p:spPr>
          <a:xfrm>
            <a:off x="7734597" y="1928245"/>
            <a:ext cx="3401440" cy="1938992"/>
          </a:xfrm>
          <a:prstGeom prst="rect">
            <a:avLst/>
          </a:prstGeom>
          <a:noFill/>
        </p:spPr>
        <p:txBody>
          <a:bodyPr wrap="square" rtlCol="0">
            <a:spAutoFit/>
          </a:bodyPr>
          <a:lstStyle/>
          <a:p>
            <a:r>
              <a:rPr lang="fr-FR" sz="2400" dirty="0"/>
              <a:t>3 PV </a:t>
            </a:r>
          </a:p>
          <a:p>
            <a:r>
              <a:rPr lang="fr-FR" sz="2400" kern="1200" dirty="0">
                <a:solidFill>
                  <a:schemeClr val="tx1"/>
                </a:solidFill>
                <a:latin typeface="+mn-lt"/>
                <a:ea typeface="+mn-ea"/>
                <a:cs typeface="+mn-cs"/>
              </a:rPr>
              <a:t>2 incidents </a:t>
            </a:r>
          </a:p>
          <a:p>
            <a:r>
              <a:rPr lang="fr-FR" sz="2400" dirty="0"/>
              <a:t>Des</a:t>
            </a:r>
            <a:r>
              <a:rPr lang="fr-FR" sz="2400" kern="1200" dirty="0">
                <a:solidFill>
                  <a:schemeClr val="tx1"/>
                </a:solidFill>
                <a:latin typeface="+mn-lt"/>
                <a:ea typeface="+mn-ea"/>
                <a:cs typeface="+mn-cs"/>
              </a:rPr>
              <a:t> pannes</a:t>
            </a:r>
          </a:p>
          <a:p>
            <a:r>
              <a:rPr lang="fr-FR" sz="2400" dirty="0"/>
              <a:t>Quelques frayeurs</a:t>
            </a:r>
          </a:p>
          <a:p>
            <a:r>
              <a:rPr lang="fr-FR" sz="2400" kern="1200" dirty="0">
                <a:solidFill>
                  <a:schemeClr val="tx1"/>
                </a:solidFill>
                <a:latin typeface="+mn-lt"/>
                <a:ea typeface="+mn-ea"/>
                <a:cs typeface="+mn-cs"/>
              </a:rPr>
              <a:t>Et de bonnes surprises</a:t>
            </a:r>
          </a:p>
        </p:txBody>
      </p:sp>
      <p:pic>
        <p:nvPicPr>
          <p:cNvPr id="16" name="Image 15">
            <a:extLst>
              <a:ext uri="{FF2B5EF4-FFF2-40B4-BE49-F238E27FC236}">
                <a16:creationId xmlns:a16="http://schemas.microsoft.com/office/drawing/2014/main" id="{315E1D7C-8CB5-21A4-F23A-A9A8FCD5990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65524" y="4144236"/>
            <a:ext cx="5024284" cy="1541812"/>
          </a:xfrm>
          <a:prstGeom prst="rect">
            <a:avLst/>
          </a:prstGeom>
        </p:spPr>
      </p:pic>
      <p:pic>
        <p:nvPicPr>
          <p:cNvPr id="4" name="Image 3">
            <a:extLst>
              <a:ext uri="{FF2B5EF4-FFF2-40B4-BE49-F238E27FC236}">
                <a16:creationId xmlns:a16="http://schemas.microsoft.com/office/drawing/2014/main" id="{4237D78F-AD31-7F3F-7D80-4787BFFD05B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33121" y="5313396"/>
            <a:ext cx="1079377" cy="1079377"/>
          </a:xfrm>
          <a:prstGeom prst="rect">
            <a:avLst/>
          </a:prstGeom>
        </p:spPr>
      </p:pic>
      <p:sp>
        <p:nvSpPr>
          <p:cNvPr id="10" name="ZoneTexte 9">
            <a:extLst>
              <a:ext uri="{FF2B5EF4-FFF2-40B4-BE49-F238E27FC236}">
                <a16:creationId xmlns:a16="http://schemas.microsoft.com/office/drawing/2014/main" id="{D5AB0544-3F79-BAC6-F1B0-44C758685936}"/>
              </a:ext>
            </a:extLst>
          </p:cNvPr>
          <p:cNvSpPr txBox="1"/>
          <p:nvPr/>
        </p:nvSpPr>
        <p:spPr>
          <a:xfrm>
            <a:off x="5905797" y="5639881"/>
            <a:ext cx="3287364" cy="369332"/>
          </a:xfrm>
          <a:prstGeom prst="rect">
            <a:avLst/>
          </a:prstGeom>
          <a:noFill/>
        </p:spPr>
        <p:txBody>
          <a:bodyPr wrap="square" rtlCol="0">
            <a:spAutoFit/>
          </a:bodyPr>
          <a:lstStyle/>
          <a:p>
            <a:r>
              <a:rPr lang="fr-FR" sz="1800" kern="1200" dirty="0">
                <a:solidFill>
                  <a:schemeClr val="tx1"/>
                </a:solidFill>
                <a:latin typeface="+mn-lt"/>
                <a:ea typeface="+mn-ea"/>
                <a:cs typeface="+mn-cs"/>
              </a:rPr>
              <a:t>Projet </a:t>
            </a:r>
            <a:r>
              <a:rPr lang="fr-FR" sz="1800" kern="1200" dirty="0" err="1">
                <a:solidFill>
                  <a:schemeClr val="tx1"/>
                </a:solidFill>
                <a:latin typeface="+mn-lt"/>
                <a:ea typeface="+mn-ea"/>
                <a:cs typeface="+mn-cs"/>
              </a:rPr>
              <a:t>RurTransMob</a:t>
            </a:r>
            <a:r>
              <a:rPr lang="fr-FR" sz="1800" kern="1200" dirty="0">
                <a:solidFill>
                  <a:schemeClr val="tx1"/>
                </a:solidFill>
                <a:latin typeface="+mn-lt"/>
                <a:ea typeface="+mn-ea"/>
                <a:cs typeface="+mn-cs"/>
              </a:rPr>
              <a:t> </a:t>
            </a:r>
          </a:p>
        </p:txBody>
      </p:sp>
    </p:spTree>
    <p:extLst>
      <p:ext uri="{BB962C8B-B14F-4D97-AF65-F5344CB8AC3E}">
        <p14:creationId xmlns:p14="http://schemas.microsoft.com/office/powerpoint/2010/main" val="157385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B4E8B-1B15-15C5-4F72-6215DF6CA8D8}"/>
              </a:ext>
            </a:extLst>
          </p:cNvPr>
          <p:cNvSpPr>
            <a:spLocks noGrp="1"/>
          </p:cNvSpPr>
          <p:nvPr>
            <p:ph type="title"/>
          </p:nvPr>
        </p:nvSpPr>
        <p:spPr>
          <a:xfrm>
            <a:off x="3126443" y="4008195"/>
            <a:ext cx="5939113" cy="1540353"/>
          </a:xfrm>
        </p:spPr>
        <p:txBody>
          <a:bodyPr>
            <a:normAutofit/>
          </a:bodyPr>
          <a:lstStyle/>
          <a:p>
            <a:r>
              <a:rPr lang="fr-FR" sz="4400" dirty="0"/>
              <a:t>A VOUS LA PAROLE !  </a:t>
            </a:r>
          </a:p>
        </p:txBody>
      </p:sp>
      <p:pic>
        <p:nvPicPr>
          <p:cNvPr id="12" name="Image 11">
            <a:extLst>
              <a:ext uri="{FF2B5EF4-FFF2-40B4-BE49-F238E27FC236}">
                <a16:creationId xmlns:a16="http://schemas.microsoft.com/office/drawing/2014/main" id="{411F30C4-0F13-C230-B2D7-062F3097B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561" y="662936"/>
            <a:ext cx="6591462" cy="2951247"/>
          </a:xfrm>
          <a:prstGeom prst="rect">
            <a:avLst/>
          </a:prstGeom>
        </p:spPr>
      </p:pic>
    </p:spTree>
    <p:extLst>
      <p:ext uri="{BB962C8B-B14F-4D97-AF65-F5344CB8AC3E}">
        <p14:creationId xmlns:p14="http://schemas.microsoft.com/office/powerpoint/2010/main" val="416700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65F36-C44E-8611-2014-6964C0DD7FC0}"/>
              </a:ext>
            </a:extLst>
          </p:cNvPr>
          <p:cNvSpPr>
            <a:spLocks noGrp="1"/>
          </p:cNvSpPr>
          <p:nvPr>
            <p:ph type="title"/>
          </p:nvPr>
        </p:nvSpPr>
        <p:spPr>
          <a:xfrm>
            <a:off x="878180" y="263021"/>
            <a:ext cx="10435640" cy="691857"/>
          </a:xfrm>
        </p:spPr>
        <p:txBody>
          <a:bodyPr>
            <a:normAutofit/>
          </a:bodyPr>
          <a:lstStyle/>
          <a:p>
            <a:r>
              <a:rPr lang="fr-FR" dirty="0" err="1"/>
              <a:t>In’VD</a:t>
            </a:r>
            <a:r>
              <a:rPr lang="fr-FR" dirty="0"/>
              <a:t> : Ressources à votre disposition </a:t>
            </a:r>
          </a:p>
        </p:txBody>
      </p:sp>
      <p:pic>
        <p:nvPicPr>
          <p:cNvPr id="6" name="Image 5">
            <a:extLst>
              <a:ext uri="{FF2B5EF4-FFF2-40B4-BE49-F238E27FC236}">
                <a16:creationId xmlns:a16="http://schemas.microsoft.com/office/drawing/2014/main" id="{2F1D0A5D-F328-7494-8C3A-72AB659A85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1993" y="3846321"/>
            <a:ext cx="1482010" cy="2103314"/>
          </a:xfrm>
          <a:prstGeom prst="rect">
            <a:avLst/>
          </a:prstGeom>
        </p:spPr>
      </p:pic>
      <p:pic>
        <p:nvPicPr>
          <p:cNvPr id="8" name="Image 7">
            <a:extLst>
              <a:ext uri="{FF2B5EF4-FFF2-40B4-BE49-F238E27FC236}">
                <a16:creationId xmlns:a16="http://schemas.microsoft.com/office/drawing/2014/main" id="{A2C6B31C-F56A-76BC-5E2D-ED56CFF794C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9556" y="934430"/>
            <a:ext cx="1669008" cy="2225344"/>
          </a:xfrm>
          <a:prstGeom prst="rect">
            <a:avLst/>
          </a:prstGeom>
        </p:spPr>
      </p:pic>
      <p:sp>
        <p:nvSpPr>
          <p:cNvPr id="9" name="ZoneTexte 8">
            <a:extLst>
              <a:ext uri="{FF2B5EF4-FFF2-40B4-BE49-F238E27FC236}">
                <a16:creationId xmlns:a16="http://schemas.microsoft.com/office/drawing/2014/main" id="{0C0FC85D-AE3D-06EA-F12E-D7947A2ACAC2}"/>
              </a:ext>
            </a:extLst>
          </p:cNvPr>
          <p:cNvSpPr txBox="1"/>
          <p:nvPr/>
        </p:nvSpPr>
        <p:spPr>
          <a:xfrm>
            <a:off x="2133576" y="2149776"/>
            <a:ext cx="1872950" cy="1384995"/>
          </a:xfrm>
          <a:prstGeom prst="rect">
            <a:avLst/>
          </a:prstGeom>
          <a:noFill/>
        </p:spPr>
        <p:txBody>
          <a:bodyPr wrap="square" rtlCol="0">
            <a:spAutoFit/>
          </a:bodyPr>
          <a:lstStyle/>
          <a:p>
            <a:r>
              <a:rPr lang="fr-FR" sz="1400" dirty="0">
                <a:solidFill>
                  <a:schemeClr val="dk2"/>
                </a:solidFill>
                <a:latin typeface="Montserrat"/>
              </a:rPr>
              <a:t>Un documentaire « </a:t>
            </a:r>
            <a:r>
              <a:rPr lang="fr-FR" sz="1400" b="1" dirty="0">
                <a:solidFill>
                  <a:schemeClr val="dk2"/>
                </a:solidFill>
                <a:latin typeface="Montserrat"/>
              </a:rPr>
              <a:t>Virage vers le Futur</a:t>
            </a:r>
            <a:r>
              <a:rPr lang="fr-FR" sz="1400" dirty="0">
                <a:solidFill>
                  <a:schemeClr val="dk2"/>
                </a:solidFill>
                <a:latin typeface="Montserrat"/>
              </a:rPr>
              <a:t> » alternatives à la voiture individuelle rurale</a:t>
            </a:r>
          </a:p>
        </p:txBody>
      </p:sp>
      <p:sp>
        <p:nvSpPr>
          <p:cNvPr id="10" name="ZoneTexte 9">
            <a:extLst>
              <a:ext uri="{FF2B5EF4-FFF2-40B4-BE49-F238E27FC236}">
                <a16:creationId xmlns:a16="http://schemas.microsoft.com/office/drawing/2014/main" id="{63CE6E8B-1F28-BB6B-56BB-5822C1DFC536}"/>
              </a:ext>
            </a:extLst>
          </p:cNvPr>
          <p:cNvSpPr txBox="1"/>
          <p:nvPr/>
        </p:nvSpPr>
        <p:spPr>
          <a:xfrm>
            <a:off x="1893879" y="3699040"/>
            <a:ext cx="2520923" cy="2000548"/>
          </a:xfrm>
          <a:prstGeom prst="rect">
            <a:avLst/>
          </a:prstGeom>
          <a:noFill/>
        </p:spPr>
        <p:txBody>
          <a:bodyPr wrap="square" rtlCol="0">
            <a:spAutoFit/>
          </a:bodyPr>
          <a:lstStyle/>
          <a:p>
            <a:r>
              <a:rPr lang="fr-FR" sz="1400" dirty="0">
                <a:solidFill>
                  <a:schemeClr val="dk2"/>
                </a:solidFill>
                <a:latin typeface="Montserrat"/>
              </a:rPr>
              <a:t>Pour les entreprises, collectivités locales, associations </a:t>
            </a:r>
            <a:r>
              <a:rPr lang="fr-FR" sz="1600" dirty="0">
                <a:solidFill>
                  <a:schemeClr val="dk2"/>
                </a:solidFill>
                <a:latin typeface="Montserrat"/>
              </a:rPr>
              <a:t>: </a:t>
            </a:r>
          </a:p>
          <a:p>
            <a:r>
              <a:rPr lang="fr-FR" sz="1600" dirty="0">
                <a:solidFill>
                  <a:schemeClr val="dk2"/>
                </a:solidFill>
                <a:latin typeface="Montserrat"/>
              </a:rPr>
              <a:t>Un « </a:t>
            </a:r>
            <a:r>
              <a:rPr lang="fr-FR" sz="1600" b="1" dirty="0">
                <a:solidFill>
                  <a:schemeClr val="dk2"/>
                </a:solidFill>
                <a:latin typeface="Montserrat"/>
              </a:rPr>
              <a:t>Kit </a:t>
            </a:r>
            <a:r>
              <a:rPr lang="fr-FR" sz="1600" b="1" dirty="0" err="1">
                <a:solidFill>
                  <a:schemeClr val="dk2"/>
                </a:solidFill>
                <a:latin typeface="Montserrat"/>
              </a:rPr>
              <a:t>Roultoudou</a:t>
            </a:r>
            <a:r>
              <a:rPr lang="fr-FR" sz="1600" b="1" dirty="0">
                <a:solidFill>
                  <a:schemeClr val="dk2"/>
                </a:solidFill>
                <a:latin typeface="Montserrat"/>
              </a:rPr>
              <a:t>, pour organiser facilement une semaine (presque) sans ma voiture</a:t>
            </a:r>
            <a:r>
              <a:rPr lang="fr-FR" sz="1600" dirty="0">
                <a:solidFill>
                  <a:schemeClr val="dk2"/>
                </a:solidFill>
                <a:latin typeface="Montserrat"/>
              </a:rPr>
              <a:t> ». </a:t>
            </a:r>
          </a:p>
        </p:txBody>
      </p:sp>
      <p:pic>
        <p:nvPicPr>
          <p:cNvPr id="5" name="Image 4">
            <a:extLst>
              <a:ext uri="{FF2B5EF4-FFF2-40B4-BE49-F238E27FC236}">
                <a16:creationId xmlns:a16="http://schemas.microsoft.com/office/drawing/2014/main" id="{C0D69D88-FE4D-7B1F-EE04-CEF34DA504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52846" y="1027382"/>
            <a:ext cx="1176689" cy="1176689"/>
          </a:xfrm>
          <a:prstGeom prst="rect">
            <a:avLst/>
          </a:prstGeom>
        </p:spPr>
      </p:pic>
      <p:sp>
        <p:nvSpPr>
          <p:cNvPr id="13" name="ZoneTexte 12">
            <a:extLst>
              <a:ext uri="{FF2B5EF4-FFF2-40B4-BE49-F238E27FC236}">
                <a16:creationId xmlns:a16="http://schemas.microsoft.com/office/drawing/2014/main" id="{1D735EF1-C3FD-902D-D5FE-83F24837F2D6}"/>
              </a:ext>
            </a:extLst>
          </p:cNvPr>
          <p:cNvSpPr txBox="1"/>
          <p:nvPr/>
        </p:nvSpPr>
        <p:spPr>
          <a:xfrm>
            <a:off x="3909208" y="2472770"/>
            <a:ext cx="3863939" cy="584775"/>
          </a:xfrm>
          <a:prstGeom prst="rect">
            <a:avLst/>
          </a:prstGeom>
          <a:noFill/>
        </p:spPr>
        <p:txBody>
          <a:bodyPr wrap="square" rtlCol="0">
            <a:spAutoFit/>
          </a:bodyPr>
          <a:lstStyle/>
          <a:p>
            <a:r>
              <a:rPr lang="fr-FR" sz="1600" dirty="0">
                <a:solidFill>
                  <a:srgbClr val="595959"/>
                </a:solidFill>
                <a:latin typeface="Montserrat" panose="00000500000000000000" pitchFamily="2" charset="0"/>
              </a:rPr>
              <a:t>Bande annonce du film « La nouvelle aventure mobile»</a:t>
            </a:r>
          </a:p>
        </p:txBody>
      </p:sp>
      <p:pic>
        <p:nvPicPr>
          <p:cNvPr id="17" name="Image 16">
            <a:extLst>
              <a:ext uri="{FF2B5EF4-FFF2-40B4-BE49-F238E27FC236}">
                <a16:creationId xmlns:a16="http://schemas.microsoft.com/office/drawing/2014/main" id="{F1EBDB1B-3107-2D63-38CC-1D175B61B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7642" y="981567"/>
            <a:ext cx="2615204" cy="1464514"/>
          </a:xfrm>
          <a:prstGeom prst="rect">
            <a:avLst/>
          </a:prstGeom>
        </p:spPr>
      </p:pic>
      <p:pic>
        <p:nvPicPr>
          <p:cNvPr id="7" name="Image 6">
            <a:extLst>
              <a:ext uri="{FF2B5EF4-FFF2-40B4-BE49-F238E27FC236}">
                <a16:creationId xmlns:a16="http://schemas.microsoft.com/office/drawing/2014/main" id="{03B251D1-720B-556A-FDCF-EDEEE26A15A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94184" y="351248"/>
            <a:ext cx="3123190" cy="4415410"/>
          </a:xfrm>
          <a:prstGeom prst="rect">
            <a:avLst/>
          </a:prstGeom>
        </p:spPr>
      </p:pic>
      <p:sp>
        <p:nvSpPr>
          <p:cNvPr id="14" name="ZoneTexte 13">
            <a:extLst>
              <a:ext uri="{FF2B5EF4-FFF2-40B4-BE49-F238E27FC236}">
                <a16:creationId xmlns:a16="http://schemas.microsoft.com/office/drawing/2014/main" id="{6D722B7D-8357-21F5-F026-D1BB780DAC9F}"/>
              </a:ext>
            </a:extLst>
          </p:cNvPr>
          <p:cNvSpPr txBox="1"/>
          <p:nvPr/>
        </p:nvSpPr>
        <p:spPr>
          <a:xfrm>
            <a:off x="8394470" y="4812732"/>
            <a:ext cx="3391864" cy="584775"/>
          </a:xfrm>
          <a:prstGeom prst="rect">
            <a:avLst/>
          </a:prstGeom>
          <a:noFill/>
        </p:spPr>
        <p:txBody>
          <a:bodyPr wrap="square">
            <a:spAutoFit/>
          </a:bodyPr>
          <a:lstStyle/>
          <a:p>
            <a:r>
              <a:rPr lang="fr-FR" sz="1600" dirty="0">
                <a:solidFill>
                  <a:srgbClr val="595959"/>
                </a:solidFill>
                <a:latin typeface="Montserrat" panose="00000500000000000000" pitchFamily="2" charset="0"/>
              </a:rPr>
              <a:t> </a:t>
            </a:r>
            <a:r>
              <a:rPr lang="fr-FR" sz="1600" b="1" dirty="0">
                <a:solidFill>
                  <a:srgbClr val="595959"/>
                </a:solidFill>
                <a:latin typeface="Montserrat" panose="00000500000000000000" pitchFamily="2" charset="0"/>
              </a:rPr>
              <a:t>Séminaire </a:t>
            </a:r>
            <a:r>
              <a:rPr lang="fr-FR" sz="1600" b="1" dirty="0" err="1">
                <a:solidFill>
                  <a:srgbClr val="595959"/>
                </a:solidFill>
                <a:latin typeface="Montserrat" panose="00000500000000000000" pitchFamily="2" charset="0"/>
              </a:rPr>
              <a:t>In’VD</a:t>
            </a:r>
            <a:r>
              <a:rPr lang="fr-FR" sz="1600" b="1" dirty="0">
                <a:solidFill>
                  <a:srgbClr val="595959"/>
                </a:solidFill>
                <a:latin typeface="Montserrat" panose="00000500000000000000" pitchFamily="2" charset="0"/>
              </a:rPr>
              <a:t> : </a:t>
            </a:r>
            <a:r>
              <a:rPr lang="fr-FR" sz="1600" b="1" dirty="0" err="1">
                <a:solidFill>
                  <a:srgbClr val="595959"/>
                </a:solidFill>
                <a:latin typeface="Montserrat" panose="00000500000000000000" pitchFamily="2" charset="0"/>
              </a:rPr>
              <a:t>vélis</a:t>
            </a:r>
            <a:r>
              <a:rPr lang="fr-FR" sz="1600" b="1" dirty="0">
                <a:solidFill>
                  <a:srgbClr val="595959"/>
                </a:solidFill>
                <a:latin typeface="Montserrat" panose="00000500000000000000" pitchFamily="2" charset="0"/>
              </a:rPr>
              <a:t> &amp; ruralité   </a:t>
            </a:r>
            <a:r>
              <a:rPr lang="fr-FR" sz="1600" dirty="0">
                <a:solidFill>
                  <a:srgbClr val="595959"/>
                </a:solidFill>
                <a:latin typeface="Montserrat" panose="00000500000000000000" pitchFamily="2" charset="0"/>
              </a:rPr>
              <a:t>  		5 &amp; 6 </a:t>
            </a:r>
            <a:r>
              <a:rPr lang="fr-FR" sz="1600" dirty="0" err="1">
                <a:solidFill>
                  <a:srgbClr val="595959"/>
                </a:solidFill>
                <a:latin typeface="Montserrat" panose="00000500000000000000" pitchFamily="2" charset="0"/>
              </a:rPr>
              <a:t>nov</a:t>
            </a:r>
            <a:r>
              <a:rPr lang="fr-FR" sz="1600" dirty="0">
                <a:solidFill>
                  <a:srgbClr val="595959"/>
                </a:solidFill>
                <a:latin typeface="Montserrat" panose="00000500000000000000" pitchFamily="2" charset="0"/>
              </a:rPr>
              <a:t> 2025 </a:t>
            </a:r>
          </a:p>
        </p:txBody>
      </p:sp>
      <p:pic>
        <p:nvPicPr>
          <p:cNvPr id="19" name="Image 18">
            <a:extLst>
              <a:ext uri="{FF2B5EF4-FFF2-40B4-BE49-F238E27FC236}">
                <a16:creationId xmlns:a16="http://schemas.microsoft.com/office/drawing/2014/main" id="{E2DB54FF-B0A5-28F9-1037-FBF79856156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462496" y="5551874"/>
            <a:ext cx="954878" cy="954878"/>
          </a:xfrm>
          <a:prstGeom prst="rect">
            <a:avLst/>
          </a:prstGeom>
        </p:spPr>
      </p:pic>
      <p:pic>
        <p:nvPicPr>
          <p:cNvPr id="20" name="Image 19">
            <a:extLst>
              <a:ext uri="{FF2B5EF4-FFF2-40B4-BE49-F238E27FC236}">
                <a16:creationId xmlns:a16="http://schemas.microsoft.com/office/drawing/2014/main" id="{B14996A8-EC90-67C0-6C61-C1EAC51F3728}"/>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252396" y="5640101"/>
            <a:ext cx="954878" cy="954878"/>
          </a:xfrm>
          <a:prstGeom prst="rect">
            <a:avLst/>
          </a:prstGeom>
        </p:spPr>
      </p:pic>
      <p:pic>
        <p:nvPicPr>
          <p:cNvPr id="22" name="Image 21">
            <a:extLst>
              <a:ext uri="{FF2B5EF4-FFF2-40B4-BE49-F238E27FC236}">
                <a16:creationId xmlns:a16="http://schemas.microsoft.com/office/drawing/2014/main" id="{13E244E5-9664-46BB-AA8D-C081CF01DA39}"/>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148564" y="981567"/>
            <a:ext cx="1141520" cy="1141520"/>
          </a:xfrm>
          <a:prstGeom prst="rect">
            <a:avLst/>
          </a:prstGeom>
        </p:spPr>
      </p:pic>
      <p:pic>
        <p:nvPicPr>
          <p:cNvPr id="24" name="Image 23">
            <a:extLst>
              <a:ext uri="{FF2B5EF4-FFF2-40B4-BE49-F238E27FC236}">
                <a16:creationId xmlns:a16="http://schemas.microsoft.com/office/drawing/2014/main" id="{7881B13E-9029-9C50-6F6D-8964970C7EF9}"/>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636937" y="3380539"/>
            <a:ext cx="949244" cy="949244"/>
          </a:xfrm>
          <a:prstGeom prst="rect">
            <a:avLst/>
          </a:prstGeom>
        </p:spPr>
      </p:pic>
      <p:pic>
        <p:nvPicPr>
          <p:cNvPr id="26" name="Image 25">
            <a:extLst>
              <a:ext uri="{FF2B5EF4-FFF2-40B4-BE49-F238E27FC236}">
                <a16:creationId xmlns:a16="http://schemas.microsoft.com/office/drawing/2014/main" id="{8FED3475-AE2F-DE20-A414-38EF86664FA6}"/>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493977" y="3013774"/>
            <a:ext cx="1111844" cy="1573364"/>
          </a:xfrm>
          <a:prstGeom prst="rect">
            <a:avLst/>
          </a:prstGeom>
        </p:spPr>
      </p:pic>
      <p:sp>
        <p:nvSpPr>
          <p:cNvPr id="29" name="ZoneTexte 28">
            <a:extLst>
              <a:ext uri="{FF2B5EF4-FFF2-40B4-BE49-F238E27FC236}">
                <a16:creationId xmlns:a16="http://schemas.microsoft.com/office/drawing/2014/main" id="{6EC16906-4247-1A2B-DAF7-83232A7D9C53}"/>
              </a:ext>
            </a:extLst>
          </p:cNvPr>
          <p:cNvSpPr txBox="1"/>
          <p:nvPr/>
        </p:nvSpPr>
        <p:spPr>
          <a:xfrm>
            <a:off x="6527449" y="3368489"/>
            <a:ext cx="1514139" cy="984885"/>
          </a:xfrm>
          <a:prstGeom prst="rect">
            <a:avLst/>
          </a:prstGeom>
          <a:noFill/>
        </p:spPr>
        <p:txBody>
          <a:bodyPr wrap="square">
            <a:spAutoFit/>
          </a:bodyPr>
          <a:lstStyle/>
          <a:p>
            <a:r>
              <a:rPr lang="fr-FR" sz="1600" dirty="0">
                <a:solidFill>
                  <a:srgbClr val="595959"/>
                </a:solidFill>
                <a:latin typeface="Montserrat" panose="00000500000000000000" pitchFamily="2" charset="0"/>
              </a:rPr>
              <a:t> </a:t>
            </a:r>
            <a:r>
              <a:rPr lang="fr-FR" sz="1400" b="1" dirty="0">
                <a:solidFill>
                  <a:srgbClr val="595959"/>
                </a:solidFill>
                <a:latin typeface="Montserrat" panose="00000500000000000000" pitchFamily="2" charset="0"/>
              </a:rPr>
              <a:t>Dossier complet sous la direction de Frédéric Héran</a:t>
            </a:r>
            <a:endParaRPr lang="fr-FR" sz="1400" dirty="0">
              <a:solidFill>
                <a:srgbClr val="595959"/>
              </a:solidFill>
              <a:latin typeface="Montserrat" panose="00000500000000000000" pitchFamily="2" charset="0"/>
            </a:endParaRPr>
          </a:p>
        </p:txBody>
      </p:sp>
      <p:pic>
        <p:nvPicPr>
          <p:cNvPr id="4" name="Image 3">
            <a:extLst>
              <a:ext uri="{FF2B5EF4-FFF2-40B4-BE49-F238E27FC236}">
                <a16:creationId xmlns:a16="http://schemas.microsoft.com/office/drawing/2014/main" id="{1A1C9D9B-FC7C-5F56-0BA9-BE06C9353807}"/>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329379" y="4698381"/>
            <a:ext cx="1216941" cy="1706985"/>
          </a:xfrm>
          <a:prstGeom prst="rect">
            <a:avLst/>
          </a:prstGeom>
        </p:spPr>
      </p:pic>
      <p:pic>
        <p:nvPicPr>
          <p:cNvPr id="12" name="Image 11">
            <a:extLst>
              <a:ext uri="{FF2B5EF4-FFF2-40B4-BE49-F238E27FC236}">
                <a16:creationId xmlns:a16="http://schemas.microsoft.com/office/drawing/2014/main" id="{6653761B-5A19-AD4D-17C7-7DF193EE1ADE}"/>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027266" y="5707886"/>
            <a:ext cx="934430" cy="934430"/>
          </a:xfrm>
          <a:prstGeom prst="rect">
            <a:avLst/>
          </a:prstGeom>
        </p:spPr>
      </p:pic>
      <p:sp>
        <p:nvSpPr>
          <p:cNvPr id="15" name="ZoneTexte 14">
            <a:extLst>
              <a:ext uri="{FF2B5EF4-FFF2-40B4-BE49-F238E27FC236}">
                <a16:creationId xmlns:a16="http://schemas.microsoft.com/office/drawing/2014/main" id="{9E74F0F5-E2D5-1EC0-96C4-1A89E51E36D9}"/>
              </a:ext>
            </a:extLst>
          </p:cNvPr>
          <p:cNvSpPr txBox="1"/>
          <p:nvPr/>
        </p:nvSpPr>
        <p:spPr>
          <a:xfrm>
            <a:off x="5579270" y="4614465"/>
            <a:ext cx="3022919" cy="1169551"/>
          </a:xfrm>
          <a:prstGeom prst="rect">
            <a:avLst/>
          </a:prstGeom>
          <a:noFill/>
        </p:spPr>
        <p:txBody>
          <a:bodyPr wrap="square" rtlCol="0">
            <a:spAutoFit/>
          </a:bodyPr>
          <a:lstStyle/>
          <a:p>
            <a:r>
              <a:rPr lang="fr-FR" sz="1400" dirty="0">
                <a:latin typeface="Montserrat" panose="00000500000000000000" pitchFamily="2" charset="0"/>
                <a:cs typeface="Helvetica" panose="020B0604020202020204" pitchFamily="34" charset="0"/>
              </a:rPr>
              <a:t>Mobilités en milieu rural, dossier coordonné par Coordonné par Alice </a:t>
            </a:r>
            <a:r>
              <a:rPr lang="fr-FR" sz="1400" dirty="0" err="1">
                <a:latin typeface="Montserrat" panose="00000500000000000000" pitchFamily="2" charset="0"/>
                <a:cs typeface="Helvetica" panose="020B0604020202020204" pitchFamily="34" charset="0"/>
              </a:rPr>
              <a:t>Peycheraud</a:t>
            </a:r>
            <a:r>
              <a:rPr lang="fr-FR" sz="1400" dirty="0">
                <a:latin typeface="Montserrat" panose="00000500000000000000" pitchFamily="2" charset="0"/>
                <a:cs typeface="Helvetica" panose="020B0604020202020204" pitchFamily="34" charset="0"/>
              </a:rPr>
              <a:t>, Aurore Flipo, Claire </a:t>
            </a:r>
            <a:r>
              <a:rPr lang="fr-FR" sz="1400" dirty="0" err="1">
                <a:latin typeface="Montserrat" panose="00000500000000000000" pitchFamily="2" charset="0"/>
                <a:cs typeface="Helvetica" panose="020B0604020202020204" pitchFamily="34" charset="0"/>
              </a:rPr>
              <a:t>Delfosse</a:t>
            </a:r>
            <a:r>
              <a:rPr lang="fr-FR" sz="1400" dirty="0">
                <a:latin typeface="Montserrat" panose="00000500000000000000" pitchFamily="2" charset="0"/>
                <a:cs typeface="Helvetica" panose="020B0604020202020204" pitchFamily="34" charset="0"/>
              </a:rPr>
              <a:t>, Monique Poulot</a:t>
            </a:r>
          </a:p>
        </p:txBody>
      </p:sp>
    </p:spTree>
    <p:extLst>
      <p:ext uri="{BB962C8B-B14F-4D97-AF65-F5344CB8AC3E}">
        <p14:creationId xmlns:p14="http://schemas.microsoft.com/office/powerpoint/2010/main" val="21646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956157" y="596776"/>
            <a:ext cx="5738343" cy="763600"/>
          </a:xfrm>
          <a:prstGeom prst="rect">
            <a:avLst/>
          </a:prstGeom>
        </p:spPr>
        <p:txBody>
          <a:bodyPr spcFirstLastPara="1" vert="horz" wrap="square" lIns="121900" tIns="121900" rIns="121900" bIns="121900" rtlCol="0" anchor="t" anchorCtr="0">
            <a:normAutofit/>
          </a:bodyPr>
          <a:lstStyle/>
          <a:p>
            <a:r>
              <a:rPr lang="fr-FR" dirty="0"/>
              <a:t>In’VD – Innovation Véhicules Doux </a:t>
            </a:r>
            <a:endParaRPr dirty="0"/>
          </a:p>
        </p:txBody>
      </p:sp>
      <p:pic>
        <p:nvPicPr>
          <p:cNvPr id="8" name="Image 7">
            <a:extLst>
              <a:ext uri="{FF2B5EF4-FFF2-40B4-BE49-F238E27FC236}">
                <a16:creationId xmlns:a16="http://schemas.microsoft.com/office/drawing/2014/main" id="{0B997D76-0CE8-1073-961C-47845F1CAD8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97958" y="411508"/>
            <a:ext cx="1139097" cy="1281955"/>
          </a:xfrm>
          <a:prstGeom prst="rect">
            <a:avLst/>
          </a:prstGeom>
        </p:spPr>
      </p:pic>
      <p:sp>
        <p:nvSpPr>
          <p:cNvPr id="9" name="Espace réservé du contenu 2">
            <a:extLst>
              <a:ext uri="{FF2B5EF4-FFF2-40B4-BE49-F238E27FC236}">
                <a16:creationId xmlns:a16="http://schemas.microsoft.com/office/drawing/2014/main" id="{E5318B04-95E5-F1BC-3BAD-E3F0388ACD4C}"/>
              </a:ext>
            </a:extLst>
          </p:cNvPr>
          <p:cNvSpPr txBox="1">
            <a:spLocks/>
          </p:cNvSpPr>
          <p:nvPr/>
        </p:nvSpPr>
        <p:spPr>
          <a:xfrm>
            <a:off x="723309" y="1360376"/>
            <a:ext cx="5459840" cy="3374715"/>
          </a:xfrm>
          <a:prstGeom prst="rect">
            <a:avLst/>
          </a:prstGeom>
          <a:noFill/>
          <a:ln>
            <a:noFill/>
          </a:ln>
        </p:spPr>
        <p:txBody>
          <a:bodyPr spcFirstLastPara="1" wrap="square" lIns="121900" tIns="121900" rIns="121900" bIns="121900"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a:spcAft>
                <a:spcPts val="800"/>
              </a:spcAft>
              <a:buFont typeface="Arial" panose="020B0604020202020204" pitchFamily="34" charset="0"/>
              <a:buChar char="•"/>
            </a:pPr>
            <a:r>
              <a:rPr lang="fr-FR" sz="1867" dirty="0"/>
              <a:t>Association créée fin 2018</a:t>
            </a:r>
          </a:p>
          <a:p>
            <a:pPr>
              <a:spcAft>
                <a:spcPts val="800"/>
              </a:spcAft>
              <a:buFont typeface="Arial" panose="020B0604020202020204" pitchFamily="34" charset="0"/>
              <a:buChar char="•"/>
            </a:pPr>
            <a:r>
              <a:rPr lang="fr-FR" sz="1867" dirty="0"/>
              <a:t>Objet : Trouver des solutions de mobilité soutenable adaptées aux habitants des territoires ruraux et les diffuser. </a:t>
            </a:r>
          </a:p>
          <a:p>
            <a:pPr>
              <a:spcAft>
                <a:spcPts val="800"/>
              </a:spcAft>
              <a:buFont typeface="Arial" panose="020B0604020202020204" pitchFamily="34" charset="0"/>
              <a:buChar char="•"/>
            </a:pPr>
            <a:r>
              <a:rPr lang="fr-FR" sz="1867" dirty="0"/>
              <a:t>Gouvernance : collégiale de  10    </a:t>
            </a:r>
            <a:r>
              <a:rPr lang="fr-FR" sz="1867" dirty="0" err="1"/>
              <a:t>coprésident.e.s</a:t>
            </a:r>
            <a:r>
              <a:rPr lang="fr-FR" sz="1867" dirty="0"/>
              <a:t> bénévoles </a:t>
            </a:r>
          </a:p>
          <a:p>
            <a:pPr>
              <a:spcAft>
                <a:spcPts val="800"/>
              </a:spcAft>
              <a:buFont typeface="Arial" panose="020B0604020202020204" pitchFamily="34" charset="0"/>
              <a:buChar char="•"/>
            </a:pPr>
            <a:r>
              <a:rPr lang="fr-FR" sz="1867" dirty="0"/>
              <a:t>1 salarié</a:t>
            </a:r>
          </a:p>
          <a:p>
            <a:pPr>
              <a:spcAft>
                <a:spcPts val="800"/>
              </a:spcAft>
              <a:buFont typeface="Arial" panose="020B0604020202020204" pitchFamily="34" charset="0"/>
              <a:buChar char="•"/>
            </a:pPr>
            <a:r>
              <a:rPr lang="fr-FR" sz="1867" dirty="0"/>
              <a:t>340 adhérents</a:t>
            </a:r>
          </a:p>
        </p:txBody>
      </p:sp>
      <p:pic>
        <p:nvPicPr>
          <p:cNvPr id="7" name="Image 6">
            <a:extLst>
              <a:ext uri="{FF2B5EF4-FFF2-40B4-BE49-F238E27FC236}">
                <a16:creationId xmlns:a16="http://schemas.microsoft.com/office/drawing/2014/main" id="{AAC6A91D-36B4-971D-480E-0EF991C8007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819900" y="2504874"/>
            <a:ext cx="4600064" cy="3755028"/>
          </a:xfrm>
          <a:prstGeom prst="rect">
            <a:avLst/>
          </a:prstGeom>
        </p:spPr>
      </p:pic>
      <p:sp>
        <p:nvSpPr>
          <p:cNvPr id="10" name="ZoneTexte 9">
            <a:extLst>
              <a:ext uri="{FF2B5EF4-FFF2-40B4-BE49-F238E27FC236}">
                <a16:creationId xmlns:a16="http://schemas.microsoft.com/office/drawing/2014/main" id="{CB673606-6273-074E-073E-D2494DC07973}"/>
              </a:ext>
            </a:extLst>
          </p:cNvPr>
          <p:cNvSpPr txBox="1"/>
          <p:nvPr/>
        </p:nvSpPr>
        <p:spPr>
          <a:xfrm>
            <a:off x="723310" y="4958983"/>
            <a:ext cx="3247949" cy="1405256"/>
          </a:xfrm>
          <a:prstGeom prst="rect">
            <a:avLst/>
          </a:prstGeom>
          <a:noFill/>
        </p:spPr>
        <p:txBody>
          <a:bodyPr wrap="square" rtlCol="0">
            <a:spAutoFit/>
          </a:bodyPr>
          <a:lstStyle/>
          <a:p>
            <a:r>
              <a:rPr lang="fr-FR" sz="2133" dirty="0">
                <a:solidFill>
                  <a:schemeClr val="dk2"/>
                </a:solidFill>
                <a:latin typeface="Montserrat"/>
              </a:rPr>
              <a:t>Accompagner le changement d’habitudes de mobilité</a:t>
            </a:r>
          </a:p>
        </p:txBody>
      </p:sp>
      <p:sp>
        <p:nvSpPr>
          <p:cNvPr id="11" name="ZoneTexte 10">
            <a:extLst>
              <a:ext uri="{FF2B5EF4-FFF2-40B4-BE49-F238E27FC236}">
                <a16:creationId xmlns:a16="http://schemas.microsoft.com/office/drawing/2014/main" id="{C36462DE-1E10-98BD-C67C-35E94B685BB2}"/>
              </a:ext>
            </a:extLst>
          </p:cNvPr>
          <p:cNvSpPr txBox="1"/>
          <p:nvPr/>
        </p:nvSpPr>
        <p:spPr>
          <a:xfrm>
            <a:off x="3810538" y="4958983"/>
            <a:ext cx="3247949" cy="1077026"/>
          </a:xfrm>
          <a:prstGeom prst="rect">
            <a:avLst/>
          </a:prstGeom>
          <a:noFill/>
        </p:spPr>
        <p:txBody>
          <a:bodyPr wrap="square" rtlCol="0">
            <a:spAutoFit/>
          </a:bodyPr>
          <a:lstStyle/>
          <a:p>
            <a:r>
              <a:rPr lang="fr-FR" sz="2133" dirty="0">
                <a:solidFill>
                  <a:schemeClr val="dk2"/>
                </a:solidFill>
                <a:latin typeface="Montserrat"/>
              </a:rPr>
              <a:t>Innover, avec les véhicules intermédiaires</a:t>
            </a:r>
          </a:p>
        </p:txBody>
      </p:sp>
      <p:pic>
        <p:nvPicPr>
          <p:cNvPr id="4" name="Image 3">
            <a:extLst>
              <a:ext uri="{FF2B5EF4-FFF2-40B4-BE49-F238E27FC236}">
                <a16:creationId xmlns:a16="http://schemas.microsoft.com/office/drawing/2014/main" id="{E6E9B851-00E1-57EC-791A-AD12DDB5CE0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976385" y="306332"/>
            <a:ext cx="1492306" cy="1492306"/>
          </a:xfrm>
          <a:prstGeom prst="rect">
            <a:avLst/>
          </a:prstGeom>
        </p:spPr>
      </p:pic>
    </p:spTree>
    <p:extLst>
      <p:ext uri="{BB962C8B-B14F-4D97-AF65-F5344CB8AC3E}">
        <p14:creationId xmlns:p14="http://schemas.microsoft.com/office/powerpoint/2010/main" val="77331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47E02D65-B58C-7305-93AF-3EED8457B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374935"/>
            <a:ext cx="2555681" cy="1759022"/>
          </a:xfrm>
          <a:prstGeom prst="rect">
            <a:avLst/>
          </a:prstGeom>
        </p:spPr>
      </p:pic>
      <p:sp>
        <p:nvSpPr>
          <p:cNvPr id="10" name="Titre 3">
            <a:extLst>
              <a:ext uri="{FF2B5EF4-FFF2-40B4-BE49-F238E27FC236}">
                <a16:creationId xmlns:a16="http://schemas.microsoft.com/office/drawing/2014/main" id="{9D1BCAC6-B79F-D347-B8A1-9407D78867BA}"/>
              </a:ext>
            </a:extLst>
          </p:cNvPr>
          <p:cNvSpPr>
            <a:spLocks noGrp="1"/>
          </p:cNvSpPr>
          <p:nvPr>
            <p:ph type="title"/>
          </p:nvPr>
        </p:nvSpPr>
        <p:spPr>
          <a:xfrm>
            <a:off x="931788" y="230684"/>
            <a:ext cx="7632848" cy="914400"/>
          </a:xfrm>
        </p:spPr>
        <p:txBody>
          <a:bodyPr>
            <a:normAutofit fontScale="90000"/>
          </a:bodyPr>
          <a:lstStyle/>
          <a:p>
            <a:r>
              <a:rPr lang="fr-FR" sz="1600" u="sng" dirty="0"/>
              <a:t>Projet</a:t>
            </a:r>
            <a:br>
              <a:rPr lang="fr-FR" sz="2400" dirty="0"/>
            </a:br>
            <a:r>
              <a:rPr lang="fr-FR" sz="2400" dirty="0"/>
              <a:t>VITAMINES 12 : expérimentation en conditions réelles de </a:t>
            </a:r>
            <a:r>
              <a:rPr lang="fr-FR" sz="2400" dirty="0" err="1"/>
              <a:t>VEhicules</a:t>
            </a:r>
            <a:r>
              <a:rPr lang="fr-FR" sz="2400" dirty="0"/>
              <a:t> Légers Intermédiaires, aussi appelés : </a:t>
            </a:r>
            <a:r>
              <a:rPr lang="fr-FR" sz="2400" dirty="0" err="1"/>
              <a:t>VéLIs</a:t>
            </a:r>
            <a:endParaRPr lang="fr-FR" sz="2400" dirty="0"/>
          </a:p>
        </p:txBody>
      </p:sp>
      <p:sp>
        <p:nvSpPr>
          <p:cNvPr id="2" name="Text Box 2">
            <a:extLst>
              <a:ext uri="{FF2B5EF4-FFF2-40B4-BE49-F238E27FC236}">
                <a16:creationId xmlns:a16="http://schemas.microsoft.com/office/drawing/2014/main" id="{095B2F6B-7DF4-DD51-9BDB-180493E5E00D}"/>
              </a:ext>
            </a:extLst>
          </p:cNvPr>
          <p:cNvSpPr txBox="1">
            <a:spLocks noChangeArrowheads="1"/>
          </p:cNvSpPr>
          <p:nvPr/>
        </p:nvSpPr>
        <p:spPr bwMode="auto">
          <a:xfrm>
            <a:off x="1868308" y="1304764"/>
            <a:ext cx="8692188" cy="21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7325" indent="-187325" algn="l" defTabSz="449263" eaLnBrk="0" hangingPunct="0">
              <a:spcBef>
                <a:spcPts val="425"/>
              </a:spcBef>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700">
                <a:solidFill>
                  <a:srgbClr val="833C21"/>
                </a:solidFill>
                <a:latin typeface="Archer Medium" pitchFamily="50" charset="0"/>
                <a:ea typeface="Arial Unicode MS" pitchFamily="34" charset="-128"/>
                <a:cs typeface="Arial Unicode MS" pitchFamily="34" charset="-128"/>
              </a:defRPr>
            </a:lvl1pPr>
            <a:lvl2pPr marL="930275" indent="-187325" algn="l" defTabSz="449263" eaLnBrk="0" hangingPunct="0">
              <a:spcBef>
                <a:spcPts val="400"/>
              </a:spcBef>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2pPr>
            <a:lvl3pPr marL="1143000" indent="-228600" algn="l" defTabSz="449263" eaLnBrk="0" hangingPunct="0">
              <a:spcBef>
                <a:spcPts val="400"/>
              </a:spcBef>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3pPr>
            <a:lvl4pPr marL="1600200" indent="-228600" algn="l" defTabSz="449263" eaLnBrk="0" hangingPunct="0">
              <a:spcBef>
                <a:spcPts val="400"/>
              </a:spcBef>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4pPr>
            <a:lvl5pPr marL="2057400" indent="-228600" algn="l" defTabSz="449263" eaLnBrk="0" hangingPunct="0">
              <a:spcBef>
                <a:spcPts val="400"/>
              </a:spcBef>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5pPr>
            <a:lvl6pPr marL="2514600" indent="-228600" defTabSz="449263" eaLnBrk="0" fontAlgn="base" hangingPunct="0">
              <a:spcBef>
                <a:spcPts val="40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6pPr>
            <a:lvl7pPr marL="2971800" indent="-228600" defTabSz="449263" eaLnBrk="0" fontAlgn="base" hangingPunct="0">
              <a:spcBef>
                <a:spcPts val="40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7pPr>
            <a:lvl8pPr marL="3429000" indent="-228600" defTabSz="449263" eaLnBrk="0" fontAlgn="base" hangingPunct="0">
              <a:spcBef>
                <a:spcPts val="40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8pPr>
            <a:lvl9pPr marL="3886200" indent="-228600" defTabSz="449263" eaLnBrk="0" fontAlgn="base" hangingPunct="0">
              <a:spcBef>
                <a:spcPts val="40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833C21"/>
                </a:solidFill>
                <a:latin typeface="Archer Book" pitchFamily="50" charset="0"/>
                <a:ea typeface="Arial Unicode MS" pitchFamily="34" charset="-128"/>
                <a:cs typeface="Arial Unicode MS" pitchFamily="34" charset="-128"/>
              </a:defRPr>
            </a:lvl9pPr>
          </a:lstStyle>
          <a:p>
            <a:pPr marL="0" indent="0" eaLnBrk="1" hangingPunct="1">
              <a:buClr>
                <a:srgbClr val="833C21"/>
              </a:buClr>
              <a:defRPr/>
            </a:pPr>
            <a:r>
              <a:rPr lang="fr-FR" altLang="fr-FR" sz="2300" dirty="0">
                <a:latin typeface="Archer Bold"/>
              </a:rPr>
              <a:t>Quelques modèles…</a:t>
            </a:r>
            <a:endParaRPr lang="fr-FR" altLang="fr-FR" sz="1900" dirty="0">
              <a:latin typeface="Archer Light" pitchFamily="50" charset="0"/>
            </a:endParaRPr>
          </a:p>
        </p:txBody>
      </p:sp>
      <p:pic>
        <p:nvPicPr>
          <p:cNvPr id="5" name="Image 4">
            <a:extLst>
              <a:ext uri="{FF2B5EF4-FFF2-40B4-BE49-F238E27FC236}">
                <a16:creationId xmlns:a16="http://schemas.microsoft.com/office/drawing/2014/main" id="{AA63D308-A2B1-3EF2-F7A1-286668F77B3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28716" y="1818650"/>
            <a:ext cx="1782629" cy="1198032"/>
          </a:xfrm>
          <a:prstGeom prst="rect">
            <a:avLst/>
          </a:prstGeom>
        </p:spPr>
      </p:pic>
      <p:pic>
        <p:nvPicPr>
          <p:cNvPr id="7" name="Image 6">
            <a:extLst>
              <a:ext uri="{FF2B5EF4-FFF2-40B4-BE49-F238E27FC236}">
                <a16:creationId xmlns:a16="http://schemas.microsoft.com/office/drawing/2014/main" id="{0424DFCF-179F-6CAD-D92A-63B5A1A0556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33249" y="3409290"/>
            <a:ext cx="1716808" cy="1551526"/>
          </a:xfrm>
          <a:prstGeom prst="rect">
            <a:avLst/>
          </a:prstGeom>
        </p:spPr>
      </p:pic>
      <p:pic>
        <p:nvPicPr>
          <p:cNvPr id="9" name="Image 8">
            <a:extLst>
              <a:ext uri="{FF2B5EF4-FFF2-40B4-BE49-F238E27FC236}">
                <a16:creationId xmlns:a16="http://schemas.microsoft.com/office/drawing/2014/main" id="{1CDD1A0D-F7E6-DA48-9F07-66D97D64C40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42498" y="4914624"/>
            <a:ext cx="2016224" cy="1873165"/>
          </a:xfrm>
          <a:prstGeom prst="rect">
            <a:avLst/>
          </a:prstGeom>
        </p:spPr>
      </p:pic>
      <p:pic>
        <p:nvPicPr>
          <p:cNvPr id="12" name="Image 11">
            <a:extLst>
              <a:ext uri="{FF2B5EF4-FFF2-40B4-BE49-F238E27FC236}">
                <a16:creationId xmlns:a16="http://schemas.microsoft.com/office/drawing/2014/main" id="{BDB6D5D9-BD2A-1984-365F-6EDA1C00243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936500" y="1753146"/>
            <a:ext cx="1782629" cy="1530635"/>
          </a:xfrm>
          <a:prstGeom prst="rect">
            <a:avLst/>
          </a:prstGeom>
        </p:spPr>
      </p:pic>
      <p:pic>
        <p:nvPicPr>
          <p:cNvPr id="14" name="Image 13">
            <a:extLst>
              <a:ext uri="{FF2B5EF4-FFF2-40B4-BE49-F238E27FC236}">
                <a16:creationId xmlns:a16="http://schemas.microsoft.com/office/drawing/2014/main" id="{AF62A452-20AB-39DC-C288-B8FB821D486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236274" y="5202269"/>
            <a:ext cx="1792442" cy="1621142"/>
          </a:xfrm>
          <a:prstGeom prst="rect">
            <a:avLst/>
          </a:prstGeom>
        </p:spPr>
      </p:pic>
      <p:pic>
        <p:nvPicPr>
          <p:cNvPr id="16" name="Image 15">
            <a:extLst>
              <a:ext uri="{FF2B5EF4-FFF2-40B4-BE49-F238E27FC236}">
                <a16:creationId xmlns:a16="http://schemas.microsoft.com/office/drawing/2014/main" id="{B379B65F-67FE-0236-4074-0D92AFDDEE57}"/>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868308" y="1807246"/>
            <a:ext cx="2035252" cy="1818461"/>
          </a:xfrm>
          <a:prstGeom prst="rect">
            <a:avLst/>
          </a:prstGeom>
        </p:spPr>
      </p:pic>
      <p:pic>
        <p:nvPicPr>
          <p:cNvPr id="18" name="Image 17">
            <a:extLst>
              <a:ext uri="{FF2B5EF4-FFF2-40B4-BE49-F238E27FC236}">
                <a16:creationId xmlns:a16="http://schemas.microsoft.com/office/drawing/2014/main" id="{EA6B7415-BD97-86BF-1391-B5ABCEBE9C77}"/>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682566" y="3350666"/>
            <a:ext cx="2181187" cy="1759022"/>
          </a:xfrm>
          <a:prstGeom prst="rect">
            <a:avLst/>
          </a:prstGeom>
        </p:spPr>
      </p:pic>
      <p:pic>
        <p:nvPicPr>
          <p:cNvPr id="22" name="Image 21">
            <a:extLst>
              <a:ext uri="{FF2B5EF4-FFF2-40B4-BE49-F238E27FC236}">
                <a16:creationId xmlns:a16="http://schemas.microsoft.com/office/drawing/2014/main" id="{493D2ADA-8A00-53FD-123E-8A0BF10C7245}"/>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7918141" y="1658272"/>
            <a:ext cx="2282315" cy="1461403"/>
          </a:xfrm>
          <a:prstGeom prst="rect">
            <a:avLst/>
          </a:prstGeom>
        </p:spPr>
      </p:pic>
      <p:pic>
        <p:nvPicPr>
          <p:cNvPr id="26" name="Image 25">
            <a:extLst>
              <a:ext uri="{FF2B5EF4-FFF2-40B4-BE49-F238E27FC236}">
                <a16:creationId xmlns:a16="http://schemas.microsoft.com/office/drawing/2014/main" id="{692EF602-D364-DC90-DF22-430511574D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36453" y="3283780"/>
            <a:ext cx="1778762" cy="1495612"/>
          </a:xfrm>
          <a:prstGeom prst="rect">
            <a:avLst/>
          </a:prstGeom>
        </p:spPr>
      </p:pic>
      <p:pic>
        <p:nvPicPr>
          <p:cNvPr id="3" name="Image 2">
            <a:extLst>
              <a:ext uri="{FF2B5EF4-FFF2-40B4-BE49-F238E27FC236}">
                <a16:creationId xmlns:a16="http://schemas.microsoft.com/office/drawing/2014/main" id="{0ACC1514-D883-65A5-4D94-4E27B211E469}"/>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477380" y="4973580"/>
            <a:ext cx="2945354" cy="1863900"/>
          </a:xfrm>
          <a:prstGeom prst="rect">
            <a:avLst/>
          </a:prstGeom>
        </p:spPr>
      </p:pic>
    </p:spTree>
    <p:extLst>
      <p:ext uri="{BB962C8B-B14F-4D97-AF65-F5344CB8AC3E}">
        <p14:creationId xmlns:p14="http://schemas.microsoft.com/office/powerpoint/2010/main" val="235616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922434" y="593367"/>
            <a:ext cx="5348460" cy="763600"/>
          </a:xfrm>
          <a:prstGeom prst="rect">
            <a:avLst/>
          </a:prstGeom>
        </p:spPr>
        <p:txBody>
          <a:bodyPr spcFirstLastPara="1" vert="horz" wrap="square" lIns="121900" tIns="121900" rIns="121900" bIns="121900" rtlCol="0" anchor="t" anchorCtr="0">
            <a:normAutofit/>
          </a:bodyPr>
          <a:lstStyle/>
          <a:p>
            <a:r>
              <a:rPr lang="fr-FR" dirty="0"/>
              <a:t>Le territoire des Grands Causses</a:t>
            </a:r>
            <a:endParaRPr dirty="0"/>
          </a:p>
        </p:txBody>
      </p:sp>
      <p:pic>
        <p:nvPicPr>
          <p:cNvPr id="2" name="Picture 4">
            <a:extLst>
              <a:ext uri="{FF2B5EF4-FFF2-40B4-BE49-F238E27FC236}">
                <a16:creationId xmlns:a16="http://schemas.microsoft.com/office/drawing/2014/main" id="{877192D0-620B-9FA7-0B61-C14A5A5EB12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573520" y="975167"/>
            <a:ext cx="4917565" cy="5449021"/>
          </a:xfrm>
          <a:prstGeom prst="rect">
            <a:avLst/>
          </a:prstGeom>
        </p:spPr>
      </p:pic>
      <p:pic>
        <p:nvPicPr>
          <p:cNvPr id="5" name="Google Shape;449;p18">
            <a:extLst>
              <a:ext uri="{FF2B5EF4-FFF2-40B4-BE49-F238E27FC236}">
                <a16:creationId xmlns:a16="http://schemas.microsoft.com/office/drawing/2014/main" id="{52255437-041C-7455-F7EA-D150FF38A43B}"/>
              </a:ext>
            </a:extLst>
          </p:cNvPr>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6689928" y="1114809"/>
            <a:ext cx="1055696" cy="1329665"/>
          </a:xfrm>
          <a:prstGeom prst="rect">
            <a:avLst/>
          </a:prstGeom>
          <a:noFill/>
          <a:ln>
            <a:noFill/>
          </a:ln>
        </p:spPr>
      </p:pic>
      <p:sp>
        <p:nvSpPr>
          <p:cNvPr id="6" name="Google Shape;114;p16">
            <a:extLst>
              <a:ext uri="{FF2B5EF4-FFF2-40B4-BE49-F238E27FC236}">
                <a16:creationId xmlns:a16="http://schemas.microsoft.com/office/drawing/2014/main" id="{3EBAE6BF-D9E6-2F6A-1B99-8C3806D7DE8E}"/>
              </a:ext>
            </a:extLst>
          </p:cNvPr>
          <p:cNvSpPr txBox="1">
            <a:spLocks noGrp="1"/>
          </p:cNvSpPr>
          <p:nvPr>
            <p:ph type="body" idx="1"/>
          </p:nvPr>
        </p:nvSpPr>
        <p:spPr>
          <a:xfrm>
            <a:off x="922434" y="1964214"/>
            <a:ext cx="5651086" cy="4300419"/>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fr-FR" sz="2000" dirty="0"/>
              <a:t>Rural de moyenne montagne</a:t>
            </a:r>
          </a:p>
          <a:p>
            <a:pPr marL="0" lvl="0" indent="0" algn="l" rtl="0">
              <a:spcBef>
                <a:spcPts val="0"/>
              </a:spcBef>
              <a:spcAft>
                <a:spcPts val="1200"/>
              </a:spcAft>
              <a:buNone/>
            </a:pPr>
            <a:r>
              <a:rPr lang="fr-FR" sz="2000" dirty="0"/>
              <a:t>Filières dominantes : Roquefort et APN</a:t>
            </a:r>
          </a:p>
          <a:p>
            <a:pPr marL="0" lvl="0" indent="0" algn="l" rtl="0">
              <a:spcBef>
                <a:spcPts val="0"/>
              </a:spcBef>
              <a:spcAft>
                <a:spcPts val="1200"/>
              </a:spcAft>
              <a:buNone/>
            </a:pPr>
            <a:r>
              <a:rPr lang="fr-FR" sz="2000" dirty="0"/>
              <a:t>116 communes  et 3 pôles urbains</a:t>
            </a:r>
          </a:p>
          <a:p>
            <a:pPr marL="0" lvl="0" indent="0" algn="l" rtl="0">
              <a:spcBef>
                <a:spcPts val="0"/>
              </a:spcBef>
              <a:spcAft>
                <a:spcPts val="1200"/>
              </a:spcAft>
              <a:buNone/>
            </a:pPr>
            <a:r>
              <a:rPr lang="fr-FR" sz="2000" dirty="0"/>
              <a:t>86 000 habitants</a:t>
            </a:r>
          </a:p>
          <a:p>
            <a:pPr marL="0" lvl="0" indent="0" algn="l" rtl="0">
              <a:spcBef>
                <a:spcPts val="0"/>
              </a:spcBef>
              <a:spcAft>
                <a:spcPts val="1200"/>
              </a:spcAft>
              <a:buNone/>
            </a:pPr>
            <a:r>
              <a:rPr lang="fr-FR" sz="2000" dirty="0"/>
              <a:t>2 à 120 habitants / km</a:t>
            </a:r>
            <a:r>
              <a:rPr lang="fr-FR" sz="2000" baseline="30000" dirty="0"/>
              <a:t>2</a:t>
            </a:r>
          </a:p>
          <a:p>
            <a:pPr marL="0" lvl="0" indent="0" algn="l" rtl="0">
              <a:spcBef>
                <a:spcPts val="0"/>
              </a:spcBef>
              <a:spcAft>
                <a:spcPts val="1200"/>
              </a:spcAft>
              <a:buNone/>
            </a:pPr>
            <a:r>
              <a:rPr lang="fr-FR" sz="2000" dirty="0"/>
              <a:t>Une superficie plus grande que le département du Rhône (69)</a:t>
            </a:r>
          </a:p>
          <a:p>
            <a:pPr marL="0" lvl="0" indent="0" algn="l" rtl="0">
              <a:spcBef>
                <a:spcPts val="0"/>
              </a:spcBef>
              <a:spcAft>
                <a:spcPts val="1200"/>
              </a:spcAft>
              <a:buNone/>
            </a:pPr>
            <a:r>
              <a:rPr lang="fr-FR" sz="2000" dirty="0"/>
              <a:t>Transports = 32 % dépenses énergétiques du territoire (2022)</a:t>
            </a:r>
          </a:p>
          <a:p>
            <a:pPr marL="0" lvl="0" indent="0" algn="l" rtl="0">
              <a:spcBef>
                <a:spcPts val="0"/>
              </a:spcBef>
              <a:spcAft>
                <a:spcPts val="1200"/>
              </a:spcAft>
              <a:buNone/>
            </a:pPr>
            <a:endParaRPr lang="fr-F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12E5E-68C4-CC84-AE24-A80D853D54BF}"/>
              </a:ext>
            </a:extLst>
          </p:cNvPr>
          <p:cNvSpPr>
            <a:spLocks noGrp="1"/>
          </p:cNvSpPr>
          <p:nvPr>
            <p:ph type="title"/>
          </p:nvPr>
        </p:nvSpPr>
        <p:spPr>
          <a:xfrm>
            <a:off x="941940" y="593367"/>
            <a:ext cx="10854000" cy="763600"/>
          </a:xfrm>
        </p:spPr>
        <p:txBody>
          <a:bodyPr/>
          <a:lstStyle/>
          <a:p>
            <a:r>
              <a:rPr lang="fr-FR" dirty="0"/>
              <a:t>A l’origine des </a:t>
            </a:r>
            <a:r>
              <a:rPr lang="fr-FR" dirty="0" err="1"/>
              <a:t>vélis</a:t>
            </a:r>
            <a:r>
              <a:rPr lang="fr-FR" dirty="0"/>
              <a:t> : un ancrage dans le territoire rural</a:t>
            </a:r>
          </a:p>
        </p:txBody>
      </p:sp>
      <p:pic>
        <p:nvPicPr>
          <p:cNvPr id="5" name="Image 4">
            <a:extLst>
              <a:ext uri="{FF2B5EF4-FFF2-40B4-BE49-F238E27FC236}">
                <a16:creationId xmlns:a16="http://schemas.microsoft.com/office/drawing/2014/main" id="{247D9237-C22C-7D02-8219-55ED62587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489" y="1354347"/>
            <a:ext cx="8181571" cy="4910287"/>
          </a:xfrm>
          <a:prstGeom prst="rect">
            <a:avLst/>
          </a:prstGeom>
        </p:spPr>
      </p:pic>
      <p:sp>
        <p:nvSpPr>
          <p:cNvPr id="6" name="ZoneTexte 5">
            <a:extLst>
              <a:ext uri="{FF2B5EF4-FFF2-40B4-BE49-F238E27FC236}">
                <a16:creationId xmlns:a16="http://schemas.microsoft.com/office/drawing/2014/main" id="{C92E37F2-170B-17FD-D05A-C9E6E950CE41}"/>
              </a:ext>
            </a:extLst>
          </p:cNvPr>
          <p:cNvSpPr txBox="1"/>
          <p:nvPr/>
        </p:nvSpPr>
        <p:spPr>
          <a:xfrm>
            <a:off x="941940" y="2771917"/>
            <a:ext cx="1951192" cy="3046988"/>
          </a:xfrm>
          <a:prstGeom prst="rect">
            <a:avLst/>
          </a:prstGeom>
          <a:noFill/>
        </p:spPr>
        <p:txBody>
          <a:bodyPr wrap="square" rtlCol="0">
            <a:spAutoFit/>
          </a:bodyPr>
          <a:lstStyle/>
          <a:p>
            <a:pPr algn="r"/>
            <a:r>
              <a:rPr lang="fr-FR" sz="2400" dirty="0">
                <a:latin typeface="Montserrat" panose="00000500000000000000" pitchFamily="2" charset="0"/>
              </a:rPr>
              <a:t>Castelnau </a:t>
            </a:r>
            <a:r>
              <a:rPr lang="fr-FR" sz="2400" dirty="0" err="1">
                <a:latin typeface="Montserrat" panose="00000500000000000000" pitchFamily="2" charset="0"/>
              </a:rPr>
              <a:t>Pégayrols</a:t>
            </a:r>
            <a:r>
              <a:rPr lang="fr-FR" sz="2400" dirty="0">
                <a:latin typeface="Montserrat" panose="00000500000000000000" pitchFamily="2" charset="0"/>
              </a:rPr>
              <a:t>, commune de 380 habitants, situé à 20 km de Millau</a:t>
            </a:r>
          </a:p>
        </p:txBody>
      </p:sp>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C02B43C6-BD5F-7225-2F98-2AD193230810}"/>
                  </a:ext>
                </a:extLst>
              </p14:cNvPr>
              <p14:cNvContentPartPr/>
              <p14:nvPr/>
            </p14:nvContentPartPr>
            <p14:xfrm>
              <a:off x="-668533" y="1661903"/>
              <a:ext cx="480" cy="480"/>
            </p14:xfrm>
          </p:contentPart>
        </mc:Choice>
        <mc:Fallback xmlns="">
          <p:pic>
            <p:nvPicPr>
              <p:cNvPr id="7" name="Encre 6">
                <a:extLst>
                  <a:ext uri="{FF2B5EF4-FFF2-40B4-BE49-F238E27FC236}">
                    <a16:creationId xmlns:a16="http://schemas.microsoft.com/office/drawing/2014/main" id="{C02B43C6-BD5F-7225-2F98-2AD193230810}"/>
                  </a:ext>
                </a:extLst>
              </p:cNvPr>
              <p:cNvPicPr/>
              <p:nvPr/>
            </p:nvPicPr>
            <p:blipFill>
              <a:blip r:embed="rId4"/>
              <a:stretch>
                <a:fillRect/>
              </a:stretch>
            </p:blipFill>
            <p:spPr>
              <a:xfrm>
                <a:off x="-692533" y="1637903"/>
                <a:ext cx="48000" cy="48000"/>
              </a:xfrm>
              <a:prstGeom prst="rect">
                <a:avLst/>
              </a:prstGeom>
            </p:spPr>
          </p:pic>
        </mc:Fallback>
      </mc:AlternateContent>
    </p:spTree>
    <p:extLst>
      <p:ext uri="{BB962C8B-B14F-4D97-AF65-F5344CB8AC3E}">
        <p14:creationId xmlns:p14="http://schemas.microsoft.com/office/powerpoint/2010/main" val="366077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564D12DA-EB4C-0FD4-BB53-1C2573C7F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4240"/>
            <a:ext cx="12192000" cy="3413760"/>
          </a:xfrm>
          <a:prstGeom prst="rect">
            <a:avLst/>
          </a:prstGeom>
        </p:spPr>
      </p:pic>
      <p:pic>
        <p:nvPicPr>
          <p:cNvPr id="23" name="Image 22">
            <a:extLst>
              <a:ext uri="{FF2B5EF4-FFF2-40B4-BE49-F238E27FC236}">
                <a16:creationId xmlns:a16="http://schemas.microsoft.com/office/drawing/2014/main" id="{ADFDF85C-E031-E020-5330-DB92B7FB425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3628"/>
            <a:ext cx="5122333" cy="3432628"/>
          </a:xfrm>
          <a:prstGeom prst="rect">
            <a:avLst/>
          </a:prstGeom>
        </p:spPr>
      </p:pic>
      <p:pic>
        <p:nvPicPr>
          <p:cNvPr id="27" name="Image 26">
            <a:extLst>
              <a:ext uri="{FF2B5EF4-FFF2-40B4-BE49-F238E27FC236}">
                <a16:creationId xmlns:a16="http://schemas.microsoft.com/office/drawing/2014/main" id="{5DF21712-2BFF-839B-0189-28B1ABCB1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4039" y="6617"/>
            <a:ext cx="6069330" cy="3429000"/>
          </a:xfrm>
          <a:prstGeom prst="rect">
            <a:avLst/>
          </a:prstGeom>
        </p:spPr>
      </p:pic>
      <p:sp>
        <p:nvSpPr>
          <p:cNvPr id="2" name="ZoneTexte 1">
            <a:extLst>
              <a:ext uri="{FF2B5EF4-FFF2-40B4-BE49-F238E27FC236}">
                <a16:creationId xmlns:a16="http://schemas.microsoft.com/office/drawing/2014/main" id="{C6488DBD-E212-6552-2331-D9D1BC7F8DE2}"/>
              </a:ext>
            </a:extLst>
          </p:cNvPr>
          <p:cNvSpPr txBox="1"/>
          <p:nvPr/>
        </p:nvSpPr>
        <p:spPr>
          <a:xfrm>
            <a:off x="5122333" y="0"/>
            <a:ext cx="491706" cy="3429000"/>
          </a:xfrm>
          <a:prstGeom prst="rect">
            <a:avLst/>
          </a:prstGeom>
          <a:solidFill>
            <a:srgbClr val="99CCFF"/>
          </a:solidFill>
        </p:spPr>
        <p:txBody>
          <a:bodyPr wrap="square" rtlCol="0">
            <a:spAutoFit/>
          </a:bodyPr>
          <a:lstStyle/>
          <a:p>
            <a:endParaRPr lang="fr-FR" dirty="0"/>
          </a:p>
        </p:txBody>
      </p:sp>
    </p:spTree>
    <p:extLst>
      <p:ext uri="{BB962C8B-B14F-4D97-AF65-F5344CB8AC3E}">
        <p14:creationId xmlns:p14="http://schemas.microsoft.com/office/powerpoint/2010/main" val="197548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FD5BAE9-9951-BEB0-998A-5E573C275AB5}"/>
              </a:ext>
            </a:extLst>
          </p:cNvPr>
          <p:cNvSpPr>
            <a:spLocks noGrp="1"/>
          </p:cNvSpPr>
          <p:nvPr>
            <p:ph type="title"/>
          </p:nvPr>
        </p:nvSpPr>
        <p:spPr>
          <a:xfrm>
            <a:off x="904959" y="595338"/>
            <a:ext cx="10854000" cy="681013"/>
          </a:xfrm>
        </p:spPr>
        <p:txBody>
          <a:bodyPr>
            <a:normAutofit fontScale="90000"/>
          </a:bodyPr>
          <a:lstStyle/>
          <a:p>
            <a:r>
              <a:rPr lang="fr-FR" dirty="0"/>
              <a:t>Notre expérience : « 3D » là où les vélos ne suffisent plus </a:t>
            </a:r>
          </a:p>
        </p:txBody>
      </p:sp>
      <p:pic>
        <p:nvPicPr>
          <p:cNvPr id="22" name="Image 21">
            <a:extLst>
              <a:ext uri="{FF2B5EF4-FFF2-40B4-BE49-F238E27FC236}">
                <a16:creationId xmlns:a16="http://schemas.microsoft.com/office/drawing/2014/main" id="{9AB3C2AE-8438-42CF-1958-8431F037595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60943" y="1414464"/>
            <a:ext cx="10656711" cy="2152649"/>
          </a:xfrm>
          <a:prstGeom prst="rect">
            <a:avLst/>
          </a:prstGeom>
        </p:spPr>
      </p:pic>
      <p:pic>
        <p:nvPicPr>
          <p:cNvPr id="24" name="Image 23">
            <a:extLst>
              <a:ext uri="{FF2B5EF4-FFF2-40B4-BE49-F238E27FC236}">
                <a16:creationId xmlns:a16="http://schemas.microsoft.com/office/drawing/2014/main" id="{4AB96508-247D-14AB-1CCC-F1683840E31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67645" y="3705226"/>
            <a:ext cx="4486276" cy="2638425"/>
          </a:xfrm>
          <a:prstGeom prst="rect">
            <a:avLst/>
          </a:prstGeom>
        </p:spPr>
      </p:pic>
      <p:pic>
        <p:nvPicPr>
          <p:cNvPr id="26" name="Image 25">
            <a:extLst>
              <a:ext uri="{FF2B5EF4-FFF2-40B4-BE49-F238E27FC236}">
                <a16:creationId xmlns:a16="http://schemas.microsoft.com/office/drawing/2014/main" id="{CE4B56F5-CEE6-B0AD-EBF7-ABFA9025564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102703" y="3395688"/>
            <a:ext cx="5328355" cy="2947963"/>
          </a:xfrm>
          <a:prstGeom prst="rect">
            <a:avLst/>
          </a:prstGeom>
        </p:spPr>
      </p:pic>
    </p:spTree>
    <p:extLst>
      <p:ext uri="{BB962C8B-B14F-4D97-AF65-F5344CB8AC3E}">
        <p14:creationId xmlns:p14="http://schemas.microsoft.com/office/powerpoint/2010/main" val="27136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FC653-342E-FF1D-8252-9F7F1F750D69}"/>
              </a:ext>
            </a:extLst>
          </p:cNvPr>
          <p:cNvSpPr>
            <a:spLocks noGrp="1"/>
          </p:cNvSpPr>
          <p:nvPr>
            <p:ph type="title"/>
          </p:nvPr>
        </p:nvSpPr>
        <p:spPr>
          <a:xfrm>
            <a:off x="870997" y="285868"/>
            <a:ext cx="4443840" cy="1327177"/>
          </a:xfrm>
        </p:spPr>
        <p:txBody>
          <a:bodyPr>
            <a:normAutofit fontScale="90000"/>
          </a:bodyPr>
          <a:lstStyle/>
          <a:p>
            <a:r>
              <a:rPr lang="fr-FR" dirty="0"/>
              <a:t>Expression des besoins de la</a:t>
            </a:r>
            <a:br>
              <a:rPr lang="fr-FR" dirty="0"/>
            </a:br>
            <a:r>
              <a:rPr lang="fr-FR" dirty="0"/>
              <a:t>Mobilité rurale du quotidien</a:t>
            </a:r>
          </a:p>
        </p:txBody>
      </p:sp>
      <p:sp>
        <p:nvSpPr>
          <p:cNvPr id="5" name="Espace réservé du texte 4">
            <a:extLst>
              <a:ext uri="{FF2B5EF4-FFF2-40B4-BE49-F238E27FC236}">
                <a16:creationId xmlns:a16="http://schemas.microsoft.com/office/drawing/2014/main" id="{DE6F62B3-EC7D-9AB7-51AC-B6D121A091B2}"/>
              </a:ext>
            </a:extLst>
          </p:cNvPr>
          <p:cNvSpPr txBox="1">
            <a:spLocks noGrp="1"/>
          </p:cNvSpPr>
          <p:nvPr>
            <p:ph type="body" idx="1"/>
          </p:nvPr>
        </p:nvSpPr>
        <p:spPr>
          <a:xfrm>
            <a:off x="870997" y="1510445"/>
            <a:ext cx="4825796" cy="2441664"/>
          </a:xfrm>
          <a:prstGeom prst="rect">
            <a:avLst/>
          </a:prstGeom>
          <a:noFill/>
        </p:spPr>
        <p:txBody>
          <a:bodyPr wrap="square" rtlCol="0">
            <a:spAutoFit/>
          </a:bodyPr>
          <a:lstStyle/>
          <a:p>
            <a:pPr>
              <a:spcAft>
                <a:spcPts val="800"/>
              </a:spcAft>
              <a:buFont typeface="Arial" panose="020B0604020202020204" pitchFamily="34" charset="0"/>
              <a:buChar char="•"/>
            </a:pPr>
            <a:r>
              <a:rPr lang="fr-FR" sz="2400" dirty="0"/>
              <a:t>Comment se déplacent les gens ? </a:t>
            </a:r>
          </a:p>
          <a:p>
            <a:pPr>
              <a:spcAft>
                <a:spcPts val="800"/>
              </a:spcAft>
              <a:buFont typeface="Arial" panose="020B0604020202020204" pitchFamily="34" charset="0"/>
              <a:buChar char="•"/>
            </a:pPr>
            <a:r>
              <a:rPr lang="fr-FR" sz="2400" dirty="0"/>
              <a:t>Pour aller où ? </a:t>
            </a:r>
          </a:p>
          <a:p>
            <a:pPr>
              <a:spcAft>
                <a:spcPts val="800"/>
              </a:spcAft>
              <a:buFont typeface="Arial" panose="020B0604020202020204" pitchFamily="34" charset="0"/>
              <a:buChar char="•"/>
            </a:pPr>
            <a:r>
              <a:rPr lang="fr-FR" sz="2400" dirty="0"/>
              <a:t>Pour faire quoi ? </a:t>
            </a:r>
          </a:p>
          <a:p>
            <a:pPr>
              <a:spcAft>
                <a:spcPts val="800"/>
              </a:spcAft>
              <a:buFont typeface="Arial" panose="020B0604020202020204" pitchFamily="34" charset="0"/>
              <a:buChar char="•"/>
            </a:pPr>
            <a:r>
              <a:rPr lang="fr-FR" sz="2400" dirty="0"/>
              <a:t>Qui sont-ils ?</a:t>
            </a:r>
            <a:endParaRPr lang="fr-FR" sz="2400" b="1" dirty="0"/>
          </a:p>
        </p:txBody>
      </p:sp>
      <p:pic>
        <p:nvPicPr>
          <p:cNvPr id="6" name="Image 5">
            <a:extLst>
              <a:ext uri="{FF2B5EF4-FFF2-40B4-BE49-F238E27FC236}">
                <a16:creationId xmlns:a16="http://schemas.microsoft.com/office/drawing/2014/main" id="{A7C8BAD9-4F04-9BFE-50D0-B3005EF58C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6000" y="593368"/>
            <a:ext cx="4443840" cy="1327177"/>
          </a:xfrm>
          <a:prstGeom prst="rect">
            <a:avLst/>
          </a:prstGeom>
        </p:spPr>
      </p:pic>
      <p:pic>
        <p:nvPicPr>
          <p:cNvPr id="7" name="Image 6">
            <a:extLst>
              <a:ext uri="{FF2B5EF4-FFF2-40B4-BE49-F238E27FC236}">
                <a16:creationId xmlns:a16="http://schemas.microsoft.com/office/drawing/2014/main" id="{757C7E94-0527-17A0-2657-AC0A5175C15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1" y="2341750"/>
            <a:ext cx="5082588" cy="3811941"/>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D524EA75-F514-D8AF-0DDF-6C041782B236}"/>
                  </a:ext>
                </a:extLst>
              </p14:cNvPr>
              <p14:cNvContentPartPr/>
              <p14:nvPr/>
            </p14:nvContentPartPr>
            <p14:xfrm>
              <a:off x="8443968" y="356717"/>
              <a:ext cx="1980000" cy="1892640"/>
            </p14:xfrm>
          </p:contentPart>
        </mc:Choice>
        <mc:Fallback xmlns="">
          <p:pic>
            <p:nvPicPr>
              <p:cNvPr id="8" name="Encre 7">
                <a:extLst>
                  <a:ext uri="{FF2B5EF4-FFF2-40B4-BE49-F238E27FC236}">
                    <a16:creationId xmlns:a16="http://schemas.microsoft.com/office/drawing/2014/main" id="{D524EA75-F514-D8AF-0DDF-6C041782B236}"/>
                  </a:ext>
                </a:extLst>
              </p:cNvPr>
              <p:cNvPicPr/>
              <p:nvPr/>
            </p:nvPicPr>
            <p:blipFill>
              <a:blip r:embed="rId6"/>
              <a:stretch>
                <a:fillRect/>
              </a:stretch>
            </p:blipFill>
            <p:spPr>
              <a:xfrm>
                <a:off x="8425961" y="338716"/>
                <a:ext cx="2015653" cy="1928282"/>
              </a:xfrm>
              <a:prstGeom prst="rect">
                <a:avLst/>
              </a:prstGeom>
            </p:spPr>
          </p:pic>
        </mc:Fallback>
      </mc:AlternateContent>
      <p:grpSp>
        <p:nvGrpSpPr>
          <p:cNvPr id="14" name="Groupe 13">
            <a:extLst>
              <a:ext uri="{FF2B5EF4-FFF2-40B4-BE49-F238E27FC236}">
                <a16:creationId xmlns:a16="http://schemas.microsoft.com/office/drawing/2014/main" id="{FC9A7C0F-3AFE-0999-A4BD-BFE65974E0C7}"/>
              </a:ext>
            </a:extLst>
          </p:cNvPr>
          <p:cNvGrpSpPr/>
          <p:nvPr/>
        </p:nvGrpSpPr>
        <p:grpSpPr>
          <a:xfrm>
            <a:off x="9346848" y="1682957"/>
            <a:ext cx="557760" cy="1048320"/>
            <a:chOff x="7010136" y="1262218"/>
            <a:chExt cx="418320" cy="786240"/>
          </a:xfrm>
        </p:grpSpPr>
        <mc:AlternateContent xmlns:mc="http://schemas.openxmlformats.org/markup-compatibility/2006" xmlns:p14="http://schemas.microsoft.com/office/powerpoint/2010/main">
          <mc:Choice Requires="p14">
            <p:contentPart p14:bwMode="auto" r:id="rId7">
              <p14:nvContentPartPr>
                <p14:cNvPr id="12" name="Encre 11">
                  <a:extLst>
                    <a:ext uri="{FF2B5EF4-FFF2-40B4-BE49-F238E27FC236}">
                      <a16:creationId xmlns:a16="http://schemas.microsoft.com/office/drawing/2014/main" id="{979D4BAE-F9B2-A5A7-FB68-F920E422DE51}"/>
                    </a:ext>
                  </a:extLst>
                </p14:cNvPr>
                <p14:cNvContentPartPr/>
                <p14:nvPr/>
              </p14:nvContentPartPr>
              <p14:xfrm>
                <a:off x="7203096" y="1262218"/>
                <a:ext cx="145800" cy="671400"/>
              </p14:xfrm>
            </p:contentPart>
          </mc:Choice>
          <mc:Fallback xmlns="">
            <p:pic>
              <p:nvPicPr>
                <p:cNvPr id="12" name="Encre 11">
                  <a:extLst>
                    <a:ext uri="{FF2B5EF4-FFF2-40B4-BE49-F238E27FC236}">
                      <a16:creationId xmlns:a16="http://schemas.microsoft.com/office/drawing/2014/main" id="{979D4BAE-F9B2-A5A7-FB68-F920E422DE51}"/>
                    </a:ext>
                  </a:extLst>
                </p:cNvPr>
                <p:cNvPicPr/>
                <p:nvPr/>
              </p:nvPicPr>
              <p:blipFill>
                <a:blip r:embed="rId8"/>
                <a:stretch>
                  <a:fillRect/>
                </a:stretch>
              </p:blipFill>
              <p:spPr>
                <a:xfrm>
                  <a:off x="7185456" y="1244578"/>
                  <a:ext cx="18144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Encre 12">
                  <a:extLst>
                    <a:ext uri="{FF2B5EF4-FFF2-40B4-BE49-F238E27FC236}">
                      <a16:creationId xmlns:a16="http://schemas.microsoft.com/office/drawing/2014/main" id="{205E30A8-A2E2-609F-F6FD-4D7A828A1260}"/>
                    </a:ext>
                  </a:extLst>
                </p14:cNvPr>
                <p14:cNvContentPartPr/>
                <p14:nvPr/>
              </p14:nvContentPartPr>
              <p14:xfrm>
                <a:off x="7010136" y="1713658"/>
                <a:ext cx="418320" cy="334800"/>
              </p14:xfrm>
            </p:contentPart>
          </mc:Choice>
          <mc:Fallback xmlns="">
            <p:pic>
              <p:nvPicPr>
                <p:cNvPr id="13" name="Encre 12">
                  <a:extLst>
                    <a:ext uri="{FF2B5EF4-FFF2-40B4-BE49-F238E27FC236}">
                      <a16:creationId xmlns:a16="http://schemas.microsoft.com/office/drawing/2014/main" id="{205E30A8-A2E2-609F-F6FD-4D7A828A1260}"/>
                    </a:ext>
                  </a:extLst>
                </p:cNvPr>
                <p:cNvPicPr/>
                <p:nvPr/>
              </p:nvPicPr>
              <p:blipFill>
                <a:blip r:embed="rId10"/>
                <a:stretch>
                  <a:fillRect/>
                </a:stretch>
              </p:blipFill>
              <p:spPr>
                <a:xfrm>
                  <a:off x="6992496" y="1696018"/>
                  <a:ext cx="453960" cy="370440"/>
                </a:xfrm>
                <a:prstGeom prst="rect">
                  <a:avLst/>
                </a:prstGeom>
              </p:spPr>
            </p:pic>
          </mc:Fallback>
        </mc:AlternateContent>
      </p:grpSp>
      <p:sp>
        <p:nvSpPr>
          <p:cNvPr id="3" name="ZoneTexte 2">
            <a:extLst>
              <a:ext uri="{FF2B5EF4-FFF2-40B4-BE49-F238E27FC236}">
                <a16:creationId xmlns:a16="http://schemas.microsoft.com/office/drawing/2014/main" id="{691573CF-9A49-E40D-AC8A-FC12097CC49E}"/>
              </a:ext>
            </a:extLst>
          </p:cNvPr>
          <p:cNvSpPr txBox="1"/>
          <p:nvPr/>
        </p:nvSpPr>
        <p:spPr>
          <a:xfrm>
            <a:off x="593371" y="4145634"/>
            <a:ext cx="5381047" cy="2062103"/>
          </a:xfrm>
          <a:prstGeom prst="rect">
            <a:avLst/>
          </a:prstGeom>
          <a:noFill/>
        </p:spPr>
        <p:txBody>
          <a:bodyPr wrap="square" rtlCol="0">
            <a:spAutoFit/>
          </a:bodyPr>
          <a:lstStyle/>
          <a:p>
            <a:r>
              <a:rPr lang="fr-FR" sz="3200" b="1" kern="1200" dirty="0">
                <a:solidFill>
                  <a:schemeClr val="accent6">
                    <a:lumMod val="75000"/>
                  </a:schemeClr>
                </a:solidFill>
                <a:latin typeface="+mn-lt"/>
                <a:ea typeface="+mn-ea"/>
                <a:cs typeface="+mn-cs"/>
              </a:rPr>
              <a:t>SANTE </a:t>
            </a:r>
          </a:p>
          <a:p>
            <a:r>
              <a:rPr lang="fr-FR" sz="3200" b="1" kern="1200" dirty="0">
                <a:solidFill>
                  <a:schemeClr val="accent6">
                    <a:lumMod val="75000"/>
                  </a:schemeClr>
                </a:solidFill>
                <a:latin typeface="+mn-lt"/>
                <a:ea typeface="+mn-ea"/>
                <a:cs typeface="+mn-cs"/>
              </a:rPr>
              <a:t>INCLUSION      </a:t>
            </a:r>
          </a:p>
          <a:p>
            <a:r>
              <a:rPr lang="fr-FR" sz="3200" b="1" kern="1200" dirty="0">
                <a:solidFill>
                  <a:schemeClr val="accent6">
                    <a:lumMod val="75000"/>
                  </a:schemeClr>
                </a:solidFill>
                <a:latin typeface="+mn-lt"/>
                <a:ea typeface="+mn-ea"/>
                <a:cs typeface="+mn-cs"/>
              </a:rPr>
              <a:t>ECONOMIES </a:t>
            </a:r>
            <a:r>
              <a:rPr lang="fr-FR" sz="3200" b="1" dirty="0">
                <a:solidFill>
                  <a:schemeClr val="accent6">
                    <a:lumMod val="75000"/>
                  </a:schemeClr>
                </a:solidFill>
              </a:rPr>
              <a:t>BUDGETAIRES</a:t>
            </a:r>
            <a:r>
              <a:rPr lang="fr-FR" sz="3200" b="1" kern="1200" dirty="0">
                <a:solidFill>
                  <a:schemeClr val="accent6">
                    <a:lumMod val="75000"/>
                  </a:schemeClr>
                </a:solidFill>
                <a:latin typeface="+mn-lt"/>
                <a:ea typeface="+mn-ea"/>
                <a:cs typeface="+mn-cs"/>
              </a:rPr>
              <a:t> </a:t>
            </a:r>
            <a:endParaRPr lang="fr-FR" sz="3200" b="1" dirty="0">
              <a:solidFill>
                <a:schemeClr val="accent6">
                  <a:lumMod val="75000"/>
                </a:schemeClr>
              </a:solidFill>
            </a:endParaRPr>
          </a:p>
          <a:p>
            <a:r>
              <a:rPr lang="fr-FR" sz="3200" b="1" kern="1200" dirty="0">
                <a:solidFill>
                  <a:schemeClr val="accent6">
                    <a:lumMod val="75000"/>
                  </a:schemeClr>
                </a:solidFill>
                <a:latin typeface="+mn-lt"/>
                <a:ea typeface="+mn-ea"/>
                <a:cs typeface="+mn-cs"/>
              </a:rPr>
              <a:t>TRANSITION ENERGETIQUE</a:t>
            </a:r>
          </a:p>
        </p:txBody>
      </p:sp>
    </p:spTree>
    <p:extLst>
      <p:ext uri="{BB962C8B-B14F-4D97-AF65-F5344CB8AC3E}">
        <p14:creationId xmlns:p14="http://schemas.microsoft.com/office/powerpoint/2010/main" val="12829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F008A71-2A83-D236-1CCB-496E19B47EAC}"/>
              </a:ext>
            </a:extLst>
          </p:cNvPr>
          <p:cNvSpPr txBox="1">
            <a:spLocks/>
          </p:cNvSpPr>
          <p:nvPr/>
        </p:nvSpPr>
        <p:spPr>
          <a:xfrm>
            <a:off x="6405620" y="413943"/>
            <a:ext cx="5240720" cy="1501262"/>
          </a:xfrm>
          <a:prstGeom prst="rect">
            <a:avLst/>
          </a:prstGeom>
        </p:spPr>
        <p:txBody>
          <a:bodyPr spcFirstLastPara="1" vert="horz" wrap="square" lIns="91425" tIns="91425" rIns="91425" bIns="91425" rtlCol="0" anchor="t" anchorCtr="0">
            <a:normAutofit fontScale="90000" lnSpcReduction="20000"/>
          </a:bodyPr>
          <a:lstStyle>
            <a:lvl1pPr lvl="0" algn="l" defTabSz="457200" rtl="0" eaLnBrk="1" latinLnBrk="0" hangingPunct="1">
              <a:spcBef>
                <a:spcPts val="0"/>
              </a:spcBef>
              <a:spcAft>
                <a:spcPts val="0"/>
              </a:spcAft>
              <a:buClr>
                <a:srgbClr val="00A17A"/>
              </a:buClr>
              <a:buSzPts val="2500"/>
              <a:buFont typeface="Oswald"/>
              <a:buNone/>
              <a:defRPr sz="3333" kern="1200">
                <a:solidFill>
                  <a:srgbClr val="00A17A"/>
                </a:solidFill>
                <a:latin typeface="Oswald"/>
                <a:ea typeface="Oswald"/>
                <a:cs typeface="Oswald"/>
                <a:sym typeface="Oswald"/>
              </a:defRPr>
            </a:lvl1pPr>
            <a:lvl2pPr lvl="1"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2pPr>
            <a:lvl3pPr lvl="2"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3pPr>
            <a:lvl4pPr lvl="3"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4pPr>
            <a:lvl5pPr lvl="4"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5pPr>
            <a:lvl6pPr lvl="5"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6pPr>
            <a:lvl7pPr lvl="6"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7pPr>
            <a:lvl8pPr lvl="7"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8pPr>
            <a:lvl9pPr lvl="8" eaLnBrk="1" hangingPunct="1">
              <a:spcBef>
                <a:spcPts val="0"/>
              </a:spcBef>
              <a:spcAft>
                <a:spcPts val="0"/>
              </a:spcAft>
              <a:buClr>
                <a:srgbClr val="00A17A"/>
              </a:buClr>
              <a:buSzPts val="2500"/>
              <a:buFont typeface="Oswald"/>
              <a:buNone/>
              <a:defRPr sz="3333">
                <a:solidFill>
                  <a:srgbClr val="00A17A"/>
                </a:solidFill>
                <a:latin typeface="Oswald"/>
                <a:ea typeface="Oswald"/>
                <a:cs typeface="Oswald"/>
                <a:sym typeface="Oswald"/>
              </a:defRPr>
            </a:lvl9pPr>
          </a:lstStyle>
          <a:p>
            <a:pPr algn="ctr"/>
            <a:r>
              <a:rPr lang="fr-FR" dirty="0"/>
              <a:t>REMPLACER L’AUTO RURALE                              </a:t>
            </a:r>
            <a:r>
              <a:rPr lang="fr-FR" sz="3600" dirty="0"/>
              <a:t>LE PLUS SOUVENT POSSIBLE </a:t>
            </a:r>
            <a:br>
              <a:rPr lang="fr-FR" sz="3600" dirty="0"/>
            </a:br>
            <a:r>
              <a:rPr lang="fr-FR" sz="4000" dirty="0"/>
              <a:t>PAR UNE MOBILITE ACTIVE</a:t>
            </a:r>
          </a:p>
        </p:txBody>
      </p:sp>
      <p:pic>
        <p:nvPicPr>
          <p:cNvPr id="14" name="Image 13">
            <a:extLst>
              <a:ext uri="{FF2B5EF4-FFF2-40B4-BE49-F238E27FC236}">
                <a16:creationId xmlns:a16="http://schemas.microsoft.com/office/drawing/2014/main" id="{FFA65DE6-1AFE-430A-EC47-50C9BE74B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0570" cy="6858000"/>
          </a:xfrm>
          <a:prstGeom prst="rect">
            <a:avLst/>
          </a:prstGeom>
        </p:spPr>
      </p:pic>
      <p:sp>
        <p:nvSpPr>
          <p:cNvPr id="8" name="ZoneTexte 7">
            <a:extLst>
              <a:ext uri="{FF2B5EF4-FFF2-40B4-BE49-F238E27FC236}">
                <a16:creationId xmlns:a16="http://schemas.microsoft.com/office/drawing/2014/main" id="{A10259CD-0D5F-A4D5-F2FF-AB2F469981E6}"/>
              </a:ext>
            </a:extLst>
          </p:cNvPr>
          <p:cNvSpPr txBox="1"/>
          <p:nvPr/>
        </p:nvSpPr>
        <p:spPr>
          <a:xfrm>
            <a:off x="4972172" y="2389546"/>
            <a:ext cx="6827683" cy="2308324"/>
          </a:xfrm>
          <a:prstGeom prst="rect">
            <a:avLst/>
          </a:prstGeom>
          <a:noFill/>
        </p:spPr>
        <p:txBody>
          <a:bodyPr wrap="square" rtlCol="0">
            <a:spAutoFit/>
          </a:bodyPr>
          <a:lstStyle/>
          <a:p>
            <a:r>
              <a:rPr lang="fr-FR" sz="1800" b="1" u="sng" kern="1200" dirty="0">
                <a:solidFill>
                  <a:schemeClr val="tx1"/>
                </a:solidFill>
                <a:latin typeface="+mn-lt"/>
                <a:ea typeface="+mn-ea"/>
                <a:cs typeface="+mn-cs"/>
              </a:rPr>
              <a:t>BESOINS :</a:t>
            </a:r>
            <a:r>
              <a:rPr lang="fr-FR" sz="1800" b="1" kern="1200" dirty="0">
                <a:solidFill>
                  <a:schemeClr val="tx1"/>
                </a:solidFill>
                <a:latin typeface="+mn-lt"/>
                <a:ea typeface="+mn-ea"/>
                <a:cs typeface="+mn-cs"/>
              </a:rPr>
              <a:t>    </a:t>
            </a:r>
            <a:r>
              <a:rPr lang="fr-FR" sz="2400" kern="1200" dirty="0">
                <a:solidFill>
                  <a:schemeClr val="tx1"/>
                </a:solidFill>
                <a:latin typeface="+mn-lt"/>
                <a:ea typeface="+mn-ea"/>
                <a:cs typeface="+mn-cs"/>
              </a:rPr>
              <a:t>transporter 2 adultes ou 1 adulte et 2 enfants, un coffr</a:t>
            </a:r>
            <a:r>
              <a:rPr lang="fr-FR" sz="2400" dirty="0"/>
              <a:t>e, une protection contre les intempéries, une puissance suffisante pour grimper les côtes, une vitesse suffisante pour les routes partagées, une autonomie d’au moins 80 km, une mobilité active de préférence</a:t>
            </a:r>
            <a:endParaRPr lang="fr-FR" sz="2400" kern="1200" dirty="0">
              <a:solidFill>
                <a:schemeClr val="tx1"/>
              </a:solidFill>
              <a:latin typeface="+mn-lt"/>
              <a:ea typeface="+mn-ea"/>
              <a:cs typeface="+mn-cs"/>
            </a:endParaRPr>
          </a:p>
        </p:txBody>
      </p:sp>
      <p:sp>
        <p:nvSpPr>
          <p:cNvPr id="5" name="ZoneTexte 4">
            <a:extLst>
              <a:ext uri="{FF2B5EF4-FFF2-40B4-BE49-F238E27FC236}">
                <a16:creationId xmlns:a16="http://schemas.microsoft.com/office/drawing/2014/main" id="{53B9B620-D1A8-7AA5-EB92-45A6BD439886}"/>
              </a:ext>
            </a:extLst>
          </p:cNvPr>
          <p:cNvSpPr txBox="1"/>
          <p:nvPr/>
        </p:nvSpPr>
        <p:spPr>
          <a:xfrm>
            <a:off x="4560570" y="1240687"/>
            <a:ext cx="1637500" cy="830997"/>
          </a:xfrm>
          <a:prstGeom prst="rect">
            <a:avLst/>
          </a:prstGeom>
          <a:noFill/>
        </p:spPr>
        <p:txBody>
          <a:bodyPr wrap="square" rtlCol="0">
            <a:spAutoFit/>
          </a:bodyPr>
          <a:lstStyle/>
          <a:p>
            <a:r>
              <a:rPr lang="fr-FR" sz="2400" i="1" kern="1200" dirty="0">
                <a:solidFill>
                  <a:schemeClr val="tx1"/>
                </a:solidFill>
                <a:latin typeface="+mn-lt"/>
                <a:ea typeface="+mn-ea"/>
                <a:cs typeface="+mn-cs"/>
              </a:rPr>
              <a:t>Légèreté, légèreté ! </a:t>
            </a:r>
          </a:p>
        </p:txBody>
      </p:sp>
    </p:spTree>
    <p:extLst>
      <p:ext uri="{BB962C8B-B14F-4D97-AF65-F5344CB8AC3E}">
        <p14:creationId xmlns:p14="http://schemas.microsoft.com/office/powerpoint/2010/main" val="948311914"/>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C4E3D9C9-DAA0-48D1-8B50-09AFE9B92598}"/>
</file>

<file path=customXml/itemProps2.xml><?xml version="1.0" encoding="utf-8"?>
<ds:datastoreItem xmlns:ds="http://schemas.openxmlformats.org/officeDocument/2006/customXml" ds:itemID="{0956960D-B8F7-42D5-A848-89CFC7C95868}"/>
</file>

<file path=customXml/itemProps3.xml><?xml version="1.0" encoding="utf-8"?>
<ds:datastoreItem xmlns:ds="http://schemas.openxmlformats.org/officeDocument/2006/customXml" ds:itemID="{A9EDD77D-5292-4B51-938D-474FD37706D7}"/>
</file>

<file path=docProps/app.xml><?xml version="1.0" encoding="utf-8"?>
<Properties xmlns="http://schemas.openxmlformats.org/officeDocument/2006/extended-properties" xmlns:vt="http://schemas.openxmlformats.org/officeDocument/2006/docPropsVTypes">
  <Template>Facet</Template>
  <TotalTime>611</TotalTime>
  <Words>1077</Words>
  <Application>Microsoft Office PowerPoint</Application>
  <PresentationFormat>Grand écran</PresentationFormat>
  <Paragraphs>92</Paragraphs>
  <Slides>17</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Archer Bold</vt:lpstr>
      <vt:lpstr>Archer Light</vt:lpstr>
      <vt:lpstr>Arial</vt:lpstr>
      <vt:lpstr>Calibri</vt:lpstr>
      <vt:lpstr>Montserrat</vt:lpstr>
      <vt:lpstr>Oswald</vt:lpstr>
      <vt:lpstr>Times</vt:lpstr>
      <vt:lpstr>Trebuchet MS</vt:lpstr>
      <vt:lpstr>Wingdings 3</vt:lpstr>
      <vt:lpstr>Facette</vt:lpstr>
      <vt:lpstr>In’VD - Innovation Véhicules Doux l’association qui libère l’écomobilité rurale</vt:lpstr>
      <vt:lpstr>In’VD – Innovation Véhicules Doux </vt:lpstr>
      <vt:lpstr>Projet VITAMINES 12 : expérimentation en conditions réelles de VEhicules Légers Intermédiaires, aussi appelés : VéLIs</vt:lpstr>
      <vt:lpstr>Le territoire des Grands Causses</vt:lpstr>
      <vt:lpstr>A l’origine des vélis : un ancrage dans le territoire rural</vt:lpstr>
      <vt:lpstr>Présentation PowerPoint</vt:lpstr>
      <vt:lpstr>Notre expérience : « 3D » là où les vélos ne suffisent plus </vt:lpstr>
      <vt:lpstr>Expression des besoins de la Mobilité rurale du quotidien</vt:lpstr>
      <vt:lpstr>Présentation PowerPoint</vt:lpstr>
      <vt:lpstr>VITAMINES 12, expérimentation de VELI en conditions réelles</vt:lpstr>
      <vt:lpstr>Vitamines 12 : expérimentation grandeur nature  </vt:lpstr>
      <vt:lpstr>Présentation PowerPoint</vt:lpstr>
      <vt:lpstr>VITAMINES 12 : installer les conditions de la sécurité des usagers pour le partage des voies</vt:lpstr>
      <vt:lpstr>Présentation PowerPoint</vt:lpstr>
      <vt:lpstr>PREMIERS RESULTATS </vt:lpstr>
      <vt:lpstr>A VOUS LA PAROLE !  </vt:lpstr>
      <vt:lpstr>In’VD : Ressources à votre disposition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In’VD (Innovation Véhicules Doux), l’association qui libère l’écomobilité rurale</dc:title>
  <dc:creator>helene</dc:creator>
  <cp:lastModifiedBy>helene</cp:lastModifiedBy>
  <cp:revision>44</cp:revision>
  <dcterms:created xsi:type="dcterms:W3CDTF">2024-03-27T17:11:40Z</dcterms:created>
  <dcterms:modified xsi:type="dcterms:W3CDTF">2025-03-20T20:17:21Z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