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1"/>
  </p:notesMasterIdLst>
  <p:sldIdLst>
    <p:sldId id="290" r:id="rId2"/>
    <p:sldId id="343" r:id="rId3"/>
    <p:sldId id="337" r:id="rId4"/>
    <p:sldId id="345" r:id="rId5"/>
    <p:sldId id="357" r:id="rId6"/>
    <p:sldId id="347" r:id="rId7"/>
    <p:sldId id="360" r:id="rId8"/>
    <p:sldId id="361" r:id="rId9"/>
    <p:sldId id="331" r:id="rId10"/>
    <p:sldId id="359" r:id="rId11"/>
    <p:sldId id="358" r:id="rId12"/>
    <p:sldId id="312" r:id="rId13"/>
    <p:sldId id="362" r:id="rId14"/>
    <p:sldId id="348" r:id="rId15"/>
    <p:sldId id="342" r:id="rId16"/>
    <p:sldId id="319" r:id="rId17"/>
    <p:sldId id="320" r:id="rId18"/>
    <p:sldId id="363" r:id="rId19"/>
    <p:sldId id="364" r:id="rId20"/>
    <p:sldId id="308" r:id="rId21"/>
    <p:sldId id="327" r:id="rId22"/>
    <p:sldId id="365" r:id="rId23"/>
    <p:sldId id="354" r:id="rId24"/>
    <p:sldId id="325" r:id="rId25"/>
    <p:sldId id="328" r:id="rId26"/>
    <p:sldId id="326" r:id="rId27"/>
    <p:sldId id="351" r:id="rId28"/>
    <p:sldId id="332" r:id="rId29"/>
    <p:sldId id="367" r:id="rId30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0206" autoAdjust="0"/>
  </p:normalViewPr>
  <p:slideViewPr>
    <p:cSldViewPr snapToGrid="0" snapToObjects="1">
      <p:cViewPr varScale="1">
        <p:scale>
          <a:sx n="112" d="100"/>
          <a:sy n="112" d="100"/>
        </p:scale>
        <p:origin x="164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F9EDC1B4-0949-364C-8090-8FC3B81A5AA0}" type="datetime1">
              <a:rPr lang="fr-FR"/>
              <a:pPr>
                <a:defRPr/>
              </a:pPr>
              <a:t>25/01/2021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BE" noProof="0"/>
              <a:t>Click to edit Master text styles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  <a:endParaRPr lang="fr-F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F3E5A77C-A859-3049-92CC-515CB280B69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13342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ＭＳ Ｐゴシック" pitchFamily="-109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E282BB9-0892-7842-9A4F-A61C86CEAFAB}" type="slidenum">
              <a:rPr lang="fr-FR" sz="1200"/>
              <a:pPr eaLnBrk="1" hangingPunct="1"/>
              <a:t>1</a:t>
            </a:fld>
            <a:endParaRPr lang="fr-FR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8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Problème de faire des conférences à la fin de l’année. A mon avis, si vous m’aviez invité en 2017…</a:t>
            </a:r>
          </a:p>
        </p:txBody>
      </p:sp>
      <p:sp>
        <p:nvSpPr>
          <p:cNvPr id="24579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483A9A-E2E2-EA45-94CA-35C88D43E8BB}" type="slidenum">
              <a:rPr lang="fr-FR" sz="1200"/>
              <a:pPr/>
              <a:t>5</a:t>
            </a:fld>
            <a:endParaRPr lang="fr-FR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1B61D2-75D3-E749-BE54-45920DCD99E9}" type="slidenum">
              <a:rPr lang="fr-FR" sz="1200"/>
              <a:pPr eaLnBrk="1" hangingPunct="1"/>
              <a:t>12</a:t>
            </a:fld>
            <a:endParaRPr lang="fr-FR" sz="1200"/>
          </a:p>
        </p:txBody>
      </p:sp>
      <p:sp>
        <p:nvSpPr>
          <p:cNvPr id="327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FA5643C-C16C-4545-8B3D-3AC7C5AC55D5}" type="slidenum">
              <a:rPr lang="fr-FR" sz="1200"/>
              <a:pPr eaLnBrk="1" hangingPunct="1"/>
              <a:t>20</a:t>
            </a:fld>
            <a:endParaRPr lang="fr-FR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95A807E-C4C5-3940-AC17-A01004DBAA8E}" type="slidenum">
              <a:rPr lang="fr-FR" sz="1200"/>
              <a:pPr/>
              <a:t>21</a:t>
            </a:fld>
            <a:endParaRPr lang="fr-FR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2CCEE3-E430-8F45-8DAF-DC13B4EE7423}" type="slidenum">
              <a:rPr lang="fr-FR" sz="1200"/>
              <a:pPr eaLnBrk="1" hangingPunct="1"/>
              <a:t>24</a:t>
            </a:fld>
            <a:endParaRPr lang="fr-FR" sz="120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E09D5-1D58-A344-B909-32A6E05940AD}" type="datetime1">
              <a:rPr lang="fr-FR"/>
              <a:pPr>
                <a:defRPr/>
              </a:pPr>
              <a:t>25/01/2021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43EA9-9124-274A-BAB9-A58F0A5921A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2815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0A5A9-7E21-C743-9414-EF624C34C3AA}" type="datetime1">
              <a:rPr lang="fr-FR"/>
              <a:pPr>
                <a:defRPr/>
              </a:pPr>
              <a:t>25/01/2021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4DB86-DA0B-EE47-A3EE-3D7CB45FD76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8450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C4FD5-0914-A941-B6B2-F50C26D70DE9}" type="datetime1">
              <a:rPr lang="fr-FR"/>
              <a:pPr>
                <a:defRPr/>
              </a:pPr>
              <a:t>25/01/2021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E22D1-14BD-F045-9DB6-5994B9F62C0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2049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71538" y="533400"/>
            <a:ext cx="8162925" cy="5562600"/>
          </a:xfrm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152525" y="6286500"/>
            <a:ext cx="1905000" cy="4572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90925" y="6286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9925" y="6286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B17A4-1AB4-F747-A685-1C5737D65D5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912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4BF94-2F3F-6B4F-A29F-57EC7375BEDD}" type="datetime1">
              <a:rPr lang="fr-FR"/>
              <a:pPr>
                <a:defRPr/>
              </a:pPr>
              <a:t>25/01/2021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E7F38-37E2-7C44-877C-04D603F22E8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046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A571-F5DB-4247-B53B-6685B23DC86D}" type="datetime1">
              <a:rPr lang="fr-FR"/>
              <a:pPr>
                <a:defRPr/>
              </a:pPr>
              <a:t>25/01/2021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95555-A27B-F44E-BDC4-CD96759749B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8954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F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4AF0E-C96D-FC4F-92C4-F5FF24BD15F1}" type="datetime1">
              <a:rPr lang="fr-FR"/>
              <a:pPr>
                <a:defRPr/>
              </a:pPr>
              <a:t>25/01/2021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89CE7-B7C4-2449-9E92-22C8C007C4D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308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F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C8881-192D-164C-AE5F-C0B19DDD8E85}" type="datetime1">
              <a:rPr lang="fr-FR"/>
              <a:pPr>
                <a:defRPr/>
              </a:pPr>
              <a:t>25/01/2021</a:t>
            </a:fld>
            <a:endParaRPr lang="fr-F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61A6B-F09B-124E-A7B6-C459A34E5E3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2123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fr-F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500F4-F45B-6049-85BE-ADBD4506B9E5}" type="datetime1">
              <a:rPr lang="fr-FR"/>
              <a:pPr>
                <a:defRPr/>
              </a:pPr>
              <a:t>25/01/2021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5F428-A8F4-F242-A02A-E0AC660531D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59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0EEF8-7101-314A-948A-C4BB11096A07}" type="datetime1">
              <a:rPr lang="fr-FR"/>
              <a:pPr>
                <a:defRPr/>
              </a:pPr>
              <a:t>25/01/2021</a:t>
            </a:fld>
            <a:endParaRPr lang="fr-F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8D37A-2BE0-E74C-8FBF-F19B7E2DB62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3991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64F5B-680C-2447-A2CC-FCC7FCCE2008}" type="datetime1">
              <a:rPr lang="fr-FR"/>
              <a:pPr>
                <a:defRPr/>
              </a:pPr>
              <a:t>25/01/2021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5C559-6EF5-6A4A-89DC-8D5E0253465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8296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47740-FCB4-374D-AFE4-31FFF453ACBD}" type="datetime1">
              <a:rPr lang="fr-FR"/>
              <a:pPr>
                <a:defRPr/>
              </a:pPr>
              <a:t>25/01/2021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E30E8-7B07-5F47-BE1A-FE9EA897C06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008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BE"/>
              <a:t>Click to edit Master title style</a:t>
            </a:r>
            <a:endParaRPr lang="fr-FR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charset="0"/>
              </a:defRPr>
            </a:lvl1pPr>
          </a:lstStyle>
          <a:p>
            <a:pPr>
              <a:defRPr/>
            </a:pPr>
            <a:fld id="{2B16FAB0-B1CB-854B-9A4B-6B4CFA9DCD4B}" type="datetime1">
              <a:rPr lang="fr-FR"/>
              <a:pPr>
                <a:defRPr/>
              </a:pPr>
              <a:t>25/01/2021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charset="0"/>
              </a:defRPr>
            </a:lvl1pPr>
          </a:lstStyle>
          <a:p>
            <a:pPr>
              <a:defRPr/>
            </a:pPr>
            <a:fld id="{C3EE4821-7157-5D48-B6C7-E2D37378D88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42529" y="511434"/>
            <a:ext cx="8427295" cy="4239860"/>
          </a:xfrm>
        </p:spPr>
        <p:txBody>
          <a:bodyPr/>
          <a:lstStyle/>
          <a:p>
            <a:pPr algn="r" eaLnBrk="1" hangingPunct="1">
              <a:defRPr/>
            </a:pPr>
            <a:r>
              <a:rPr lang="fr-FR" cap="small" dirty="0"/>
              <a:t>Naviguer une</a:t>
            </a:r>
            <a:br>
              <a:rPr lang="fr-FR" cap="small" dirty="0"/>
            </a:br>
            <a:r>
              <a:rPr lang="fr-FR" cap="small" dirty="0"/>
              <a:t>nouvelle Terre</a:t>
            </a:r>
            <a:br>
              <a:rPr lang="fr-FR" sz="3200" cap="small" dirty="0"/>
            </a:br>
            <a:br>
              <a:rPr lang="fr-FR" sz="3200" cap="small" dirty="0"/>
            </a:br>
            <a:r>
              <a:rPr lang="fr-FR" sz="3200" cap="small" dirty="0"/>
              <a:t>La transition</a:t>
            </a:r>
            <a:br>
              <a:rPr lang="fr-FR" sz="3200" cap="small" dirty="0"/>
            </a:br>
            <a:r>
              <a:rPr lang="fr-FR" sz="3200" cap="small" dirty="0"/>
              <a:t>à l’heure de </a:t>
            </a:r>
            <a:br>
              <a:rPr lang="fr-FR" sz="3200" cap="small" dirty="0"/>
            </a:br>
            <a:r>
              <a:rPr lang="fr-FR" sz="3200" cap="small" dirty="0"/>
              <a:t>l’</a:t>
            </a:r>
            <a:r>
              <a:rPr lang="fr-FR" sz="3200" cap="small" dirty="0" err="1"/>
              <a:t>Anthropocène</a:t>
            </a:r>
            <a:endParaRPr lang="fr-FR" sz="3200" cap="smal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4999" y="5394343"/>
            <a:ext cx="7772400" cy="984463"/>
          </a:xfrm>
        </p:spPr>
        <p:txBody>
          <a:bodyPr/>
          <a:lstStyle/>
          <a:p>
            <a:pPr eaLnBrk="1" hangingPunct="1">
              <a:defRPr/>
            </a:pPr>
            <a:endParaRPr lang="fr-FR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fr-FR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r" eaLnBrk="1" hangingPunct="1">
              <a:defRPr/>
            </a:pPr>
            <a:endParaRPr lang="fr-FR" sz="2400" dirty="0">
              <a:solidFill>
                <a:schemeClr val="accent5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r" eaLnBrk="1" hangingPunct="1">
              <a:defRPr/>
            </a:pPr>
            <a:r>
              <a:rPr lang="fr-FR" sz="2800" dirty="0">
                <a:solidFill>
                  <a:schemeClr val="accent5"/>
                </a:solidFill>
                <a:latin typeface="Calibri" charset="0"/>
                <a:ea typeface="ＭＳ Ｐゴシック" charset="0"/>
                <a:cs typeface="ＭＳ Ｐゴシック" charset="0"/>
              </a:rPr>
              <a:t>François Gemenne</a:t>
            </a:r>
          </a:p>
          <a:p>
            <a:pPr algn="r" eaLnBrk="1" hangingPunct="1">
              <a:defRPr/>
            </a:pPr>
            <a:r>
              <a:rPr lang="fr-FR" sz="2800" i="1" dirty="0" err="1">
                <a:solidFill>
                  <a:schemeClr val="accent5"/>
                </a:solidFill>
                <a:latin typeface="Calibri" charset="0"/>
                <a:ea typeface="ＭＳ Ｐゴシック" charset="0"/>
                <a:cs typeface="ＭＳ Ｐゴシック" charset="0"/>
              </a:rPr>
              <a:t>Twitter</a:t>
            </a:r>
            <a:r>
              <a:rPr lang="fr-FR" sz="2800" i="1" dirty="0">
                <a:solidFill>
                  <a:schemeClr val="accent5"/>
                </a:solidFill>
                <a:latin typeface="Calibri" charset="0"/>
                <a:ea typeface="ＭＳ Ｐゴシック" charset="0"/>
                <a:cs typeface="ＭＳ Ｐゴシック" charset="0"/>
              </a:rPr>
              <a:t>: @Gemenne</a:t>
            </a:r>
          </a:p>
          <a:p>
            <a:pPr algn="r" eaLnBrk="1" hangingPunct="1">
              <a:defRPr/>
            </a:pPr>
            <a:endParaRPr lang="fr-FR" dirty="0">
              <a:solidFill>
                <a:srgbClr val="4BACC6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Image 1" descr="Couverture Atla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29" y="313598"/>
            <a:ext cx="5142545" cy="60795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9-10-17 à 16.48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433"/>
            <a:ext cx="9144000" cy="615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89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Image 1" descr="IMG_97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825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sz="2400" i="1" dirty="0"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3174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1747" name="Picture 4" descr="09_01_24_climateproofnl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5865"/>
            <a:ext cx="8763000" cy="4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7543800" y="6400800"/>
            <a:ext cx="1330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sz="1400"/>
              <a:t>Source: NASA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9-10-17 à 16.59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874" y="0"/>
            <a:ext cx="6167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87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147110" y="-27495"/>
            <a:ext cx="8574087" cy="968375"/>
          </a:xfrm>
        </p:spPr>
        <p:txBody>
          <a:bodyPr/>
          <a:lstStyle/>
          <a:p>
            <a:r>
              <a:rPr lang="en-US" sz="2400" b="1" dirty="0">
                <a:latin typeface="Arial Black"/>
                <a:cs typeface="Arial Black"/>
              </a:rPr>
              <a:t>Un </a:t>
            </a:r>
            <a:r>
              <a:rPr lang="en-US" sz="2400" b="1" dirty="0" err="1">
                <a:latin typeface="Arial Black"/>
                <a:cs typeface="Arial Black"/>
              </a:rPr>
              <a:t>exemple</a:t>
            </a:r>
            <a:r>
              <a:rPr lang="en-US" sz="2400" b="1" dirty="0">
                <a:latin typeface="Arial Black"/>
                <a:cs typeface="Arial Black"/>
              </a:rPr>
              <a:t> </a:t>
            </a:r>
            <a:r>
              <a:rPr lang="en-US" sz="2400" b="1" dirty="0" err="1">
                <a:latin typeface="Arial Black"/>
                <a:cs typeface="Arial Black"/>
              </a:rPr>
              <a:t>à</a:t>
            </a:r>
            <a:r>
              <a:rPr lang="en-US" sz="2400" b="1" dirty="0">
                <a:latin typeface="Arial Black"/>
                <a:cs typeface="Arial Black"/>
              </a:rPr>
              <a:t> </a:t>
            </a:r>
            <a:r>
              <a:rPr lang="en-US" sz="2400" b="1" dirty="0" err="1">
                <a:latin typeface="Arial Black"/>
                <a:cs typeface="Arial Black"/>
              </a:rPr>
              <a:t>Cotonou</a:t>
            </a:r>
            <a:endParaRPr lang="en-US" sz="2400" b="1" dirty="0">
              <a:latin typeface="Arial Black"/>
              <a:cs typeface="Arial Black"/>
            </a:endParaRPr>
          </a:p>
        </p:txBody>
      </p:sp>
      <p:sp>
        <p:nvSpPr>
          <p:cNvPr id="48130" name="Espace réservé du contenu 2"/>
          <p:cNvSpPr>
            <a:spLocks noGrp="1"/>
          </p:cNvSpPr>
          <p:nvPr>
            <p:ph idx="1"/>
          </p:nvPr>
        </p:nvSpPr>
        <p:spPr>
          <a:xfrm>
            <a:off x="1735138" y="2816225"/>
            <a:ext cx="7077075" cy="3992563"/>
          </a:xfrm>
        </p:spPr>
        <p:txBody>
          <a:bodyPr/>
          <a:lstStyle/>
          <a:p>
            <a:endParaRPr lang="fr-BE">
              <a:latin typeface="Gill Sans MT" charset="0"/>
            </a:endParaRPr>
          </a:p>
        </p:txBody>
      </p:sp>
      <p:sp>
        <p:nvSpPr>
          <p:cNvPr id="48132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17D6F1D-D696-034F-AB29-8B308F7D37EA}" type="slidenum">
              <a:rPr lang="en-US" sz="1400">
                <a:solidFill>
                  <a:schemeClr val="tx2"/>
                </a:solidFill>
              </a:rPr>
              <a:pPr/>
              <a:t>14</a:t>
            </a:fld>
            <a:endParaRPr lang="en-US" sz="1400">
              <a:solidFill>
                <a:schemeClr val="tx2"/>
              </a:solidFill>
            </a:endParaRPr>
          </a:p>
        </p:txBody>
      </p:sp>
      <p:grpSp>
        <p:nvGrpSpPr>
          <p:cNvPr id="48133" name="Groupe 5"/>
          <p:cNvGrpSpPr>
            <a:grpSpLocks/>
          </p:cNvGrpSpPr>
          <p:nvPr/>
        </p:nvGrpSpPr>
        <p:grpSpPr bwMode="auto">
          <a:xfrm>
            <a:off x="117475" y="1936750"/>
            <a:ext cx="8634413" cy="4746625"/>
            <a:chOff x="218358" y="352625"/>
            <a:chExt cx="11512318" cy="6328178"/>
          </a:xfrm>
        </p:grpSpPr>
        <p:pic>
          <p:nvPicPr>
            <p:cNvPr id="48156" name="Imag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2276" y="352625"/>
              <a:ext cx="10058400" cy="6328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57" name="ZoneTexte 22"/>
            <p:cNvSpPr txBox="1">
              <a:spLocks noChangeArrowheads="1"/>
            </p:cNvSpPr>
            <p:nvPr/>
          </p:nvSpPr>
          <p:spPr bwMode="auto">
            <a:xfrm>
              <a:off x="218358" y="1940171"/>
              <a:ext cx="1277891" cy="3693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BE" sz="1200" b="1">
                  <a:latin typeface="Calibri" charset="0"/>
                  <a:cs typeface="Arial" charset="0"/>
                </a:rPr>
                <a:t>18/12/2002</a:t>
              </a:r>
            </a:p>
          </p:txBody>
        </p:sp>
      </p:grpSp>
      <p:grpSp>
        <p:nvGrpSpPr>
          <p:cNvPr id="9" name="Groupe 8"/>
          <p:cNvGrpSpPr>
            <a:grpSpLocks/>
          </p:cNvGrpSpPr>
          <p:nvPr/>
        </p:nvGrpSpPr>
        <p:grpSpPr bwMode="auto">
          <a:xfrm>
            <a:off x="117475" y="1936750"/>
            <a:ext cx="8642350" cy="4754563"/>
            <a:chOff x="218357" y="331497"/>
            <a:chExt cx="11522196" cy="6338742"/>
          </a:xfrm>
        </p:grpSpPr>
        <p:pic>
          <p:nvPicPr>
            <p:cNvPr id="48154" name="Imag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153" y="331497"/>
              <a:ext cx="10058400" cy="6338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ZoneTexte 22"/>
            <p:cNvSpPr txBox="1">
              <a:spLocks noChangeArrowheads="1"/>
            </p:cNvSpPr>
            <p:nvPr/>
          </p:nvSpPr>
          <p:spPr bwMode="auto">
            <a:xfrm>
              <a:off x="218357" y="2593973"/>
              <a:ext cx="1278363" cy="36826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fr-BE" sz="1200" b="1" dirty="0">
                  <a:latin typeface="Calibri" pitchFamily="34" charset="0"/>
                </a:rPr>
                <a:t>25/03/2004</a:t>
              </a:r>
            </a:p>
          </p:txBody>
        </p:sp>
      </p:grpSp>
      <p:grpSp>
        <p:nvGrpSpPr>
          <p:cNvPr id="12" name="Groupe 11"/>
          <p:cNvGrpSpPr>
            <a:grpSpLocks/>
          </p:cNvGrpSpPr>
          <p:nvPr/>
        </p:nvGrpSpPr>
        <p:grpSpPr bwMode="auto">
          <a:xfrm>
            <a:off x="103188" y="1936750"/>
            <a:ext cx="8634412" cy="4773613"/>
            <a:chOff x="218356" y="352625"/>
            <a:chExt cx="11512317" cy="6364046"/>
          </a:xfrm>
        </p:grpSpPr>
        <p:sp>
          <p:nvSpPr>
            <p:cNvPr id="48152" name="ZoneTexte 22"/>
            <p:cNvSpPr txBox="1">
              <a:spLocks noChangeArrowheads="1"/>
            </p:cNvSpPr>
            <p:nvPr/>
          </p:nvSpPr>
          <p:spPr bwMode="auto">
            <a:xfrm>
              <a:off x="218356" y="3282463"/>
              <a:ext cx="1277891" cy="3693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BE" sz="1200" b="1">
                  <a:latin typeface="Calibri" charset="0"/>
                  <a:cs typeface="Arial" charset="0"/>
                </a:rPr>
                <a:t>08/11/2011</a:t>
              </a:r>
            </a:p>
          </p:txBody>
        </p:sp>
        <p:pic>
          <p:nvPicPr>
            <p:cNvPr id="48153" name="Imag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2273" y="352625"/>
              <a:ext cx="10058400" cy="6364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e 14"/>
          <p:cNvGrpSpPr>
            <a:grpSpLocks/>
          </p:cNvGrpSpPr>
          <p:nvPr/>
        </p:nvGrpSpPr>
        <p:grpSpPr bwMode="auto">
          <a:xfrm>
            <a:off x="103188" y="1931988"/>
            <a:ext cx="8634412" cy="4751387"/>
            <a:chOff x="218355" y="356243"/>
            <a:chExt cx="11512317" cy="6335124"/>
          </a:xfrm>
        </p:grpSpPr>
        <p:sp>
          <p:nvSpPr>
            <p:cNvPr id="16" name="ZoneTexte 22"/>
            <p:cNvSpPr txBox="1">
              <a:spLocks noChangeArrowheads="1"/>
            </p:cNvSpPr>
            <p:nvPr/>
          </p:nvSpPr>
          <p:spPr bwMode="auto">
            <a:xfrm>
              <a:off x="218355" y="3943959"/>
              <a:ext cx="1278441" cy="37041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fr-BE" sz="1200" b="1" dirty="0">
                  <a:latin typeface="Calibri" pitchFamily="34" charset="0"/>
                </a:rPr>
                <a:t>26/11/2013</a:t>
              </a:r>
            </a:p>
          </p:txBody>
        </p:sp>
        <p:pic>
          <p:nvPicPr>
            <p:cNvPr id="48151" name="Imag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2272" y="356243"/>
              <a:ext cx="10058400" cy="6335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Forme libre 17"/>
          <p:cNvSpPr/>
          <p:nvPr/>
        </p:nvSpPr>
        <p:spPr>
          <a:xfrm>
            <a:off x="1200150" y="4184650"/>
            <a:ext cx="7558088" cy="1457325"/>
          </a:xfrm>
          <a:custGeom>
            <a:avLst/>
            <a:gdLst>
              <a:gd name="connsiteX0" fmla="*/ 0 w 10075985"/>
              <a:gd name="connsiteY0" fmla="*/ 1943100 h 1943100"/>
              <a:gd name="connsiteX1" fmla="*/ 747346 w 10075985"/>
              <a:gd name="connsiteY1" fmla="*/ 1635369 h 1943100"/>
              <a:gd name="connsiteX2" fmla="*/ 1881554 w 10075985"/>
              <a:gd name="connsiteY2" fmla="*/ 1248508 h 1943100"/>
              <a:gd name="connsiteX3" fmla="*/ 2883877 w 10075985"/>
              <a:gd name="connsiteY3" fmla="*/ 984739 h 1943100"/>
              <a:gd name="connsiteX4" fmla="*/ 4369777 w 10075985"/>
              <a:gd name="connsiteY4" fmla="*/ 650631 h 1943100"/>
              <a:gd name="connsiteX5" fmla="*/ 5635869 w 10075985"/>
              <a:gd name="connsiteY5" fmla="*/ 474785 h 1943100"/>
              <a:gd name="connsiteX6" fmla="*/ 6471139 w 10075985"/>
              <a:gd name="connsiteY6" fmla="*/ 316523 h 1943100"/>
              <a:gd name="connsiteX7" fmla="*/ 7350369 w 10075985"/>
              <a:gd name="connsiteY7" fmla="*/ 254977 h 1943100"/>
              <a:gd name="connsiteX8" fmla="*/ 8563708 w 10075985"/>
              <a:gd name="connsiteY8" fmla="*/ 114300 h 1943100"/>
              <a:gd name="connsiteX9" fmla="*/ 9328639 w 10075985"/>
              <a:gd name="connsiteY9" fmla="*/ 70339 h 1943100"/>
              <a:gd name="connsiteX10" fmla="*/ 10075985 w 10075985"/>
              <a:gd name="connsiteY10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75985" h="1943100">
                <a:moveTo>
                  <a:pt x="0" y="1943100"/>
                </a:moveTo>
                <a:lnTo>
                  <a:pt x="747346" y="1635369"/>
                </a:lnTo>
                <a:lnTo>
                  <a:pt x="1881554" y="1248508"/>
                </a:lnTo>
                <a:lnTo>
                  <a:pt x="2883877" y="984739"/>
                </a:lnTo>
                <a:lnTo>
                  <a:pt x="4369777" y="650631"/>
                </a:lnTo>
                <a:lnTo>
                  <a:pt x="5635869" y="474785"/>
                </a:lnTo>
                <a:lnTo>
                  <a:pt x="6471139" y="316523"/>
                </a:lnTo>
                <a:lnTo>
                  <a:pt x="7350369" y="254977"/>
                </a:lnTo>
                <a:lnTo>
                  <a:pt x="8563708" y="114300"/>
                </a:lnTo>
                <a:lnTo>
                  <a:pt x="9328639" y="70339"/>
                </a:lnTo>
                <a:lnTo>
                  <a:pt x="10075985" y="0"/>
                </a:ln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sz="1350"/>
          </a:p>
        </p:txBody>
      </p:sp>
      <p:sp>
        <p:nvSpPr>
          <p:cNvPr id="19" name="Forme libre 18"/>
          <p:cNvSpPr/>
          <p:nvPr/>
        </p:nvSpPr>
        <p:spPr>
          <a:xfrm>
            <a:off x="1227138" y="4910138"/>
            <a:ext cx="7510462" cy="1601787"/>
          </a:xfrm>
          <a:custGeom>
            <a:avLst/>
            <a:gdLst>
              <a:gd name="connsiteX0" fmla="*/ 0 w 10014439"/>
              <a:gd name="connsiteY0" fmla="*/ 2136531 h 2136531"/>
              <a:gd name="connsiteX1" fmla="*/ 1749670 w 10014439"/>
              <a:gd name="connsiteY1" fmla="*/ 1529862 h 2136531"/>
              <a:gd name="connsiteX2" fmla="*/ 3622431 w 10014439"/>
              <a:gd name="connsiteY2" fmla="*/ 1002323 h 2136531"/>
              <a:gd name="connsiteX3" fmla="*/ 5125916 w 10014439"/>
              <a:gd name="connsiteY3" fmla="*/ 641839 h 2136531"/>
              <a:gd name="connsiteX4" fmla="*/ 7244862 w 10014439"/>
              <a:gd name="connsiteY4" fmla="*/ 272562 h 2136531"/>
              <a:gd name="connsiteX5" fmla="*/ 8721970 w 10014439"/>
              <a:gd name="connsiteY5" fmla="*/ 114300 h 2136531"/>
              <a:gd name="connsiteX6" fmla="*/ 10014439 w 10014439"/>
              <a:gd name="connsiteY6" fmla="*/ 0 h 2136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4439" h="2136531">
                <a:moveTo>
                  <a:pt x="0" y="2136531"/>
                </a:moveTo>
                <a:lnTo>
                  <a:pt x="1749670" y="1529862"/>
                </a:lnTo>
                <a:lnTo>
                  <a:pt x="3622431" y="1002323"/>
                </a:lnTo>
                <a:lnTo>
                  <a:pt x="5125916" y="641839"/>
                </a:lnTo>
                <a:lnTo>
                  <a:pt x="7244862" y="272562"/>
                </a:lnTo>
                <a:lnTo>
                  <a:pt x="8721970" y="114300"/>
                </a:lnTo>
                <a:lnTo>
                  <a:pt x="10014439" y="0"/>
                </a:ln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sz="135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1933575"/>
            <a:ext cx="7543800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orme libre 20"/>
          <p:cNvSpPr/>
          <p:nvPr/>
        </p:nvSpPr>
        <p:spPr>
          <a:xfrm>
            <a:off x="1196975" y="3787775"/>
            <a:ext cx="7556500" cy="1527175"/>
          </a:xfrm>
          <a:custGeom>
            <a:avLst/>
            <a:gdLst>
              <a:gd name="connsiteX0" fmla="*/ 0 w 10075653"/>
              <a:gd name="connsiteY0" fmla="*/ 2035834 h 2035834"/>
              <a:gd name="connsiteX1" fmla="*/ 992037 w 10075653"/>
              <a:gd name="connsiteY1" fmla="*/ 1621766 h 2035834"/>
              <a:gd name="connsiteX2" fmla="*/ 2156603 w 10075653"/>
              <a:gd name="connsiteY2" fmla="*/ 1233577 h 2035834"/>
              <a:gd name="connsiteX3" fmla="*/ 3416060 w 10075653"/>
              <a:gd name="connsiteY3" fmla="*/ 888520 h 2035834"/>
              <a:gd name="connsiteX4" fmla="*/ 4968815 w 10075653"/>
              <a:gd name="connsiteY4" fmla="*/ 526211 h 2035834"/>
              <a:gd name="connsiteX5" fmla="*/ 6047117 w 10075653"/>
              <a:gd name="connsiteY5" fmla="*/ 414068 h 2035834"/>
              <a:gd name="connsiteX6" fmla="*/ 7444596 w 10075653"/>
              <a:gd name="connsiteY6" fmla="*/ 207034 h 2035834"/>
              <a:gd name="connsiteX7" fmla="*/ 8367622 w 10075653"/>
              <a:gd name="connsiteY7" fmla="*/ 172528 h 2035834"/>
              <a:gd name="connsiteX8" fmla="*/ 9885871 w 10075653"/>
              <a:gd name="connsiteY8" fmla="*/ 43132 h 2035834"/>
              <a:gd name="connsiteX9" fmla="*/ 10075653 w 10075653"/>
              <a:gd name="connsiteY9" fmla="*/ 0 h 2035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75653" h="2035834">
                <a:moveTo>
                  <a:pt x="0" y="2035834"/>
                </a:moveTo>
                <a:lnTo>
                  <a:pt x="992037" y="1621766"/>
                </a:lnTo>
                <a:lnTo>
                  <a:pt x="2156603" y="1233577"/>
                </a:lnTo>
                <a:lnTo>
                  <a:pt x="3416060" y="888520"/>
                </a:lnTo>
                <a:lnTo>
                  <a:pt x="4968815" y="526211"/>
                </a:lnTo>
                <a:lnTo>
                  <a:pt x="6047117" y="414068"/>
                </a:lnTo>
                <a:lnTo>
                  <a:pt x="7444596" y="207034"/>
                </a:lnTo>
                <a:lnTo>
                  <a:pt x="8367622" y="172528"/>
                </a:lnTo>
                <a:lnTo>
                  <a:pt x="9885871" y="43132"/>
                </a:lnTo>
                <a:lnTo>
                  <a:pt x="10075653" y="0"/>
                </a:ln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sz="1350"/>
          </a:p>
        </p:txBody>
      </p:sp>
      <p:sp>
        <p:nvSpPr>
          <p:cNvPr id="22" name="Forme libre 21"/>
          <p:cNvSpPr/>
          <p:nvPr/>
        </p:nvSpPr>
        <p:spPr>
          <a:xfrm>
            <a:off x="2141538" y="5340350"/>
            <a:ext cx="6618287" cy="1268413"/>
          </a:xfrm>
          <a:custGeom>
            <a:avLst/>
            <a:gdLst>
              <a:gd name="connsiteX0" fmla="*/ 0 w 8824823"/>
              <a:gd name="connsiteY0" fmla="*/ 1690778 h 1690778"/>
              <a:gd name="connsiteX1" fmla="*/ 1716657 w 8824823"/>
              <a:gd name="connsiteY1" fmla="*/ 1207698 h 1690778"/>
              <a:gd name="connsiteX2" fmla="*/ 3856008 w 8824823"/>
              <a:gd name="connsiteY2" fmla="*/ 646981 h 1690778"/>
              <a:gd name="connsiteX3" fmla="*/ 5331125 w 8824823"/>
              <a:gd name="connsiteY3" fmla="*/ 370936 h 1690778"/>
              <a:gd name="connsiteX4" fmla="*/ 6650966 w 8824823"/>
              <a:gd name="connsiteY4" fmla="*/ 163902 h 1690778"/>
              <a:gd name="connsiteX5" fmla="*/ 7651630 w 8824823"/>
              <a:gd name="connsiteY5" fmla="*/ 77638 h 1690778"/>
              <a:gd name="connsiteX6" fmla="*/ 8678174 w 8824823"/>
              <a:gd name="connsiteY6" fmla="*/ 0 h 1690778"/>
              <a:gd name="connsiteX7" fmla="*/ 8824823 w 8824823"/>
              <a:gd name="connsiteY7" fmla="*/ 8627 h 169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24823" h="1690778">
                <a:moveTo>
                  <a:pt x="0" y="1690778"/>
                </a:moveTo>
                <a:lnTo>
                  <a:pt x="1716657" y="1207698"/>
                </a:lnTo>
                <a:lnTo>
                  <a:pt x="3856008" y="646981"/>
                </a:lnTo>
                <a:lnTo>
                  <a:pt x="5331125" y="370936"/>
                </a:lnTo>
                <a:lnTo>
                  <a:pt x="6650966" y="163902"/>
                </a:lnTo>
                <a:lnTo>
                  <a:pt x="7651630" y="77638"/>
                </a:lnTo>
                <a:lnTo>
                  <a:pt x="8678174" y="0"/>
                </a:lnTo>
                <a:lnTo>
                  <a:pt x="8824823" y="8627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sz="1350"/>
          </a:p>
        </p:txBody>
      </p:sp>
      <p:sp>
        <p:nvSpPr>
          <p:cNvPr id="23" name="Forme libre 22"/>
          <p:cNvSpPr/>
          <p:nvPr/>
        </p:nvSpPr>
        <p:spPr>
          <a:xfrm>
            <a:off x="1190625" y="3800475"/>
            <a:ext cx="7556500" cy="2873375"/>
          </a:xfrm>
          <a:custGeom>
            <a:avLst/>
            <a:gdLst>
              <a:gd name="connsiteX0" fmla="*/ 0 w 10075653"/>
              <a:gd name="connsiteY0" fmla="*/ 2018581 h 3830128"/>
              <a:gd name="connsiteX1" fmla="*/ 17253 w 10075653"/>
              <a:gd name="connsiteY1" fmla="*/ 3830128 h 3830128"/>
              <a:gd name="connsiteX2" fmla="*/ 1216325 w 10075653"/>
              <a:gd name="connsiteY2" fmla="*/ 3804249 h 3830128"/>
              <a:gd name="connsiteX3" fmla="*/ 3510951 w 10075653"/>
              <a:gd name="connsiteY3" fmla="*/ 3114135 h 3830128"/>
              <a:gd name="connsiteX4" fmla="*/ 5184476 w 10075653"/>
              <a:gd name="connsiteY4" fmla="*/ 2674188 h 3830128"/>
              <a:gd name="connsiteX5" fmla="*/ 7453223 w 10075653"/>
              <a:gd name="connsiteY5" fmla="*/ 2277373 h 3830128"/>
              <a:gd name="connsiteX6" fmla="*/ 7944929 w 10075653"/>
              <a:gd name="connsiteY6" fmla="*/ 2216988 h 3830128"/>
              <a:gd name="connsiteX7" fmla="*/ 9885872 w 10075653"/>
              <a:gd name="connsiteY7" fmla="*/ 2053086 h 3830128"/>
              <a:gd name="connsiteX8" fmla="*/ 10049774 w 10075653"/>
              <a:gd name="connsiteY8" fmla="*/ 2053086 h 3830128"/>
              <a:gd name="connsiteX9" fmla="*/ 10075653 w 10075653"/>
              <a:gd name="connsiteY9" fmla="*/ 0 h 3830128"/>
              <a:gd name="connsiteX10" fmla="*/ 9903125 w 10075653"/>
              <a:gd name="connsiteY10" fmla="*/ 8626 h 3830128"/>
              <a:gd name="connsiteX11" fmla="*/ 7625751 w 10075653"/>
              <a:gd name="connsiteY11" fmla="*/ 181154 h 3830128"/>
              <a:gd name="connsiteX12" fmla="*/ 6211019 w 10075653"/>
              <a:gd name="connsiteY12" fmla="*/ 370935 h 3830128"/>
              <a:gd name="connsiteX13" fmla="*/ 5072332 w 10075653"/>
              <a:gd name="connsiteY13" fmla="*/ 500332 h 3830128"/>
              <a:gd name="connsiteX14" fmla="*/ 4037163 w 10075653"/>
              <a:gd name="connsiteY14" fmla="*/ 733245 h 3830128"/>
              <a:gd name="connsiteX15" fmla="*/ 2329132 w 10075653"/>
              <a:gd name="connsiteY15" fmla="*/ 1155939 h 3830128"/>
              <a:gd name="connsiteX16" fmla="*/ 1199072 w 10075653"/>
              <a:gd name="connsiteY16" fmla="*/ 1561381 h 3830128"/>
              <a:gd name="connsiteX17" fmla="*/ 198408 w 10075653"/>
              <a:gd name="connsiteY17" fmla="*/ 1940943 h 3830128"/>
              <a:gd name="connsiteX18" fmla="*/ 0 w 10075653"/>
              <a:gd name="connsiteY18" fmla="*/ 2018581 h 383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075653" h="3830128">
                <a:moveTo>
                  <a:pt x="0" y="2018581"/>
                </a:moveTo>
                <a:lnTo>
                  <a:pt x="17253" y="3830128"/>
                </a:lnTo>
                <a:lnTo>
                  <a:pt x="1216325" y="3804249"/>
                </a:lnTo>
                <a:lnTo>
                  <a:pt x="3510951" y="3114135"/>
                </a:lnTo>
                <a:lnTo>
                  <a:pt x="5184476" y="2674188"/>
                </a:lnTo>
                <a:lnTo>
                  <a:pt x="7453223" y="2277373"/>
                </a:lnTo>
                <a:lnTo>
                  <a:pt x="7944929" y="2216988"/>
                </a:lnTo>
                <a:lnTo>
                  <a:pt x="9885872" y="2053086"/>
                </a:lnTo>
                <a:lnTo>
                  <a:pt x="10049774" y="2053086"/>
                </a:lnTo>
                <a:lnTo>
                  <a:pt x="10075653" y="0"/>
                </a:lnTo>
                <a:lnTo>
                  <a:pt x="9903125" y="8626"/>
                </a:lnTo>
                <a:lnTo>
                  <a:pt x="7625751" y="181154"/>
                </a:lnTo>
                <a:lnTo>
                  <a:pt x="6211019" y="370935"/>
                </a:lnTo>
                <a:lnTo>
                  <a:pt x="5072332" y="500332"/>
                </a:lnTo>
                <a:lnTo>
                  <a:pt x="4037163" y="733245"/>
                </a:lnTo>
                <a:lnTo>
                  <a:pt x="2329132" y="1155939"/>
                </a:lnTo>
                <a:lnTo>
                  <a:pt x="1199072" y="1561381"/>
                </a:lnTo>
                <a:lnTo>
                  <a:pt x="198408" y="1940943"/>
                </a:lnTo>
                <a:lnTo>
                  <a:pt x="0" y="201858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sz="135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1928813"/>
            <a:ext cx="754380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e 26"/>
          <p:cNvGrpSpPr>
            <a:grpSpLocks/>
          </p:cNvGrpSpPr>
          <p:nvPr/>
        </p:nvGrpSpPr>
        <p:grpSpPr bwMode="auto">
          <a:xfrm>
            <a:off x="1201738" y="3802063"/>
            <a:ext cx="7535862" cy="2860675"/>
            <a:chOff x="1663430" y="3015961"/>
            <a:chExt cx="10048672" cy="3813242"/>
          </a:xfrm>
        </p:grpSpPr>
        <p:sp>
          <p:nvSpPr>
            <p:cNvPr id="28" name="Forme libre 27"/>
            <p:cNvSpPr/>
            <p:nvPr/>
          </p:nvSpPr>
          <p:spPr>
            <a:xfrm>
              <a:off x="1663430" y="3015961"/>
              <a:ext cx="10048672" cy="3813242"/>
            </a:xfrm>
            <a:custGeom>
              <a:avLst/>
              <a:gdLst>
                <a:gd name="connsiteX0" fmla="*/ 0 w 10048672"/>
                <a:gd name="connsiteY0" fmla="*/ 2033080 h 3813242"/>
                <a:gd name="connsiteX1" fmla="*/ 48638 w 10048672"/>
                <a:gd name="connsiteY1" fmla="*/ 3813242 h 3813242"/>
                <a:gd name="connsiteX2" fmla="*/ 1225685 w 10048672"/>
                <a:gd name="connsiteY2" fmla="*/ 3715966 h 3813242"/>
                <a:gd name="connsiteX3" fmla="*/ 3531140 w 10048672"/>
                <a:gd name="connsiteY3" fmla="*/ 3064212 h 3813242"/>
                <a:gd name="connsiteX4" fmla="*/ 5350213 w 10048672"/>
                <a:gd name="connsiteY4" fmla="*/ 2616740 h 3813242"/>
                <a:gd name="connsiteX5" fmla="*/ 7607030 w 10048672"/>
                <a:gd name="connsiteY5" fmla="*/ 2217906 h 3813242"/>
                <a:gd name="connsiteX6" fmla="*/ 8579796 w 10048672"/>
                <a:gd name="connsiteY6" fmla="*/ 2140085 h 3813242"/>
                <a:gd name="connsiteX7" fmla="*/ 10009761 w 10048672"/>
                <a:gd name="connsiteY7" fmla="*/ 2013625 h 3813242"/>
                <a:gd name="connsiteX8" fmla="*/ 10048672 w 10048672"/>
                <a:gd name="connsiteY8" fmla="*/ 0 h 3813242"/>
                <a:gd name="connsiteX9" fmla="*/ 8949447 w 10048672"/>
                <a:gd name="connsiteY9" fmla="*/ 116732 h 3813242"/>
                <a:gd name="connsiteX10" fmla="*/ 7762672 w 10048672"/>
                <a:gd name="connsiteY10" fmla="*/ 204280 h 3813242"/>
                <a:gd name="connsiteX11" fmla="*/ 6838544 w 10048672"/>
                <a:gd name="connsiteY11" fmla="*/ 282102 h 3813242"/>
                <a:gd name="connsiteX12" fmla="*/ 5340485 w 10048672"/>
                <a:gd name="connsiteY12" fmla="*/ 476655 h 3813242"/>
                <a:gd name="connsiteX13" fmla="*/ 4863830 w 10048672"/>
                <a:gd name="connsiteY13" fmla="*/ 525293 h 3813242"/>
                <a:gd name="connsiteX14" fmla="*/ 3453319 w 10048672"/>
                <a:gd name="connsiteY14" fmla="*/ 856034 h 3813242"/>
                <a:gd name="connsiteX15" fmla="*/ 2402732 w 10048672"/>
                <a:gd name="connsiteY15" fmla="*/ 1138136 h 3813242"/>
                <a:gd name="connsiteX16" fmla="*/ 2042808 w 10048672"/>
                <a:gd name="connsiteY16" fmla="*/ 1235412 h 3813242"/>
                <a:gd name="connsiteX17" fmla="*/ 1274323 w 10048672"/>
                <a:gd name="connsiteY17" fmla="*/ 1507787 h 3813242"/>
                <a:gd name="connsiteX18" fmla="*/ 505838 w 10048672"/>
                <a:gd name="connsiteY18" fmla="*/ 1780161 h 3813242"/>
                <a:gd name="connsiteX19" fmla="*/ 0 w 10048672"/>
                <a:gd name="connsiteY19" fmla="*/ 2033080 h 3813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48672" h="3813242">
                  <a:moveTo>
                    <a:pt x="0" y="2033080"/>
                  </a:moveTo>
                  <a:lnTo>
                    <a:pt x="48638" y="3813242"/>
                  </a:lnTo>
                  <a:lnTo>
                    <a:pt x="1225685" y="3715966"/>
                  </a:lnTo>
                  <a:lnTo>
                    <a:pt x="3531140" y="3064212"/>
                  </a:lnTo>
                  <a:lnTo>
                    <a:pt x="5350213" y="2616740"/>
                  </a:lnTo>
                  <a:lnTo>
                    <a:pt x="7607030" y="2217906"/>
                  </a:lnTo>
                  <a:lnTo>
                    <a:pt x="8579796" y="2140085"/>
                  </a:lnTo>
                  <a:lnTo>
                    <a:pt x="10009761" y="2013625"/>
                  </a:lnTo>
                  <a:lnTo>
                    <a:pt x="10048672" y="0"/>
                  </a:lnTo>
                  <a:lnTo>
                    <a:pt x="8949447" y="116732"/>
                  </a:lnTo>
                  <a:lnTo>
                    <a:pt x="7762672" y="204280"/>
                  </a:lnTo>
                  <a:lnTo>
                    <a:pt x="6838544" y="282102"/>
                  </a:lnTo>
                  <a:lnTo>
                    <a:pt x="5340485" y="476655"/>
                  </a:lnTo>
                  <a:lnTo>
                    <a:pt x="4863830" y="525293"/>
                  </a:lnTo>
                  <a:lnTo>
                    <a:pt x="3453319" y="856034"/>
                  </a:lnTo>
                  <a:lnTo>
                    <a:pt x="2402732" y="1138136"/>
                  </a:lnTo>
                  <a:lnTo>
                    <a:pt x="2042808" y="1235412"/>
                  </a:lnTo>
                  <a:lnTo>
                    <a:pt x="1274323" y="1507787"/>
                  </a:lnTo>
                  <a:lnTo>
                    <a:pt x="505838" y="1780161"/>
                  </a:lnTo>
                  <a:lnTo>
                    <a:pt x="0" y="2033080"/>
                  </a:lnTo>
                  <a:close/>
                </a:path>
              </a:pathLst>
            </a:custGeom>
            <a:solidFill>
              <a:srgbClr val="FF00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 sz="135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4965711" y="4598816"/>
              <a:ext cx="2910664" cy="67715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BE" sz="1350" b="1" dirty="0">
                  <a:solidFill>
                    <a:schemeClr val="bg1">
                      <a:lumMod val="95000"/>
                    </a:schemeClr>
                  </a:solidFill>
                </a:rPr>
                <a:t>Maisons détruites par la hausse du niveau de la mer</a:t>
              </a:r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1318584" y="2737301"/>
            <a:ext cx="3830267" cy="2115767"/>
            <a:chOff x="1819072" y="1595722"/>
            <a:chExt cx="5107022" cy="2821022"/>
          </a:xfrm>
          <a:solidFill>
            <a:srgbClr val="0070C0">
              <a:alpha val="30000"/>
            </a:srgbClr>
          </a:solidFill>
        </p:grpSpPr>
        <p:sp>
          <p:nvSpPr>
            <p:cNvPr id="31" name="Forme libre 30"/>
            <p:cNvSpPr/>
            <p:nvPr/>
          </p:nvSpPr>
          <p:spPr>
            <a:xfrm>
              <a:off x="1819072" y="1595722"/>
              <a:ext cx="5107022" cy="2821022"/>
            </a:xfrm>
            <a:custGeom>
              <a:avLst/>
              <a:gdLst>
                <a:gd name="connsiteX0" fmla="*/ 476656 w 5107022"/>
                <a:gd name="connsiteY0" fmla="*/ 0 h 2821022"/>
                <a:gd name="connsiteX1" fmla="*/ 0 w 5107022"/>
                <a:gd name="connsiteY1" fmla="*/ 2821022 h 2821022"/>
                <a:gd name="connsiteX2" fmla="*/ 1381328 w 5107022"/>
                <a:gd name="connsiteY2" fmla="*/ 2762656 h 2821022"/>
                <a:gd name="connsiteX3" fmla="*/ 2188724 w 5107022"/>
                <a:gd name="connsiteY3" fmla="*/ 2529192 h 2821022"/>
                <a:gd name="connsiteX4" fmla="*/ 3793788 w 5107022"/>
                <a:gd name="connsiteY4" fmla="*/ 2130358 h 2821022"/>
                <a:gd name="connsiteX5" fmla="*/ 5000017 w 5107022"/>
                <a:gd name="connsiteY5" fmla="*/ 1848256 h 2821022"/>
                <a:gd name="connsiteX6" fmla="*/ 5107022 w 5107022"/>
                <a:gd name="connsiteY6" fmla="*/ 982494 h 2821022"/>
                <a:gd name="connsiteX7" fmla="*/ 476656 w 5107022"/>
                <a:gd name="connsiteY7" fmla="*/ 0 h 2821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07022" h="2821022">
                  <a:moveTo>
                    <a:pt x="476656" y="0"/>
                  </a:moveTo>
                  <a:lnTo>
                    <a:pt x="0" y="2821022"/>
                  </a:lnTo>
                  <a:lnTo>
                    <a:pt x="1381328" y="2762656"/>
                  </a:lnTo>
                  <a:lnTo>
                    <a:pt x="2188724" y="2529192"/>
                  </a:lnTo>
                  <a:lnTo>
                    <a:pt x="3793788" y="2130358"/>
                  </a:lnTo>
                  <a:lnTo>
                    <a:pt x="5000017" y="1848256"/>
                  </a:lnTo>
                  <a:lnTo>
                    <a:pt x="5107022" y="982494"/>
                  </a:lnTo>
                  <a:lnTo>
                    <a:pt x="47665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 sz="1350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3171366" y="2695460"/>
              <a:ext cx="2049562" cy="6771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BE" sz="1350" b="1" dirty="0">
                  <a:solidFill>
                    <a:schemeClr val="bg1">
                      <a:lumMod val="95000"/>
                    </a:schemeClr>
                  </a:solidFill>
                </a:rPr>
                <a:t>Maisons détruites par les autorités</a:t>
              </a:r>
            </a:p>
          </p:txBody>
        </p:sp>
      </p:grpSp>
      <p:pic>
        <p:nvPicPr>
          <p:cNvPr id="48146" name="Imag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7"/>
          <a:stretch>
            <a:fillRect/>
          </a:stretch>
        </p:blipFill>
        <p:spPr bwMode="auto">
          <a:xfrm>
            <a:off x="6842125" y="1582738"/>
            <a:ext cx="2233613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Étoile à 5 branches 25"/>
          <p:cNvSpPr/>
          <p:nvPr/>
        </p:nvSpPr>
        <p:spPr>
          <a:xfrm>
            <a:off x="7442200" y="2006600"/>
            <a:ext cx="180975" cy="133350"/>
          </a:xfrm>
          <a:prstGeom prst="star5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sz="1350"/>
          </a:p>
        </p:txBody>
      </p:sp>
      <p:sp>
        <p:nvSpPr>
          <p:cNvPr id="3" name="ZoneTexte 2"/>
          <p:cNvSpPr txBox="1"/>
          <p:nvPr/>
        </p:nvSpPr>
        <p:spPr>
          <a:xfrm>
            <a:off x="249432" y="1043305"/>
            <a:ext cx="556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Source: </a:t>
            </a:r>
            <a:r>
              <a:rPr lang="fr-FR" dirty="0" err="1"/>
              <a:t>Ozer</a:t>
            </a:r>
            <a:r>
              <a:rPr lang="fr-FR" dirty="0"/>
              <a:t> P., Longueville F., Université de Liège </a:t>
            </a:r>
          </a:p>
        </p:txBody>
      </p:sp>
    </p:spTree>
    <p:extLst>
      <p:ext uri="{BB962C8B-B14F-4D97-AF65-F5344CB8AC3E}">
        <p14:creationId xmlns:p14="http://schemas.microsoft.com/office/powerpoint/2010/main" val="8386463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" descr="Maldives cabinet 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70" y="1150472"/>
            <a:ext cx="6936018" cy="434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608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Image 1" descr="Europe Melted Ic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791873"/>
            <a:ext cx="6878638" cy="555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ZoneTexte 2"/>
          <p:cNvSpPr txBox="1">
            <a:spLocks noChangeArrowheads="1"/>
          </p:cNvSpPr>
          <p:nvPr/>
        </p:nvSpPr>
        <p:spPr bwMode="auto">
          <a:xfrm>
            <a:off x="5565125" y="6475040"/>
            <a:ext cx="33098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dirty="0"/>
              <a:t>National </a:t>
            </a:r>
            <a:r>
              <a:rPr lang="fr-FR" sz="1600" dirty="0" err="1"/>
              <a:t>Geographic</a:t>
            </a:r>
            <a:r>
              <a:rPr lang="fr-FR" sz="1600" dirty="0"/>
              <a:t>,  février 2014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age 1" descr="Melted ice - Asi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8001000" cy="673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9-10-17 à 17.05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68" y="0"/>
            <a:ext cx="8059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06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9-10-17 à 17.07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8120"/>
            <a:ext cx="9144000" cy="539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7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Humble Ad (Life, 1962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10" b="-4810"/>
          <a:stretch>
            <a:fillRect/>
          </a:stretch>
        </p:blipFill>
        <p:spPr>
          <a:xfrm>
            <a:off x="203200" y="533400"/>
            <a:ext cx="8831263" cy="601821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770840" y="6366947"/>
            <a:ext cx="2263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Life Magazine, 1962</a:t>
            </a:r>
          </a:p>
        </p:txBody>
      </p:sp>
    </p:spTree>
    <p:extLst>
      <p:ext uri="{BB962C8B-B14F-4D97-AF65-F5344CB8AC3E}">
        <p14:creationId xmlns:p14="http://schemas.microsoft.com/office/powerpoint/2010/main" val="162573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800" dirty="0">
                <a:solidFill>
                  <a:srgbClr val="B7DEE8"/>
                </a:solidFill>
                <a:latin typeface="Century Gothic"/>
                <a:ea typeface="ＭＳ Ｐゴシック" charset="0"/>
                <a:cs typeface="Century Gothic"/>
              </a:rPr>
              <a:t>Qui est responsable ?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endParaRPr lang="en-GB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Image 4" descr="Carbon-graphic-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57" y="1368609"/>
            <a:ext cx="7000150" cy="516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800" dirty="0">
                <a:latin typeface="Century Gothic"/>
                <a:cs typeface="Century Gothic"/>
              </a:rPr>
              <a:t>Une autre façon de voir les choses…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endParaRPr lang="fr-FR">
              <a:latin typeface="Gill Sans MT" charset="0"/>
            </a:endParaRPr>
          </a:p>
        </p:txBody>
      </p:sp>
      <p:pic>
        <p:nvPicPr>
          <p:cNvPr id="5" name="Image 4" descr="Emissions par habitan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92" y="1328609"/>
            <a:ext cx="7327013" cy="5285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940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9-10-17 à 17.26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208" y="0"/>
            <a:ext cx="55291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74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>
              <a:latin typeface="Bookman Old Style" charset="0"/>
            </a:endParaRPr>
          </a:p>
        </p:txBody>
      </p:sp>
      <p:sp>
        <p:nvSpPr>
          <p:cNvPr id="38914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endParaRPr lang="fr-FR">
              <a:latin typeface="Gill Sans MT" charset="0"/>
            </a:endParaRPr>
          </a:p>
        </p:txBody>
      </p:sp>
      <p:pic>
        <p:nvPicPr>
          <p:cNvPr id="38915" name="Image 3" descr="INDC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463"/>
            <a:ext cx="9144000" cy="657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745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800" dirty="0">
                <a:solidFill>
                  <a:srgbClr val="B7DEE8"/>
                </a:solidFill>
                <a:latin typeface="Century Gothic"/>
                <a:ea typeface="ＭＳ Ｐゴシック" charset="0"/>
                <a:cs typeface="Century Gothic"/>
              </a:rPr>
              <a:t>Pourquoi il est si difficile d’agir</a:t>
            </a:r>
            <a:endParaRPr lang="fr-FR" sz="2400" i="1" dirty="0">
              <a:solidFill>
                <a:srgbClr val="B7DEE8"/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765" y="1415676"/>
            <a:ext cx="6394823" cy="479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solidFill>
                  <a:schemeClr val="accent5">
                    <a:lumMod val="40000"/>
                    <a:lumOff val="60000"/>
                  </a:schemeClr>
                </a:solidFill>
                <a:latin typeface="Century Gothic"/>
                <a:cs typeface="Century Gothic"/>
              </a:rPr>
              <a:t>Trois problèmes fondamentaux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57200" y="1495613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sz="2600" dirty="0"/>
              <a:t>Il n’existe aucun lien entre les émissions de gaz à effet de serre émises par un </a:t>
            </a:r>
            <a:r>
              <a:rPr lang="fr-FR" sz="2600" dirty="0">
                <a:solidFill>
                  <a:srgbClr val="B7DEE8"/>
                </a:solidFill>
              </a:rPr>
              <a:t>pays </a:t>
            </a:r>
            <a:r>
              <a:rPr lang="fr-FR" sz="2600" dirty="0"/>
              <a:t>et les impacts du changement climatique qui seront subis par ce </a:t>
            </a:r>
            <a:r>
              <a:rPr lang="fr-FR" sz="2600" dirty="0">
                <a:solidFill>
                  <a:srgbClr val="B7DEE8"/>
                </a:solidFill>
              </a:rPr>
              <a:t>pays</a:t>
            </a:r>
            <a:r>
              <a:rPr lang="fr-FR" sz="2600" dirty="0"/>
              <a:t>.</a:t>
            </a:r>
          </a:p>
          <a:p>
            <a:pPr marL="0" indent="0">
              <a:buNone/>
            </a:pPr>
            <a:endParaRPr lang="fr-FR" sz="1600" dirty="0"/>
          </a:p>
          <a:p>
            <a:pPr marL="514350" indent="-514350">
              <a:buFont typeface="+mj-lt"/>
              <a:buAutoNum type="arabicPeriod"/>
            </a:pPr>
            <a:r>
              <a:rPr lang="fr-FR" sz="2600" dirty="0"/>
              <a:t>Il n’existe aucun lien entre les émissions de gaz à effet de serre émises par une </a:t>
            </a:r>
            <a:r>
              <a:rPr lang="fr-FR" sz="2600" dirty="0">
                <a:solidFill>
                  <a:srgbClr val="B7DEE8"/>
                </a:solidFill>
              </a:rPr>
              <a:t>génération </a:t>
            </a:r>
            <a:r>
              <a:rPr lang="fr-FR" sz="2600" dirty="0"/>
              <a:t>et les impacts du changement climatique qui seront subis par cette </a:t>
            </a:r>
            <a:r>
              <a:rPr lang="fr-FR" sz="2600" dirty="0">
                <a:solidFill>
                  <a:srgbClr val="B7DEE8"/>
                </a:solidFill>
              </a:rPr>
              <a:t>génération</a:t>
            </a:r>
            <a:r>
              <a:rPr lang="fr-FR" sz="2600" dirty="0"/>
              <a:t>.</a:t>
            </a:r>
          </a:p>
          <a:p>
            <a:pPr marL="0" indent="0">
              <a:buNone/>
            </a:pPr>
            <a:endParaRPr lang="fr-FR" sz="1600" dirty="0"/>
          </a:p>
          <a:p>
            <a:pPr marL="514350" indent="-514350">
              <a:buFont typeface="+mj-lt"/>
              <a:buAutoNum type="arabicPeriod"/>
            </a:pPr>
            <a:r>
              <a:rPr lang="fr-FR" sz="2600" dirty="0"/>
              <a:t>Et il y a beaucoup de gens qui souhaitent le </a:t>
            </a:r>
            <a:r>
              <a:rPr lang="fr-FR" sz="2600" i="1" dirty="0"/>
              <a:t>statu quo </a:t>
            </a:r>
            <a:r>
              <a:rPr lang="fr-FR" sz="2600" dirty="0"/>
              <a:t>(et pas uniquement des climato-sceptiques)</a:t>
            </a:r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421529" y="-20917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359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sz="3200" b="1" dirty="0">
              <a:solidFill>
                <a:srgbClr val="B7DEE8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10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710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2" y="552827"/>
            <a:ext cx="4001011" cy="546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accent5"/>
                </a:solidFill>
              </a:rPr>
              <a:t>Et donc... que faire?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Faire son deuil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Ne pas se voiler la face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Se </a:t>
            </a:r>
            <a:r>
              <a:rPr lang="fr-FR" dirty="0" err="1"/>
              <a:t>ré-approprier</a:t>
            </a:r>
            <a:r>
              <a:rPr lang="fr-FR" dirty="0"/>
              <a:t> les choix collectifs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Construire un projet politique</a:t>
            </a:r>
          </a:p>
          <a:p>
            <a:pPr marL="514350" indent="-514350">
              <a:buFont typeface="+mj-lt"/>
              <a:buAutoNum type="arabicPeriod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49298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0"/>
            <a:ext cx="771525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91874" y="762000"/>
            <a:ext cx="54087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Century Gothic"/>
                <a:cs typeface="Century Gothic"/>
              </a:rPr>
              <a:t>Le climat comme enjeu politique</a:t>
            </a:r>
          </a:p>
        </p:txBody>
      </p:sp>
    </p:spTree>
    <p:extLst>
      <p:ext uri="{BB962C8B-B14F-4D97-AF65-F5344CB8AC3E}">
        <p14:creationId xmlns:p14="http://schemas.microsoft.com/office/powerpoint/2010/main" val="3228310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20110528_CNA400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b="7389"/>
          <a:stretch>
            <a:fillRect/>
          </a:stretch>
        </p:blipFill>
        <p:spPr>
          <a:xfrm>
            <a:off x="2163517" y="447356"/>
            <a:ext cx="5193228" cy="5819927"/>
          </a:xfrm>
        </p:spPr>
      </p:pic>
    </p:spTree>
    <p:extLst>
      <p:ext uri="{BB962C8B-B14F-4D97-AF65-F5344CB8AC3E}">
        <p14:creationId xmlns:p14="http://schemas.microsoft.com/office/powerpoint/2010/main" val="265765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B7j_nL5CUAAX_d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70" y="187659"/>
            <a:ext cx="6669254" cy="653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42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age 2" descr="chart_hottestYear_0125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8913"/>
            <a:ext cx="7562850" cy="654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902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age 1" descr="2016 année la plus chaud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8208963" cy="620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 descr="2017 Année la plus chaude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40000">
            <a:off x="965200" y="2608263"/>
            <a:ext cx="76327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Capture d’écran 2019-09-19 à 16.10.3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908050"/>
            <a:ext cx="54356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 descr="Capture d’écran 2020-01-08 à 17.58.4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565400"/>
            <a:ext cx="8585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3925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smmult_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83" y="0"/>
            <a:ext cx="7269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01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9-10-17 à 16.55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12" y="134538"/>
            <a:ext cx="6866053" cy="662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13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9-10-17 à 16.50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689" y="259730"/>
            <a:ext cx="5807379" cy="648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24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20110528_CNA400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b="7389"/>
          <a:stretch>
            <a:fillRect/>
          </a:stretch>
        </p:blipFill>
        <p:spPr>
          <a:xfrm>
            <a:off x="2163517" y="447356"/>
            <a:ext cx="5193228" cy="5819927"/>
          </a:xfrm>
        </p:spPr>
      </p:pic>
    </p:spTree>
    <p:extLst>
      <p:ext uri="{BB962C8B-B14F-4D97-AF65-F5344CB8AC3E}">
        <p14:creationId xmlns:p14="http://schemas.microsoft.com/office/powerpoint/2010/main" val="3007775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7392</TotalTime>
  <Words>226</Words>
  <Application>Microsoft Macintosh PowerPoint</Application>
  <PresentationFormat>Affichage à l'écran (4:3)</PresentationFormat>
  <Paragraphs>40</Paragraphs>
  <Slides>29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6" baseType="lpstr">
      <vt:lpstr>Arial</vt:lpstr>
      <vt:lpstr>Arial Black</vt:lpstr>
      <vt:lpstr>Bookman Old Style</vt:lpstr>
      <vt:lpstr>Calibri</vt:lpstr>
      <vt:lpstr>Century Gothic</vt:lpstr>
      <vt:lpstr>Gill Sans MT</vt:lpstr>
      <vt:lpstr>Office Theme</vt:lpstr>
      <vt:lpstr>Naviguer une nouvelle Terre  La transition à l’heure de  l’Anthropocène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 exemple à Cotonou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Qui est responsable ?</vt:lpstr>
      <vt:lpstr>Une autre façon de voir les choses…</vt:lpstr>
      <vt:lpstr>Présentation PowerPoint</vt:lpstr>
      <vt:lpstr>Présentation PowerPoint</vt:lpstr>
      <vt:lpstr>Pourquoi il est si difficile d’agir</vt:lpstr>
      <vt:lpstr>Trois problèmes fondamentaux</vt:lpstr>
      <vt:lpstr>Présentation PowerPoint</vt:lpstr>
      <vt:lpstr>Et donc... que faire?</vt:lpstr>
      <vt:lpstr>Présentation PowerPoint</vt:lpstr>
      <vt:lpstr>Présentation PowerPoint</vt:lpstr>
    </vt:vector>
  </TitlesOfParts>
  <Company>University of Liege -  Sciences Po Paris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Political Institutions Asking the « Right Questions » … and using small island states  as a starting point</dc:title>
  <dc:creator>François Gemenne</dc:creator>
  <cp:lastModifiedBy>Anne Mattioli</cp:lastModifiedBy>
  <cp:revision>67</cp:revision>
  <dcterms:created xsi:type="dcterms:W3CDTF">2011-06-06T10:09:36Z</dcterms:created>
  <dcterms:modified xsi:type="dcterms:W3CDTF">2021-01-25T06:43:06Z</dcterms:modified>
</cp:coreProperties>
</file>