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56" r:id="rId3"/>
    <p:sldId id="291" r:id="rId4"/>
    <p:sldId id="269" r:id="rId5"/>
    <p:sldId id="273" r:id="rId6"/>
    <p:sldId id="274" r:id="rId7"/>
    <p:sldId id="275" r:id="rId8"/>
    <p:sldId id="276" r:id="rId9"/>
    <p:sldId id="284" r:id="rId10"/>
    <p:sldId id="286" r:id="rId11"/>
    <p:sldId id="288" r:id="rId12"/>
    <p:sldId id="270" r:id="rId13"/>
    <p:sldId id="271" r:id="rId14"/>
    <p:sldId id="272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7" r:id="rId32"/>
    <p:sldId id="290" r:id="rId33"/>
    <p:sldId id="26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8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16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813A2AA-FD11-569B-8D76-77F2E65D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0" y="-8914"/>
            <a:ext cx="4812586" cy="68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07A04-55C9-34DE-068B-F54B8C0C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910FF9-8B4B-EA56-3488-CF95DC12A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0A87C0-F8DE-1614-34B7-9113EC5A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5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5986F3-E008-A38C-8D5E-BAE4C3C37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1837"/>
            <a:ext cx="9181993" cy="51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2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EE2AB0-5181-5BE3-7C02-D5FBD6992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31" y="967154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b="1" dirty="0"/>
              <a:t>Loi </a:t>
            </a:r>
            <a:r>
              <a:rPr lang="it-IT" b="1" dirty="0" err="1"/>
              <a:t>régionale</a:t>
            </a:r>
            <a:r>
              <a:rPr lang="it-IT" b="1" dirty="0"/>
              <a:t> de </a:t>
            </a:r>
            <a:r>
              <a:rPr lang="it-IT" b="1" dirty="0" err="1"/>
              <a:t>Lombardie</a:t>
            </a:r>
            <a:r>
              <a:rPr lang="it-IT" b="1" dirty="0"/>
              <a:t> n° 18 </a:t>
            </a:r>
            <a:r>
              <a:rPr lang="it-IT" b="1" dirty="0" err="1"/>
              <a:t>du</a:t>
            </a:r>
            <a:r>
              <a:rPr lang="it-IT" b="1" dirty="0"/>
              <a:t> 26 novembre 2019</a:t>
            </a:r>
            <a:br>
              <a:rPr lang="it-IT" dirty="0"/>
            </a:br>
            <a:r>
              <a:rPr lang="it-IT" dirty="0"/>
              <a:t>(« </a:t>
            </a:r>
            <a:r>
              <a:rPr lang="it-IT" dirty="0" err="1"/>
              <a:t>Mesures</a:t>
            </a:r>
            <a:r>
              <a:rPr lang="it-IT" dirty="0"/>
              <a:t> de </a:t>
            </a:r>
            <a:r>
              <a:rPr lang="it-IT" dirty="0" err="1"/>
              <a:t>simplification</a:t>
            </a:r>
            <a:r>
              <a:rPr lang="it-IT" dirty="0"/>
              <a:t> et d’</a:t>
            </a:r>
            <a:r>
              <a:rPr lang="it-IT" dirty="0" err="1"/>
              <a:t>incitation</a:t>
            </a:r>
            <a:r>
              <a:rPr lang="it-IT" dirty="0"/>
              <a:t> pour la </a:t>
            </a:r>
            <a:r>
              <a:rPr lang="it-IT" dirty="0" err="1"/>
              <a:t>régénération</a:t>
            </a:r>
            <a:r>
              <a:rPr lang="it-IT" dirty="0"/>
              <a:t> </a:t>
            </a:r>
            <a:r>
              <a:rPr lang="it-IT" dirty="0" err="1"/>
              <a:t>urbaine</a:t>
            </a:r>
            <a:r>
              <a:rPr lang="it-IT" dirty="0"/>
              <a:t> et territoriale »).</a:t>
            </a:r>
            <a:br>
              <a:rPr lang="it-IT" dirty="0"/>
            </a:br>
            <a:r>
              <a:rPr lang="it-IT" dirty="0"/>
              <a:t>Elle a </a:t>
            </a:r>
            <a:r>
              <a:rPr lang="it-IT" dirty="0" err="1"/>
              <a:t>modifié</a:t>
            </a:r>
            <a:r>
              <a:rPr lang="it-IT" dirty="0"/>
              <a:t> la </a:t>
            </a:r>
            <a:r>
              <a:rPr lang="it-IT" dirty="0" err="1"/>
              <a:t>loi</a:t>
            </a:r>
            <a:r>
              <a:rPr lang="it-IT" dirty="0"/>
              <a:t> </a:t>
            </a:r>
            <a:r>
              <a:rPr lang="it-IT" dirty="0" err="1"/>
              <a:t>régionale</a:t>
            </a:r>
            <a:r>
              <a:rPr lang="it-IT" dirty="0"/>
              <a:t> (</a:t>
            </a:r>
            <a:r>
              <a:rPr lang="it-IT" dirty="0" err="1"/>
              <a:t>l.r</a:t>
            </a:r>
            <a:r>
              <a:rPr lang="it-IT" dirty="0"/>
              <a:t>.) 12/2005 relative </a:t>
            </a:r>
            <a:r>
              <a:rPr lang="it-IT" dirty="0" err="1"/>
              <a:t>au</a:t>
            </a:r>
            <a:r>
              <a:rPr lang="it-IT" dirty="0"/>
              <a:t> </a:t>
            </a:r>
            <a:r>
              <a:rPr lang="it-IT" dirty="0" err="1"/>
              <a:t>gouvernement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territoire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La </a:t>
            </a:r>
            <a:r>
              <a:rPr lang="it-IT" dirty="0" err="1"/>
              <a:t>Région</a:t>
            </a:r>
            <a:r>
              <a:rPr lang="it-IT" dirty="0"/>
              <a:t> </a:t>
            </a:r>
            <a:r>
              <a:rPr lang="it-IT" dirty="0" err="1"/>
              <a:t>indique</a:t>
            </a:r>
            <a:r>
              <a:rPr lang="it-IT" dirty="0"/>
              <a:t> </a:t>
            </a:r>
            <a:r>
              <a:rPr lang="it-IT" dirty="0" err="1"/>
              <a:t>clairement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l’</a:t>
            </a:r>
            <a:r>
              <a:rPr lang="it-IT" dirty="0" err="1"/>
              <a:t>objectif</a:t>
            </a:r>
            <a:r>
              <a:rPr lang="it-IT" dirty="0"/>
              <a:t> est de :</a:t>
            </a:r>
          </a:p>
          <a:p>
            <a:pPr marL="0" indent="0">
              <a:buNone/>
            </a:pPr>
            <a:r>
              <a:rPr lang="it-IT" dirty="0" err="1"/>
              <a:t>favoriser</a:t>
            </a:r>
            <a:r>
              <a:rPr lang="it-IT" dirty="0"/>
              <a:t> la </a:t>
            </a:r>
            <a:r>
              <a:rPr lang="it-IT" dirty="0" err="1"/>
              <a:t>réhabilitation</a:t>
            </a:r>
            <a:r>
              <a:rPr lang="it-IT" dirty="0"/>
              <a:t> </a:t>
            </a:r>
            <a:r>
              <a:rPr lang="it-IT" dirty="0" err="1"/>
              <a:t>du</a:t>
            </a:r>
            <a:r>
              <a:rPr lang="it-IT" dirty="0"/>
              <a:t> </a:t>
            </a:r>
            <a:r>
              <a:rPr lang="it-IT" dirty="0" err="1"/>
              <a:t>bâti</a:t>
            </a:r>
            <a:r>
              <a:rPr lang="it-IT" dirty="0"/>
              <a:t> </a:t>
            </a:r>
            <a:r>
              <a:rPr lang="it-IT" dirty="0" err="1"/>
              <a:t>existant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réduire</a:t>
            </a:r>
            <a:r>
              <a:rPr lang="it-IT" dirty="0"/>
              <a:t> la </a:t>
            </a:r>
            <a:r>
              <a:rPr lang="it-IT" dirty="0" err="1"/>
              <a:t>consommation</a:t>
            </a:r>
            <a:r>
              <a:rPr lang="it-IT" dirty="0"/>
              <a:t> de </a:t>
            </a:r>
            <a:r>
              <a:rPr lang="it-IT" dirty="0" err="1"/>
              <a:t>sols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encourager</a:t>
            </a:r>
            <a:r>
              <a:rPr lang="it-IT" dirty="0"/>
              <a:t> la </a:t>
            </a:r>
            <a:r>
              <a:rPr lang="it-IT" dirty="0" err="1"/>
              <a:t>démolition</a:t>
            </a:r>
            <a:r>
              <a:rPr lang="it-IT" dirty="0"/>
              <a:t> et la </a:t>
            </a:r>
            <a:r>
              <a:rPr lang="it-IT" dirty="0" err="1"/>
              <a:t>reconstruction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simplifier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procédures</a:t>
            </a:r>
            <a:r>
              <a:rPr lang="it-IT" dirty="0"/>
              <a:t> de </a:t>
            </a:r>
            <a:r>
              <a:rPr lang="it-IT" dirty="0" err="1"/>
              <a:t>construction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 err="1"/>
              <a:t>Parmi</a:t>
            </a:r>
            <a:r>
              <a:rPr lang="it-IT" dirty="0"/>
              <a:t> </a:t>
            </a:r>
            <a:r>
              <a:rPr lang="it-IT" dirty="0" err="1"/>
              <a:t>les</a:t>
            </a:r>
            <a:r>
              <a:rPr lang="it-IT" dirty="0"/>
              <a:t> </a:t>
            </a:r>
            <a:r>
              <a:rPr lang="it-IT" dirty="0" err="1"/>
              <a:t>incitations</a:t>
            </a:r>
            <a:r>
              <a:rPr lang="it-IT" dirty="0"/>
              <a:t> </a:t>
            </a:r>
            <a:r>
              <a:rPr lang="it-IT" dirty="0" err="1"/>
              <a:t>prévues</a:t>
            </a:r>
            <a:r>
              <a:rPr lang="it-IT" dirty="0"/>
              <a:t> :</a:t>
            </a:r>
          </a:p>
          <a:p>
            <a:pPr marL="0" indent="0">
              <a:buNone/>
            </a:pPr>
            <a:r>
              <a:rPr lang="it-IT" dirty="0" err="1"/>
              <a:t>réduction</a:t>
            </a:r>
            <a:r>
              <a:rPr lang="it-IT" dirty="0"/>
              <a:t> </a:t>
            </a:r>
            <a:r>
              <a:rPr lang="it-IT" dirty="0" err="1"/>
              <a:t>jusqu’à</a:t>
            </a:r>
            <a:r>
              <a:rPr lang="it-IT" dirty="0"/>
              <a:t> 60 %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charges</a:t>
            </a:r>
            <a:r>
              <a:rPr lang="it-IT" dirty="0"/>
              <a:t> d’</a:t>
            </a:r>
            <a:r>
              <a:rPr lang="it-IT" dirty="0" err="1"/>
              <a:t>urbanisation</a:t>
            </a:r>
            <a:r>
              <a:rPr lang="it-IT" dirty="0"/>
              <a:t> ; </a:t>
            </a:r>
          </a:p>
          <a:p>
            <a:pPr marL="0" indent="0">
              <a:buNone/>
            </a:pPr>
            <a:r>
              <a:rPr lang="it-IT" dirty="0" err="1"/>
              <a:t>augmentation</a:t>
            </a:r>
            <a:r>
              <a:rPr lang="it-IT" dirty="0"/>
              <a:t> de la </a:t>
            </a:r>
            <a:r>
              <a:rPr lang="it-IT" dirty="0" err="1"/>
              <a:t>constructibilité</a:t>
            </a:r>
            <a:r>
              <a:rPr lang="it-IT" dirty="0"/>
              <a:t> </a:t>
            </a:r>
            <a:r>
              <a:rPr lang="it-IT" dirty="0" err="1"/>
              <a:t>jusqu’à</a:t>
            </a:r>
            <a:r>
              <a:rPr lang="it-IT" dirty="0"/>
              <a:t> 20 % ; </a:t>
            </a:r>
          </a:p>
          <a:p>
            <a:pPr marL="0" indent="0">
              <a:buNone/>
            </a:pPr>
            <a:r>
              <a:rPr lang="it-IT" dirty="0" err="1"/>
              <a:t>dérogations</a:t>
            </a:r>
            <a:r>
              <a:rPr lang="it-IT" dirty="0"/>
              <a:t> à </a:t>
            </a:r>
            <a:r>
              <a:rPr lang="it-IT" dirty="0" err="1"/>
              <a:t>certaines</a:t>
            </a:r>
            <a:r>
              <a:rPr lang="it-IT" dirty="0"/>
              <a:t> </a:t>
            </a:r>
            <a:r>
              <a:rPr lang="it-IT" dirty="0" err="1"/>
              <a:t>règles</a:t>
            </a:r>
            <a:r>
              <a:rPr lang="it-IT" dirty="0"/>
              <a:t> d’</a:t>
            </a:r>
            <a:r>
              <a:rPr lang="it-IT" dirty="0" err="1"/>
              <a:t>urbanisme</a:t>
            </a:r>
            <a:r>
              <a:rPr lang="it-IT" dirty="0"/>
              <a:t> </a:t>
            </a:r>
            <a:r>
              <a:rPr lang="it-IT" dirty="0" err="1"/>
              <a:t>communales</a:t>
            </a:r>
            <a:r>
              <a:rPr lang="it-IT" dirty="0"/>
              <a:t> ; </a:t>
            </a:r>
          </a:p>
          <a:p>
            <a:pPr marL="0" indent="0">
              <a:buNone/>
            </a:pPr>
            <a:r>
              <a:rPr lang="it-IT" dirty="0" err="1"/>
              <a:t>simplifications</a:t>
            </a:r>
            <a:r>
              <a:rPr lang="it-IT" dirty="0"/>
              <a:t> </a:t>
            </a:r>
            <a:r>
              <a:rPr lang="it-IT" dirty="0" err="1"/>
              <a:t>procédurales</a:t>
            </a:r>
            <a:r>
              <a:rPr lang="it-IT" dirty="0"/>
              <a:t>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824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0E9845-92FB-017F-E898-834B300A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Le </a:t>
            </a:r>
            <a:r>
              <a:rPr lang="it-IT" dirty="0" err="1"/>
              <a:t>passage</a:t>
            </a:r>
            <a:r>
              <a:rPr lang="it-IT" dirty="0"/>
              <a:t> </a:t>
            </a:r>
            <a:r>
              <a:rPr lang="it-IT" dirty="0" err="1"/>
              <a:t>décisif</a:t>
            </a:r>
            <a:r>
              <a:rPr lang="it-IT" dirty="0"/>
              <a:t> est </a:t>
            </a:r>
            <a:r>
              <a:rPr lang="it-IT" dirty="0" err="1"/>
              <a:t>toutefois</a:t>
            </a:r>
            <a:r>
              <a:rPr lang="it-IT" dirty="0"/>
              <a:t> national, </a:t>
            </a:r>
            <a:r>
              <a:rPr lang="it-IT" dirty="0" err="1"/>
              <a:t>avec</a:t>
            </a:r>
            <a:r>
              <a:rPr lang="it-IT" dirty="0"/>
              <a:t> le DPR 380/2001 </a:t>
            </a:r>
            <a:r>
              <a:rPr lang="it-IT" dirty="0" err="1"/>
              <a:t>modifié</a:t>
            </a:r>
            <a:r>
              <a:rPr lang="it-IT" dirty="0"/>
              <a:t> par le « </a:t>
            </a:r>
            <a:r>
              <a:rPr lang="it-IT" dirty="0" err="1"/>
              <a:t>décret</a:t>
            </a:r>
            <a:r>
              <a:rPr lang="it-IT" dirty="0"/>
              <a:t> de </a:t>
            </a:r>
            <a:r>
              <a:rPr lang="it-IT" dirty="0" err="1"/>
              <a:t>simplification</a:t>
            </a:r>
            <a:r>
              <a:rPr lang="it-IT" dirty="0"/>
              <a:t> » de 2020.</a:t>
            </a:r>
          </a:p>
          <a:p>
            <a:pPr marL="0" indent="0">
              <a:buNone/>
            </a:pPr>
            <a:r>
              <a:rPr lang="it-IT" dirty="0" err="1"/>
              <a:t>Après</a:t>
            </a:r>
            <a:r>
              <a:rPr lang="it-IT" dirty="0"/>
              <a:t> la </a:t>
            </a:r>
            <a:r>
              <a:rPr lang="it-IT" dirty="0" err="1"/>
              <a:t>modification</a:t>
            </a:r>
            <a:r>
              <a:rPr lang="it-IT" dirty="0"/>
              <a:t> de l’</a:t>
            </a:r>
            <a:r>
              <a:rPr lang="it-IT" dirty="0" err="1"/>
              <a:t>article</a:t>
            </a:r>
            <a:r>
              <a:rPr lang="it-IT" dirty="0"/>
              <a:t> 3 </a:t>
            </a:r>
            <a:r>
              <a:rPr lang="it-IT" dirty="0" err="1"/>
              <a:t>du</a:t>
            </a:r>
            <a:r>
              <a:rPr lang="it-IT" dirty="0"/>
              <a:t> texte </a:t>
            </a:r>
            <a:r>
              <a:rPr lang="it-IT" dirty="0" err="1"/>
              <a:t>unique</a:t>
            </a:r>
            <a:r>
              <a:rPr lang="it-IT" dirty="0"/>
              <a:t> de la </a:t>
            </a:r>
            <a:r>
              <a:rPr lang="it-IT" dirty="0" err="1"/>
              <a:t>construction</a:t>
            </a:r>
            <a:r>
              <a:rPr lang="it-IT" dirty="0"/>
              <a:t>,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interventions</a:t>
            </a:r>
            <a:r>
              <a:rPr lang="it-IT" dirty="0"/>
              <a:t> </a:t>
            </a:r>
            <a:r>
              <a:rPr lang="it-IT" dirty="0" err="1"/>
              <a:t>telles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:</a:t>
            </a:r>
          </a:p>
          <a:p>
            <a:pPr marL="0" indent="0">
              <a:buNone/>
            </a:pPr>
            <a:r>
              <a:rPr lang="it-IT" dirty="0" err="1"/>
              <a:t>démolition</a:t>
            </a:r>
            <a:r>
              <a:rPr lang="it-IT" dirty="0"/>
              <a:t> et </a:t>
            </a:r>
            <a:r>
              <a:rPr lang="it-IT" dirty="0" err="1"/>
              <a:t>reconstruction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avec</a:t>
            </a:r>
            <a:r>
              <a:rPr lang="it-IT" dirty="0"/>
              <a:t> une forme </a:t>
            </a:r>
            <a:r>
              <a:rPr lang="it-IT" dirty="0" err="1"/>
              <a:t>différente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/>
              <a:t>une </a:t>
            </a:r>
            <a:r>
              <a:rPr lang="it-IT" dirty="0" err="1"/>
              <a:t>implantation</a:t>
            </a:r>
            <a:r>
              <a:rPr lang="it-IT" dirty="0"/>
              <a:t> </a:t>
            </a:r>
            <a:r>
              <a:rPr lang="it-IT" dirty="0" err="1"/>
              <a:t>différente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/>
              <a:t>une </a:t>
            </a:r>
            <a:r>
              <a:rPr lang="it-IT" dirty="0" err="1"/>
              <a:t>typologie</a:t>
            </a:r>
            <a:r>
              <a:rPr lang="it-IT" dirty="0"/>
              <a:t> </a:t>
            </a:r>
            <a:r>
              <a:rPr lang="it-IT" dirty="0" err="1"/>
              <a:t>différente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peuvent</a:t>
            </a:r>
            <a:r>
              <a:rPr lang="it-IT" dirty="0"/>
              <a:t>, </a:t>
            </a:r>
            <a:r>
              <a:rPr lang="it-IT" dirty="0" err="1"/>
              <a:t>dans</a:t>
            </a:r>
            <a:r>
              <a:rPr lang="it-IT" dirty="0"/>
              <a:t> </a:t>
            </a:r>
            <a:r>
              <a:rPr lang="it-IT" dirty="0" err="1"/>
              <a:t>certains</a:t>
            </a:r>
            <a:r>
              <a:rPr lang="it-IT" dirty="0"/>
              <a:t> </a:t>
            </a:r>
            <a:r>
              <a:rPr lang="it-IT" dirty="0" err="1"/>
              <a:t>cas</a:t>
            </a:r>
            <a:r>
              <a:rPr lang="it-IT" dirty="0"/>
              <a:t>, </a:t>
            </a:r>
            <a:r>
              <a:rPr lang="it-IT" dirty="0" err="1"/>
              <a:t>être</a:t>
            </a:r>
            <a:r>
              <a:rPr lang="it-IT" dirty="0"/>
              <a:t> </a:t>
            </a:r>
            <a:r>
              <a:rPr lang="it-IT" dirty="0" err="1"/>
              <a:t>considérées</a:t>
            </a:r>
            <a:r>
              <a:rPr lang="it-IT" dirty="0"/>
              <a:t> </a:t>
            </a:r>
            <a:r>
              <a:rPr lang="it-IT" dirty="0" err="1"/>
              <a:t>comme</a:t>
            </a:r>
            <a:r>
              <a:rPr lang="it-IT" dirty="0"/>
              <a:t> de la « </a:t>
            </a:r>
            <a:r>
              <a:rPr lang="it-IT" dirty="0" err="1"/>
              <a:t>rénovation</a:t>
            </a:r>
            <a:r>
              <a:rPr lang="it-IT" dirty="0"/>
              <a:t> de </a:t>
            </a:r>
            <a:r>
              <a:rPr lang="it-IT" dirty="0" err="1"/>
              <a:t>construction</a:t>
            </a:r>
            <a:r>
              <a:rPr lang="it-IT" dirty="0"/>
              <a:t> » (ristrutturazione edilizia) et non </a:t>
            </a:r>
            <a:r>
              <a:rPr lang="it-IT" dirty="0" err="1"/>
              <a:t>comme</a:t>
            </a:r>
            <a:r>
              <a:rPr lang="it-IT" dirty="0"/>
              <a:t> de la nouvelle </a:t>
            </a:r>
            <a:r>
              <a:rPr lang="it-IT" dirty="0" err="1"/>
              <a:t>construction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Cela a </a:t>
            </a:r>
            <a:r>
              <a:rPr lang="it-IT" dirty="0" err="1"/>
              <a:t>ouvert</a:t>
            </a:r>
            <a:r>
              <a:rPr lang="it-IT" dirty="0"/>
              <a:t> un </a:t>
            </a:r>
            <a:r>
              <a:rPr lang="it-IT" dirty="0" err="1"/>
              <a:t>très</a:t>
            </a:r>
            <a:r>
              <a:rPr lang="it-IT" dirty="0"/>
              <a:t> large </a:t>
            </a:r>
            <a:r>
              <a:rPr lang="it-IT" dirty="0" err="1"/>
              <a:t>espace</a:t>
            </a:r>
            <a:r>
              <a:rPr lang="it-IT" dirty="0"/>
              <a:t> d’</a:t>
            </a:r>
            <a:r>
              <a:rPr lang="it-IT" dirty="0" err="1"/>
              <a:t>interprétation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022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60D43-F9FF-0E8D-8A9C-9F3DFA5AE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Dans la </a:t>
            </a:r>
            <a:r>
              <a:rPr lang="it-IT" dirty="0" err="1"/>
              <a:t>commune</a:t>
            </a:r>
            <a:r>
              <a:rPr lang="it-IT" dirty="0"/>
              <a:t> de Milan, de </a:t>
            </a:r>
            <a:r>
              <a:rPr lang="it-IT" dirty="0" err="1"/>
              <a:t>nombreux</a:t>
            </a:r>
            <a:r>
              <a:rPr lang="it-IT" dirty="0"/>
              <a:t> </a:t>
            </a:r>
            <a:r>
              <a:rPr lang="it-IT" dirty="0" err="1"/>
              <a:t>projets</a:t>
            </a:r>
            <a:r>
              <a:rPr lang="it-IT" dirty="0"/>
              <a:t> </a:t>
            </a:r>
            <a:r>
              <a:rPr lang="it-IT" dirty="0" err="1"/>
              <a:t>ont</a:t>
            </a:r>
            <a:r>
              <a:rPr lang="it-IT" dirty="0"/>
              <a:t> </a:t>
            </a:r>
            <a:r>
              <a:rPr lang="it-IT" dirty="0" err="1"/>
              <a:t>été</a:t>
            </a:r>
            <a:r>
              <a:rPr lang="it-IT" dirty="0"/>
              <a:t> </a:t>
            </a:r>
            <a:r>
              <a:rPr lang="it-IT" dirty="0" err="1"/>
              <a:t>présentés</a:t>
            </a:r>
            <a:r>
              <a:rPr lang="it-IT" dirty="0"/>
              <a:t> via :</a:t>
            </a:r>
          </a:p>
          <a:p>
            <a:pPr marL="0" indent="0">
              <a:buNone/>
            </a:pPr>
            <a:r>
              <a:rPr lang="it-IT" dirty="0"/>
              <a:t>la SCIA alternative </a:t>
            </a:r>
            <a:r>
              <a:rPr lang="it-IT" dirty="0" err="1"/>
              <a:t>au</a:t>
            </a:r>
            <a:r>
              <a:rPr lang="it-IT" dirty="0"/>
              <a:t> </a:t>
            </a:r>
            <a:r>
              <a:rPr lang="it-IT" dirty="0" err="1"/>
              <a:t>permis</a:t>
            </a:r>
            <a:r>
              <a:rPr lang="it-IT" dirty="0"/>
              <a:t> de </a:t>
            </a:r>
            <a:r>
              <a:rPr lang="it-IT" dirty="0" err="1"/>
              <a:t>construire</a:t>
            </a:r>
            <a:br>
              <a:rPr lang="it-IT" dirty="0"/>
            </a:br>
            <a:r>
              <a:rPr lang="it-IT" dirty="0"/>
              <a:t>(art. 23 </a:t>
            </a:r>
            <a:r>
              <a:rPr lang="it-IT" dirty="0" err="1"/>
              <a:t>du</a:t>
            </a:r>
            <a:r>
              <a:rPr lang="it-IT" dirty="0"/>
              <a:t> DPR 380/2001), </a:t>
            </a:r>
          </a:p>
          <a:p>
            <a:pPr marL="0" indent="0">
              <a:buNone/>
            </a:pPr>
            <a:r>
              <a:rPr lang="it-IT" dirty="0" err="1"/>
              <a:t>plutôt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via :</a:t>
            </a:r>
          </a:p>
          <a:p>
            <a:pPr marL="0" indent="0">
              <a:buNone/>
            </a:pPr>
            <a:r>
              <a:rPr lang="it-IT" dirty="0"/>
              <a:t>un plan d’</a:t>
            </a:r>
            <a:r>
              <a:rPr lang="it-IT" dirty="0" err="1"/>
              <a:t>aménagement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/>
              <a:t>un </a:t>
            </a:r>
            <a:r>
              <a:rPr lang="it-IT" dirty="0" err="1"/>
              <a:t>permis</a:t>
            </a:r>
            <a:r>
              <a:rPr lang="it-IT" dirty="0"/>
              <a:t> </a:t>
            </a:r>
            <a:r>
              <a:rPr lang="it-IT" dirty="0" err="1"/>
              <a:t>conventionné</a:t>
            </a:r>
            <a:r>
              <a:rPr lang="it-IT" dirty="0"/>
              <a:t>, </a:t>
            </a:r>
          </a:p>
          <a:p>
            <a:pPr marL="0" indent="0">
              <a:buNone/>
            </a:pPr>
            <a:r>
              <a:rPr lang="it-IT" dirty="0" err="1"/>
              <a:t>ou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procédures</a:t>
            </a:r>
            <a:r>
              <a:rPr lang="it-IT" dirty="0"/>
              <a:t> </a:t>
            </a:r>
            <a:r>
              <a:rPr lang="it-IT" dirty="0" err="1"/>
              <a:t>urbanistiques</a:t>
            </a:r>
            <a:r>
              <a:rPr lang="it-IT" dirty="0"/>
              <a:t> plus </a:t>
            </a:r>
            <a:r>
              <a:rPr lang="it-IT" dirty="0" err="1"/>
              <a:t>complexes</a:t>
            </a:r>
            <a:r>
              <a:rPr lang="it-IT" dirty="0"/>
              <a:t>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044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Le problème de fond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000"/>
            </a:pPr>
            <a:r>
              <a:t>Privatisation de l’espace public</a:t>
            </a:r>
          </a:p>
          <a:p>
            <a:pPr>
              <a:defRPr sz="2000"/>
            </a:pPr>
            <a:r>
              <a:t>Ville réduite à une somme d’intérêts individuels</a:t>
            </a:r>
          </a:p>
          <a:p>
            <a:pPr>
              <a:defRPr sz="2000"/>
            </a:pPr>
            <a:r>
              <a:t>Primauté de la construction sur la dimension urbanistique</a:t>
            </a:r>
          </a:p>
          <a:p>
            <a:pPr>
              <a:defRPr sz="2000"/>
            </a:pPr>
            <a:r>
              <a:t>Crise de l’idée de bien commun urbain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Milan comme cas emblématique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000"/>
            </a:pPr>
            <a:r>
              <a:t>Usage étendu de la SCIA pour de grandes transformations urbaines</a:t>
            </a:r>
          </a:p>
          <a:p>
            <a:pPr>
              <a:defRPr sz="2000"/>
            </a:pPr>
            <a:r>
              <a:t>Réduction jusqu’à 60 % des taxes d’urbanisation</a:t>
            </a:r>
          </a:p>
          <a:p>
            <a:pPr>
              <a:defRPr sz="2000"/>
            </a:pPr>
            <a:r>
              <a:t>Procédures accélérées et simplifiées</a:t>
            </a:r>
          </a:p>
          <a:p>
            <a:pPr>
              <a:defRPr sz="2000"/>
            </a:pPr>
            <a:r>
              <a:t>Régénération urbaine sans vision d’ensemble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La « régénération bricolée 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46832" cy="4525963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dirty="0"/>
              <a:t>Transformations </a:t>
            </a:r>
            <a:r>
              <a:rPr dirty="0" err="1"/>
              <a:t>fragmentées</a:t>
            </a:r>
            <a:r>
              <a:rPr dirty="0"/>
              <a:t> et peu </a:t>
            </a:r>
            <a:r>
              <a:rPr dirty="0" err="1"/>
              <a:t>coordonnées</a:t>
            </a:r>
            <a:endParaRPr dirty="0"/>
          </a:p>
          <a:p>
            <a:pPr>
              <a:defRPr sz="2000"/>
            </a:pPr>
            <a:r>
              <a:rPr dirty="0"/>
              <a:t>Exclusion du </a:t>
            </a:r>
            <a:r>
              <a:rPr dirty="0" err="1"/>
              <a:t>contrôle</a:t>
            </a:r>
            <a:r>
              <a:rPr dirty="0"/>
              <a:t> politique et </a:t>
            </a:r>
            <a:r>
              <a:rPr dirty="0" err="1"/>
              <a:t>démocratique</a:t>
            </a:r>
            <a:endParaRPr dirty="0"/>
          </a:p>
          <a:p>
            <a:pPr>
              <a:defRPr sz="2000"/>
            </a:pPr>
            <a:r>
              <a:rPr dirty="0" err="1"/>
              <a:t>Faible</a:t>
            </a:r>
            <a:r>
              <a:rPr dirty="0"/>
              <a:t> attention aux impacts </a:t>
            </a:r>
            <a:r>
              <a:rPr dirty="0" err="1"/>
              <a:t>environnementaux</a:t>
            </a:r>
            <a:r>
              <a:rPr dirty="0"/>
              <a:t> et </a:t>
            </a:r>
            <a:r>
              <a:rPr dirty="0" err="1"/>
              <a:t>sociaux</a:t>
            </a:r>
            <a:endParaRPr dirty="0"/>
          </a:p>
          <a:p>
            <a:pPr>
              <a:defRPr sz="2000"/>
            </a:pPr>
            <a:r>
              <a:rPr dirty="0"/>
              <a:t>Services </a:t>
            </a:r>
            <a:r>
              <a:rPr dirty="0" err="1"/>
              <a:t>urbains</a:t>
            </a:r>
            <a:r>
              <a:rPr dirty="0"/>
              <a:t> non </a:t>
            </a:r>
            <a:r>
              <a:rPr dirty="0" err="1"/>
              <a:t>redéfinis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Conséquences sur la ville publique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000"/>
            </a:pPr>
            <a:r>
              <a:rPr dirty="0" err="1"/>
              <a:t>Avantages</a:t>
            </a:r>
            <a:r>
              <a:rPr dirty="0"/>
              <a:t> </a:t>
            </a:r>
            <a:r>
              <a:rPr dirty="0" err="1"/>
              <a:t>accordés</a:t>
            </a:r>
            <a:r>
              <a:rPr dirty="0"/>
              <a:t> au </a:t>
            </a:r>
            <a:r>
              <a:rPr dirty="0" err="1"/>
              <a:t>privé</a:t>
            </a:r>
            <a:r>
              <a:rPr dirty="0"/>
              <a:t> sans </a:t>
            </a:r>
            <a:r>
              <a:rPr dirty="0" err="1"/>
              <a:t>contreparties</a:t>
            </a:r>
            <a:r>
              <a:rPr dirty="0"/>
              <a:t> suffisantes</a:t>
            </a:r>
          </a:p>
          <a:p>
            <a:pPr>
              <a:defRPr sz="2000"/>
            </a:pPr>
            <a:r>
              <a:rPr dirty="0"/>
              <a:t>Perte de </a:t>
            </a:r>
            <a:r>
              <a:rPr dirty="0" err="1"/>
              <a:t>qualité</a:t>
            </a:r>
            <a:r>
              <a:rPr dirty="0"/>
              <a:t> </a:t>
            </a:r>
            <a:r>
              <a:rPr dirty="0" err="1"/>
              <a:t>urbaine</a:t>
            </a:r>
            <a:r>
              <a:rPr dirty="0"/>
              <a:t> dans les quartiers</a:t>
            </a:r>
          </a:p>
          <a:p>
            <a:pPr>
              <a:defRPr sz="2000"/>
            </a:pPr>
            <a:r>
              <a:rPr dirty="0" err="1"/>
              <a:t>Réduction</a:t>
            </a:r>
            <a:r>
              <a:rPr dirty="0"/>
              <a:t> des </a:t>
            </a:r>
            <a:r>
              <a:rPr dirty="0" err="1"/>
              <a:t>ressources</a:t>
            </a:r>
            <a:r>
              <a:rPr dirty="0"/>
              <a:t> pour les services publics</a:t>
            </a:r>
          </a:p>
          <a:p>
            <a:pPr>
              <a:defRPr sz="2000"/>
            </a:pPr>
            <a:r>
              <a:rPr dirty="0" err="1"/>
              <a:t>Affaiblissement</a:t>
            </a:r>
            <a:r>
              <a:rPr dirty="0"/>
              <a:t> de la culture </a:t>
            </a:r>
            <a:r>
              <a:rPr dirty="0" err="1"/>
              <a:t>urbanistique</a:t>
            </a:r>
            <a:r>
              <a:rPr dirty="0"/>
              <a:t> </a:t>
            </a:r>
            <a:r>
              <a:rPr dirty="0" err="1"/>
              <a:t>italienne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Rénovation ou nouvelle construction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000"/>
            </a:pPr>
            <a:r>
              <a:rPr dirty="0"/>
              <a:t>Confusion normative entre </a:t>
            </a:r>
            <a:r>
              <a:rPr dirty="0" err="1"/>
              <a:t>catégories</a:t>
            </a:r>
            <a:r>
              <a:rPr dirty="0"/>
              <a:t> </a:t>
            </a:r>
            <a:r>
              <a:rPr dirty="0" err="1"/>
              <a:t>urbanistiques</a:t>
            </a:r>
            <a:endParaRPr dirty="0"/>
          </a:p>
          <a:p>
            <a:pPr>
              <a:defRPr sz="2000"/>
            </a:pPr>
            <a:r>
              <a:rPr dirty="0"/>
              <a:t>Nouveaux volumes et </a:t>
            </a:r>
            <a:r>
              <a:rPr dirty="0" err="1"/>
              <a:t>nouvelles</a:t>
            </a:r>
            <a:r>
              <a:rPr dirty="0"/>
              <a:t> </a:t>
            </a:r>
            <a:r>
              <a:rPr dirty="0" err="1"/>
              <a:t>fonctions</a:t>
            </a:r>
            <a:r>
              <a:rPr dirty="0"/>
              <a:t> </a:t>
            </a:r>
            <a:r>
              <a:rPr dirty="0" err="1"/>
              <a:t>urbaines</a:t>
            </a:r>
            <a:endParaRPr dirty="0"/>
          </a:p>
          <a:p>
            <a:pPr>
              <a:defRPr sz="2000"/>
            </a:pPr>
            <a:r>
              <a:rPr dirty="0" err="1"/>
              <a:t>Altération</a:t>
            </a:r>
            <a:r>
              <a:rPr dirty="0"/>
              <a:t> du </a:t>
            </a:r>
            <a:r>
              <a:rPr dirty="0" err="1"/>
              <a:t>paysage</a:t>
            </a:r>
            <a:r>
              <a:rPr dirty="0"/>
              <a:t> </a:t>
            </a:r>
            <a:r>
              <a:rPr dirty="0" err="1"/>
              <a:t>urbain</a:t>
            </a:r>
            <a:endParaRPr dirty="0"/>
          </a:p>
          <a:p>
            <a:pPr>
              <a:defRPr sz="2000"/>
            </a:pPr>
            <a:r>
              <a:rPr dirty="0"/>
              <a:t>Augmentation de la population sans services </a:t>
            </a:r>
            <a:r>
              <a:rPr dirty="0" err="1"/>
              <a:t>adéquats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4031" y="1254125"/>
            <a:ext cx="6951784" cy="1752600"/>
          </a:xfrm>
        </p:spPr>
        <p:txBody>
          <a:bodyPr>
            <a:noAutofit/>
          </a:bodyPr>
          <a:lstStyle/>
          <a:p>
            <a:r>
              <a:rPr sz="4400" b="1" dirty="0">
                <a:solidFill>
                  <a:schemeClr val="tx1"/>
                </a:solidFill>
              </a:rPr>
              <a:t>Privé sans public, </a:t>
            </a:r>
            <a:endParaRPr lang="it-IT" sz="4400" b="1" dirty="0">
              <a:solidFill>
                <a:schemeClr val="tx1"/>
              </a:solidFill>
            </a:endParaRPr>
          </a:p>
          <a:p>
            <a:r>
              <a:rPr sz="4400" b="1" dirty="0">
                <a:solidFill>
                  <a:schemeClr val="tx1"/>
                </a:solidFill>
              </a:rPr>
              <a:t>construction sans </a:t>
            </a:r>
            <a:r>
              <a:rPr sz="4400" b="1" dirty="0" err="1">
                <a:solidFill>
                  <a:schemeClr val="tx1"/>
                </a:solidFill>
              </a:rPr>
              <a:t>urbanisme</a:t>
            </a:r>
            <a:endParaRPr sz="4400" b="1" dirty="0">
              <a:solidFill>
                <a:schemeClr val="tx1"/>
              </a:solidFill>
            </a:endParaRPr>
          </a:p>
          <a:p>
            <a:r>
              <a:rPr sz="4400" dirty="0">
                <a:solidFill>
                  <a:srgbClr val="FF0000"/>
                </a:solidFill>
              </a:rPr>
              <a:t>Elena Granata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Les conventions urbanistiques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000"/>
            </a:pPr>
            <a:r>
              <a:rPr sz="2800" dirty="0"/>
              <a:t>Accords entre </a:t>
            </a:r>
            <a:r>
              <a:rPr sz="2800" dirty="0" err="1"/>
              <a:t>municipalité</a:t>
            </a:r>
            <a:r>
              <a:rPr sz="2800" dirty="0"/>
              <a:t> et </a:t>
            </a:r>
            <a:r>
              <a:rPr sz="2800" dirty="0" err="1"/>
              <a:t>opérateurs</a:t>
            </a:r>
            <a:r>
              <a:rPr sz="2800" dirty="0"/>
              <a:t> </a:t>
            </a:r>
            <a:r>
              <a:rPr sz="2800" dirty="0" err="1"/>
              <a:t>privés</a:t>
            </a:r>
            <a:endParaRPr sz="2800" dirty="0"/>
          </a:p>
          <a:p>
            <a:pPr>
              <a:defRPr sz="2000"/>
            </a:pPr>
            <a:r>
              <a:rPr sz="2800" dirty="0" err="1"/>
              <a:t>Souvent</a:t>
            </a:r>
            <a:r>
              <a:rPr sz="2800" dirty="0"/>
              <a:t> sans approbation politique</a:t>
            </a:r>
          </a:p>
          <a:p>
            <a:pPr>
              <a:defRPr sz="2000"/>
            </a:pPr>
            <a:r>
              <a:rPr sz="2800" dirty="0" err="1"/>
              <a:t>Faible</a:t>
            </a:r>
            <a:r>
              <a:rPr sz="2800" dirty="0"/>
              <a:t> transparence et participation</a:t>
            </a:r>
          </a:p>
          <a:p>
            <a:pPr>
              <a:defRPr sz="2000"/>
            </a:pPr>
            <a:r>
              <a:rPr sz="2800" dirty="0"/>
              <a:t>Absence des </a:t>
            </a:r>
            <a:r>
              <a:rPr sz="2800" dirty="0" err="1"/>
              <a:t>garanties</a:t>
            </a:r>
            <a:r>
              <a:rPr sz="2800" dirty="0"/>
              <a:t> </a:t>
            </a:r>
            <a:r>
              <a:rPr sz="2800" dirty="0" err="1"/>
              <a:t>typiques</a:t>
            </a:r>
            <a:r>
              <a:rPr sz="2800" dirty="0"/>
              <a:t> des plans </a:t>
            </a:r>
            <a:r>
              <a:rPr sz="2800" dirty="0" err="1"/>
              <a:t>urbanistiques</a:t>
            </a:r>
            <a:endParaRPr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2800"/>
            </a:pPr>
            <a:r>
              <a:rPr sz="3600" dirty="0"/>
              <a:t>Le </a:t>
            </a:r>
            <a:r>
              <a:rPr sz="3600" dirty="0" err="1"/>
              <a:t>rôle</a:t>
            </a:r>
            <a:r>
              <a:rPr sz="3600" dirty="0"/>
              <a:t> des </a:t>
            </a:r>
            <a:r>
              <a:rPr sz="3600" dirty="0" err="1"/>
              <a:t>citoyens</a:t>
            </a: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000"/>
            </a:pPr>
            <a:r>
              <a:rPr sz="3600" dirty="0" err="1"/>
              <a:t>Mobilisation</a:t>
            </a:r>
            <a:r>
              <a:rPr sz="3600" dirty="0"/>
              <a:t> des </a:t>
            </a:r>
            <a:r>
              <a:rPr sz="3600" dirty="0" err="1"/>
              <a:t>comités</a:t>
            </a:r>
            <a:r>
              <a:rPr sz="3600" dirty="0"/>
              <a:t> </a:t>
            </a:r>
            <a:r>
              <a:rPr sz="3600" dirty="0" err="1"/>
              <a:t>citoyens</a:t>
            </a:r>
            <a:endParaRPr sz="3600" dirty="0"/>
          </a:p>
          <a:p>
            <a:pPr>
              <a:defRPr sz="2000"/>
            </a:pPr>
            <a:r>
              <a:rPr sz="3600" dirty="0"/>
              <a:t>Intervention de la magistrature</a:t>
            </a:r>
          </a:p>
          <a:p>
            <a:pPr>
              <a:defRPr sz="2000"/>
            </a:pPr>
            <a:r>
              <a:rPr sz="3600" dirty="0" err="1"/>
              <a:t>Révision</a:t>
            </a:r>
            <a:r>
              <a:rPr sz="3600" dirty="0"/>
              <a:t> </a:t>
            </a:r>
            <a:r>
              <a:rPr sz="3600" dirty="0" err="1"/>
              <a:t>partielle</a:t>
            </a:r>
            <a:r>
              <a:rPr sz="3600" dirty="0"/>
              <a:t> des </a:t>
            </a:r>
            <a:r>
              <a:rPr sz="3600" dirty="0" err="1"/>
              <a:t>procédures</a:t>
            </a:r>
            <a:endParaRPr sz="3600" dirty="0"/>
          </a:p>
          <a:p>
            <a:pPr>
              <a:defRPr sz="2000"/>
            </a:pPr>
            <a:r>
              <a:rPr sz="3600" dirty="0" err="1"/>
              <a:t>Débat</a:t>
            </a:r>
            <a:r>
              <a:rPr sz="3600" dirty="0"/>
              <a:t> national sur le « Salva Milano »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Le Plan d’Application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65477" cy="5257800"/>
          </a:xfrm>
        </p:spPr>
        <p:txBody>
          <a:bodyPr>
            <a:normAutofit/>
          </a:bodyPr>
          <a:lstStyle/>
          <a:p>
            <a:pPr>
              <a:defRPr sz="2000"/>
            </a:pPr>
            <a:r>
              <a:rPr sz="2800" dirty="0"/>
              <a:t>Instrument </a:t>
            </a:r>
            <a:r>
              <a:rPr sz="2800" dirty="0" err="1"/>
              <a:t>d’équilibre</a:t>
            </a:r>
            <a:r>
              <a:rPr sz="2800" dirty="0"/>
              <a:t> entre </a:t>
            </a:r>
            <a:r>
              <a:rPr sz="2800" dirty="0" err="1"/>
              <a:t>intérêts</a:t>
            </a:r>
            <a:r>
              <a:rPr sz="2800" dirty="0"/>
              <a:t> </a:t>
            </a:r>
            <a:r>
              <a:rPr sz="2800" dirty="0" err="1"/>
              <a:t>privés</a:t>
            </a:r>
            <a:r>
              <a:rPr sz="2800" dirty="0"/>
              <a:t> et publics</a:t>
            </a:r>
          </a:p>
          <a:p>
            <a:pPr>
              <a:defRPr sz="2000"/>
            </a:pPr>
            <a:r>
              <a:rPr sz="2800" dirty="0"/>
              <a:t>Lieu de </a:t>
            </a:r>
            <a:r>
              <a:rPr sz="2800" dirty="0" err="1"/>
              <a:t>négociation</a:t>
            </a:r>
            <a:r>
              <a:rPr sz="2800" dirty="0"/>
              <a:t> et de transparence</a:t>
            </a:r>
          </a:p>
          <a:p>
            <a:pPr>
              <a:defRPr sz="2000"/>
            </a:pPr>
            <a:r>
              <a:rPr sz="2800" dirty="0" err="1"/>
              <a:t>Définition</a:t>
            </a:r>
            <a:r>
              <a:rPr sz="2800" dirty="0"/>
              <a:t> des standards </a:t>
            </a:r>
            <a:r>
              <a:rPr sz="2800" dirty="0" err="1"/>
              <a:t>urbanistiques</a:t>
            </a:r>
            <a:r>
              <a:rPr sz="2800" dirty="0"/>
              <a:t> et des contributions</a:t>
            </a:r>
          </a:p>
          <a:p>
            <a:pPr>
              <a:defRPr sz="2000"/>
            </a:pPr>
            <a:r>
              <a:rPr sz="2800" dirty="0"/>
              <a:t>Participation </a:t>
            </a:r>
            <a:r>
              <a:rPr sz="2800" dirty="0" err="1"/>
              <a:t>démocratique</a:t>
            </a:r>
            <a:r>
              <a:rPr sz="2800" dirty="0"/>
              <a:t> aux transformations </a:t>
            </a:r>
            <a:r>
              <a:rPr sz="2800" dirty="0" err="1"/>
              <a:t>urbaines</a:t>
            </a:r>
            <a:endParaRPr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E15F8-4C48-10B0-269F-D41EA2ED3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D1486E-FC97-4D18-2DAF-A746A2A26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D47495-EECF-FF46-0DCE-F84A32398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6381"/>
            <a:ext cx="9136967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00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D513287-AA69-08AB-3079-84F7E2579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00201"/>
            <a:ext cx="9103601" cy="606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3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0288550-0EA6-6218-3F88-8F9E613CB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569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08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D36D59-5CF7-AD11-13C3-A75C9BE9F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20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CFE057-D4D9-A076-4815-5ECD92EB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6350"/>
            <a:ext cx="7772400" cy="42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7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36BA18-2DAC-C822-E2BE-E2C3504F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19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71505E0-3EB5-B370-81AA-DFF4500A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2219"/>
            <a:ext cx="9031485" cy="60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7F10D96-E9DC-BC33-A7CA-F850AEA73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6997" y="0"/>
            <a:ext cx="5489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5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628DD-E090-A42F-BA78-49D3A878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A07CC1-FDE3-7EE6-0413-93F355844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4D7EEE-A249-6258-BA10-6C7580B45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046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35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C8DFB5-1B38-15CE-A215-324EB34D5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0460"/>
            <a:ext cx="9131457" cy="51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55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27D3713-6738-709F-8252-DF97C61B1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168"/>
            <a:ext cx="9145168" cy="51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 sz="2000"/>
            </a:pPr>
            <a:r>
              <a:rPr sz="3600" dirty="0" err="1"/>
              <a:t>Besoin</a:t>
            </a:r>
            <a:r>
              <a:rPr sz="3600" dirty="0"/>
              <a:t> de plus </a:t>
            </a:r>
            <a:r>
              <a:rPr sz="3600" dirty="0" err="1"/>
              <a:t>d’urbanisme</a:t>
            </a:r>
            <a:r>
              <a:rPr sz="3600" dirty="0"/>
              <a:t>, et non </a:t>
            </a:r>
            <a:r>
              <a:rPr sz="3600" dirty="0" err="1"/>
              <a:t>moins</a:t>
            </a:r>
            <a:endParaRPr sz="3600" dirty="0"/>
          </a:p>
          <a:p>
            <a:pPr>
              <a:defRPr sz="2000"/>
            </a:pPr>
            <a:r>
              <a:rPr sz="3600" dirty="0" err="1"/>
              <a:t>Reconstruire</a:t>
            </a:r>
            <a:r>
              <a:rPr sz="3600" dirty="0"/>
              <a:t> le lien entre construction et bien </a:t>
            </a:r>
            <a:r>
              <a:rPr sz="3600" dirty="0" err="1"/>
              <a:t>commun</a:t>
            </a:r>
            <a:endParaRPr sz="3600" dirty="0"/>
          </a:p>
          <a:p>
            <a:pPr>
              <a:defRPr sz="2000"/>
            </a:pPr>
            <a:r>
              <a:rPr sz="3600" dirty="0"/>
              <a:t>Faire face aux crises </a:t>
            </a:r>
            <a:r>
              <a:rPr sz="3600" dirty="0" err="1"/>
              <a:t>climatique</a:t>
            </a:r>
            <a:r>
              <a:rPr sz="3600" dirty="0"/>
              <a:t> et </a:t>
            </a:r>
            <a:r>
              <a:rPr sz="3600" dirty="0" err="1"/>
              <a:t>sociale</a:t>
            </a:r>
            <a:endParaRPr sz="3600" dirty="0"/>
          </a:p>
          <a:p>
            <a:pPr>
              <a:defRPr sz="2000"/>
            </a:pPr>
            <a:r>
              <a:rPr sz="3600" dirty="0" err="1"/>
              <a:t>Défendre</a:t>
            </a:r>
            <a:r>
              <a:rPr sz="3600" dirty="0"/>
              <a:t> la </a:t>
            </a:r>
            <a:r>
              <a:rPr sz="3600" dirty="0" err="1"/>
              <a:t>ville</a:t>
            </a:r>
            <a:r>
              <a:rPr sz="3600" dirty="0"/>
              <a:t> </a:t>
            </a:r>
            <a:r>
              <a:rPr sz="3600" dirty="0" err="1"/>
              <a:t>comme</a:t>
            </a:r>
            <a:r>
              <a:rPr sz="3600" dirty="0"/>
              <a:t> </a:t>
            </a:r>
            <a:r>
              <a:rPr sz="3600" dirty="0" err="1"/>
              <a:t>espace</a:t>
            </a:r>
            <a:r>
              <a:rPr sz="3600" dirty="0"/>
              <a:t> </a:t>
            </a:r>
            <a:r>
              <a:rPr sz="3600" dirty="0" err="1"/>
              <a:t>collectif</a:t>
            </a:r>
            <a:endParaRPr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F01435-B43F-F6D5-E2C7-F5D5400CC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384" y="1600201"/>
            <a:ext cx="6295293" cy="208084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le </a:t>
            </a:r>
            <a:r>
              <a:rPr lang="it-IT" dirty="0" err="1"/>
              <a:t>contexte</a:t>
            </a:r>
            <a:r>
              <a:rPr lang="it-IT" dirty="0"/>
              <a:t> : 2010-2015</a:t>
            </a:r>
          </a:p>
          <a:p>
            <a:pPr marL="0" indent="0">
              <a:buNone/>
            </a:pPr>
            <a:r>
              <a:rPr lang="it-IT" dirty="0" err="1"/>
              <a:t>faciliter</a:t>
            </a:r>
            <a:r>
              <a:rPr lang="it-IT" dirty="0"/>
              <a:t> la </a:t>
            </a:r>
            <a:r>
              <a:rPr lang="it-IT" dirty="0" err="1"/>
              <a:t>régénération</a:t>
            </a:r>
            <a:r>
              <a:rPr lang="it-IT" dirty="0"/>
              <a:t> </a:t>
            </a:r>
            <a:r>
              <a:rPr lang="it-IT" dirty="0" err="1"/>
              <a:t>dans</a:t>
            </a:r>
            <a:r>
              <a:rPr lang="it-IT" dirty="0"/>
              <a:t> une ville encore </a:t>
            </a:r>
            <a:r>
              <a:rPr lang="it-IT" dirty="0" err="1"/>
              <a:t>peu</a:t>
            </a:r>
            <a:r>
              <a:rPr lang="it-IT" dirty="0"/>
              <a:t> </a:t>
            </a:r>
            <a:r>
              <a:rPr lang="it-IT" dirty="0" err="1"/>
              <a:t>attractive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161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82D2D2-976C-07C7-395B-422DA8AC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938"/>
            <a:ext cx="9051924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DE0B6E-D9CA-085A-F8E2-BA36FA2B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91" y="0"/>
            <a:ext cx="6639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EAFF1DA-5147-9620-C6D7-50DDFF02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A2356C5-1ACC-177E-ADBB-1A165FA6F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137"/>
            <a:ext cx="9144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3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469EA7-CCF8-72C0-6BFF-2443E315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-75345"/>
            <a:ext cx="8065477" cy="68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5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80807A65-A2C4-4F5E-A60C-9E08CB502795}"/>
</file>

<file path=customXml/itemProps2.xml><?xml version="1.0" encoding="utf-8"?>
<ds:datastoreItem xmlns:ds="http://schemas.openxmlformats.org/officeDocument/2006/customXml" ds:itemID="{A6BE4133-BDA9-46A6-ADDD-E9EBC6F97278}"/>
</file>

<file path=customXml/itemProps3.xml><?xml version="1.0" encoding="utf-8"?>
<ds:datastoreItem xmlns:ds="http://schemas.openxmlformats.org/officeDocument/2006/customXml" ds:itemID="{7DD06F33-3D27-421B-8A7D-971262F1920D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527</Words>
  <Application>Microsoft Macintosh PowerPoint</Application>
  <PresentationFormat>Presentazione su schermo (4:3)</PresentationFormat>
  <Paragraphs>76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problème de fond</vt:lpstr>
      <vt:lpstr>Milan comme cas emblématique</vt:lpstr>
      <vt:lpstr>La « régénération bricolée »</vt:lpstr>
      <vt:lpstr>Conséquences sur la ville publique</vt:lpstr>
      <vt:lpstr>Rénovation ou nouvelle construction ?</vt:lpstr>
      <vt:lpstr>Les conventions urbanistiques</vt:lpstr>
      <vt:lpstr>Le rôle des citoyens</vt:lpstr>
      <vt:lpstr>Le Plan d’Application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Elena Granata</cp:lastModifiedBy>
  <cp:revision>5</cp:revision>
  <dcterms:created xsi:type="dcterms:W3CDTF">2013-01-27T09:14:16Z</dcterms:created>
  <dcterms:modified xsi:type="dcterms:W3CDTF">2026-05-28T09:24:55Z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