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620" r:id="rId5"/>
    <p:sldId id="647" r:id="rId6"/>
    <p:sldId id="622" r:id="rId7"/>
    <p:sldId id="576" r:id="rId8"/>
    <p:sldId id="625" r:id="rId9"/>
    <p:sldId id="626" r:id="rId10"/>
    <p:sldId id="627" r:id="rId11"/>
    <p:sldId id="575" r:id="rId12"/>
    <p:sldId id="632" r:id="rId13"/>
    <p:sldId id="577" r:id="rId14"/>
    <p:sldId id="606" r:id="rId15"/>
    <p:sldId id="650" r:id="rId16"/>
    <p:sldId id="615" r:id="rId17"/>
    <p:sldId id="259" r:id="rId18"/>
    <p:sldId id="551" r:id="rId19"/>
    <p:sldId id="569" r:id="rId20"/>
    <p:sldId id="397" r:id="rId21"/>
    <p:sldId id="651" r:id="rId22"/>
    <p:sldId id="564" r:id="rId23"/>
    <p:sldId id="578" r:id="rId24"/>
    <p:sldId id="653" r:id="rId25"/>
    <p:sldId id="415" r:id="rId26"/>
    <p:sldId id="392" r:id="rId27"/>
    <p:sldId id="414" r:id="rId28"/>
    <p:sldId id="419" r:id="rId29"/>
    <p:sldId id="257" r:id="rId30"/>
    <p:sldId id="256" r:id="rId31"/>
    <p:sldId id="644" r:id="rId32"/>
    <p:sldId id="646" r:id="rId33"/>
    <p:sldId id="649" r:id="rId34"/>
    <p:sldId id="645" r:id="rId35"/>
    <p:sldId id="641" r:id="rId36"/>
    <p:sldId id="258" r:id="rId37"/>
    <p:sldId id="652"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9507" autoAdjust="0"/>
  </p:normalViewPr>
  <p:slideViewPr>
    <p:cSldViewPr snapToGrid="0" showGuides="1">
      <p:cViewPr varScale="1">
        <p:scale>
          <a:sx n="105" d="100"/>
          <a:sy n="105" d="100"/>
        </p:scale>
        <p:origin x="784" y="192"/>
      </p:cViewPr>
      <p:guideLst>
        <p:guide orient="horz" pos="2183"/>
        <p:guide pos="3817"/>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A9154-0CCD-4842-B695-4618912BB7B5}" type="datetimeFigureOut">
              <a:rPr lang="fr-FR" smtClean="0"/>
              <a:t>06/02/2025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4A1CDF-B005-4250-89E3-E02D7494F42C}" type="slidenum">
              <a:rPr lang="fr-FR" smtClean="0"/>
              <a:t>‹N°›</a:t>
            </a:fld>
            <a:endParaRPr lang="fr-FR"/>
          </a:p>
        </p:txBody>
      </p:sp>
    </p:spTree>
    <p:extLst>
      <p:ext uri="{BB962C8B-B14F-4D97-AF65-F5344CB8AC3E}">
        <p14:creationId xmlns:p14="http://schemas.microsoft.com/office/powerpoint/2010/main" val="1313922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091625"/>
                </a:solidFill>
                <a:effectLst/>
                <a:highlight>
                  <a:srgbClr val="FFFFFF"/>
                </a:highlight>
                <a:latin typeface="Open Sans" panose="020B0606030504020204" pitchFamily="34" charset="0"/>
              </a:rPr>
              <a:t>Des copies ont ensuite été réalisées à diverses époques, comme celle des moines de Colmar en 1265 sur du parchemin. Des centaines de villes et des milliers de particularités géographiques, comme des phares ou des sanctuaires, des forêts, des fleuves ou des montagnes y figurent le long de plus de 200 000 km de voies. Cette longue bande de parchemin était composée de douze fragments dont les onze retrouvés sont entreposés à Vienne (Autriche). Assemblés, ils forment une bande de 6,82 m sur 0,34 m.</a:t>
            </a:r>
            <a:endParaRPr lang="fr-FR" dirty="0"/>
          </a:p>
        </p:txBody>
      </p:sp>
      <p:sp>
        <p:nvSpPr>
          <p:cNvPr id="4" name="Espace réservé du numéro de diapositive 3"/>
          <p:cNvSpPr>
            <a:spLocks noGrp="1"/>
          </p:cNvSpPr>
          <p:nvPr>
            <p:ph type="sldNum" sz="quarter" idx="5"/>
          </p:nvPr>
        </p:nvSpPr>
        <p:spPr/>
        <p:txBody>
          <a:bodyPr/>
          <a:lstStyle/>
          <a:p>
            <a:fld id="{5F4A1CDF-B005-4250-89E3-E02D7494F42C}" type="slidenum">
              <a:rPr lang="fr-FR" smtClean="0"/>
              <a:t>3</a:t>
            </a:fld>
            <a:endParaRPr lang="fr-FR"/>
          </a:p>
        </p:txBody>
      </p:sp>
    </p:spTree>
    <p:extLst>
      <p:ext uri="{BB962C8B-B14F-4D97-AF65-F5344CB8AC3E}">
        <p14:creationId xmlns:p14="http://schemas.microsoft.com/office/powerpoint/2010/main" val="916280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r>
              <a:rPr lang="fr-FR" b="1" i="0" dirty="0">
                <a:solidFill>
                  <a:srgbClr val="091625"/>
                </a:solidFill>
                <a:effectLst/>
                <a:highlight>
                  <a:srgbClr val="FFFFFF"/>
                </a:highlight>
                <a:latin typeface="Fira Sans" panose="020B0503050000020004" pitchFamily="34" charset="0"/>
              </a:rPr>
              <a:t>Carte de Cassini</a:t>
            </a:r>
          </a:p>
          <a:p>
            <a:pPr algn="l" fontAlgn="base"/>
            <a:r>
              <a:rPr lang="fr-FR" b="0" i="0" dirty="0">
                <a:solidFill>
                  <a:srgbClr val="091625"/>
                </a:solidFill>
                <a:effectLst/>
                <a:highlight>
                  <a:srgbClr val="FFFFFF"/>
                </a:highlight>
                <a:latin typeface="inherit"/>
              </a:rPr>
              <a:t>À la suite de la réalisation de la carte des environs de Paris, le roi Louis XIV ordonne dès 1671 à l'Académie de « dresser une carte de toute la France avec la plus grande exactitude possible ». La triangulation géodésique du territoire, étape indispensable pour réaliser une carte à la précision jusque-là inégalée, sera menée sous les directions successives de quatre directeurs de l’Observatoire de Paris, tous de la famille Cassini. C’est à partir de 1749 que les premières feuilles cartographiées seront publiées à l’échelle d'une ligne pour cent toises, soit environ 1/86 400. Il s’agit d’une avancée technique décisive dans le domaine de la cartographie terrestre.</a:t>
            </a:r>
          </a:p>
          <a:p>
            <a:endParaRPr lang="fr-FR" dirty="0"/>
          </a:p>
        </p:txBody>
      </p:sp>
      <p:sp>
        <p:nvSpPr>
          <p:cNvPr id="4" name="Espace réservé du numéro de diapositive 3"/>
          <p:cNvSpPr>
            <a:spLocks noGrp="1"/>
          </p:cNvSpPr>
          <p:nvPr>
            <p:ph type="sldNum" sz="quarter" idx="5"/>
          </p:nvPr>
        </p:nvSpPr>
        <p:spPr/>
        <p:txBody>
          <a:bodyPr/>
          <a:lstStyle/>
          <a:p>
            <a:fld id="{5F4A1CDF-B005-4250-89E3-E02D7494F42C}" type="slidenum">
              <a:rPr lang="fr-FR" smtClean="0"/>
              <a:t>8</a:t>
            </a:fld>
            <a:endParaRPr lang="fr-FR"/>
          </a:p>
        </p:txBody>
      </p:sp>
    </p:spTree>
    <p:extLst>
      <p:ext uri="{BB962C8B-B14F-4D97-AF65-F5344CB8AC3E}">
        <p14:creationId xmlns:p14="http://schemas.microsoft.com/office/powerpoint/2010/main" val="3480323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09D70C9-63E3-4532-8064-06782B673290}" type="slidenum">
              <a:rPr lang="fr-FR" smtClean="0"/>
              <a:t>11</a:t>
            </a:fld>
            <a:endParaRPr lang="fr-FR"/>
          </a:p>
        </p:txBody>
      </p:sp>
    </p:spTree>
    <p:extLst>
      <p:ext uri="{BB962C8B-B14F-4D97-AF65-F5344CB8AC3E}">
        <p14:creationId xmlns:p14="http://schemas.microsoft.com/office/powerpoint/2010/main" val="1403855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e l'image des diapositives 1">
            <a:extLst>
              <a:ext uri="{FF2B5EF4-FFF2-40B4-BE49-F238E27FC236}">
                <a16:creationId xmlns:a16="http://schemas.microsoft.com/office/drawing/2014/main" id="{F9B22EAE-207A-3564-4CBF-B1001688F165}"/>
              </a:ext>
            </a:extLst>
          </p:cNvPr>
          <p:cNvSpPr>
            <a:spLocks noGrp="1" noRot="1" noChangeAspect="1" noChangeArrowheads="1" noTextEdit="1"/>
          </p:cNvSpPr>
          <p:nvPr>
            <p:ph type="sldImg"/>
          </p:nvPr>
        </p:nvSpPr>
        <p:spPr>
          <a:ln/>
        </p:spPr>
      </p:sp>
      <p:sp>
        <p:nvSpPr>
          <p:cNvPr id="69634" name="Espace réservé des commentaires 2">
            <a:extLst>
              <a:ext uri="{FF2B5EF4-FFF2-40B4-BE49-F238E27FC236}">
                <a16:creationId xmlns:a16="http://schemas.microsoft.com/office/drawing/2014/main" id="{1AE98BD6-B47B-44B8-8B22-E8F1B0F5E7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100">
              <a:ea typeface="Geneva" panose="020B0503030404040204" pitchFamily="34" charset="0"/>
            </a:endParaRPr>
          </a:p>
        </p:txBody>
      </p:sp>
      <p:sp>
        <p:nvSpPr>
          <p:cNvPr id="69635" name="Espace réservé du numéro de diapositive 3">
            <a:extLst>
              <a:ext uri="{FF2B5EF4-FFF2-40B4-BE49-F238E27FC236}">
                <a16:creationId xmlns:a16="http://schemas.microsoft.com/office/drawing/2014/main" id="{B7C69EB0-066E-73CA-9D02-56F92C3DA9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400">
                <a:solidFill>
                  <a:srgbClr val="000000"/>
                </a:solidFill>
                <a:latin typeface="GillSans" panose="020B0902020204020204" pitchFamily="34" charset="0"/>
                <a:ea typeface="Geneva" panose="020B0503030404040204" pitchFamily="34" charset="0"/>
                <a:sym typeface="GillSans" panose="020B0902020204020204" pitchFamily="34" charset="0"/>
              </a:defRPr>
            </a:lvl1pPr>
            <a:lvl2pPr marL="742950" indent="-285750" defTabSz="990600">
              <a:defRPr sz="1400">
                <a:solidFill>
                  <a:srgbClr val="000000"/>
                </a:solidFill>
                <a:latin typeface="GillSans" panose="020B0902020204020204" pitchFamily="34" charset="0"/>
                <a:ea typeface="Geneva" panose="020B0503030404040204" pitchFamily="34" charset="0"/>
                <a:sym typeface="GillSans" panose="020B0902020204020204" pitchFamily="34" charset="0"/>
              </a:defRPr>
            </a:lvl2pPr>
            <a:lvl3pPr marL="1143000" indent="-228600" defTabSz="990600">
              <a:defRPr sz="1400">
                <a:solidFill>
                  <a:srgbClr val="000000"/>
                </a:solidFill>
                <a:latin typeface="GillSans" panose="020B0902020204020204" pitchFamily="34" charset="0"/>
                <a:ea typeface="Geneva" panose="020B0503030404040204" pitchFamily="34" charset="0"/>
                <a:sym typeface="GillSans" panose="020B0902020204020204" pitchFamily="34" charset="0"/>
              </a:defRPr>
            </a:lvl3pPr>
            <a:lvl4pPr marL="1600200" indent="-228600" defTabSz="990600">
              <a:defRPr sz="1400">
                <a:solidFill>
                  <a:srgbClr val="000000"/>
                </a:solidFill>
                <a:latin typeface="GillSans" panose="020B0902020204020204" pitchFamily="34" charset="0"/>
                <a:ea typeface="Geneva" panose="020B0503030404040204" pitchFamily="34" charset="0"/>
                <a:sym typeface="GillSans" panose="020B0902020204020204" pitchFamily="34" charset="0"/>
              </a:defRPr>
            </a:lvl4pPr>
            <a:lvl5pPr marL="2057400" indent="-228600" defTabSz="990600">
              <a:defRPr sz="1400">
                <a:solidFill>
                  <a:srgbClr val="000000"/>
                </a:solidFill>
                <a:latin typeface="GillSans" panose="020B0902020204020204" pitchFamily="34" charset="0"/>
                <a:ea typeface="Geneva" panose="020B0503030404040204" pitchFamily="34" charset="0"/>
                <a:sym typeface="GillSans" panose="020B0902020204020204" pitchFamily="34" charset="0"/>
              </a:defRPr>
            </a:lvl5pPr>
            <a:lvl6pPr marL="2514600" indent="-228600" defTabSz="990600" eaLnBrk="0" fontAlgn="base" hangingPunct="0">
              <a:spcBef>
                <a:spcPct val="0"/>
              </a:spcBef>
              <a:spcAft>
                <a:spcPct val="0"/>
              </a:spcAft>
              <a:defRPr sz="1400">
                <a:solidFill>
                  <a:srgbClr val="000000"/>
                </a:solidFill>
                <a:latin typeface="GillSans" panose="020B0902020204020204" pitchFamily="34" charset="0"/>
                <a:ea typeface="Geneva" panose="020B0503030404040204" pitchFamily="34" charset="0"/>
                <a:sym typeface="GillSans" panose="020B0902020204020204" pitchFamily="34" charset="0"/>
              </a:defRPr>
            </a:lvl6pPr>
            <a:lvl7pPr marL="2971800" indent="-228600" defTabSz="990600" eaLnBrk="0" fontAlgn="base" hangingPunct="0">
              <a:spcBef>
                <a:spcPct val="0"/>
              </a:spcBef>
              <a:spcAft>
                <a:spcPct val="0"/>
              </a:spcAft>
              <a:defRPr sz="1400">
                <a:solidFill>
                  <a:srgbClr val="000000"/>
                </a:solidFill>
                <a:latin typeface="GillSans" panose="020B0902020204020204" pitchFamily="34" charset="0"/>
                <a:ea typeface="Geneva" panose="020B0503030404040204" pitchFamily="34" charset="0"/>
                <a:sym typeface="GillSans" panose="020B0902020204020204" pitchFamily="34" charset="0"/>
              </a:defRPr>
            </a:lvl7pPr>
            <a:lvl8pPr marL="3429000" indent="-228600" defTabSz="990600" eaLnBrk="0" fontAlgn="base" hangingPunct="0">
              <a:spcBef>
                <a:spcPct val="0"/>
              </a:spcBef>
              <a:spcAft>
                <a:spcPct val="0"/>
              </a:spcAft>
              <a:defRPr sz="1400">
                <a:solidFill>
                  <a:srgbClr val="000000"/>
                </a:solidFill>
                <a:latin typeface="GillSans" panose="020B0902020204020204" pitchFamily="34" charset="0"/>
                <a:ea typeface="Geneva" panose="020B0503030404040204" pitchFamily="34" charset="0"/>
                <a:sym typeface="GillSans" panose="020B0902020204020204" pitchFamily="34" charset="0"/>
              </a:defRPr>
            </a:lvl8pPr>
            <a:lvl9pPr marL="3886200" indent="-228600" defTabSz="990600" eaLnBrk="0" fontAlgn="base" hangingPunct="0">
              <a:spcBef>
                <a:spcPct val="0"/>
              </a:spcBef>
              <a:spcAft>
                <a:spcPct val="0"/>
              </a:spcAft>
              <a:defRPr sz="1400">
                <a:solidFill>
                  <a:srgbClr val="000000"/>
                </a:solidFill>
                <a:latin typeface="GillSans" panose="020B0902020204020204" pitchFamily="34" charset="0"/>
                <a:ea typeface="Geneva" panose="020B0503030404040204" pitchFamily="34" charset="0"/>
                <a:sym typeface="GillSans" panose="020B0902020204020204" pitchFamily="34" charset="0"/>
              </a:defRPr>
            </a:lvl9pPr>
          </a:lstStyle>
          <a:p>
            <a:fld id="{87D52270-4141-E047-9334-8F9B860FDF8C}" type="slidenum">
              <a:rPr lang="fr-FR" altLang="fr-FR" sz="1300" smtClean="0">
                <a:solidFill>
                  <a:schemeClr val="tx1"/>
                </a:solidFill>
              </a:rPr>
              <a:pPr/>
              <a:t>15</a:t>
            </a:fld>
            <a:endParaRPr lang="fr-FR" altLang="fr-FR" sz="130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E530B2-E375-4C43-B633-8717C892373A}" type="slidenum">
              <a:rPr lang="fr-FR" smtClean="0"/>
              <a:t>23</a:t>
            </a:fld>
            <a:endParaRPr lang="fr-FR"/>
          </a:p>
        </p:txBody>
      </p:sp>
    </p:spTree>
    <p:extLst>
      <p:ext uri="{BB962C8B-B14F-4D97-AF65-F5344CB8AC3E}">
        <p14:creationId xmlns:p14="http://schemas.microsoft.com/office/powerpoint/2010/main" val="1284304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9D70C9-63E3-4532-8064-06782B673290}" type="slidenum">
              <a:rPr lang="fr-FR" smtClean="0"/>
              <a:t>25</a:t>
            </a:fld>
            <a:endParaRPr lang="fr-FR"/>
          </a:p>
        </p:txBody>
      </p:sp>
    </p:spTree>
    <p:extLst>
      <p:ext uri="{BB962C8B-B14F-4D97-AF65-F5344CB8AC3E}">
        <p14:creationId xmlns:p14="http://schemas.microsoft.com/office/powerpoint/2010/main" val="350248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A385AF-D248-7609-CBD2-8A514FF469D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E295EFA-E71C-CB8E-267B-6871ED94D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148BD42-A0FE-5209-3D0C-B8C3D844B034}"/>
              </a:ext>
            </a:extLst>
          </p:cNvPr>
          <p:cNvSpPr>
            <a:spLocks noGrp="1"/>
          </p:cNvSpPr>
          <p:nvPr>
            <p:ph type="dt" sz="half" idx="10"/>
          </p:nvPr>
        </p:nvSpPr>
        <p:spPr/>
        <p:txBody>
          <a:bodyPr/>
          <a:lstStyle/>
          <a:p>
            <a:fld id="{03E475D7-D0CD-4771-9F4D-A16788C5ADD5}"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0E119953-1BD6-9028-A42A-6542240A91C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507381-33CD-9805-CA25-D22DE584B4E2}"/>
              </a:ext>
            </a:extLst>
          </p:cNvPr>
          <p:cNvSpPr>
            <a:spLocks noGrp="1"/>
          </p:cNvSpPr>
          <p:nvPr>
            <p:ph type="sldNum" sz="quarter" idx="12"/>
          </p:nvPr>
        </p:nvSpPr>
        <p:spPr/>
        <p:txBody>
          <a:bodyPr/>
          <a:lstStyle/>
          <a:p>
            <a:fld id="{A490ACAB-00A5-4F99-8286-78FAE8989868}" type="slidenum">
              <a:rPr lang="fr-FR" smtClean="0"/>
              <a:t>‹N°›</a:t>
            </a:fld>
            <a:endParaRPr lang="fr-FR"/>
          </a:p>
        </p:txBody>
      </p:sp>
    </p:spTree>
    <p:extLst>
      <p:ext uri="{BB962C8B-B14F-4D97-AF65-F5344CB8AC3E}">
        <p14:creationId xmlns:p14="http://schemas.microsoft.com/office/powerpoint/2010/main" val="2546936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819D5C-4B87-93E4-700A-697ECC3943B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175E770-1139-3350-5074-90F95A6C612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59F730-A7A8-5E59-387B-BBD9A4975495}"/>
              </a:ext>
            </a:extLst>
          </p:cNvPr>
          <p:cNvSpPr>
            <a:spLocks noGrp="1"/>
          </p:cNvSpPr>
          <p:nvPr>
            <p:ph type="dt" sz="half" idx="10"/>
          </p:nvPr>
        </p:nvSpPr>
        <p:spPr/>
        <p:txBody>
          <a:bodyPr/>
          <a:lstStyle/>
          <a:p>
            <a:fld id="{03E475D7-D0CD-4771-9F4D-A16788C5ADD5}"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3B8845AE-97FA-3EF1-1E70-1948A97221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77243D3-9AF8-F02A-A7A7-361076C7E13E}"/>
              </a:ext>
            </a:extLst>
          </p:cNvPr>
          <p:cNvSpPr>
            <a:spLocks noGrp="1"/>
          </p:cNvSpPr>
          <p:nvPr>
            <p:ph type="sldNum" sz="quarter" idx="12"/>
          </p:nvPr>
        </p:nvSpPr>
        <p:spPr/>
        <p:txBody>
          <a:bodyPr/>
          <a:lstStyle/>
          <a:p>
            <a:fld id="{A490ACAB-00A5-4F99-8286-78FAE8989868}" type="slidenum">
              <a:rPr lang="fr-FR" smtClean="0"/>
              <a:t>‹N°›</a:t>
            </a:fld>
            <a:endParaRPr lang="fr-FR"/>
          </a:p>
        </p:txBody>
      </p:sp>
    </p:spTree>
    <p:extLst>
      <p:ext uri="{BB962C8B-B14F-4D97-AF65-F5344CB8AC3E}">
        <p14:creationId xmlns:p14="http://schemas.microsoft.com/office/powerpoint/2010/main" val="1351337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4A90934-01C1-1F58-EAB8-227D51D898B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26D1387-453F-2818-56E1-E5DA9F7554C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053171-DE22-11BD-767B-106C79CA12CE}"/>
              </a:ext>
            </a:extLst>
          </p:cNvPr>
          <p:cNvSpPr>
            <a:spLocks noGrp="1"/>
          </p:cNvSpPr>
          <p:nvPr>
            <p:ph type="dt" sz="half" idx="10"/>
          </p:nvPr>
        </p:nvSpPr>
        <p:spPr/>
        <p:txBody>
          <a:bodyPr/>
          <a:lstStyle/>
          <a:p>
            <a:fld id="{03E475D7-D0CD-4771-9F4D-A16788C5ADD5}"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2BB87793-EC84-8415-28CB-9183BDD78B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846A490-18D1-C654-5544-51AB1025687A}"/>
              </a:ext>
            </a:extLst>
          </p:cNvPr>
          <p:cNvSpPr>
            <a:spLocks noGrp="1"/>
          </p:cNvSpPr>
          <p:nvPr>
            <p:ph type="sldNum" sz="quarter" idx="12"/>
          </p:nvPr>
        </p:nvSpPr>
        <p:spPr/>
        <p:txBody>
          <a:bodyPr/>
          <a:lstStyle/>
          <a:p>
            <a:fld id="{A490ACAB-00A5-4F99-8286-78FAE8989868}" type="slidenum">
              <a:rPr lang="fr-FR" smtClean="0"/>
              <a:t>‹N°›</a:t>
            </a:fld>
            <a:endParaRPr lang="fr-FR"/>
          </a:p>
        </p:txBody>
      </p:sp>
    </p:spTree>
    <p:extLst>
      <p:ext uri="{BB962C8B-B14F-4D97-AF65-F5344CB8AC3E}">
        <p14:creationId xmlns:p14="http://schemas.microsoft.com/office/powerpoint/2010/main" val="149014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1A084-1901-EAA0-44D1-91126A045A8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4C5CFF0-1D5A-5079-BDC0-4E7BD5D2BFD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4337CA9-FCC7-A1FD-7EBC-ECE65629927C}"/>
              </a:ext>
            </a:extLst>
          </p:cNvPr>
          <p:cNvSpPr>
            <a:spLocks noGrp="1"/>
          </p:cNvSpPr>
          <p:nvPr>
            <p:ph type="dt" sz="half" idx="10"/>
          </p:nvPr>
        </p:nvSpPr>
        <p:spPr/>
        <p:txBody>
          <a:bodyPr/>
          <a:lstStyle/>
          <a:p>
            <a:fld id="{03E475D7-D0CD-4771-9F4D-A16788C5ADD5}"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4EA0586A-91E5-AE9D-5B83-38B8F005D7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E36CC1-E217-F95D-A030-9D257DF1054C}"/>
              </a:ext>
            </a:extLst>
          </p:cNvPr>
          <p:cNvSpPr>
            <a:spLocks noGrp="1"/>
          </p:cNvSpPr>
          <p:nvPr>
            <p:ph type="sldNum" sz="quarter" idx="12"/>
          </p:nvPr>
        </p:nvSpPr>
        <p:spPr/>
        <p:txBody>
          <a:bodyPr/>
          <a:lstStyle/>
          <a:p>
            <a:fld id="{A490ACAB-00A5-4F99-8286-78FAE8989868}" type="slidenum">
              <a:rPr lang="fr-FR" smtClean="0"/>
              <a:t>‹N°›</a:t>
            </a:fld>
            <a:endParaRPr lang="fr-FR"/>
          </a:p>
        </p:txBody>
      </p:sp>
    </p:spTree>
    <p:extLst>
      <p:ext uri="{BB962C8B-B14F-4D97-AF65-F5344CB8AC3E}">
        <p14:creationId xmlns:p14="http://schemas.microsoft.com/office/powerpoint/2010/main" val="3370398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501034-DBCF-578C-4672-F7D3BC3E3E2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7A98619-3922-A420-BFEC-CDC1439077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5F60C96-CAFB-9518-B6BF-D7A63BC447AE}"/>
              </a:ext>
            </a:extLst>
          </p:cNvPr>
          <p:cNvSpPr>
            <a:spLocks noGrp="1"/>
          </p:cNvSpPr>
          <p:nvPr>
            <p:ph type="dt" sz="half" idx="10"/>
          </p:nvPr>
        </p:nvSpPr>
        <p:spPr/>
        <p:txBody>
          <a:bodyPr/>
          <a:lstStyle/>
          <a:p>
            <a:fld id="{03E475D7-D0CD-4771-9F4D-A16788C5ADD5}"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02161883-3DEE-A19B-C879-8F89E647BB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98CF96D-D47B-6726-5609-BCDCBF04FA84}"/>
              </a:ext>
            </a:extLst>
          </p:cNvPr>
          <p:cNvSpPr>
            <a:spLocks noGrp="1"/>
          </p:cNvSpPr>
          <p:nvPr>
            <p:ph type="sldNum" sz="quarter" idx="12"/>
          </p:nvPr>
        </p:nvSpPr>
        <p:spPr/>
        <p:txBody>
          <a:bodyPr/>
          <a:lstStyle/>
          <a:p>
            <a:fld id="{A490ACAB-00A5-4F99-8286-78FAE8989868}" type="slidenum">
              <a:rPr lang="fr-FR" smtClean="0"/>
              <a:t>‹N°›</a:t>
            </a:fld>
            <a:endParaRPr lang="fr-FR"/>
          </a:p>
        </p:txBody>
      </p:sp>
    </p:spTree>
    <p:extLst>
      <p:ext uri="{BB962C8B-B14F-4D97-AF65-F5344CB8AC3E}">
        <p14:creationId xmlns:p14="http://schemas.microsoft.com/office/powerpoint/2010/main" val="715174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F68508-9402-ABAA-5ACF-28442636D3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D2D4325-7E26-50BC-EB3C-C71D063A897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C2C1AE8-F825-E7AB-896D-A2B6B7B83B7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6DE81D5-B05F-F090-5F31-E611ADAB10AC}"/>
              </a:ext>
            </a:extLst>
          </p:cNvPr>
          <p:cNvSpPr>
            <a:spLocks noGrp="1"/>
          </p:cNvSpPr>
          <p:nvPr>
            <p:ph type="dt" sz="half" idx="10"/>
          </p:nvPr>
        </p:nvSpPr>
        <p:spPr/>
        <p:txBody>
          <a:bodyPr/>
          <a:lstStyle/>
          <a:p>
            <a:fld id="{03E475D7-D0CD-4771-9F4D-A16788C5ADD5}" type="datetimeFigureOut">
              <a:rPr lang="fr-FR" smtClean="0"/>
              <a:t>06/02/2025</a:t>
            </a:fld>
            <a:endParaRPr lang="fr-FR"/>
          </a:p>
        </p:txBody>
      </p:sp>
      <p:sp>
        <p:nvSpPr>
          <p:cNvPr id="6" name="Espace réservé du pied de page 5">
            <a:extLst>
              <a:ext uri="{FF2B5EF4-FFF2-40B4-BE49-F238E27FC236}">
                <a16:creationId xmlns:a16="http://schemas.microsoft.com/office/drawing/2014/main" id="{164E9DA4-1957-4CD9-596A-878D749E36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C43F21E-83B0-C0A8-64B2-0C36F840032B}"/>
              </a:ext>
            </a:extLst>
          </p:cNvPr>
          <p:cNvSpPr>
            <a:spLocks noGrp="1"/>
          </p:cNvSpPr>
          <p:nvPr>
            <p:ph type="sldNum" sz="quarter" idx="12"/>
          </p:nvPr>
        </p:nvSpPr>
        <p:spPr/>
        <p:txBody>
          <a:bodyPr/>
          <a:lstStyle/>
          <a:p>
            <a:fld id="{A490ACAB-00A5-4F99-8286-78FAE8989868}" type="slidenum">
              <a:rPr lang="fr-FR" smtClean="0"/>
              <a:t>‹N°›</a:t>
            </a:fld>
            <a:endParaRPr lang="fr-FR"/>
          </a:p>
        </p:txBody>
      </p:sp>
    </p:spTree>
    <p:extLst>
      <p:ext uri="{BB962C8B-B14F-4D97-AF65-F5344CB8AC3E}">
        <p14:creationId xmlns:p14="http://schemas.microsoft.com/office/powerpoint/2010/main" val="4243668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500C3C-EB0F-ADFF-D542-7C14B03F131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CEE346A-AFDE-338E-8E9A-5949B6706B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085A012-9A2A-71DD-E398-5892FC80AE3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0CF8EE4-F93D-D7C2-8C89-AF6AD1D887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5A7936A-DCA0-06B9-D561-E7FECF4B468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26AEC1B-FBEE-2477-1E81-C6A3C51237A8}"/>
              </a:ext>
            </a:extLst>
          </p:cNvPr>
          <p:cNvSpPr>
            <a:spLocks noGrp="1"/>
          </p:cNvSpPr>
          <p:nvPr>
            <p:ph type="dt" sz="half" idx="10"/>
          </p:nvPr>
        </p:nvSpPr>
        <p:spPr/>
        <p:txBody>
          <a:bodyPr/>
          <a:lstStyle/>
          <a:p>
            <a:fld id="{03E475D7-D0CD-4771-9F4D-A16788C5ADD5}" type="datetimeFigureOut">
              <a:rPr lang="fr-FR" smtClean="0"/>
              <a:t>06/02/2025</a:t>
            </a:fld>
            <a:endParaRPr lang="fr-FR"/>
          </a:p>
        </p:txBody>
      </p:sp>
      <p:sp>
        <p:nvSpPr>
          <p:cNvPr id="8" name="Espace réservé du pied de page 7">
            <a:extLst>
              <a:ext uri="{FF2B5EF4-FFF2-40B4-BE49-F238E27FC236}">
                <a16:creationId xmlns:a16="http://schemas.microsoft.com/office/drawing/2014/main" id="{5E8F494A-F29F-6CF1-EE6B-13AA8C54A89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AA5B429-7979-7931-0ECB-E419E10645C8}"/>
              </a:ext>
            </a:extLst>
          </p:cNvPr>
          <p:cNvSpPr>
            <a:spLocks noGrp="1"/>
          </p:cNvSpPr>
          <p:nvPr>
            <p:ph type="sldNum" sz="quarter" idx="12"/>
          </p:nvPr>
        </p:nvSpPr>
        <p:spPr/>
        <p:txBody>
          <a:bodyPr/>
          <a:lstStyle/>
          <a:p>
            <a:fld id="{A490ACAB-00A5-4F99-8286-78FAE8989868}" type="slidenum">
              <a:rPr lang="fr-FR" smtClean="0"/>
              <a:t>‹N°›</a:t>
            </a:fld>
            <a:endParaRPr lang="fr-FR"/>
          </a:p>
        </p:txBody>
      </p:sp>
    </p:spTree>
    <p:extLst>
      <p:ext uri="{BB962C8B-B14F-4D97-AF65-F5344CB8AC3E}">
        <p14:creationId xmlns:p14="http://schemas.microsoft.com/office/powerpoint/2010/main" val="1759267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43E3CC-395A-5C87-7F1D-59F71B5DED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E6AADB0-B17E-C475-2E3D-D29F823C2671}"/>
              </a:ext>
            </a:extLst>
          </p:cNvPr>
          <p:cNvSpPr>
            <a:spLocks noGrp="1"/>
          </p:cNvSpPr>
          <p:nvPr>
            <p:ph type="dt" sz="half" idx="10"/>
          </p:nvPr>
        </p:nvSpPr>
        <p:spPr/>
        <p:txBody>
          <a:bodyPr/>
          <a:lstStyle/>
          <a:p>
            <a:fld id="{03E475D7-D0CD-4771-9F4D-A16788C5ADD5}" type="datetimeFigureOut">
              <a:rPr lang="fr-FR" smtClean="0"/>
              <a:t>06/02/2025</a:t>
            </a:fld>
            <a:endParaRPr lang="fr-FR"/>
          </a:p>
        </p:txBody>
      </p:sp>
      <p:sp>
        <p:nvSpPr>
          <p:cNvPr id="4" name="Espace réservé du pied de page 3">
            <a:extLst>
              <a:ext uri="{FF2B5EF4-FFF2-40B4-BE49-F238E27FC236}">
                <a16:creationId xmlns:a16="http://schemas.microsoft.com/office/drawing/2014/main" id="{89D1DEC2-3495-63A4-A9AB-1E469415938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7A880CD-3CDA-BB79-4E46-E865C052FE29}"/>
              </a:ext>
            </a:extLst>
          </p:cNvPr>
          <p:cNvSpPr>
            <a:spLocks noGrp="1"/>
          </p:cNvSpPr>
          <p:nvPr>
            <p:ph type="sldNum" sz="quarter" idx="12"/>
          </p:nvPr>
        </p:nvSpPr>
        <p:spPr/>
        <p:txBody>
          <a:bodyPr/>
          <a:lstStyle/>
          <a:p>
            <a:fld id="{A490ACAB-00A5-4F99-8286-78FAE8989868}" type="slidenum">
              <a:rPr lang="fr-FR" smtClean="0"/>
              <a:t>‹N°›</a:t>
            </a:fld>
            <a:endParaRPr lang="fr-FR"/>
          </a:p>
        </p:txBody>
      </p:sp>
    </p:spTree>
    <p:extLst>
      <p:ext uri="{BB962C8B-B14F-4D97-AF65-F5344CB8AC3E}">
        <p14:creationId xmlns:p14="http://schemas.microsoft.com/office/powerpoint/2010/main" val="1753256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B10A32D-1427-2407-A8DB-956B5016C7CD}"/>
              </a:ext>
            </a:extLst>
          </p:cNvPr>
          <p:cNvSpPr>
            <a:spLocks noGrp="1"/>
          </p:cNvSpPr>
          <p:nvPr>
            <p:ph type="dt" sz="half" idx="10"/>
          </p:nvPr>
        </p:nvSpPr>
        <p:spPr/>
        <p:txBody>
          <a:bodyPr/>
          <a:lstStyle/>
          <a:p>
            <a:fld id="{03E475D7-D0CD-4771-9F4D-A16788C5ADD5}" type="datetimeFigureOut">
              <a:rPr lang="fr-FR" smtClean="0"/>
              <a:t>06/02/2025</a:t>
            </a:fld>
            <a:endParaRPr lang="fr-FR"/>
          </a:p>
        </p:txBody>
      </p:sp>
      <p:sp>
        <p:nvSpPr>
          <p:cNvPr id="3" name="Espace réservé du pied de page 2">
            <a:extLst>
              <a:ext uri="{FF2B5EF4-FFF2-40B4-BE49-F238E27FC236}">
                <a16:creationId xmlns:a16="http://schemas.microsoft.com/office/drawing/2014/main" id="{BDDBCC63-D857-283D-67D8-B753C6E0D3A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6DE8D4C-49F6-3265-CBD3-0538A296A83C}"/>
              </a:ext>
            </a:extLst>
          </p:cNvPr>
          <p:cNvSpPr>
            <a:spLocks noGrp="1"/>
          </p:cNvSpPr>
          <p:nvPr>
            <p:ph type="sldNum" sz="quarter" idx="12"/>
          </p:nvPr>
        </p:nvSpPr>
        <p:spPr/>
        <p:txBody>
          <a:bodyPr/>
          <a:lstStyle/>
          <a:p>
            <a:fld id="{A490ACAB-00A5-4F99-8286-78FAE8989868}" type="slidenum">
              <a:rPr lang="fr-FR" smtClean="0"/>
              <a:t>‹N°›</a:t>
            </a:fld>
            <a:endParaRPr lang="fr-FR"/>
          </a:p>
        </p:txBody>
      </p:sp>
    </p:spTree>
    <p:extLst>
      <p:ext uri="{BB962C8B-B14F-4D97-AF65-F5344CB8AC3E}">
        <p14:creationId xmlns:p14="http://schemas.microsoft.com/office/powerpoint/2010/main" val="1094949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D929F-3C5F-797D-ED35-B766AC20D24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CAD5D0B-4BD1-F56A-2FB1-490444C944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EA3C446-2842-4495-CA37-25446AB8D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6A12DD7-7974-6A82-71AF-154549671C42}"/>
              </a:ext>
            </a:extLst>
          </p:cNvPr>
          <p:cNvSpPr>
            <a:spLocks noGrp="1"/>
          </p:cNvSpPr>
          <p:nvPr>
            <p:ph type="dt" sz="half" idx="10"/>
          </p:nvPr>
        </p:nvSpPr>
        <p:spPr/>
        <p:txBody>
          <a:bodyPr/>
          <a:lstStyle/>
          <a:p>
            <a:fld id="{03E475D7-D0CD-4771-9F4D-A16788C5ADD5}" type="datetimeFigureOut">
              <a:rPr lang="fr-FR" smtClean="0"/>
              <a:t>06/02/2025</a:t>
            </a:fld>
            <a:endParaRPr lang="fr-FR"/>
          </a:p>
        </p:txBody>
      </p:sp>
      <p:sp>
        <p:nvSpPr>
          <p:cNvPr id="6" name="Espace réservé du pied de page 5">
            <a:extLst>
              <a:ext uri="{FF2B5EF4-FFF2-40B4-BE49-F238E27FC236}">
                <a16:creationId xmlns:a16="http://schemas.microsoft.com/office/drawing/2014/main" id="{9B1B0F8F-7E38-02C4-3C43-F6C1BEC88A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38348B-F255-F29B-34A2-5B592DF3A71C}"/>
              </a:ext>
            </a:extLst>
          </p:cNvPr>
          <p:cNvSpPr>
            <a:spLocks noGrp="1"/>
          </p:cNvSpPr>
          <p:nvPr>
            <p:ph type="sldNum" sz="quarter" idx="12"/>
          </p:nvPr>
        </p:nvSpPr>
        <p:spPr/>
        <p:txBody>
          <a:bodyPr/>
          <a:lstStyle/>
          <a:p>
            <a:fld id="{A490ACAB-00A5-4F99-8286-78FAE8989868}" type="slidenum">
              <a:rPr lang="fr-FR" smtClean="0"/>
              <a:t>‹N°›</a:t>
            </a:fld>
            <a:endParaRPr lang="fr-FR"/>
          </a:p>
        </p:txBody>
      </p:sp>
    </p:spTree>
    <p:extLst>
      <p:ext uri="{BB962C8B-B14F-4D97-AF65-F5344CB8AC3E}">
        <p14:creationId xmlns:p14="http://schemas.microsoft.com/office/powerpoint/2010/main" val="233780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744772-14A4-B235-0669-15CD2BA6443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5C088AB-521E-D1A6-111E-B1A2A4EE3A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7304BFE-6631-243B-B8A8-D29A52EF9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118B8C2-5806-3FE3-A0AA-AE66F5776D41}"/>
              </a:ext>
            </a:extLst>
          </p:cNvPr>
          <p:cNvSpPr>
            <a:spLocks noGrp="1"/>
          </p:cNvSpPr>
          <p:nvPr>
            <p:ph type="dt" sz="half" idx="10"/>
          </p:nvPr>
        </p:nvSpPr>
        <p:spPr/>
        <p:txBody>
          <a:bodyPr/>
          <a:lstStyle/>
          <a:p>
            <a:fld id="{03E475D7-D0CD-4771-9F4D-A16788C5ADD5}" type="datetimeFigureOut">
              <a:rPr lang="fr-FR" smtClean="0"/>
              <a:t>06/02/2025</a:t>
            </a:fld>
            <a:endParaRPr lang="fr-FR"/>
          </a:p>
        </p:txBody>
      </p:sp>
      <p:sp>
        <p:nvSpPr>
          <p:cNvPr id="6" name="Espace réservé du pied de page 5">
            <a:extLst>
              <a:ext uri="{FF2B5EF4-FFF2-40B4-BE49-F238E27FC236}">
                <a16:creationId xmlns:a16="http://schemas.microsoft.com/office/drawing/2014/main" id="{22694BC9-128E-6267-A0E7-6FC69337766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0A29454-EDA7-5737-220F-4520DBBD0AAB}"/>
              </a:ext>
            </a:extLst>
          </p:cNvPr>
          <p:cNvSpPr>
            <a:spLocks noGrp="1"/>
          </p:cNvSpPr>
          <p:nvPr>
            <p:ph type="sldNum" sz="quarter" idx="12"/>
          </p:nvPr>
        </p:nvSpPr>
        <p:spPr/>
        <p:txBody>
          <a:bodyPr/>
          <a:lstStyle/>
          <a:p>
            <a:fld id="{A490ACAB-00A5-4F99-8286-78FAE8989868}" type="slidenum">
              <a:rPr lang="fr-FR" smtClean="0"/>
              <a:t>‹N°›</a:t>
            </a:fld>
            <a:endParaRPr lang="fr-FR"/>
          </a:p>
        </p:txBody>
      </p:sp>
    </p:spTree>
    <p:extLst>
      <p:ext uri="{BB962C8B-B14F-4D97-AF65-F5344CB8AC3E}">
        <p14:creationId xmlns:p14="http://schemas.microsoft.com/office/powerpoint/2010/main" val="280221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2F9664F-3F17-17B0-3BFB-0EBBFE53E1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A4FA07F-09C1-542A-F976-2E7062CF6E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C55B0B-BC2E-2A0A-4466-3603560714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E475D7-D0CD-4771-9F4D-A16788C5ADD5}"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438896FA-3F80-D8AB-6C72-CF3443450E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53F7CC1-BA82-375B-1069-75D9A4996E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90ACAB-00A5-4F99-8286-78FAE8989868}" type="slidenum">
              <a:rPr lang="fr-FR" smtClean="0"/>
              <a:t>‹N°›</a:t>
            </a:fld>
            <a:endParaRPr lang="fr-FR"/>
          </a:p>
        </p:txBody>
      </p:sp>
    </p:spTree>
    <p:extLst>
      <p:ext uri="{BB962C8B-B14F-4D97-AF65-F5344CB8AC3E}">
        <p14:creationId xmlns:p14="http://schemas.microsoft.com/office/powerpoint/2010/main" val="314873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hyperlink" Target="https://images.wur.nl/digital/collection/coll13/id/937/rec/19" TargetMode="Externa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CA8A4A-3852-6121-2D6C-D03A6B8C24FE}"/>
              </a:ext>
            </a:extLst>
          </p:cNvPr>
          <p:cNvSpPr>
            <a:spLocks noGrp="1"/>
          </p:cNvSpPr>
          <p:nvPr>
            <p:ph type="title"/>
          </p:nvPr>
        </p:nvSpPr>
        <p:spPr>
          <a:xfrm>
            <a:off x="838200" y="1849681"/>
            <a:ext cx="7036398" cy="1325563"/>
          </a:xfrm>
        </p:spPr>
        <p:txBody>
          <a:bodyPr>
            <a:normAutofit fontScale="90000"/>
          </a:bodyPr>
          <a:lstStyle/>
          <a:p>
            <a:r>
              <a:rPr lang="fr-FR" sz="6000" dirty="0"/>
              <a:t>Pour un renouveau cartographique</a:t>
            </a:r>
          </a:p>
        </p:txBody>
      </p:sp>
      <p:sp>
        <p:nvSpPr>
          <p:cNvPr id="3" name="Espace réservé du contenu 2">
            <a:extLst>
              <a:ext uri="{FF2B5EF4-FFF2-40B4-BE49-F238E27FC236}">
                <a16:creationId xmlns:a16="http://schemas.microsoft.com/office/drawing/2014/main" id="{D7695446-4988-C233-060C-F034916E3ADE}"/>
              </a:ext>
            </a:extLst>
          </p:cNvPr>
          <p:cNvSpPr>
            <a:spLocks noGrp="1"/>
          </p:cNvSpPr>
          <p:nvPr>
            <p:ph idx="1"/>
          </p:nvPr>
        </p:nvSpPr>
        <p:spPr>
          <a:xfrm>
            <a:off x="838200" y="609773"/>
            <a:ext cx="9790355" cy="943031"/>
          </a:xfrm>
        </p:spPr>
        <p:txBody>
          <a:bodyPr/>
          <a:lstStyle/>
          <a:p>
            <a:pPr marL="0" indent="0">
              <a:buNone/>
            </a:pPr>
            <a:r>
              <a:rPr lang="fr-FR" sz="2800" dirty="0"/>
              <a:t>Comment penser l’évolution de nos territoires et de l’habiter? </a:t>
            </a:r>
            <a:br>
              <a:rPr lang="fr-FR" sz="2800" dirty="0"/>
            </a:br>
            <a:r>
              <a:rPr lang="fr-FR" sz="2800" dirty="0"/>
              <a:t>Quels acteurs impliquer et par quels dispositifs d’implication ? </a:t>
            </a:r>
            <a:endParaRPr lang="fr-FR" dirty="0"/>
          </a:p>
        </p:txBody>
      </p:sp>
      <p:sp>
        <p:nvSpPr>
          <p:cNvPr id="4" name="Titre 1">
            <a:extLst>
              <a:ext uri="{FF2B5EF4-FFF2-40B4-BE49-F238E27FC236}">
                <a16:creationId xmlns:a16="http://schemas.microsoft.com/office/drawing/2014/main" id="{BD53B32F-EEDE-44A9-FBA2-C1BE0920C7DE}"/>
              </a:ext>
            </a:extLst>
          </p:cNvPr>
          <p:cNvSpPr txBox="1">
            <a:spLocks/>
          </p:cNvSpPr>
          <p:nvPr/>
        </p:nvSpPr>
        <p:spPr>
          <a:xfrm>
            <a:off x="838200" y="4370527"/>
            <a:ext cx="703639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t>Karine Hurel, </a:t>
            </a:r>
          </a:p>
          <a:p>
            <a:r>
              <a:rPr lang="fr-FR" sz="2800" dirty="0"/>
              <a:t>6 février 2025</a:t>
            </a:r>
          </a:p>
        </p:txBody>
      </p:sp>
    </p:spTree>
    <p:extLst>
      <p:ext uri="{BB962C8B-B14F-4D97-AF65-F5344CB8AC3E}">
        <p14:creationId xmlns:p14="http://schemas.microsoft.com/office/powerpoint/2010/main" val="262235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Résultat de recherche d'images pour &quot;carte michelin première génération&quot;">
            <a:extLst>
              <a:ext uri="{FF2B5EF4-FFF2-40B4-BE49-F238E27FC236}">
                <a16:creationId xmlns:a16="http://schemas.microsoft.com/office/drawing/2014/main" id="{D313E539-B23E-9E60-6CD0-BD38D2E5C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69" r="4649"/>
          <a:stretch>
            <a:fillRect/>
          </a:stretch>
        </p:blipFill>
        <p:spPr bwMode="auto">
          <a:xfrm>
            <a:off x="143934" y="645584"/>
            <a:ext cx="6085417" cy="529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4" descr="Résultat de recherche d'images pour &quot;google maps tablette&quot;">
            <a:extLst>
              <a:ext uri="{FF2B5EF4-FFF2-40B4-BE49-F238E27FC236}">
                <a16:creationId xmlns:a16="http://schemas.microsoft.com/office/drawing/2014/main" id="{DFC09351-1B41-D23C-9B9F-BD25185DE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617" y="645585"/>
            <a:ext cx="5664200" cy="403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35334" t="21200" r="39576" b="16594"/>
          <a:stretch/>
        </p:blipFill>
        <p:spPr>
          <a:xfrm>
            <a:off x="4496974" y="114009"/>
            <a:ext cx="3561816" cy="4967337"/>
          </a:xfrm>
          <a:prstGeom prst="rect">
            <a:avLst/>
          </a:prstGeom>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t="14884" b="4650"/>
          <a:stretch/>
        </p:blipFill>
        <p:spPr>
          <a:xfrm>
            <a:off x="1009718" y="3512807"/>
            <a:ext cx="2299366" cy="2718933"/>
          </a:xfrm>
          <a:prstGeom prst="rect">
            <a:avLst/>
          </a:prstGeom>
        </p:spPr>
      </p:pic>
      <p:pic>
        <p:nvPicPr>
          <p:cNvPr id="5" name="Image 4"/>
          <p:cNvPicPr>
            <a:picLocks noChangeAspect="1"/>
          </p:cNvPicPr>
          <p:nvPr/>
        </p:nvPicPr>
        <p:blipFill rotWithShape="1">
          <a:blip r:embed="rId5"/>
          <a:srcRect l="34107" t="20432" r="50939" b="55269"/>
          <a:stretch/>
        </p:blipFill>
        <p:spPr>
          <a:xfrm rot="60000">
            <a:off x="821134" y="141448"/>
            <a:ext cx="2847586" cy="2602828"/>
          </a:xfrm>
          <a:prstGeom prst="rect">
            <a:avLst/>
          </a:prstGeom>
        </p:spPr>
      </p:pic>
      <p:pic>
        <p:nvPicPr>
          <p:cNvPr id="6" name="Image 5"/>
          <p:cNvPicPr>
            <a:picLocks noChangeAspect="1"/>
          </p:cNvPicPr>
          <p:nvPr/>
        </p:nvPicPr>
        <p:blipFill rotWithShape="1">
          <a:blip r:embed="rId6" cstate="print">
            <a:extLst>
              <a:ext uri="{28A0092B-C50C-407E-A947-70E740481C1C}">
                <a14:useLocalDpi xmlns:a14="http://schemas.microsoft.com/office/drawing/2010/main" val="0"/>
              </a:ext>
            </a:extLst>
          </a:blip>
          <a:srcRect l="5782" t="9838" r="3062" b="4053"/>
          <a:stretch/>
        </p:blipFill>
        <p:spPr>
          <a:xfrm>
            <a:off x="8474529" y="377448"/>
            <a:ext cx="3520374" cy="4703898"/>
          </a:xfrm>
          <a:prstGeom prst="rect">
            <a:avLst/>
          </a:prstGeom>
        </p:spPr>
      </p:pic>
      <p:sp>
        <p:nvSpPr>
          <p:cNvPr id="4" name="ZoneTexte 3"/>
          <p:cNvSpPr txBox="1"/>
          <p:nvPr/>
        </p:nvSpPr>
        <p:spPr>
          <a:xfrm>
            <a:off x="788415" y="2829361"/>
            <a:ext cx="2902802" cy="461665"/>
          </a:xfrm>
          <a:prstGeom prst="rect">
            <a:avLst/>
          </a:prstGeom>
          <a:solidFill>
            <a:schemeClr val="bg2">
              <a:lumMod val="90000"/>
            </a:schemeClr>
          </a:solidFill>
          <a:ln>
            <a:noFill/>
          </a:ln>
        </p:spPr>
        <p:txBody>
          <a:bodyPr wrap="square" rtlCol="0">
            <a:spAutoFit/>
          </a:bodyPr>
          <a:lstStyle/>
          <a:p>
            <a:r>
              <a:rPr lang="fr-FR" sz="1200" b="1" dirty="0">
                <a:latin typeface="Arial Nova" panose="020B0504020202020204" pitchFamily="34" charset="0"/>
              </a:rPr>
              <a:t>Prime de développement industriel et prime d’adaptation industrielle. 1969</a:t>
            </a:r>
          </a:p>
        </p:txBody>
      </p:sp>
      <p:sp>
        <p:nvSpPr>
          <p:cNvPr id="7" name="ZoneTexte 6"/>
          <p:cNvSpPr txBox="1"/>
          <p:nvPr/>
        </p:nvSpPr>
        <p:spPr>
          <a:xfrm>
            <a:off x="845213" y="6281290"/>
            <a:ext cx="2846003" cy="461665"/>
          </a:xfrm>
          <a:prstGeom prst="rect">
            <a:avLst/>
          </a:prstGeom>
          <a:solidFill>
            <a:schemeClr val="bg2">
              <a:lumMod val="90000"/>
            </a:schemeClr>
          </a:solidFill>
          <a:ln>
            <a:noFill/>
          </a:ln>
        </p:spPr>
        <p:txBody>
          <a:bodyPr wrap="square" rtlCol="0">
            <a:spAutoFit/>
          </a:bodyPr>
          <a:lstStyle>
            <a:defPPr>
              <a:defRPr lang="fr-FR"/>
            </a:defPPr>
            <a:lvl1pPr>
              <a:defRPr sz="1200" b="1">
                <a:latin typeface="Arial Nova" panose="020B0504020202020204" pitchFamily="34" charset="0"/>
              </a:defRPr>
            </a:lvl1pPr>
          </a:lstStyle>
          <a:p>
            <a:r>
              <a:rPr lang="fr-FR" dirty="0"/>
              <a:t>Prime d’aménagement du territoire. 1995</a:t>
            </a:r>
          </a:p>
        </p:txBody>
      </p:sp>
      <p:sp>
        <p:nvSpPr>
          <p:cNvPr id="8" name="ZoneTexte 7"/>
          <p:cNvSpPr txBox="1"/>
          <p:nvPr/>
        </p:nvSpPr>
        <p:spPr>
          <a:xfrm>
            <a:off x="4428298" y="5340006"/>
            <a:ext cx="3630492" cy="276999"/>
          </a:xfrm>
          <a:prstGeom prst="rect">
            <a:avLst/>
          </a:prstGeom>
          <a:solidFill>
            <a:schemeClr val="bg2">
              <a:lumMod val="90000"/>
            </a:schemeClr>
          </a:solidFill>
          <a:ln>
            <a:noFill/>
          </a:ln>
        </p:spPr>
        <p:txBody>
          <a:bodyPr wrap="square" rtlCol="0">
            <a:spAutoFit/>
          </a:bodyPr>
          <a:lstStyle>
            <a:defPPr>
              <a:defRPr lang="fr-FR"/>
            </a:defPPr>
            <a:lvl1pPr>
              <a:defRPr sz="1200" b="1">
                <a:latin typeface="Arial Nova" panose="020B0504020202020204" pitchFamily="34" charset="0"/>
              </a:defRPr>
            </a:lvl1pPr>
          </a:lstStyle>
          <a:p>
            <a:r>
              <a:rPr lang="fr-FR" dirty="0"/>
              <a:t>Prime d’aménagement du territoire. 2005</a:t>
            </a:r>
          </a:p>
        </p:txBody>
      </p:sp>
      <p:sp>
        <p:nvSpPr>
          <p:cNvPr id="9" name="ZoneTexte 8"/>
          <p:cNvSpPr txBox="1"/>
          <p:nvPr/>
        </p:nvSpPr>
        <p:spPr>
          <a:xfrm>
            <a:off x="8363484" y="5340006"/>
            <a:ext cx="3631419" cy="276999"/>
          </a:xfrm>
          <a:prstGeom prst="rect">
            <a:avLst/>
          </a:prstGeom>
          <a:solidFill>
            <a:schemeClr val="bg2">
              <a:lumMod val="90000"/>
            </a:schemeClr>
          </a:solidFill>
          <a:ln>
            <a:noFill/>
          </a:ln>
        </p:spPr>
        <p:txBody>
          <a:bodyPr wrap="square" rtlCol="0">
            <a:spAutoFit/>
          </a:bodyPr>
          <a:lstStyle>
            <a:defPPr>
              <a:defRPr lang="fr-FR"/>
            </a:defPPr>
            <a:lvl1pPr>
              <a:defRPr sz="1200" b="1">
                <a:latin typeface="Arial Nova" panose="020B0504020202020204" pitchFamily="34" charset="0"/>
              </a:defRPr>
            </a:lvl1pPr>
          </a:lstStyle>
          <a:p>
            <a:r>
              <a:rPr lang="fr-FR" dirty="0"/>
              <a:t>Aide à finalité régionale. 2014</a:t>
            </a:r>
          </a:p>
        </p:txBody>
      </p:sp>
    </p:spTree>
    <p:extLst>
      <p:ext uri="{BB962C8B-B14F-4D97-AF65-F5344CB8AC3E}">
        <p14:creationId xmlns:p14="http://schemas.microsoft.com/office/powerpoint/2010/main" val="1346728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6FA6CB-5877-AAD6-EE41-357609820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138" y="248143"/>
            <a:ext cx="3830679" cy="2873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ésultat de recherche d'images pour &quot;carte OT&quot;">
            <a:extLst>
              <a:ext uri="{FF2B5EF4-FFF2-40B4-BE49-F238E27FC236}">
                <a16:creationId xmlns:a16="http://schemas.microsoft.com/office/drawing/2014/main" id="{35E2E1C2-A82D-D716-6F8B-DE83C741D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38" y="3218688"/>
            <a:ext cx="2472766" cy="343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8FBCE197-B4AA-2DDA-DC4C-03B44DE4B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43840" y="-279087"/>
            <a:ext cx="2914491" cy="38859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associée">
            <a:extLst>
              <a:ext uri="{FF2B5EF4-FFF2-40B4-BE49-F238E27FC236}">
                <a16:creationId xmlns:a16="http://schemas.microsoft.com/office/drawing/2014/main" id="{AAF4202E-912A-F4CE-22A3-E48BDFEDDE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3699"/>
          <a:stretch/>
        </p:blipFill>
        <p:spPr bwMode="auto">
          <a:xfrm>
            <a:off x="3224247" y="3218688"/>
            <a:ext cx="4505481" cy="343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8B8CE0EC-EFEA-5965-9776-475A6523A0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82" t="9838" r="3062" b="26099"/>
          <a:stretch/>
        </p:blipFill>
        <p:spPr>
          <a:xfrm>
            <a:off x="8621354" y="226467"/>
            <a:ext cx="2911862" cy="2894685"/>
          </a:xfrm>
          <a:prstGeom prst="rect">
            <a:avLst/>
          </a:prstGeom>
        </p:spPr>
      </p:pic>
      <p:pic>
        <p:nvPicPr>
          <p:cNvPr id="7" name="Picture 4" descr="Résultat de recherche d'images pour &quot;google maps tablette&quot;">
            <a:extLst>
              <a:ext uri="{FF2B5EF4-FFF2-40B4-BE49-F238E27FC236}">
                <a16:creationId xmlns:a16="http://schemas.microsoft.com/office/drawing/2014/main" id="{4C7CFCC8-4726-9C57-B0F5-BB1ACDDC01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775" t="13311" r="11086" b="21412"/>
          <a:stretch/>
        </p:blipFill>
        <p:spPr bwMode="auto">
          <a:xfrm>
            <a:off x="7931070" y="3218687"/>
            <a:ext cx="3405991" cy="343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238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291BEA9-0530-C349-A0C7-448F40C721B5}"/>
              </a:ext>
            </a:extLst>
          </p:cNvPr>
          <p:cNvPicPr>
            <a:picLocks noChangeAspect="1"/>
          </p:cNvPicPr>
          <p:nvPr/>
        </p:nvPicPr>
        <p:blipFill>
          <a:blip r:embed="rId2"/>
          <a:stretch>
            <a:fillRect/>
          </a:stretch>
        </p:blipFill>
        <p:spPr>
          <a:xfrm>
            <a:off x="6673702" y="165968"/>
            <a:ext cx="4603898" cy="6526063"/>
          </a:xfrm>
          <a:prstGeom prst="rect">
            <a:avLst/>
          </a:prstGeom>
        </p:spPr>
      </p:pic>
      <p:pic>
        <p:nvPicPr>
          <p:cNvPr id="6" name="Image 5">
            <a:extLst>
              <a:ext uri="{FF2B5EF4-FFF2-40B4-BE49-F238E27FC236}">
                <a16:creationId xmlns:a16="http://schemas.microsoft.com/office/drawing/2014/main" id="{C4385789-ECBD-0B4E-B17E-757DC2B57F36}"/>
              </a:ext>
            </a:extLst>
          </p:cNvPr>
          <p:cNvPicPr>
            <a:picLocks noChangeAspect="1"/>
          </p:cNvPicPr>
          <p:nvPr/>
        </p:nvPicPr>
        <p:blipFill>
          <a:blip r:embed="rId3"/>
          <a:stretch>
            <a:fillRect/>
          </a:stretch>
        </p:blipFill>
        <p:spPr>
          <a:xfrm>
            <a:off x="502824" y="538144"/>
            <a:ext cx="5178503" cy="5618998"/>
          </a:xfrm>
          <a:prstGeom prst="rect">
            <a:avLst/>
          </a:prstGeom>
        </p:spPr>
      </p:pic>
    </p:spTree>
    <p:extLst>
      <p:ext uri="{BB962C8B-B14F-4D97-AF65-F5344CB8AC3E}">
        <p14:creationId xmlns:p14="http://schemas.microsoft.com/office/powerpoint/2010/main" val="163641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édit ci-après">
            <a:extLst>
              <a:ext uri="{FF2B5EF4-FFF2-40B4-BE49-F238E27FC236}">
                <a16:creationId xmlns:a16="http://schemas.microsoft.com/office/drawing/2014/main" id="{46929813-3646-932C-AF40-9D528809EE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45"/>
          <a:stretch/>
        </p:blipFill>
        <p:spPr bwMode="auto">
          <a:xfrm>
            <a:off x="1794286" y="231289"/>
            <a:ext cx="7999413" cy="639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348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descr="Afghanistan">
            <a:extLst>
              <a:ext uri="{FF2B5EF4-FFF2-40B4-BE49-F238E27FC236}">
                <a16:creationId xmlns:a16="http://schemas.microsoft.com/office/drawing/2014/main" id="{E167518C-9BC7-13B2-5D3D-ED2C6F770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1" y="463551"/>
            <a:ext cx="6030383" cy="579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Résultat de recherche d'images pour &quot;zad notre dame des landes carte&quot;">
            <a:extLst>
              <a:ext uri="{FF2B5EF4-FFF2-40B4-BE49-F238E27FC236}">
                <a16:creationId xmlns:a16="http://schemas.microsoft.com/office/drawing/2014/main" id="{1C9965D3-58DA-9FA1-43D2-3D13753A6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517" y="260352"/>
            <a:ext cx="9116483" cy="636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a:extLst>
              <a:ext uri="{FF2B5EF4-FFF2-40B4-BE49-F238E27FC236}">
                <a16:creationId xmlns:a16="http://schemas.microsoft.com/office/drawing/2014/main" id="{A06AAD12-3ED4-7F27-680D-D0AC0E7C3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17" y="285751"/>
            <a:ext cx="10792883"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223D509-8D49-2A1E-CE4D-ECE45DE62778}"/>
              </a:ext>
            </a:extLst>
          </p:cNvPr>
          <p:cNvPicPr>
            <a:picLocks noChangeAspect="1"/>
          </p:cNvPicPr>
          <p:nvPr/>
        </p:nvPicPr>
        <p:blipFill>
          <a:blip r:embed="rId2"/>
          <a:stretch>
            <a:fillRect/>
          </a:stretch>
        </p:blipFill>
        <p:spPr>
          <a:xfrm>
            <a:off x="1697736" y="840346"/>
            <a:ext cx="7772400" cy="4640859"/>
          </a:xfrm>
          <a:prstGeom prst="rect">
            <a:avLst/>
          </a:prstGeom>
        </p:spPr>
      </p:pic>
    </p:spTree>
    <p:extLst>
      <p:ext uri="{BB962C8B-B14F-4D97-AF65-F5344CB8AC3E}">
        <p14:creationId xmlns:p14="http://schemas.microsoft.com/office/powerpoint/2010/main" val="456402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Image associée">
            <a:extLst>
              <a:ext uri="{FF2B5EF4-FFF2-40B4-BE49-F238E27FC236}">
                <a16:creationId xmlns:a16="http://schemas.microsoft.com/office/drawing/2014/main" id="{8F422176-1E4A-CE11-5E3F-23817945C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195918"/>
            <a:ext cx="5920317" cy="355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4" descr="Image associée">
            <a:extLst>
              <a:ext uri="{FF2B5EF4-FFF2-40B4-BE49-F238E27FC236}">
                <a16:creationId xmlns:a16="http://schemas.microsoft.com/office/drawing/2014/main" id="{A95D1A2D-7D5C-5A46-BB14-763004759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101" y="740834"/>
            <a:ext cx="4703233" cy="470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descr="Une image contenant intérieur, meubles, mur, table&#10;&#10;Description générée automatiquement">
            <a:extLst>
              <a:ext uri="{FF2B5EF4-FFF2-40B4-BE49-F238E27FC236}">
                <a16:creationId xmlns:a16="http://schemas.microsoft.com/office/drawing/2014/main" id="{1DE29934-0E25-0174-6335-A414971B9FF1}"/>
              </a:ext>
            </a:extLst>
          </p:cNvPr>
          <p:cNvPicPr>
            <a:picLocks noChangeAspect="1"/>
          </p:cNvPicPr>
          <p:nvPr/>
        </p:nvPicPr>
        <p:blipFill>
          <a:blip r:embed="rId2">
            <a:extLst>
              <a:ext uri="{28A0092B-C50C-407E-A947-70E740481C1C}">
                <a14:useLocalDpi xmlns:a14="http://schemas.microsoft.com/office/drawing/2010/main" val="0"/>
              </a:ext>
            </a:extLst>
          </a:blip>
          <a:srcRect t="22994" b="2020"/>
          <a:stretch/>
        </p:blipFill>
        <p:spPr>
          <a:xfrm>
            <a:off x="365824" y="226907"/>
            <a:ext cx="11387328" cy="6404185"/>
          </a:xfrm>
          <a:prstGeom prst="rect">
            <a:avLst/>
          </a:prstGeom>
        </p:spPr>
      </p:pic>
    </p:spTree>
    <p:extLst>
      <p:ext uri="{BB962C8B-B14F-4D97-AF65-F5344CB8AC3E}">
        <p14:creationId xmlns:p14="http://schemas.microsoft.com/office/powerpoint/2010/main" val="459547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8" descr="Résultat de recherche d'images pour &quot;crise migratoire europe carte&quot;">
            <a:extLst>
              <a:ext uri="{FF2B5EF4-FFF2-40B4-BE49-F238E27FC236}">
                <a16:creationId xmlns:a16="http://schemas.microsoft.com/office/drawing/2014/main" id="{DD81C03E-3A14-1F6E-CCFB-A5DB13760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334" y="548217"/>
            <a:ext cx="441748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10" descr="Résultat de recherche d'images pour &quot;crise migratoire monde carte&quot;">
            <a:extLst>
              <a:ext uri="{FF2B5EF4-FFF2-40B4-BE49-F238E27FC236}">
                <a16:creationId xmlns:a16="http://schemas.microsoft.com/office/drawing/2014/main" id="{8F123963-1DFC-3DA1-9861-2ABEF73F7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34" y="836084"/>
            <a:ext cx="7023100" cy="420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 parcours de Mustafa">
            <a:extLst>
              <a:ext uri="{FF2B5EF4-FFF2-40B4-BE49-F238E27FC236}">
                <a16:creationId xmlns:a16="http://schemas.microsoft.com/office/drawing/2014/main" id="{EB73976C-8C6C-9565-F888-91D16AE31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338" y="0"/>
            <a:ext cx="5013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41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7A909B6-F80E-1A4B-B804-0F85F9F52D3B}"/>
              </a:ext>
            </a:extLst>
          </p:cNvPr>
          <p:cNvPicPr>
            <a:picLocks noChangeAspect="1"/>
          </p:cNvPicPr>
          <p:nvPr/>
        </p:nvPicPr>
        <p:blipFill>
          <a:blip r:embed="rId2"/>
          <a:stretch>
            <a:fillRect/>
          </a:stretch>
        </p:blipFill>
        <p:spPr>
          <a:xfrm>
            <a:off x="4610399" y="1193799"/>
            <a:ext cx="7262369" cy="4731326"/>
          </a:xfrm>
          <a:prstGeom prst="rect">
            <a:avLst/>
          </a:prstGeom>
        </p:spPr>
      </p:pic>
      <p:pic>
        <p:nvPicPr>
          <p:cNvPr id="5" name="Image 4">
            <a:extLst>
              <a:ext uri="{FF2B5EF4-FFF2-40B4-BE49-F238E27FC236}">
                <a16:creationId xmlns:a16="http://schemas.microsoft.com/office/drawing/2014/main" id="{BA43226F-233C-E04A-AF19-DF71F569DA02}"/>
              </a:ext>
            </a:extLst>
          </p:cNvPr>
          <p:cNvPicPr>
            <a:picLocks noChangeAspect="1"/>
          </p:cNvPicPr>
          <p:nvPr/>
        </p:nvPicPr>
        <p:blipFill>
          <a:blip r:embed="rId3"/>
          <a:stretch>
            <a:fillRect/>
          </a:stretch>
        </p:blipFill>
        <p:spPr>
          <a:xfrm>
            <a:off x="319232" y="1193799"/>
            <a:ext cx="3822700" cy="4470400"/>
          </a:xfrm>
          <a:prstGeom prst="rect">
            <a:avLst/>
          </a:prstGeom>
        </p:spPr>
      </p:pic>
      <p:sp>
        <p:nvSpPr>
          <p:cNvPr id="6" name="Rectangle 5">
            <a:extLst>
              <a:ext uri="{FF2B5EF4-FFF2-40B4-BE49-F238E27FC236}">
                <a16:creationId xmlns:a16="http://schemas.microsoft.com/office/drawing/2014/main" id="{B814DB45-770D-EE47-BC78-87AEFD4F0A5D}"/>
              </a:ext>
            </a:extLst>
          </p:cNvPr>
          <p:cNvSpPr/>
          <p:nvPr/>
        </p:nvSpPr>
        <p:spPr>
          <a:xfrm>
            <a:off x="542545" y="6285449"/>
            <a:ext cx="4690900" cy="276999"/>
          </a:xfrm>
          <a:prstGeom prst="rect">
            <a:avLst/>
          </a:prstGeom>
          <a:solidFill>
            <a:schemeClr val="bg2">
              <a:lumMod val="90000"/>
            </a:schemeClr>
          </a:solidFill>
          <a:ln>
            <a:noFill/>
          </a:ln>
        </p:spPr>
        <p:txBody>
          <a:bodyPr wrap="square" rtlCol="0">
            <a:spAutoFit/>
          </a:bodyPr>
          <a:lstStyle/>
          <a:p>
            <a:r>
              <a:rPr lang="fr-FR" altLang="fr-FR" sz="1200" b="1" dirty="0">
                <a:latin typeface="Arial Nova" panose="020B0504020202020204" pitchFamily="34" charset="0"/>
              </a:rPr>
              <a:t>Principes d’un SIG</a:t>
            </a:r>
          </a:p>
        </p:txBody>
      </p:sp>
    </p:spTree>
    <p:extLst>
      <p:ext uri="{BB962C8B-B14F-4D97-AF65-F5344CB8AC3E}">
        <p14:creationId xmlns:p14="http://schemas.microsoft.com/office/powerpoint/2010/main" val="2474177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t="3051" b="3124"/>
          <a:stretch/>
        </p:blipFill>
        <p:spPr>
          <a:xfrm>
            <a:off x="185259" y="122554"/>
            <a:ext cx="6359850" cy="3356496"/>
          </a:xfrm>
          <a:prstGeom prst="rect">
            <a:avLst/>
          </a:prstGeom>
        </p:spPr>
      </p:pic>
      <p:sp>
        <p:nvSpPr>
          <p:cNvPr id="3" name="Rectangle 2">
            <a:extLst>
              <a:ext uri="{FF2B5EF4-FFF2-40B4-BE49-F238E27FC236}">
                <a16:creationId xmlns:a16="http://schemas.microsoft.com/office/drawing/2014/main" id="{9DB0D6FB-DE92-DA4D-95DE-85DBBCD05E3A}"/>
              </a:ext>
            </a:extLst>
          </p:cNvPr>
          <p:cNvSpPr/>
          <p:nvPr/>
        </p:nvSpPr>
        <p:spPr>
          <a:xfrm>
            <a:off x="185259" y="3479050"/>
            <a:ext cx="4690571" cy="276999"/>
          </a:xfrm>
          <a:prstGeom prst="rect">
            <a:avLst/>
          </a:prstGeom>
          <a:solidFill>
            <a:schemeClr val="bg2">
              <a:lumMod val="90000"/>
            </a:schemeClr>
          </a:solidFill>
          <a:ln>
            <a:noFill/>
          </a:ln>
        </p:spPr>
        <p:txBody>
          <a:bodyPr wrap="square" rtlCol="0">
            <a:spAutoFit/>
          </a:bodyPr>
          <a:lstStyle/>
          <a:p>
            <a:r>
              <a:rPr lang="fr-FR" altLang="fr-FR" sz="1200" b="1" dirty="0">
                <a:latin typeface="Arial Nova" panose="020B0504020202020204" pitchFamily="34" charset="0"/>
              </a:rPr>
              <a:t>Victimes de pesticides déclarées</a:t>
            </a:r>
          </a:p>
        </p:txBody>
      </p:sp>
      <p:pic>
        <p:nvPicPr>
          <p:cNvPr id="4" name="Image 3">
            <a:extLst>
              <a:ext uri="{FF2B5EF4-FFF2-40B4-BE49-F238E27FC236}">
                <a16:creationId xmlns:a16="http://schemas.microsoft.com/office/drawing/2014/main" id="{CFEB156A-8870-9549-AF4F-DD010AC910C5}"/>
              </a:ext>
            </a:extLst>
          </p:cNvPr>
          <p:cNvPicPr>
            <a:picLocks noChangeAspect="1"/>
          </p:cNvPicPr>
          <p:nvPr/>
        </p:nvPicPr>
        <p:blipFill rotWithShape="1">
          <a:blip r:embed="rId4"/>
          <a:srcRect t="2963" r="21551" b="3034"/>
          <a:stretch/>
        </p:blipFill>
        <p:spPr>
          <a:xfrm>
            <a:off x="6711420" y="21552"/>
            <a:ext cx="5129602" cy="3457498"/>
          </a:xfrm>
          <a:prstGeom prst="rect">
            <a:avLst/>
          </a:prstGeom>
        </p:spPr>
      </p:pic>
      <p:sp>
        <p:nvSpPr>
          <p:cNvPr id="5" name="Rectangle 4">
            <a:extLst>
              <a:ext uri="{FF2B5EF4-FFF2-40B4-BE49-F238E27FC236}">
                <a16:creationId xmlns:a16="http://schemas.microsoft.com/office/drawing/2014/main" id="{21AFDB82-33FB-8547-B138-A46845E3A64B}"/>
              </a:ext>
            </a:extLst>
          </p:cNvPr>
          <p:cNvSpPr/>
          <p:nvPr/>
        </p:nvSpPr>
        <p:spPr>
          <a:xfrm>
            <a:off x="6711420" y="3479050"/>
            <a:ext cx="4690571" cy="276999"/>
          </a:xfrm>
          <a:prstGeom prst="rect">
            <a:avLst/>
          </a:prstGeom>
          <a:solidFill>
            <a:schemeClr val="bg2">
              <a:lumMod val="90000"/>
            </a:schemeClr>
          </a:solidFill>
          <a:ln>
            <a:noFill/>
          </a:ln>
        </p:spPr>
        <p:txBody>
          <a:bodyPr wrap="square" rtlCol="0">
            <a:spAutoFit/>
          </a:bodyPr>
          <a:lstStyle/>
          <a:p>
            <a:r>
              <a:rPr lang="fr-FR" altLang="fr-FR" sz="1200" b="1" dirty="0">
                <a:latin typeface="Arial Nova" panose="020B0504020202020204" pitchFamily="34" charset="0"/>
              </a:rPr>
              <a:t>Veille sur la corruption</a:t>
            </a:r>
          </a:p>
        </p:txBody>
      </p:sp>
      <p:pic>
        <p:nvPicPr>
          <p:cNvPr id="6" name="Picture 2">
            <a:extLst>
              <a:ext uri="{FF2B5EF4-FFF2-40B4-BE49-F238E27FC236}">
                <a16:creationId xmlns:a16="http://schemas.microsoft.com/office/drawing/2014/main" id="{6E1B6F42-4C6F-214F-AFE4-B3346AD12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03" y="3911964"/>
            <a:ext cx="5357379" cy="2659163"/>
          </a:xfrm>
          <a:prstGeom prst="rect">
            <a:avLst/>
          </a:prstGeom>
          <a:noFill/>
          <a:extLst>
            <a:ext uri="{909E8E84-426E-40DD-AFC4-6F175D3DCCD1}">
              <a14:hiddenFill xmlns:a14="http://schemas.microsoft.com/office/drawing/2010/main">
                <a:solidFill>
                  <a:srgbClr val="FFFFFF"/>
                </a:solidFill>
              </a14:hiddenFill>
            </a:ext>
          </a:extLst>
        </p:spPr>
      </p:pic>
      <p:pic>
        <p:nvPicPr>
          <p:cNvPr id="7" name="Espace réservé du contenu 4">
            <a:extLst>
              <a:ext uri="{FF2B5EF4-FFF2-40B4-BE49-F238E27FC236}">
                <a16:creationId xmlns:a16="http://schemas.microsoft.com/office/drawing/2014/main" id="{F53BAE6B-7A4D-C542-9DED-3E4F56FD831A}"/>
              </a:ext>
            </a:extLst>
          </p:cNvPr>
          <p:cNvPicPr>
            <a:picLocks noChangeAspect="1"/>
          </p:cNvPicPr>
          <p:nvPr/>
        </p:nvPicPr>
        <p:blipFill rotWithShape="1">
          <a:blip r:embed="rId6"/>
          <a:srcRect t="11759" b="6531"/>
          <a:stretch/>
        </p:blipFill>
        <p:spPr>
          <a:xfrm>
            <a:off x="6711420" y="4004005"/>
            <a:ext cx="5295321" cy="2433832"/>
          </a:xfrm>
          <a:prstGeom prst="rect">
            <a:avLst/>
          </a:prstGeom>
        </p:spPr>
      </p:pic>
      <p:sp>
        <p:nvSpPr>
          <p:cNvPr id="8" name="Rectangle 7">
            <a:extLst>
              <a:ext uri="{FF2B5EF4-FFF2-40B4-BE49-F238E27FC236}">
                <a16:creationId xmlns:a16="http://schemas.microsoft.com/office/drawing/2014/main" id="{FC6C5B5F-1E35-DE45-BC7A-4EB0E172F5B4}"/>
              </a:ext>
            </a:extLst>
          </p:cNvPr>
          <p:cNvSpPr/>
          <p:nvPr/>
        </p:nvSpPr>
        <p:spPr>
          <a:xfrm>
            <a:off x="185259" y="6522675"/>
            <a:ext cx="4690571" cy="276999"/>
          </a:xfrm>
          <a:prstGeom prst="rect">
            <a:avLst/>
          </a:prstGeom>
          <a:solidFill>
            <a:schemeClr val="bg2">
              <a:lumMod val="90000"/>
            </a:schemeClr>
          </a:solidFill>
          <a:ln>
            <a:noFill/>
          </a:ln>
        </p:spPr>
        <p:txBody>
          <a:bodyPr wrap="square" rtlCol="0">
            <a:spAutoFit/>
          </a:bodyPr>
          <a:lstStyle/>
          <a:p>
            <a:r>
              <a:rPr lang="fr-FR" altLang="fr-FR" sz="1200" b="1" dirty="0" err="1">
                <a:latin typeface="Arial Nova" panose="020B0504020202020204" pitchFamily="34" charset="0"/>
              </a:rPr>
              <a:t>Transiscope</a:t>
            </a:r>
            <a:endParaRPr lang="fr-FR" altLang="fr-FR" sz="1200" b="1" dirty="0">
              <a:latin typeface="Arial Nova" panose="020B0504020202020204" pitchFamily="34" charset="0"/>
            </a:endParaRPr>
          </a:p>
        </p:txBody>
      </p:sp>
      <p:sp>
        <p:nvSpPr>
          <p:cNvPr id="9" name="Rectangle 8">
            <a:extLst>
              <a:ext uri="{FF2B5EF4-FFF2-40B4-BE49-F238E27FC236}">
                <a16:creationId xmlns:a16="http://schemas.microsoft.com/office/drawing/2014/main" id="{71318CE5-346D-C940-8FB3-E7C51EFE267B}"/>
              </a:ext>
            </a:extLst>
          </p:cNvPr>
          <p:cNvSpPr/>
          <p:nvPr/>
        </p:nvSpPr>
        <p:spPr>
          <a:xfrm>
            <a:off x="6711420" y="6522675"/>
            <a:ext cx="4690571" cy="276999"/>
          </a:xfrm>
          <a:prstGeom prst="rect">
            <a:avLst/>
          </a:prstGeom>
          <a:solidFill>
            <a:schemeClr val="bg2">
              <a:lumMod val="90000"/>
            </a:schemeClr>
          </a:solidFill>
          <a:ln>
            <a:noFill/>
          </a:ln>
        </p:spPr>
        <p:txBody>
          <a:bodyPr wrap="square" rtlCol="0">
            <a:spAutoFit/>
          </a:bodyPr>
          <a:lstStyle/>
          <a:p>
            <a:r>
              <a:rPr lang="fr-FR" altLang="fr-FR" sz="1200" b="1" dirty="0">
                <a:latin typeface="Arial Nova" panose="020B0504020202020204" pitchFamily="34" charset="0"/>
              </a:rPr>
              <a:t>Outil de mise en relation durant la crise sanitaire</a:t>
            </a:r>
          </a:p>
        </p:txBody>
      </p:sp>
    </p:spTree>
    <p:extLst>
      <p:ext uri="{BB962C8B-B14F-4D97-AF65-F5344CB8AC3E}">
        <p14:creationId xmlns:p14="http://schemas.microsoft.com/office/powerpoint/2010/main" val="1041047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1664" t="13015" r="22756" b="4763"/>
          <a:stretch/>
        </p:blipFill>
        <p:spPr>
          <a:xfrm>
            <a:off x="429" y="620683"/>
            <a:ext cx="5915971" cy="4922849"/>
          </a:xfrm>
          <a:prstGeom prst="rect">
            <a:avLst/>
          </a:prstGeom>
        </p:spPr>
      </p:pic>
      <p:pic>
        <p:nvPicPr>
          <p:cNvPr id="3" name="Image 2"/>
          <p:cNvPicPr>
            <a:picLocks noChangeAspect="1"/>
          </p:cNvPicPr>
          <p:nvPr/>
        </p:nvPicPr>
        <p:blipFill rotWithShape="1">
          <a:blip r:embed="rId3"/>
          <a:srcRect l="22054" t="16111" r="22946" b="5079"/>
          <a:stretch/>
        </p:blipFill>
        <p:spPr>
          <a:xfrm>
            <a:off x="5981710" y="620683"/>
            <a:ext cx="6107703" cy="4922849"/>
          </a:xfrm>
          <a:prstGeom prst="rect">
            <a:avLst/>
          </a:prstGeom>
        </p:spPr>
      </p:pic>
      <p:sp>
        <p:nvSpPr>
          <p:cNvPr id="4" name="Rectangle 3">
            <a:extLst>
              <a:ext uri="{FF2B5EF4-FFF2-40B4-BE49-F238E27FC236}">
                <a16:creationId xmlns:a16="http://schemas.microsoft.com/office/drawing/2014/main" id="{9DAC2935-7C88-9E48-8C15-A04E9F9901DC}"/>
              </a:ext>
            </a:extLst>
          </p:cNvPr>
          <p:cNvSpPr/>
          <p:nvPr/>
        </p:nvSpPr>
        <p:spPr>
          <a:xfrm>
            <a:off x="2200169" y="6285249"/>
            <a:ext cx="4690571" cy="276999"/>
          </a:xfrm>
          <a:prstGeom prst="rect">
            <a:avLst/>
          </a:prstGeom>
          <a:solidFill>
            <a:schemeClr val="bg2">
              <a:lumMod val="90000"/>
            </a:schemeClr>
          </a:solidFill>
          <a:ln>
            <a:noFill/>
          </a:ln>
        </p:spPr>
        <p:txBody>
          <a:bodyPr wrap="square" rtlCol="0">
            <a:spAutoFit/>
          </a:bodyPr>
          <a:lstStyle/>
          <a:p>
            <a:r>
              <a:rPr lang="fr-FR" altLang="fr-FR" sz="1200" b="1" dirty="0">
                <a:latin typeface="Arial Nova" panose="020B0504020202020204" pitchFamily="34" charset="0"/>
              </a:rPr>
              <a:t>Outil </a:t>
            </a:r>
            <a:r>
              <a:rPr lang="fr-FR" altLang="fr-FR" sz="1200" b="1" dirty="0" err="1">
                <a:latin typeface="Arial Nova" panose="020B0504020202020204" pitchFamily="34" charset="0"/>
              </a:rPr>
              <a:t>géoclip</a:t>
            </a:r>
            <a:endParaRPr lang="fr-FR" altLang="fr-FR" sz="1200" b="1" dirty="0">
              <a:latin typeface="Arial Nova" panose="020B0504020202020204" pitchFamily="34" charset="0"/>
            </a:endParaRPr>
          </a:p>
        </p:txBody>
      </p:sp>
    </p:spTree>
    <p:extLst>
      <p:ext uri="{BB962C8B-B14F-4D97-AF65-F5344CB8AC3E}">
        <p14:creationId xmlns:p14="http://schemas.microsoft.com/office/powerpoint/2010/main" val="3315279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26962" t="18360" r="41140" b="44847"/>
          <a:stretch/>
        </p:blipFill>
        <p:spPr>
          <a:xfrm>
            <a:off x="159231" y="319195"/>
            <a:ext cx="6636576" cy="4305883"/>
          </a:xfrm>
          <a:prstGeom prst="rect">
            <a:avLst/>
          </a:prstGeom>
        </p:spPr>
      </p:pic>
      <p:sp>
        <p:nvSpPr>
          <p:cNvPr id="3" name="Rectangle 2">
            <a:extLst>
              <a:ext uri="{FF2B5EF4-FFF2-40B4-BE49-F238E27FC236}">
                <a16:creationId xmlns:a16="http://schemas.microsoft.com/office/drawing/2014/main" id="{0AC67D28-F04E-5042-94A8-5CEAD9C8A39F}"/>
              </a:ext>
            </a:extLst>
          </p:cNvPr>
          <p:cNvSpPr/>
          <p:nvPr/>
        </p:nvSpPr>
        <p:spPr>
          <a:xfrm>
            <a:off x="369043" y="5070248"/>
            <a:ext cx="4690571" cy="276999"/>
          </a:xfrm>
          <a:prstGeom prst="rect">
            <a:avLst/>
          </a:prstGeom>
          <a:solidFill>
            <a:schemeClr val="bg2">
              <a:lumMod val="90000"/>
            </a:schemeClr>
          </a:solidFill>
          <a:ln>
            <a:noFill/>
          </a:ln>
        </p:spPr>
        <p:txBody>
          <a:bodyPr wrap="square" rtlCol="0">
            <a:spAutoFit/>
          </a:bodyPr>
          <a:lstStyle/>
          <a:p>
            <a:r>
              <a:rPr lang="fr-FR" altLang="fr-FR" sz="1200" b="1" dirty="0" err="1">
                <a:latin typeface="Arial Nova" panose="020B0504020202020204" pitchFamily="34" charset="0"/>
              </a:rPr>
              <a:t>Carticipe</a:t>
            </a:r>
            <a:endParaRPr lang="fr-FR" altLang="fr-FR" sz="1200" b="1" dirty="0">
              <a:latin typeface="Arial Nova" panose="020B0504020202020204" pitchFamily="34" charset="0"/>
            </a:endParaRPr>
          </a:p>
        </p:txBody>
      </p:sp>
      <p:pic>
        <p:nvPicPr>
          <p:cNvPr id="5" name="Image 4">
            <a:extLst>
              <a:ext uri="{FF2B5EF4-FFF2-40B4-BE49-F238E27FC236}">
                <a16:creationId xmlns:a16="http://schemas.microsoft.com/office/drawing/2014/main" id="{CDA07CB1-4719-1546-9269-FBA212E20781}"/>
              </a:ext>
            </a:extLst>
          </p:cNvPr>
          <p:cNvPicPr>
            <a:picLocks noChangeAspect="1"/>
          </p:cNvPicPr>
          <p:nvPr/>
        </p:nvPicPr>
        <p:blipFill rotWithShape="1">
          <a:blip r:embed="rId3"/>
          <a:srcRect l="26962" t="54640" r="41140" b="5823"/>
          <a:stretch/>
        </p:blipFill>
        <p:spPr>
          <a:xfrm>
            <a:off x="6327053" y="531832"/>
            <a:ext cx="5705718" cy="3977926"/>
          </a:xfrm>
          <a:prstGeom prst="rect">
            <a:avLst/>
          </a:prstGeom>
        </p:spPr>
      </p:pic>
    </p:spTree>
    <p:extLst>
      <p:ext uri="{BB962C8B-B14F-4D97-AF65-F5344CB8AC3E}">
        <p14:creationId xmlns:p14="http://schemas.microsoft.com/office/powerpoint/2010/main" val="649807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denostyles glabra">
            <a:extLst>
              <a:ext uri="{FF2B5EF4-FFF2-40B4-BE49-F238E27FC236}">
                <a16:creationId xmlns:a16="http://schemas.microsoft.com/office/drawing/2014/main" id="{32B8BF43-06D3-D3B7-7B4C-152FF62AD5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6059" y="3819800"/>
            <a:ext cx="4096043" cy="2970895"/>
          </a:xfrm>
          <a:prstGeom prst="rect">
            <a:avLst/>
          </a:prstGeom>
          <a:noFill/>
          <a:ln>
            <a:noFill/>
          </a:ln>
        </p:spPr>
      </p:pic>
      <p:pic>
        <p:nvPicPr>
          <p:cNvPr id="5" name="Image 4" descr="Silene vulgaris ssp. glareosa">
            <a:extLst>
              <a:ext uri="{FF2B5EF4-FFF2-40B4-BE49-F238E27FC236}">
                <a16:creationId xmlns:a16="http://schemas.microsoft.com/office/drawing/2014/main" id="{F6651968-8ABB-C285-96BE-54A3B463AD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4700" y="157179"/>
            <a:ext cx="4569849" cy="6644437"/>
          </a:xfrm>
          <a:prstGeom prst="rect">
            <a:avLst/>
          </a:prstGeom>
          <a:noFill/>
          <a:ln>
            <a:noFill/>
          </a:ln>
        </p:spPr>
      </p:pic>
      <p:pic>
        <p:nvPicPr>
          <p:cNvPr id="6" name="Image 5" descr="Sorbus torminalis">
            <a:extLst>
              <a:ext uri="{FF2B5EF4-FFF2-40B4-BE49-F238E27FC236}">
                <a16:creationId xmlns:a16="http://schemas.microsoft.com/office/drawing/2014/main" id="{07DE9BD2-4566-8CCA-29F9-8CB118D5F75F}"/>
              </a:ext>
            </a:extLst>
          </p:cNvPr>
          <p:cNvPicPr>
            <a:picLocks noChangeAspect="1"/>
          </p:cNvPicPr>
          <p:nvPr/>
        </p:nvPicPr>
        <p:blipFill rotWithShape="1">
          <a:blip r:embed="rId4">
            <a:extLst>
              <a:ext uri="{28A0092B-C50C-407E-A947-70E740481C1C}">
                <a14:useLocalDpi xmlns:a14="http://schemas.microsoft.com/office/drawing/2010/main" val="0"/>
              </a:ext>
            </a:extLst>
          </a:blip>
          <a:srcRect l="8493" t="8013" r="21692"/>
          <a:stretch/>
        </p:blipFill>
        <p:spPr bwMode="auto">
          <a:xfrm>
            <a:off x="1096059" y="121920"/>
            <a:ext cx="4096043" cy="3590820"/>
          </a:xfrm>
          <a:prstGeom prst="rect">
            <a:avLst/>
          </a:prstGeom>
          <a:noFill/>
          <a:ln>
            <a:noFill/>
          </a:ln>
        </p:spPr>
      </p:pic>
      <p:sp>
        <p:nvSpPr>
          <p:cNvPr id="7" name="Rectangle 2">
            <a:extLst>
              <a:ext uri="{FF2B5EF4-FFF2-40B4-BE49-F238E27FC236}">
                <a16:creationId xmlns:a16="http://schemas.microsoft.com/office/drawing/2014/main" id="{C6F1504B-8B03-B885-0DD3-6762D89F04B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3">
            <a:extLst>
              <a:ext uri="{FF2B5EF4-FFF2-40B4-BE49-F238E27FC236}">
                <a16:creationId xmlns:a16="http://schemas.microsoft.com/office/drawing/2014/main" id="{7BB125DF-7193-A89C-530E-53328D13B246}"/>
              </a:ext>
            </a:extLst>
          </p:cNvPr>
          <p:cNvSpPr>
            <a:spLocks noChangeArrowheads="1"/>
          </p:cNvSpPr>
          <p:nvPr/>
        </p:nvSpPr>
        <p:spPr bwMode="auto">
          <a:xfrm>
            <a:off x="9944549" y="6240200"/>
            <a:ext cx="2247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fr-FR" sz="900" dirty="0">
                <a:hlinkClick r:id="rId5">
                  <a:extLst>
                    <a:ext uri="{A12FA001-AC4F-418D-AE19-62706E023703}">
                      <ahyp:hlinkClr xmlns:ahyp="http://schemas.microsoft.com/office/drawing/2018/hyperlinkcolor" val="tx"/>
                    </a:ext>
                  </a:extLst>
                </a:hlinkClick>
              </a:rPr>
              <a:t>https://images.wur.nl/digital/collection/coll13/id/937/rec/19</a:t>
            </a:r>
            <a:endParaRPr lang="en-US" altLang="fr-FR" sz="900" dirty="0"/>
          </a:p>
        </p:txBody>
      </p:sp>
    </p:spTree>
    <p:extLst>
      <p:ext uri="{BB962C8B-B14F-4D97-AF65-F5344CB8AC3E}">
        <p14:creationId xmlns:p14="http://schemas.microsoft.com/office/powerpoint/2010/main" val="3246136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AF40A1-F90A-BAEE-EC77-3658AAAE8092}"/>
              </a:ext>
            </a:extLst>
          </p:cNvPr>
          <p:cNvPicPr>
            <a:picLocks noChangeAspect="1"/>
          </p:cNvPicPr>
          <p:nvPr/>
        </p:nvPicPr>
        <p:blipFill rotWithShape="1">
          <a:blip r:embed="rId2"/>
          <a:srcRect l="24706" t="21333" r="24559" b="11843"/>
          <a:stretch/>
        </p:blipFill>
        <p:spPr>
          <a:xfrm>
            <a:off x="1828800" y="577307"/>
            <a:ext cx="8046720" cy="5961569"/>
          </a:xfrm>
          <a:prstGeom prst="rect">
            <a:avLst/>
          </a:prstGeom>
        </p:spPr>
      </p:pic>
    </p:spTree>
    <p:extLst>
      <p:ext uri="{BB962C8B-B14F-4D97-AF65-F5344CB8AC3E}">
        <p14:creationId xmlns:p14="http://schemas.microsoft.com/office/powerpoint/2010/main" val="1304892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CBF65F0-04FC-F298-3510-6C840775D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975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031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35CCC05-21CE-8089-731D-88BAE3D54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9263"/>
            <a:ext cx="1219200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065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6EC67-88B0-9D06-A812-B32B0C866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30" y="333487"/>
            <a:ext cx="8254701" cy="619102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5F500E8-6C50-F3B0-A143-9B6E7BBAC46A}"/>
              </a:ext>
            </a:extLst>
          </p:cNvPr>
          <p:cNvSpPr txBox="1"/>
          <p:nvPr/>
        </p:nvSpPr>
        <p:spPr>
          <a:xfrm>
            <a:off x="9453282" y="333487"/>
            <a:ext cx="2395612" cy="2308324"/>
          </a:xfrm>
          <a:prstGeom prst="rect">
            <a:avLst/>
          </a:prstGeom>
          <a:noFill/>
        </p:spPr>
        <p:txBody>
          <a:bodyPr wrap="square">
            <a:spAutoFit/>
          </a:bodyPr>
          <a:lstStyle/>
          <a:p>
            <a:r>
              <a:rPr lang="fr-FR" sz="1600" b="1" i="0" dirty="0">
                <a:solidFill>
                  <a:srgbClr val="091625"/>
                </a:solidFill>
                <a:effectLst/>
                <a:highlight>
                  <a:srgbClr val="FFFFFF"/>
                </a:highlight>
                <a:latin typeface="Open Sans" panose="020B0606030504020204" pitchFamily="34" charset="0"/>
              </a:rPr>
              <a:t>La table dite de Peutinger </a:t>
            </a:r>
            <a:r>
              <a:rPr lang="fr-FR" sz="1600" b="0" i="0" dirty="0">
                <a:solidFill>
                  <a:srgbClr val="091625"/>
                </a:solidFill>
                <a:effectLst/>
                <a:highlight>
                  <a:srgbClr val="FFFFFF"/>
                </a:highlight>
                <a:latin typeface="Open Sans" panose="020B0606030504020204" pitchFamily="34" charset="0"/>
              </a:rPr>
              <a:t>connue aussi sous le nom de « Carte des étapes de </a:t>
            </a:r>
            <a:r>
              <a:rPr lang="fr-FR" sz="1600" b="0" i="0" dirty="0" err="1">
                <a:solidFill>
                  <a:srgbClr val="091625"/>
                </a:solidFill>
                <a:effectLst/>
                <a:highlight>
                  <a:srgbClr val="FFFFFF"/>
                </a:highlight>
                <a:latin typeface="Open Sans" panose="020B0606030504020204" pitchFamily="34" charset="0"/>
              </a:rPr>
              <a:t>Castorius</a:t>
            </a:r>
            <a:r>
              <a:rPr lang="fr-FR" sz="1600" b="0" i="0" dirty="0">
                <a:solidFill>
                  <a:srgbClr val="091625"/>
                </a:solidFill>
                <a:effectLst/>
                <a:highlight>
                  <a:srgbClr val="FFFFFF"/>
                </a:highlight>
                <a:latin typeface="Open Sans" panose="020B0606030504020204" pitchFamily="34" charset="0"/>
              </a:rPr>
              <a:t> » a été gravée dans le marbre en l’an 12, et placée sur le </a:t>
            </a:r>
            <a:r>
              <a:rPr lang="fr-FR" sz="1600" b="0" i="0" dirty="0" err="1">
                <a:solidFill>
                  <a:srgbClr val="091625"/>
                </a:solidFill>
                <a:effectLst/>
                <a:highlight>
                  <a:srgbClr val="FFFFFF"/>
                </a:highlight>
                <a:latin typeface="Open Sans" panose="020B0606030504020204" pitchFamily="34" charset="0"/>
              </a:rPr>
              <a:t>Porticus</a:t>
            </a:r>
            <a:r>
              <a:rPr lang="fr-FR" sz="1600" b="0" i="0" dirty="0">
                <a:solidFill>
                  <a:srgbClr val="091625"/>
                </a:solidFill>
                <a:effectLst/>
                <a:highlight>
                  <a:srgbClr val="FFFFFF"/>
                </a:highlight>
                <a:latin typeface="Open Sans" panose="020B0606030504020204" pitchFamily="34" charset="0"/>
              </a:rPr>
              <a:t> </a:t>
            </a:r>
            <a:r>
              <a:rPr lang="fr-FR" sz="1600" b="0" i="0" dirty="0" err="1">
                <a:solidFill>
                  <a:srgbClr val="091625"/>
                </a:solidFill>
                <a:effectLst/>
                <a:highlight>
                  <a:srgbClr val="FFFFFF"/>
                </a:highlight>
                <a:latin typeface="Open Sans" panose="020B0606030504020204" pitchFamily="34" charset="0"/>
              </a:rPr>
              <a:t>Vipsaniæ</a:t>
            </a:r>
            <a:r>
              <a:rPr lang="fr-FR" sz="1600" b="0" i="0" dirty="0">
                <a:solidFill>
                  <a:srgbClr val="091625"/>
                </a:solidFill>
                <a:effectLst/>
                <a:highlight>
                  <a:srgbClr val="FFFFFF"/>
                </a:highlight>
                <a:latin typeface="Open Sans" panose="020B0606030504020204" pitchFamily="34" charset="0"/>
              </a:rPr>
              <a:t> (Rome). </a:t>
            </a:r>
            <a:endParaRPr lang="fr-FR" sz="1600" dirty="0"/>
          </a:p>
        </p:txBody>
      </p:sp>
    </p:spTree>
    <p:extLst>
      <p:ext uri="{BB962C8B-B14F-4D97-AF65-F5344CB8AC3E}">
        <p14:creationId xmlns:p14="http://schemas.microsoft.com/office/powerpoint/2010/main" val="1859190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descr="Une image contenant texte, capture d’écran, dessin, illustration&#10;&#10;Description générée automatiquement">
            <a:extLst>
              <a:ext uri="{FF2B5EF4-FFF2-40B4-BE49-F238E27FC236}">
                <a16:creationId xmlns:a16="http://schemas.microsoft.com/office/drawing/2014/main" id="{BB170278-8E23-9BAD-D13F-F79DDF7164A6}"/>
              </a:ext>
            </a:extLst>
          </p:cNvPr>
          <p:cNvPicPr>
            <a:picLocks noChangeAspect="1"/>
          </p:cNvPicPr>
          <p:nvPr/>
        </p:nvPicPr>
        <p:blipFill>
          <a:blip r:embed="rId2" cstate="print">
            <a:extLst>
              <a:ext uri="{28A0092B-C50C-407E-A947-70E740481C1C}">
                <a14:useLocalDpi xmlns:a14="http://schemas.microsoft.com/office/drawing/2010/main" val="0"/>
              </a:ext>
            </a:extLst>
          </a:blip>
          <a:srcRect t="9995" r="2" b="8444"/>
          <a:stretch/>
        </p:blipFill>
        <p:spPr>
          <a:xfrm>
            <a:off x="20" y="10"/>
            <a:ext cx="6095980" cy="6857990"/>
          </a:xfrm>
          <a:prstGeom prst="rect">
            <a:avLst/>
          </a:prstGeom>
        </p:spPr>
      </p:pic>
      <p:pic>
        <p:nvPicPr>
          <p:cNvPr id="4" name="Image 3" descr="Une image contenant carte, dessin, texte&#10;&#10;Description générée automatiquement">
            <a:extLst>
              <a:ext uri="{FF2B5EF4-FFF2-40B4-BE49-F238E27FC236}">
                <a16:creationId xmlns:a16="http://schemas.microsoft.com/office/drawing/2014/main" id="{3C7DDCF3-F570-5143-BB3A-5539D0033366}"/>
              </a:ext>
            </a:extLst>
          </p:cNvPr>
          <p:cNvPicPr>
            <a:picLocks noChangeAspect="1"/>
          </p:cNvPicPr>
          <p:nvPr/>
        </p:nvPicPr>
        <p:blipFill>
          <a:blip r:embed="rId3"/>
          <a:srcRect b="20688"/>
          <a:stretch/>
        </p:blipFill>
        <p:spPr>
          <a:xfrm>
            <a:off x="6096000" y="10"/>
            <a:ext cx="6096000" cy="6857990"/>
          </a:xfrm>
          <a:prstGeom prst="rect">
            <a:avLst/>
          </a:prstGeom>
        </p:spPr>
      </p:pic>
    </p:spTree>
    <p:extLst>
      <p:ext uri="{BB962C8B-B14F-4D97-AF65-F5344CB8AC3E}">
        <p14:creationId xmlns:p14="http://schemas.microsoft.com/office/powerpoint/2010/main" val="3131003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10C2C23-73FD-4560-B9B9-6893FEBF0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6588"/>
            <a:ext cx="12192000" cy="558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235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descr="Une image contenant texte, capture d’écran, carte&#10;&#10;Description générée automatiquement">
            <a:extLst>
              <a:ext uri="{FF2B5EF4-FFF2-40B4-BE49-F238E27FC236}">
                <a16:creationId xmlns:a16="http://schemas.microsoft.com/office/drawing/2014/main" id="{ECC16560-0121-3B2B-3DEB-C7A16B68B9D8}"/>
              </a:ext>
            </a:extLst>
          </p:cNvPr>
          <p:cNvPicPr>
            <a:picLocks noGrp="1" noChangeAspect="1"/>
          </p:cNvPicPr>
          <p:nvPr>
            <p:ph idx="1"/>
          </p:nvPr>
        </p:nvPicPr>
        <p:blipFill rotWithShape="1">
          <a:blip r:embed="rId2"/>
          <a:srcRect l="433" r="3123" b="1"/>
          <a:stretch/>
        </p:blipFill>
        <p:spPr>
          <a:xfrm>
            <a:off x="20" y="1"/>
            <a:ext cx="12191979" cy="6858000"/>
          </a:xfrm>
          <a:prstGeom prst="rect">
            <a:avLst/>
          </a:prstGeom>
        </p:spPr>
      </p:pic>
      <p:grpSp>
        <p:nvGrpSpPr>
          <p:cNvPr id="9" name="Group 8">
            <a:extLst>
              <a:ext uri="{FF2B5EF4-FFF2-40B4-BE49-F238E27FC236}">
                <a16:creationId xmlns:a16="http://schemas.microsoft.com/office/drawing/2014/main" id="{D4D7444E-8572-6DFD-CB75-0984238C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01C89D56-574B-DBE6-E414-A886D4CD9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808B29-2E24-7E95-6543-9B0B82179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2140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te « Sol », Frédérique Aït-Touati, Terra Forma, éd. B42, 2019 - repro">
            <a:extLst>
              <a:ext uri="{FF2B5EF4-FFF2-40B4-BE49-F238E27FC236}">
                <a16:creationId xmlns:a16="http://schemas.microsoft.com/office/drawing/2014/main" id="{B2475002-8753-663C-96F5-68F851929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22" y="153520"/>
            <a:ext cx="6550960" cy="655096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1F69E32-EE77-B9F5-3C18-F003DEE235B3}"/>
              </a:ext>
            </a:extLst>
          </p:cNvPr>
          <p:cNvSpPr txBox="1"/>
          <p:nvPr/>
        </p:nvSpPr>
        <p:spPr>
          <a:xfrm>
            <a:off x="7123423" y="1513242"/>
            <a:ext cx="3205779" cy="646331"/>
          </a:xfrm>
          <a:prstGeom prst="rect">
            <a:avLst/>
          </a:prstGeom>
          <a:noFill/>
        </p:spPr>
        <p:txBody>
          <a:bodyPr wrap="square" rtlCol="0">
            <a:spAutoFit/>
          </a:bodyPr>
          <a:lstStyle/>
          <a:p>
            <a:r>
              <a:rPr lang="fr-FR" sz="900" dirty="0"/>
              <a:t>Carte « Sol » extraite de : Frédérique Aït-Touati, Alexandra Arènes, Axelle Grégoire,</a:t>
            </a:r>
            <a:br>
              <a:rPr lang="fr-FR" sz="900" dirty="0"/>
            </a:br>
            <a:r>
              <a:rPr lang="fr-FR" sz="900" dirty="0"/>
              <a:t>« Terra Forma : Manuel de cartographies potentielles », éditions B42, 2019</a:t>
            </a:r>
          </a:p>
        </p:txBody>
      </p:sp>
      <p:pic>
        <p:nvPicPr>
          <p:cNvPr id="5" name="Picture 2" descr="Carte « Sol », Frédérique Aït-Touati, Terra Forma, éd. B42, 2019 - repro">
            <a:extLst>
              <a:ext uri="{FF2B5EF4-FFF2-40B4-BE49-F238E27FC236}">
                <a16:creationId xmlns:a16="http://schemas.microsoft.com/office/drawing/2014/main" id="{02C7C323-2BED-3E0E-0029-AC9BA7D87E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13" r="49196"/>
          <a:stretch/>
        </p:blipFill>
        <p:spPr bwMode="auto">
          <a:xfrm>
            <a:off x="7123423" y="2300095"/>
            <a:ext cx="4855217" cy="440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354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CA8A4A-3852-6121-2D6C-D03A6B8C24FE}"/>
              </a:ext>
            </a:extLst>
          </p:cNvPr>
          <p:cNvSpPr>
            <a:spLocks noGrp="1"/>
          </p:cNvSpPr>
          <p:nvPr>
            <p:ph type="title"/>
          </p:nvPr>
        </p:nvSpPr>
        <p:spPr>
          <a:xfrm>
            <a:off x="838200" y="1849681"/>
            <a:ext cx="7036398" cy="1325563"/>
          </a:xfrm>
        </p:spPr>
        <p:txBody>
          <a:bodyPr>
            <a:normAutofit fontScale="90000"/>
          </a:bodyPr>
          <a:lstStyle/>
          <a:p>
            <a:r>
              <a:rPr lang="fr-FR" sz="6000" dirty="0"/>
              <a:t>Pour un renouveau cartographique</a:t>
            </a:r>
          </a:p>
        </p:txBody>
      </p:sp>
      <p:sp>
        <p:nvSpPr>
          <p:cNvPr id="3" name="Espace réservé du contenu 2">
            <a:extLst>
              <a:ext uri="{FF2B5EF4-FFF2-40B4-BE49-F238E27FC236}">
                <a16:creationId xmlns:a16="http://schemas.microsoft.com/office/drawing/2014/main" id="{D7695446-4988-C233-060C-F034916E3ADE}"/>
              </a:ext>
            </a:extLst>
          </p:cNvPr>
          <p:cNvSpPr>
            <a:spLocks noGrp="1"/>
          </p:cNvSpPr>
          <p:nvPr>
            <p:ph idx="1"/>
          </p:nvPr>
        </p:nvSpPr>
        <p:spPr>
          <a:xfrm>
            <a:off x="838200" y="609773"/>
            <a:ext cx="9790355" cy="943031"/>
          </a:xfrm>
        </p:spPr>
        <p:txBody>
          <a:bodyPr/>
          <a:lstStyle/>
          <a:p>
            <a:pPr marL="0" indent="0">
              <a:buNone/>
            </a:pPr>
            <a:r>
              <a:rPr lang="fr-FR" sz="2800" dirty="0"/>
              <a:t>Comment penser l’évolution de nos territoires et de l’habiter? </a:t>
            </a:r>
            <a:br>
              <a:rPr lang="fr-FR" sz="2800" dirty="0"/>
            </a:br>
            <a:r>
              <a:rPr lang="fr-FR" sz="2800" dirty="0"/>
              <a:t>Quels acteurs impliquer et par quels dispositifs d’implication ? </a:t>
            </a:r>
            <a:endParaRPr lang="fr-FR" dirty="0"/>
          </a:p>
        </p:txBody>
      </p:sp>
      <p:sp>
        <p:nvSpPr>
          <p:cNvPr id="4" name="Titre 1">
            <a:extLst>
              <a:ext uri="{FF2B5EF4-FFF2-40B4-BE49-F238E27FC236}">
                <a16:creationId xmlns:a16="http://schemas.microsoft.com/office/drawing/2014/main" id="{BD53B32F-EEDE-44A9-FBA2-C1BE0920C7DE}"/>
              </a:ext>
            </a:extLst>
          </p:cNvPr>
          <p:cNvSpPr txBox="1">
            <a:spLocks/>
          </p:cNvSpPr>
          <p:nvPr/>
        </p:nvSpPr>
        <p:spPr>
          <a:xfrm>
            <a:off x="838200" y="4370527"/>
            <a:ext cx="703639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t>Karine Hurel, </a:t>
            </a:r>
          </a:p>
          <a:p>
            <a:r>
              <a:rPr lang="fr-FR" sz="2800" dirty="0"/>
              <a:t>6 février 2025</a:t>
            </a:r>
          </a:p>
        </p:txBody>
      </p:sp>
    </p:spTree>
    <p:extLst>
      <p:ext uri="{BB962C8B-B14F-4D97-AF65-F5344CB8AC3E}">
        <p14:creationId xmlns:p14="http://schemas.microsoft.com/office/powerpoint/2010/main" val="2414223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Résultat de recherche d'images pour &quot;carte OT&quot;">
            <a:extLst>
              <a:ext uri="{FF2B5EF4-FFF2-40B4-BE49-F238E27FC236}">
                <a16:creationId xmlns:a16="http://schemas.microsoft.com/office/drawing/2014/main" id="{8EE012D0-FFF3-6A91-F816-369761169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2" y="97366"/>
            <a:ext cx="4800600" cy="666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3">
            <a:extLst>
              <a:ext uri="{FF2B5EF4-FFF2-40B4-BE49-F238E27FC236}">
                <a16:creationId xmlns:a16="http://schemas.microsoft.com/office/drawing/2014/main" id="{08C51CF8-B488-AEF6-16E6-9475683C7519}"/>
              </a:ext>
            </a:extLst>
          </p:cNvPr>
          <p:cNvSpPr>
            <a:spLocks noChangeArrowheads="1"/>
          </p:cNvSpPr>
          <p:nvPr/>
        </p:nvSpPr>
        <p:spPr bwMode="auto">
          <a:xfrm>
            <a:off x="5281356" y="97366"/>
            <a:ext cx="58710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600" dirty="0"/>
              <a:t>Les parties de la Terre, traduction du Livre des Propriétés des Choses de Barthélemy l’Anglais (v. 1200), manuscrit avec enluminure sur parchemin, 1480, France</a:t>
            </a:r>
          </a:p>
        </p:txBody>
      </p:sp>
      <p:pic>
        <p:nvPicPr>
          <p:cNvPr id="2" name="Picture 2">
            <a:extLst>
              <a:ext uri="{FF2B5EF4-FFF2-40B4-BE49-F238E27FC236}">
                <a16:creationId xmlns:a16="http://schemas.microsoft.com/office/drawing/2014/main" id="{29712937-8E18-3BFB-C05F-ED5CE34E9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405" y="2228475"/>
            <a:ext cx="5085413" cy="453155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43A36F7-74F2-A184-80D2-AF756FBC5909}"/>
              </a:ext>
            </a:extLst>
          </p:cNvPr>
          <p:cNvSpPr txBox="1"/>
          <p:nvPr/>
        </p:nvSpPr>
        <p:spPr>
          <a:xfrm>
            <a:off x="6847748" y="905036"/>
            <a:ext cx="5124726" cy="1323439"/>
          </a:xfrm>
          <a:prstGeom prst="rect">
            <a:avLst/>
          </a:prstGeom>
          <a:noFill/>
        </p:spPr>
        <p:txBody>
          <a:bodyPr wrap="square">
            <a:spAutoFit/>
          </a:bodyPr>
          <a:lstStyle/>
          <a:p>
            <a:pPr algn="l" fontAlgn="base"/>
            <a:r>
              <a:rPr lang="fr-FR" sz="1600" b="1" i="0" dirty="0">
                <a:solidFill>
                  <a:srgbClr val="091625"/>
                </a:solidFill>
                <a:effectLst/>
                <a:highlight>
                  <a:srgbClr val="FFFFFF"/>
                </a:highlight>
              </a:rPr>
              <a:t>Mappemonde du </a:t>
            </a:r>
            <a:r>
              <a:rPr lang="fr-FR" sz="1600" b="1" i="0" dirty="0" err="1">
                <a:solidFill>
                  <a:srgbClr val="091625"/>
                </a:solidFill>
                <a:effectLst/>
                <a:highlight>
                  <a:srgbClr val="FFFFFF"/>
                </a:highlight>
              </a:rPr>
              <a:t>Beatus</a:t>
            </a:r>
            <a:r>
              <a:rPr lang="fr-FR" sz="1600" b="1" i="0" dirty="0">
                <a:solidFill>
                  <a:srgbClr val="091625"/>
                </a:solidFill>
                <a:effectLst/>
                <a:highlight>
                  <a:srgbClr val="FFFFFF"/>
                </a:highlight>
              </a:rPr>
              <a:t> de Saint-Sever</a:t>
            </a:r>
          </a:p>
          <a:p>
            <a:pPr algn="l" fontAlgn="base"/>
            <a:r>
              <a:rPr lang="fr-FR" sz="1600" b="0" i="0" dirty="0">
                <a:solidFill>
                  <a:srgbClr val="091625"/>
                </a:solidFill>
                <a:effectLst/>
                <a:highlight>
                  <a:srgbClr val="FFFFFF"/>
                </a:highlight>
              </a:rPr>
              <a:t>Le christianisme imposa une représentation religieuse du monde s’appuyant sur une lecture de la Bible.. </a:t>
            </a:r>
            <a:r>
              <a:rPr lang="fr-FR" sz="1600" b="0" i="1" dirty="0" err="1">
                <a:solidFill>
                  <a:srgbClr val="091625"/>
                </a:solidFill>
                <a:effectLst/>
                <a:highlight>
                  <a:srgbClr val="FFFFFF"/>
                </a:highlight>
              </a:rPr>
              <a:t>Beatus</a:t>
            </a:r>
            <a:r>
              <a:rPr lang="fr-FR" sz="1600" b="0" i="1" dirty="0">
                <a:solidFill>
                  <a:srgbClr val="091625"/>
                </a:solidFill>
                <a:effectLst/>
                <a:highlight>
                  <a:srgbClr val="FFFFFF"/>
                </a:highlight>
              </a:rPr>
              <a:t> de </a:t>
            </a:r>
            <a:r>
              <a:rPr lang="fr-FR" sz="1600" b="0" i="1" dirty="0" err="1">
                <a:solidFill>
                  <a:srgbClr val="091625"/>
                </a:solidFill>
                <a:effectLst/>
                <a:highlight>
                  <a:srgbClr val="FFFFFF"/>
                </a:highlight>
              </a:rPr>
              <a:t>Liebana</a:t>
            </a:r>
            <a:r>
              <a:rPr lang="fr-FR" sz="1600" b="0" i="1" dirty="0">
                <a:solidFill>
                  <a:srgbClr val="091625"/>
                </a:solidFill>
                <a:effectLst/>
                <a:highlight>
                  <a:srgbClr val="FFFFFF"/>
                </a:highlight>
              </a:rPr>
              <a:t>, </a:t>
            </a:r>
            <a:r>
              <a:rPr lang="fr-FR" sz="1600" b="0" i="1" dirty="0" err="1">
                <a:solidFill>
                  <a:srgbClr val="091625"/>
                </a:solidFill>
                <a:effectLst/>
                <a:highlight>
                  <a:srgbClr val="FFFFFF"/>
                </a:highlight>
              </a:rPr>
              <a:t>Commentarius</a:t>
            </a:r>
            <a:r>
              <a:rPr lang="fr-FR" sz="1600" b="0" i="1" dirty="0">
                <a:solidFill>
                  <a:srgbClr val="091625"/>
                </a:solidFill>
                <a:effectLst/>
                <a:highlight>
                  <a:srgbClr val="FFFFFF"/>
                </a:highlight>
              </a:rPr>
              <a:t> in </a:t>
            </a:r>
            <a:r>
              <a:rPr lang="fr-FR" sz="1600" b="0" i="1" dirty="0" err="1">
                <a:solidFill>
                  <a:srgbClr val="091625"/>
                </a:solidFill>
                <a:effectLst/>
                <a:highlight>
                  <a:srgbClr val="FFFFFF"/>
                </a:highlight>
              </a:rPr>
              <a:t>Apocalypsim</a:t>
            </a:r>
            <a:r>
              <a:rPr lang="fr-FR" sz="1600" b="0" i="1" dirty="0">
                <a:solidFill>
                  <a:srgbClr val="091625"/>
                </a:solidFill>
                <a:effectLst/>
                <a:highlight>
                  <a:srgbClr val="FFFFFF"/>
                </a:highlight>
              </a:rPr>
              <a:t> Saint-Sever (Landes), vers 1060.</a:t>
            </a:r>
            <a:endParaRPr lang="fr-FR" sz="1600" b="0" i="0" dirty="0">
              <a:solidFill>
                <a:srgbClr val="091625"/>
              </a:solidFill>
              <a:effectLst/>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A0BE341D-DBD5-16EF-4B18-03003D036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13" y="441051"/>
            <a:ext cx="8052155" cy="597589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9771694-B0F1-CDA4-9251-0E00F0875C2F}"/>
              </a:ext>
            </a:extLst>
          </p:cNvPr>
          <p:cNvSpPr txBox="1"/>
          <p:nvPr/>
        </p:nvSpPr>
        <p:spPr>
          <a:xfrm>
            <a:off x="8724275" y="441051"/>
            <a:ext cx="3189202" cy="4031873"/>
          </a:xfrm>
          <a:prstGeom prst="rect">
            <a:avLst/>
          </a:prstGeom>
          <a:noFill/>
        </p:spPr>
        <p:txBody>
          <a:bodyPr wrap="square">
            <a:spAutoFit/>
          </a:bodyPr>
          <a:lstStyle/>
          <a:p>
            <a:pPr algn="l" fontAlgn="base"/>
            <a:r>
              <a:rPr lang="fr-FR" sz="1600" b="1" i="0" dirty="0">
                <a:solidFill>
                  <a:srgbClr val="091625"/>
                </a:solidFill>
                <a:effectLst/>
                <a:highlight>
                  <a:srgbClr val="FFFFFF"/>
                </a:highlight>
              </a:rPr>
              <a:t>Carte du géographe arabe Al Idrissi</a:t>
            </a:r>
          </a:p>
          <a:p>
            <a:pPr algn="l" fontAlgn="base"/>
            <a:r>
              <a:rPr lang="fr-FR" sz="1600" b="0" i="0" dirty="0">
                <a:solidFill>
                  <a:srgbClr val="091625"/>
                </a:solidFill>
                <a:effectLst/>
                <a:highlight>
                  <a:srgbClr val="FFFFFF"/>
                </a:highlight>
              </a:rPr>
              <a:t>La Géographie d’Al Idrissi - savant arabe - décrit le monde du milieu du XIIe siècle avec ses pays, ses villes principales, ses routes et ses frontières, ses mers, ses fleuves et ses montagnes mais propose également des informations économiques, commerciales, historiques et religieuses</a:t>
            </a:r>
          </a:p>
          <a:p>
            <a:pPr algn="l" fontAlgn="base"/>
            <a:r>
              <a:rPr lang="fr-FR" sz="1600" b="0" i="1" dirty="0">
                <a:solidFill>
                  <a:srgbClr val="091625"/>
                </a:solidFill>
                <a:effectLst/>
                <a:highlight>
                  <a:srgbClr val="FFFFFF"/>
                </a:highlight>
              </a:rPr>
              <a:t>Extrait d'une copie de la Tabula </a:t>
            </a:r>
            <a:r>
              <a:rPr lang="fr-FR" sz="1600" b="0" i="1" dirty="0" err="1">
                <a:solidFill>
                  <a:srgbClr val="091625"/>
                </a:solidFill>
                <a:effectLst/>
                <a:highlight>
                  <a:srgbClr val="FFFFFF"/>
                </a:highlight>
              </a:rPr>
              <a:t>Rogeriana</a:t>
            </a:r>
            <a:r>
              <a:rPr lang="fr-FR" sz="1600" b="0" i="1" dirty="0">
                <a:solidFill>
                  <a:srgbClr val="091625"/>
                </a:solidFill>
                <a:effectLst/>
                <a:highlight>
                  <a:srgbClr val="FFFFFF"/>
                </a:highlight>
              </a:rPr>
              <a:t> conservée à la BnF. 1154, par le géographe </a:t>
            </a:r>
            <a:br>
              <a:rPr lang="fr-FR" sz="1600" b="0" i="1" dirty="0">
                <a:solidFill>
                  <a:srgbClr val="091625"/>
                </a:solidFill>
                <a:effectLst/>
                <a:highlight>
                  <a:srgbClr val="FFFFFF"/>
                </a:highlight>
              </a:rPr>
            </a:br>
            <a:r>
              <a:rPr lang="fr-FR" sz="1600" b="0" i="1" dirty="0">
                <a:solidFill>
                  <a:srgbClr val="091625"/>
                </a:solidFill>
                <a:effectLst/>
                <a:highlight>
                  <a:srgbClr val="FFFFFF"/>
                </a:highlight>
              </a:rPr>
              <a:t>arabe Al Idrissi.</a:t>
            </a:r>
            <a:endParaRPr lang="fr-FR" sz="1600" b="0" i="0" dirty="0">
              <a:solidFill>
                <a:srgbClr val="091625"/>
              </a:solidFill>
              <a:effectLst/>
              <a:highlight>
                <a:srgbClr val="FFFFFF"/>
              </a:highlight>
            </a:endParaRPr>
          </a:p>
        </p:txBody>
      </p:sp>
    </p:spTree>
    <p:extLst>
      <p:ext uri="{BB962C8B-B14F-4D97-AF65-F5344CB8AC3E}">
        <p14:creationId xmlns:p14="http://schemas.microsoft.com/office/powerpoint/2010/main" val="775966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DD1B3E55-98FD-4F67-8AD0-60A2A423D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88" y="491381"/>
            <a:ext cx="8573013" cy="578949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03932A5-D23F-8792-1344-F7B1A0E863FF}"/>
              </a:ext>
            </a:extLst>
          </p:cNvPr>
          <p:cNvSpPr txBox="1"/>
          <p:nvPr/>
        </p:nvSpPr>
        <p:spPr>
          <a:xfrm>
            <a:off x="9292487" y="372358"/>
            <a:ext cx="2899513" cy="5016758"/>
          </a:xfrm>
          <a:prstGeom prst="rect">
            <a:avLst/>
          </a:prstGeom>
          <a:noFill/>
        </p:spPr>
        <p:txBody>
          <a:bodyPr wrap="square">
            <a:spAutoFit/>
          </a:bodyPr>
          <a:lstStyle/>
          <a:p>
            <a:pPr algn="l" fontAlgn="base"/>
            <a:r>
              <a:rPr lang="fr-FR" sz="1600" b="1" i="0" dirty="0">
                <a:solidFill>
                  <a:srgbClr val="091625"/>
                </a:solidFill>
                <a:effectLst/>
                <a:highlight>
                  <a:srgbClr val="FFFFFF"/>
                </a:highlight>
              </a:rPr>
              <a:t>Mappemonde d'</a:t>
            </a:r>
            <a:r>
              <a:rPr lang="fr-FR" sz="1600" b="1" i="0" dirty="0" err="1">
                <a:solidFill>
                  <a:srgbClr val="091625"/>
                </a:solidFill>
                <a:effectLst/>
                <a:highlight>
                  <a:srgbClr val="FFFFFF"/>
                </a:highlight>
              </a:rPr>
              <a:t>Ebstorf</a:t>
            </a:r>
            <a:endParaRPr lang="fr-FR" sz="1600" b="1" i="0" dirty="0">
              <a:solidFill>
                <a:srgbClr val="091625"/>
              </a:solidFill>
              <a:effectLst/>
              <a:highlight>
                <a:srgbClr val="FFFFFF"/>
              </a:highlight>
            </a:endParaRPr>
          </a:p>
          <a:p>
            <a:pPr algn="l" fontAlgn="base"/>
            <a:r>
              <a:rPr lang="fr-FR" sz="1600" b="0" i="0" dirty="0">
                <a:solidFill>
                  <a:srgbClr val="091625"/>
                </a:solidFill>
                <a:effectLst/>
                <a:highlight>
                  <a:srgbClr val="FFFFFF"/>
                </a:highlight>
              </a:rPr>
              <a:t>Cette grande mappemonde circulaire de près de quatre mètres de diamètre date vraisemblablement de 1235. Sa paternité revient à Gervais de Tilbury, prévôt du monastère d'</a:t>
            </a:r>
            <a:r>
              <a:rPr lang="fr-FR" sz="1600" b="0" i="0" dirty="0" err="1">
                <a:solidFill>
                  <a:srgbClr val="091625"/>
                </a:solidFill>
                <a:effectLst/>
                <a:highlight>
                  <a:srgbClr val="FFFFFF"/>
                </a:highlight>
              </a:rPr>
              <a:t>Ebstorf</a:t>
            </a:r>
            <a:r>
              <a:rPr lang="fr-FR" sz="1600" b="0" i="0" dirty="0">
                <a:solidFill>
                  <a:srgbClr val="091625"/>
                </a:solidFill>
                <a:effectLst/>
                <a:highlight>
                  <a:srgbClr val="FFFFFF"/>
                </a:highlight>
              </a:rPr>
              <a:t> en Allemagne. Une lecture centrifuge de la carte partant de Jérusalem, située idéalement au centre, et allant vers les marges païennes, interprète le monde comme un territoire irrigué par la parole de Dieu, apportée par les apôtres, dont les tombeaux – saint Thomas, saint Barthélemy ou saint Maurice – sont indiqués clairement.</a:t>
            </a:r>
          </a:p>
        </p:txBody>
      </p:sp>
    </p:spTree>
    <p:extLst>
      <p:ext uri="{BB962C8B-B14F-4D97-AF65-F5344CB8AC3E}">
        <p14:creationId xmlns:p14="http://schemas.microsoft.com/office/powerpoint/2010/main" val="924643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7D4AEBBF-9C5F-8E03-B5CD-1BAACF070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13551" y="-716818"/>
            <a:ext cx="5974856" cy="796647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05E92F9-EBC2-5119-CB60-3A6954964843}"/>
              </a:ext>
            </a:extLst>
          </p:cNvPr>
          <p:cNvSpPr txBox="1"/>
          <p:nvPr/>
        </p:nvSpPr>
        <p:spPr>
          <a:xfrm>
            <a:off x="8289560" y="197346"/>
            <a:ext cx="3510475" cy="5509200"/>
          </a:xfrm>
          <a:prstGeom prst="rect">
            <a:avLst/>
          </a:prstGeom>
          <a:noFill/>
        </p:spPr>
        <p:txBody>
          <a:bodyPr wrap="square">
            <a:spAutoFit/>
          </a:bodyPr>
          <a:lstStyle/>
          <a:p>
            <a:pPr algn="l" fontAlgn="base"/>
            <a:r>
              <a:rPr lang="fr-FR" sz="1600" b="1" i="0" dirty="0">
                <a:solidFill>
                  <a:srgbClr val="091625"/>
                </a:solidFill>
                <a:effectLst/>
                <a:highlight>
                  <a:srgbClr val="FFFFFF"/>
                </a:highlight>
                <a:latin typeface="inherit"/>
              </a:rPr>
              <a:t>Les cartes portulans</a:t>
            </a:r>
            <a:r>
              <a:rPr lang="fr-FR" sz="1600" b="0" i="0" dirty="0">
                <a:solidFill>
                  <a:srgbClr val="091625"/>
                </a:solidFill>
                <a:effectLst/>
                <a:highlight>
                  <a:srgbClr val="FFFFFF"/>
                </a:highlight>
                <a:latin typeface="inherit"/>
              </a:rPr>
              <a:t>, de l’italien </a:t>
            </a:r>
            <a:r>
              <a:rPr lang="fr-FR" sz="1600" b="0" i="0" dirty="0" err="1">
                <a:solidFill>
                  <a:srgbClr val="091625"/>
                </a:solidFill>
                <a:effectLst/>
                <a:highlight>
                  <a:srgbClr val="FFFFFF"/>
                </a:highlight>
                <a:latin typeface="inherit"/>
              </a:rPr>
              <a:t>portolani</a:t>
            </a:r>
            <a:r>
              <a:rPr lang="fr-FR" sz="1600" b="0" i="0" dirty="0">
                <a:solidFill>
                  <a:srgbClr val="091625"/>
                </a:solidFill>
                <a:effectLst/>
                <a:highlight>
                  <a:srgbClr val="FFFFFF"/>
                </a:highlight>
                <a:latin typeface="inherit"/>
              </a:rPr>
              <a:t> (descriptions textuelles des côtes et de la manière d’entrer dans un port) sont nées en Occident dans les cités maritimes des îles Baléares et du Nord de l’Italie. Elles apparaissent comme un genre cartographique spécifique en lien avec les progrès des techniques de navigation et l’expansion maritime européenne, et original par sa facture très identifiable. Circonscrites initialement aux rivages de la Méditerranée, vouées tout d’abord au cabotage et à la navigation à l’estime au service des échanges commerciaux, elles se développent vers les îles de l’Océan, les nouvelles terres, les continents inconnus. </a:t>
            </a:r>
          </a:p>
          <a:p>
            <a:pPr algn="l" fontAlgn="base"/>
            <a:endParaRPr lang="fr-FR" sz="1600" dirty="0">
              <a:solidFill>
                <a:srgbClr val="091625"/>
              </a:solidFill>
              <a:highlight>
                <a:srgbClr val="FFFFFF"/>
              </a:highlight>
              <a:latin typeface="inherit"/>
            </a:endParaRPr>
          </a:p>
          <a:p>
            <a:pPr algn="l" fontAlgn="base"/>
            <a:r>
              <a:rPr lang="fr-FR" sz="1600" b="0" i="0" dirty="0">
                <a:solidFill>
                  <a:srgbClr val="091625"/>
                </a:solidFill>
                <a:effectLst/>
                <a:highlight>
                  <a:srgbClr val="FFFFFF"/>
                </a:highlight>
                <a:latin typeface="inherit"/>
              </a:rPr>
              <a:t>La Carte Pisane est le plus ancien portulan connu, créé en 1290 à Gènes sans doute.</a:t>
            </a:r>
          </a:p>
        </p:txBody>
      </p:sp>
    </p:spTree>
    <p:extLst>
      <p:ext uri="{BB962C8B-B14F-4D97-AF65-F5344CB8AC3E}">
        <p14:creationId xmlns:p14="http://schemas.microsoft.com/office/powerpoint/2010/main" val="2359456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Image associée">
            <a:extLst>
              <a:ext uri="{FF2B5EF4-FFF2-40B4-BE49-F238E27FC236}">
                <a16:creationId xmlns:a16="http://schemas.microsoft.com/office/drawing/2014/main" id="{112E0D84-F85C-5B40-5785-C0E1F03E4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18" y="2435236"/>
            <a:ext cx="677333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Espace réservé du contenu 2">
            <a:extLst>
              <a:ext uri="{FF2B5EF4-FFF2-40B4-BE49-F238E27FC236}">
                <a16:creationId xmlns:a16="http://schemas.microsoft.com/office/drawing/2014/main" id="{F3AD04FB-5E05-9EE6-1BCA-8E161A201CCD}"/>
              </a:ext>
            </a:extLst>
          </p:cNvPr>
          <p:cNvSpPr>
            <a:spLocks noGrp="1"/>
          </p:cNvSpPr>
          <p:nvPr>
            <p:ph idx="1"/>
          </p:nvPr>
        </p:nvSpPr>
        <p:spPr>
          <a:xfrm>
            <a:off x="624418" y="484129"/>
            <a:ext cx="6773333" cy="958849"/>
          </a:xfrm>
        </p:spPr>
        <p:txBody>
          <a:bodyPr>
            <a:noAutofit/>
          </a:bodyPr>
          <a:lstStyle/>
          <a:p>
            <a:pPr marL="0" indent="0" algn="l" fontAlgn="base">
              <a:buNone/>
            </a:pPr>
            <a:r>
              <a:rPr lang="fr-FR" sz="1600" b="1" i="0" dirty="0">
                <a:solidFill>
                  <a:srgbClr val="091625"/>
                </a:solidFill>
                <a:effectLst/>
                <a:highlight>
                  <a:srgbClr val="FFFFFF"/>
                </a:highlight>
              </a:rPr>
              <a:t>Carte de Cassini</a:t>
            </a:r>
          </a:p>
          <a:p>
            <a:pPr marL="0" indent="0" algn="l" fontAlgn="base">
              <a:buNone/>
            </a:pPr>
            <a:r>
              <a:rPr lang="fr-FR" sz="1600" b="0" i="0" dirty="0">
                <a:solidFill>
                  <a:srgbClr val="091625"/>
                </a:solidFill>
                <a:effectLst/>
                <a:highlight>
                  <a:srgbClr val="FFFFFF"/>
                </a:highlight>
              </a:rPr>
              <a:t>Louis XIV ordonne en 1671 à l'Académie de « dresser une carte de toute la France avec la plus grande exactitude possible ». </a:t>
            </a:r>
          </a:p>
          <a:p>
            <a:pPr marL="0" indent="0" algn="l" fontAlgn="base">
              <a:buNone/>
            </a:pPr>
            <a:r>
              <a:rPr lang="fr-FR" sz="1600" b="0" i="0" dirty="0">
                <a:solidFill>
                  <a:srgbClr val="091625"/>
                </a:solidFill>
                <a:effectLst/>
                <a:highlight>
                  <a:srgbClr val="FFFFFF"/>
                </a:highlight>
              </a:rPr>
              <a:t>C’est à partir de 1749 que les premières feuilles cartographiées seront publiées à l’échelle d'une ligne pour cent toises, soit environ 1/86 400. Il s’agit d’une avancée technique décisive dans le domaine de la cartographie terrestre.</a:t>
            </a:r>
          </a:p>
        </p:txBody>
      </p:sp>
      <p:pic>
        <p:nvPicPr>
          <p:cNvPr id="33795" name="Picture 4" descr="https://upload.wikimedia.org/wikipedia/commons/thumb/e/eb/Olne-cassini.jpg/800px-Olne-cassini.jpg">
            <a:extLst>
              <a:ext uri="{FF2B5EF4-FFF2-40B4-BE49-F238E27FC236}">
                <a16:creationId xmlns:a16="http://schemas.microsoft.com/office/drawing/2014/main" id="{47D8C987-6E0F-BFB6-37A2-DF34AAA2B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2700" y="708036"/>
            <a:ext cx="40386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3F45C924-D3AA-52B4-6E45-D202B553A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23" y="831017"/>
            <a:ext cx="7812018" cy="468395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0C10647-828A-5BE1-0619-5F10A92E8BDE}"/>
              </a:ext>
            </a:extLst>
          </p:cNvPr>
          <p:cNvSpPr txBox="1"/>
          <p:nvPr/>
        </p:nvSpPr>
        <p:spPr>
          <a:xfrm>
            <a:off x="8315325" y="831017"/>
            <a:ext cx="3408401" cy="4031873"/>
          </a:xfrm>
          <a:prstGeom prst="rect">
            <a:avLst/>
          </a:prstGeom>
          <a:noFill/>
        </p:spPr>
        <p:txBody>
          <a:bodyPr wrap="square">
            <a:spAutoFit/>
          </a:bodyPr>
          <a:lstStyle/>
          <a:p>
            <a:r>
              <a:rPr lang="fr-FR" sz="1600" b="1" i="0" dirty="0">
                <a:solidFill>
                  <a:srgbClr val="091625"/>
                </a:solidFill>
                <a:effectLst/>
                <a:highlight>
                  <a:srgbClr val="FFFFFF"/>
                </a:highlight>
              </a:rPr>
              <a:t>Carte d’Etat-Major</a:t>
            </a:r>
          </a:p>
          <a:p>
            <a:r>
              <a:rPr lang="fr-FR" sz="1600" b="0" i="0" dirty="0">
                <a:solidFill>
                  <a:srgbClr val="091625"/>
                </a:solidFill>
                <a:effectLst/>
                <a:highlight>
                  <a:srgbClr val="FFFFFF"/>
                </a:highlight>
              </a:rPr>
              <a:t>À la suite du succès des essais cartographiques menés dès 1818 à l’initiative de Louis XVIII qui souhaitait disposer d’une cartographie plus précise que celle de Cassini</a:t>
            </a:r>
            <a:r>
              <a:rPr lang="fr-FR" sz="1600" dirty="0">
                <a:solidFill>
                  <a:srgbClr val="091625"/>
                </a:solidFill>
                <a:highlight>
                  <a:srgbClr val="FFFFFF"/>
                </a:highlight>
              </a:rPr>
              <a:t>. </a:t>
            </a:r>
          </a:p>
          <a:p>
            <a:endParaRPr lang="fr-FR" sz="1600" b="0" i="0" dirty="0">
              <a:solidFill>
                <a:srgbClr val="091625"/>
              </a:solidFill>
              <a:effectLst/>
              <a:highlight>
                <a:srgbClr val="FFFFFF"/>
              </a:highlight>
            </a:endParaRPr>
          </a:p>
          <a:p>
            <a:r>
              <a:rPr lang="fr-FR" sz="1600" b="0" i="0" dirty="0">
                <a:solidFill>
                  <a:srgbClr val="091625"/>
                </a:solidFill>
                <a:effectLst/>
                <a:highlight>
                  <a:srgbClr val="FFFFFF"/>
                </a:highlight>
              </a:rPr>
              <a:t>Les 965 cartes sont réalisées par le Dépôt général de la Guerre et de la Géographie réorganisé en 1830 par son nouveau directeur, le général baron </a:t>
            </a:r>
            <a:r>
              <a:rPr lang="fr-FR" sz="1600" b="0" i="0" dirty="0" err="1">
                <a:solidFill>
                  <a:srgbClr val="091625"/>
                </a:solidFill>
                <a:effectLst/>
                <a:highlight>
                  <a:srgbClr val="FFFFFF"/>
                </a:highlight>
              </a:rPr>
              <a:t>Pelet</a:t>
            </a:r>
            <a:r>
              <a:rPr lang="fr-FR" sz="1600" b="0" i="0" dirty="0">
                <a:solidFill>
                  <a:srgbClr val="091625"/>
                </a:solidFill>
                <a:effectLst/>
                <a:highlight>
                  <a:srgbClr val="FFFFFF"/>
                </a:highlight>
              </a:rPr>
              <a:t>. La projection utilisée est celle de Bonne, un avatar de la deuxième projection de Ptolémée (homéotère, ou « en manteau »).</a:t>
            </a:r>
            <a:endParaRPr lang="fr-FR" sz="1600" dirty="0"/>
          </a:p>
        </p:txBody>
      </p:sp>
    </p:spTree>
    <p:extLst>
      <p:ext uri="{BB962C8B-B14F-4D97-AF65-F5344CB8AC3E}">
        <p14:creationId xmlns:p14="http://schemas.microsoft.com/office/powerpoint/2010/main" val="16161565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E808E4-016E-47D1-9346-FE268CBDB1FC}">
  <ds:schemaRefs>
    <ds:schemaRef ds:uri="http://schemas.microsoft.com/sharepoint/v3/contenttype/forms"/>
  </ds:schemaRefs>
</ds:datastoreItem>
</file>

<file path=customXml/itemProps2.xml><?xml version="1.0" encoding="utf-8"?>
<ds:datastoreItem xmlns:ds="http://schemas.openxmlformats.org/officeDocument/2006/customXml" ds:itemID="{3FE28A7D-4994-450F-A389-EA5BDDE79F91}">
  <ds:schemaRefs>
    <ds:schemaRef ds:uri="264dcc1a-d152-4345-8f87-f360df46a2da"/>
    <ds:schemaRef ds:uri="989a7fbe-d482-426b-868a-b7a6a2da0ca3"/>
    <ds:schemaRef ds:uri="http://schemas.microsoft.com/office/2006/metadata/properties"/>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http://www.w3.org/XML/1998/namespace"/>
  </ds:schemaRefs>
</ds:datastoreItem>
</file>

<file path=customXml/itemProps3.xml><?xml version="1.0" encoding="utf-8"?>
<ds:datastoreItem xmlns:ds="http://schemas.openxmlformats.org/officeDocument/2006/customXml" ds:itemID="{183F038F-F67C-40A7-9F13-B6A9FC1BF54C}"/>
</file>

<file path=docProps/app.xml><?xml version="1.0" encoding="utf-8"?>
<Properties xmlns="http://schemas.openxmlformats.org/officeDocument/2006/extended-properties" xmlns:vt="http://schemas.openxmlformats.org/officeDocument/2006/docPropsVTypes">
  <TotalTime>2285</TotalTime>
  <Words>928</Words>
  <Application>Microsoft Macintosh PowerPoint</Application>
  <PresentationFormat>Grand écran</PresentationFormat>
  <Paragraphs>49</Paragraphs>
  <Slides>34</Slides>
  <Notes>6</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34</vt:i4>
      </vt:variant>
    </vt:vector>
  </HeadingPairs>
  <TitlesOfParts>
    <vt:vector size="43" baseType="lpstr">
      <vt:lpstr>Aptos</vt:lpstr>
      <vt:lpstr>Aptos Display</vt:lpstr>
      <vt:lpstr>Arial</vt:lpstr>
      <vt:lpstr>Arial Nova</vt:lpstr>
      <vt:lpstr>Fira Sans</vt:lpstr>
      <vt:lpstr>GillSans</vt:lpstr>
      <vt:lpstr>inherit</vt:lpstr>
      <vt:lpstr>Open Sans</vt:lpstr>
      <vt:lpstr>Thème Office</vt:lpstr>
      <vt:lpstr>Pour un renouveau cartographique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un renouveau cartographique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Pour un renouveau cartographique</dc:title>
  <dc:creator>Karine Hurel</dc:creator>
  <cp:lastModifiedBy>Karine Hurel</cp:lastModifiedBy>
  <cp:revision>11</cp:revision>
  <dcterms:created xsi:type="dcterms:W3CDTF">2024-06-24T09:54:40Z</dcterms:created>
  <dcterms:modified xsi:type="dcterms:W3CDTF">2025-02-06T13:34:15Z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y fmtid="{D5CDD505-2E9C-101B-9397-08002B2CF9AE}" pid="3" name="MediaServiceImageTags">
    <vt:lpwstr/>
  </property>
</Properties>
</file>