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4"/>
  </p:sldMasterIdLst>
  <p:notesMasterIdLst>
    <p:notesMasterId r:id="rId17"/>
  </p:notesMasterIdLst>
  <p:sldIdLst>
    <p:sldId id="256" r:id="rId5"/>
    <p:sldId id="274" r:id="rId6"/>
    <p:sldId id="273" r:id="rId7"/>
    <p:sldId id="264" r:id="rId8"/>
    <p:sldId id="281" r:id="rId9"/>
    <p:sldId id="282" r:id="rId10"/>
    <p:sldId id="280" r:id="rId11"/>
    <p:sldId id="277" r:id="rId12"/>
    <p:sldId id="283" r:id="rId13"/>
    <p:sldId id="285" r:id="rId14"/>
    <p:sldId id="284" r:id="rId15"/>
    <p:sldId id="261" r:id="rId1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E12A2F-35E7-C5BE-4902-14D26EA2A78A}" name="Louis Durrant" initials="LD" userId="S::ldurrant@ieep.eu::f2e92b70-a4b9-4aca-b897-fd201117acb1" providerId="AD"/>
  <p188:author id="{162AB2DC-8D30-075F-2AE0-D26780576654}" name="Julia Bognar" initials="JB" userId="S::jbognar@ieep.eu::6efab774-53a4-4fcc-8728-74827fc35a80" providerId="AD"/>
  <p188:author id="{BC7E37F1-D026-1AC9-A754-41766A44A405}" name="Laure-lou Tremblay" initials="LT" userId="S::ltremblay@ieep.eu::cdaf0311-2680-4410-a25e-4c61defaa89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DB"/>
    <a:srgbClr val="BBCE9E"/>
    <a:srgbClr val="3235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A5E3FE-D8CD-3E46-498A-E6C58A21F1E9}" v="2" dt="2025-11-04T07:30:54.73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85" autoAdjust="0"/>
    <p:restoredTop sz="94694"/>
  </p:normalViewPr>
  <p:slideViewPr>
    <p:cSldViewPr>
      <p:cViewPr varScale="1">
        <p:scale>
          <a:sx n="59" d="100"/>
          <a:sy n="59" d="100"/>
        </p:scale>
        <p:origin x="288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1308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193FAF-0463-4D01-A545-229DCD9091F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BE"/>
        </a:p>
      </dgm:t>
    </dgm:pt>
    <dgm:pt modelId="{A5E71BDC-883D-4778-9E1C-C2C21A7564E1}">
      <dgm:prSet phldrT="[Text]" phldr="0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GB" sz="1200" b="1" dirty="0">
              <a:solidFill>
                <a:schemeClr val="tx1">
                  <a:lumMod val="50000"/>
                </a:schemeClr>
              </a:solidFill>
            </a:rPr>
            <a:t>What am I working on?</a:t>
          </a:r>
          <a:endParaRPr lang="en-BE" sz="1200" b="1" dirty="0">
            <a:solidFill>
              <a:schemeClr val="tx1">
                <a:lumMod val="50000"/>
              </a:schemeClr>
            </a:solidFill>
          </a:endParaRPr>
        </a:p>
      </dgm:t>
    </dgm:pt>
    <dgm:pt modelId="{EA204565-A3AE-4DE7-B7EA-FCAF97BDB4A4}" type="parTrans" cxnId="{5476B091-E511-4C02-BEDF-841EE97024F4}">
      <dgm:prSet/>
      <dgm:spPr/>
      <dgm:t>
        <a:bodyPr/>
        <a:lstStyle/>
        <a:p>
          <a:endParaRPr lang="en-BE"/>
        </a:p>
      </dgm:t>
    </dgm:pt>
    <dgm:pt modelId="{02E8F5D6-7B2F-4957-99A6-223D41C2FE76}" type="sibTrans" cxnId="{5476B091-E511-4C02-BEDF-841EE97024F4}">
      <dgm:prSet/>
      <dgm:spPr/>
      <dgm:t>
        <a:bodyPr/>
        <a:lstStyle/>
        <a:p>
          <a:endParaRPr lang="en-BE"/>
        </a:p>
      </dgm:t>
    </dgm:pt>
    <dgm:pt modelId="{F2644657-60AE-4C3F-9440-C6BF019959A7}">
      <dgm:prSet phldrT="[Text]" phldr="0" custT="1"/>
      <dgm:spPr>
        <a:solidFill>
          <a:schemeClr val="tx2">
            <a:lumMod val="20000"/>
            <a:lumOff val="80000"/>
          </a:schemeClr>
        </a:solidFill>
        <a:ln w="15875">
          <a:solidFill>
            <a:schemeClr val="tx1">
              <a:lumMod val="50000"/>
            </a:schemeClr>
          </a:solidFill>
        </a:ln>
      </dgm:spPr>
      <dgm:t>
        <a:bodyPr/>
        <a:lstStyle/>
        <a:p>
          <a:r>
            <a:rPr lang="en-GB" sz="1100" b="1" dirty="0">
              <a:solidFill>
                <a:schemeClr val="tx1">
                  <a:lumMod val="50000"/>
                </a:schemeClr>
              </a:solidFill>
            </a:rPr>
            <a:t>Systemic risk anticipation &amp; understanding</a:t>
          </a:r>
          <a:endParaRPr lang="en-BE" sz="1100" b="1" dirty="0">
            <a:solidFill>
              <a:schemeClr val="tx1">
                <a:lumMod val="50000"/>
              </a:schemeClr>
            </a:solidFill>
          </a:endParaRPr>
        </a:p>
      </dgm:t>
    </dgm:pt>
    <dgm:pt modelId="{83B98B3F-C61C-4EBD-8C58-30192DCB0674}" type="parTrans" cxnId="{51DB83F5-B359-48A5-8F91-B25A21599211}">
      <dgm:prSet/>
      <dgm:spPr/>
      <dgm:t>
        <a:bodyPr/>
        <a:lstStyle/>
        <a:p>
          <a:endParaRPr lang="en-BE"/>
        </a:p>
      </dgm:t>
    </dgm:pt>
    <dgm:pt modelId="{31A260D0-1EF0-4E73-B351-04EBCAD36012}" type="sibTrans" cxnId="{51DB83F5-B359-48A5-8F91-B25A21599211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BE"/>
        </a:p>
      </dgm:t>
    </dgm:pt>
    <dgm:pt modelId="{06274E73-96D6-4DD5-8A61-DF40EC4268EF}">
      <dgm:prSet phldrT="[Text]" phldr="0" custT="1"/>
      <dgm:spPr>
        <a:solidFill>
          <a:schemeClr val="accent5">
            <a:lumMod val="60000"/>
            <a:lumOff val="40000"/>
          </a:schemeClr>
        </a:solidFill>
        <a:ln w="15875"/>
      </dgm:spPr>
      <dgm:t>
        <a:bodyPr/>
        <a:lstStyle/>
        <a:p>
          <a:r>
            <a:rPr lang="en-GB" sz="1200" b="1" dirty="0">
              <a:solidFill>
                <a:schemeClr val="tx1">
                  <a:lumMod val="50000"/>
                </a:schemeClr>
              </a:solidFill>
            </a:rPr>
            <a:t>Nature-based solutions</a:t>
          </a:r>
          <a:endParaRPr lang="en-BE" sz="1200" b="1" dirty="0">
            <a:solidFill>
              <a:schemeClr val="tx1">
                <a:lumMod val="50000"/>
              </a:schemeClr>
            </a:solidFill>
          </a:endParaRPr>
        </a:p>
      </dgm:t>
    </dgm:pt>
    <dgm:pt modelId="{CED0D967-49F3-4A9E-A8ED-C12D8156F30E}" type="parTrans" cxnId="{C3322F27-164F-455D-9577-C6E508237030}">
      <dgm:prSet/>
      <dgm:spPr/>
      <dgm:t>
        <a:bodyPr/>
        <a:lstStyle/>
        <a:p>
          <a:endParaRPr lang="en-BE"/>
        </a:p>
      </dgm:t>
    </dgm:pt>
    <dgm:pt modelId="{22DAEE3F-A991-4FCD-9034-AC348D038675}" type="sibTrans" cxnId="{C3322F27-164F-455D-9577-C6E508237030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BE"/>
        </a:p>
      </dgm:t>
    </dgm:pt>
    <dgm:pt modelId="{8643D5D1-DCFD-40AF-A1C5-8D6944C7D9FE}">
      <dgm:prSet phldrT="[Text]" phldr="0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GB" sz="1200" dirty="0">
              <a:solidFill>
                <a:schemeClr val="tx1">
                  <a:lumMod val="50000"/>
                </a:schemeClr>
              </a:solidFill>
            </a:rPr>
            <a:t>Water &amp; Land Management</a:t>
          </a:r>
          <a:endParaRPr lang="en-BE" sz="1200" dirty="0">
            <a:solidFill>
              <a:schemeClr val="tx1">
                <a:lumMod val="50000"/>
              </a:schemeClr>
            </a:solidFill>
          </a:endParaRPr>
        </a:p>
      </dgm:t>
    </dgm:pt>
    <dgm:pt modelId="{2A862BBA-C870-465C-8A0E-4DC2C94660CF}" type="parTrans" cxnId="{C3D59DEB-6A33-4780-95ED-20FD058F2B26}">
      <dgm:prSet/>
      <dgm:spPr/>
      <dgm:t>
        <a:bodyPr/>
        <a:lstStyle/>
        <a:p>
          <a:endParaRPr lang="en-BE"/>
        </a:p>
      </dgm:t>
    </dgm:pt>
    <dgm:pt modelId="{1E272D89-56C3-4D91-BEBC-4FF66579AD38}" type="sibTrans" cxnId="{C3D59DEB-6A33-4780-95ED-20FD058F2B26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BE"/>
        </a:p>
      </dgm:t>
    </dgm:pt>
    <dgm:pt modelId="{BA7EA44C-EDFF-4733-AD55-3E21A14F7D35}">
      <dgm:prSet phldrT="[Text]" phldr="0" custT="1"/>
      <dgm:spPr>
        <a:solidFill>
          <a:schemeClr val="accent4">
            <a:lumMod val="60000"/>
            <a:lumOff val="40000"/>
          </a:schemeClr>
        </a:solidFill>
        <a:ln w="15875"/>
      </dgm:spPr>
      <dgm:t>
        <a:bodyPr/>
        <a:lstStyle/>
        <a:p>
          <a:r>
            <a:rPr lang="en-GB" sz="1400" b="1" dirty="0">
              <a:solidFill>
                <a:schemeClr val="tx1">
                  <a:lumMod val="50000"/>
                </a:schemeClr>
              </a:solidFill>
            </a:rPr>
            <a:t>Resilience</a:t>
          </a:r>
          <a:endParaRPr lang="en-BE" sz="1400" b="1" dirty="0">
            <a:solidFill>
              <a:schemeClr val="tx1">
                <a:lumMod val="50000"/>
              </a:schemeClr>
            </a:solidFill>
          </a:endParaRPr>
        </a:p>
      </dgm:t>
    </dgm:pt>
    <dgm:pt modelId="{E71AE301-80DC-49E9-B028-672D2AAA5F44}" type="parTrans" cxnId="{85B69B2A-F503-439B-92A7-968144F321E3}">
      <dgm:prSet/>
      <dgm:spPr/>
      <dgm:t>
        <a:bodyPr/>
        <a:lstStyle/>
        <a:p>
          <a:endParaRPr lang="en-BE"/>
        </a:p>
      </dgm:t>
    </dgm:pt>
    <dgm:pt modelId="{DDCA1481-6AC9-41C4-B9F0-5EF127C3FD0D}" type="sibTrans" cxnId="{85B69B2A-F503-439B-92A7-968144F321E3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BE"/>
        </a:p>
      </dgm:t>
    </dgm:pt>
    <dgm:pt modelId="{E3042E1E-4124-4F00-8164-8BEFE4E7D1EE}">
      <dgm:prSet phldrT="[Text]" phldr="0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GB" sz="1200" dirty="0">
              <a:solidFill>
                <a:schemeClr val="tx1">
                  <a:lumMod val="50000"/>
                </a:schemeClr>
              </a:solidFill>
            </a:rPr>
            <a:t>Governance &amp; Financing </a:t>
          </a:r>
          <a:endParaRPr lang="en-BE" sz="1200" dirty="0">
            <a:solidFill>
              <a:schemeClr val="tx1">
                <a:lumMod val="50000"/>
              </a:schemeClr>
            </a:solidFill>
          </a:endParaRPr>
        </a:p>
      </dgm:t>
    </dgm:pt>
    <dgm:pt modelId="{924A7A5B-793D-4496-8FB4-316033226972}" type="parTrans" cxnId="{3389BF7B-4D74-4208-BE41-BB173A94B0DE}">
      <dgm:prSet/>
      <dgm:spPr/>
      <dgm:t>
        <a:bodyPr/>
        <a:lstStyle/>
        <a:p>
          <a:endParaRPr lang="en-BE"/>
        </a:p>
      </dgm:t>
    </dgm:pt>
    <dgm:pt modelId="{05A61539-0A25-40C8-B8E7-BB4B6BB2491B}" type="sibTrans" cxnId="{3389BF7B-4D74-4208-BE41-BB173A94B0DE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BE"/>
        </a:p>
      </dgm:t>
    </dgm:pt>
    <dgm:pt modelId="{533DECEB-419D-4350-A505-03BAF40E84CC}" type="pres">
      <dgm:prSet presAssocID="{2C193FAF-0463-4D01-A545-229DCD9091F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7FB7C75-1CFD-4F12-A0ED-F17C2E8FDFFA}" type="pres">
      <dgm:prSet presAssocID="{A5E71BDC-883D-4778-9E1C-C2C21A7564E1}" presName="centerShape" presStyleLbl="node0" presStyleIdx="0" presStyleCnt="1" custScaleX="77283" custScaleY="75070"/>
      <dgm:spPr/>
    </dgm:pt>
    <dgm:pt modelId="{E04BF828-CBA3-4D02-A6B8-4ED7593DB948}" type="pres">
      <dgm:prSet presAssocID="{F2644657-60AE-4C3F-9440-C6BF019959A7}" presName="node" presStyleLbl="node1" presStyleIdx="0" presStyleCnt="5" custScaleX="124205" custScaleY="120567">
        <dgm:presLayoutVars>
          <dgm:bulletEnabled val="1"/>
        </dgm:presLayoutVars>
      </dgm:prSet>
      <dgm:spPr/>
    </dgm:pt>
    <dgm:pt modelId="{40ADC4F8-F233-400E-8A63-20B809C73540}" type="pres">
      <dgm:prSet presAssocID="{F2644657-60AE-4C3F-9440-C6BF019959A7}" presName="dummy" presStyleCnt="0"/>
      <dgm:spPr/>
    </dgm:pt>
    <dgm:pt modelId="{8F208D7A-EE8A-4271-BA7F-B3128BA857CB}" type="pres">
      <dgm:prSet presAssocID="{31A260D0-1EF0-4E73-B351-04EBCAD36012}" presName="sibTrans" presStyleLbl="sibTrans2D1" presStyleIdx="0" presStyleCnt="5"/>
      <dgm:spPr/>
    </dgm:pt>
    <dgm:pt modelId="{BD6FCFD2-F0DD-48B4-9D88-D2500AB5DB1F}" type="pres">
      <dgm:prSet presAssocID="{06274E73-96D6-4DD5-8A61-DF40EC4268EF}" presName="node" presStyleLbl="node1" presStyleIdx="1" presStyleCnt="5" custScaleX="125718" custScaleY="121631">
        <dgm:presLayoutVars>
          <dgm:bulletEnabled val="1"/>
        </dgm:presLayoutVars>
      </dgm:prSet>
      <dgm:spPr/>
    </dgm:pt>
    <dgm:pt modelId="{8D8ABFAE-9E83-4ADD-BAA0-7F5659D12D51}" type="pres">
      <dgm:prSet presAssocID="{06274E73-96D6-4DD5-8A61-DF40EC4268EF}" presName="dummy" presStyleCnt="0"/>
      <dgm:spPr/>
    </dgm:pt>
    <dgm:pt modelId="{77DA773E-91D0-482D-93A8-D51CAB4AB8D9}" type="pres">
      <dgm:prSet presAssocID="{22DAEE3F-A991-4FCD-9034-AC348D038675}" presName="sibTrans" presStyleLbl="sibTrans2D1" presStyleIdx="1" presStyleCnt="5"/>
      <dgm:spPr/>
    </dgm:pt>
    <dgm:pt modelId="{A2EA93DC-1D7A-4537-9F6C-F4EA81F795AC}" type="pres">
      <dgm:prSet presAssocID="{8643D5D1-DCFD-40AF-A1C5-8D6944C7D9FE}" presName="node" presStyleLbl="node1" presStyleIdx="2" presStyleCnt="5" custScaleX="128037" custScaleY="126641">
        <dgm:presLayoutVars>
          <dgm:bulletEnabled val="1"/>
        </dgm:presLayoutVars>
      </dgm:prSet>
      <dgm:spPr/>
    </dgm:pt>
    <dgm:pt modelId="{94AADBEB-68F8-4897-9071-2E20005BDAC3}" type="pres">
      <dgm:prSet presAssocID="{8643D5D1-DCFD-40AF-A1C5-8D6944C7D9FE}" presName="dummy" presStyleCnt="0"/>
      <dgm:spPr/>
    </dgm:pt>
    <dgm:pt modelId="{764AD691-E545-4475-A497-CF1956D024D4}" type="pres">
      <dgm:prSet presAssocID="{1E272D89-56C3-4D91-BEBC-4FF66579AD38}" presName="sibTrans" presStyleLbl="sibTrans2D1" presStyleIdx="2" presStyleCnt="5"/>
      <dgm:spPr/>
    </dgm:pt>
    <dgm:pt modelId="{1A3CEEBE-A435-4CD6-B428-FC788A7C6142}" type="pres">
      <dgm:prSet presAssocID="{BA7EA44C-EDFF-4733-AD55-3E21A14F7D35}" presName="node" presStyleLbl="node1" presStyleIdx="3" presStyleCnt="5" custScaleX="124960" custScaleY="120680">
        <dgm:presLayoutVars>
          <dgm:bulletEnabled val="1"/>
        </dgm:presLayoutVars>
      </dgm:prSet>
      <dgm:spPr/>
    </dgm:pt>
    <dgm:pt modelId="{E1304308-E971-4C4C-972F-6389CE066878}" type="pres">
      <dgm:prSet presAssocID="{BA7EA44C-EDFF-4733-AD55-3E21A14F7D35}" presName="dummy" presStyleCnt="0"/>
      <dgm:spPr/>
    </dgm:pt>
    <dgm:pt modelId="{2AFB2CE2-6A8D-46D6-92EF-FD9C8CE4E129}" type="pres">
      <dgm:prSet presAssocID="{DDCA1481-6AC9-41C4-B9F0-5EF127C3FD0D}" presName="sibTrans" presStyleLbl="sibTrans2D1" presStyleIdx="3" presStyleCnt="5"/>
      <dgm:spPr/>
    </dgm:pt>
    <dgm:pt modelId="{90031298-4F20-44FB-937A-E9A756BDAEA3}" type="pres">
      <dgm:prSet presAssocID="{E3042E1E-4124-4F00-8164-8BEFE4E7D1EE}" presName="node" presStyleLbl="node1" presStyleIdx="4" presStyleCnt="5" custScaleX="121751" custScaleY="121631">
        <dgm:presLayoutVars>
          <dgm:bulletEnabled val="1"/>
        </dgm:presLayoutVars>
      </dgm:prSet>
      <dgm:spPr/>
    </dgm:pt>
    <dgm:pt modelId="{8688323F-2F5A-474E-A541-14654AB4646C}" type="pres">
      <dgm:prSet presAssocID="{E3042E1E-4124-4F00-8164-8BEFE4E7D1EE}" presName="dummy" presStyleCnt="0"/>
      <dgm:spPr/>
    </dgm:pt>
    <dgm:pt modelId="{93ED7177-9EC5-4D0F-A240-BB688AE15B7E}" type="pres">
      <dgm:prSet presAssocID="{05A61539-0A25-40C8-B8E7-BB4B6BB2491B}" presName="sibTrans" presStyleLbl="sibTrans2D1" presStyleIdx="4" presStyleCnt="5"/>
      <dgm:spPr/>
    </dgm:pt>
  </dgm:ptLst>
  <dgm:cxnLst>
    <dgm:cxn modelId="{1BB0FE05-6DFB-4409-8BB5-7D4450DA8364}" type="presOf" srcId="{8643D5D1-DCFD-40AF-A1C5-8D6944C7D9FE}" destId="{A2EA93DC-1D7A-4537-9F6C-F4EA81F795AC}" srcOrd="0" destOrd="0" presId="urn:microsoft.com/office/officeart/2005/8/layout/radial6"/>
    <dgm:cxn modelId="{C3322F27-164F-455D-9577-C6E508237030}" srcId="{A5E71BDC-883D-4778-9E1C-C2C21A7564E1}" destId="{06274E73-96D6-4DD5-8A61-DF40EC4268EF}" srcOrd="1" destOrd="0" parTransId="{CED0D967-49F3-4A9E-A8ED-C12D8156F30E}" sibTransId="{22DAEE3F-A991-4FCD-9034-AC348D038675}"/>
    <dgm:cxn modelId="{85B69B2A-F503-439B-92A7-968144F321E3}" srcId="{A5E71BDC-883D-4778-9E1C-C2C21A7564E1}" destId="{BA7EA44C-EDFF-4733-AD55-3E21A14F7D35}" srcOrd="3" destOrd="0" parTransId="{E71AE301-80DC-49E9-B028-672D2AAA5F44}" sibTransId="{DDCA1481-6AC9-41C4-B9F0-5EF127C3FD0D}"/>
    <dgm:cxn modelId="{F2D7CE2B-CFED-4D76-9954-DACFD26CF3B9}" type="presOf" srcId="{1E272D89-56C3-4D91-BEBC-4FF66579AD38}" destId="{764AD691-E545-4475-A497-CF1956D024D4}" srcOrd="0" destOrd="0" presId="urn:microsoft.com/office/officeart/2005/8/layout/radial6"/>
    <dgm:cxn modelId="{C430B43B-BE36-44AB-B06E-DC8096B0A39D}" type="presOf" srcId="{06274E73-96D6-4DD5-8A61-DF40EC4268EF}" destId="{BD6FCFD2-F0DD-48B4-9D88-D2500AB5DB1F}" srcOrd="0" destOrd="0" presId="urn:microsoft.com/office/officeart/2005/8/layout/radial6"/>
    <dgm:cxn modelId="{8476725E-BFFF-4ACD-AA20-3F31A8277BE6}" type="presOf" srcId="{2C193FAF-0463-4D01-A545-229DCD9091F7}" destId="{533DECEB-419D-4350-A505-03BAF40E84CC}" srcOrd="0" destOrd="0" presId="urn:microsoft.com/office/officeart/2005/8/layout/radial6"/>
    <dgm:cxn modelId="{1C2E4E69-848B-4257-85A7-EF9217741ABD}" type="presOf" srcId="{E3042E1E-4124-4F00-8164-8BEFE4E7D1EE}" destId="{90031298-4F20-44FB-937A-E9A756BDAEA3}" srcOrd="0" destOrd="0" presId="urn:microsoft.com/office/officeart/2005/8/layout/radial6"/>
    <dgm:cxn modelId="{3389BF7B-4D74-4208-BE41-BB173A94B0DE}" srcId="{A5E71BDC-883D-4778-9E1C-C2C21A7564E1}" destId="{E3042E1E-4124-4F00-8164-8BEFE4E7D1EE}" srcOrd="4" destOrd="0" parTransId="{924A7A5B-793D-4496-8FB4-316033226972}" sibTransId="{05A61539-0A25-40C8-B8E7-BB4B6BB2491B}"/>
    <dgm:cxn modelId="{2AF5267D-9FFD-4CD6-91B8-3FCE1D4A2227}" type="presOf" srcId="{22DAEE3F-A991-4FCD-9034-AC348D038675}" destId="{77DA773E-91D0-482D-93A8-D51CAB4AB8D9}" srcOrd="0" destOrd="0" presId="urn:microsoft.com/office/officeart/2005/8/layout/radial6"/>
    <dgm:cxn modelId="{5476B091-E511-4C02-BEDF-841EE97024F4}" srcId="{2C193FAF-0463-4D01-A545-229DCD9091F7}" destId="{A5E71BDC-883D-4778-9E1C-C2C21A7564E1}" srcOrd="0" destOrd="0" parTransId="{EA204565-A3AE-4DE7-B7EA-FCAF97BDB4A4}" sibTransId="{02E8F5D6-7B2F-4957-99A6-223D41C2FE76}"/>
    <dgm:cxn modelId="{3F170896-DE39-4DEE-BBE2-067B043B7854}" type="presOf" srcId="{05A61539-0A25-40C8-B8E7-BB4B6BB2491B}" destId="{93ED7177-9EC5-4D0F-A240-BB688AE15B7E}" srcOrd="0" destOrd="0" presId="urn:microsoft.com/office/officeart/2005/8/layout/radial6"/>
    <dgm:cxn modelId="{1E3B9EA1-1C85-493A-85C1-A2C7CEBEEE9A}" type="presOf" srcId="{31A260D0-1EF0-4E73-B351-04EBCAD36012}" destId="{8F208D7A-EE8A-4271-BA7F-B3128BA857CB}" srcOrd="0" destOrd="0" presId="urn:microsoft.com/office/officeart/2005/8/layout/radial6"/>
    <dgm:cxn modelId="{90F169B6-CA0A-43A6-9EC4-31C1E47BBFFC}" type="presOf" srcId="{F2644657-60AE-4C3F-9440-C6BF019959A7}" destId="{E04BF828-CBA3-4D02-A6B8-4ED7593DB948}" srcOrd="0" destOrd="0" presId="urn:microsoft.com/office/officeart/2005/8/layout/radial6"/>
    <dgm:cxn modelId="{D8985DDB-1960-469B-A913-0E7642BD15FE}" type="presOf" srcId="{DDCA1481-6AC9-41C4-B9F0-5EF127C3FD0D}" destId="{2AFB2CE2-6A8D-46D6-92EF-FD9C8CE4E129}" srcOrd="0" destOrd="0" presId="urn:microsoft.com/office/officeart/2005/8/layout/radial6"/>
    <dgm:cxn modelId="{C3D59DEB-6A33-4780-95ED-20FD058F2B26}" srcId="{A5E71BDC-883D-4778-9E1C-C2C21A7564E1}" destId="{8643D5D1-DCFD-40AF-A1C5-8D6944C7D9FE}" srcOrd="2" destOrd="0" parTransId="{2A862BBA-C870-465C-8A0E-4DC2C94660CF}" sibTransId="{1E272D89-56C3-4D91-BEBC-4FF66579AD38}"/>
    <dgm:cxn modelId="{702F7EF0-A909-4ACE-BEEB-717A53A04EE7}" type="presOf" srcId="{BA7EA44C-EDFF-4733-AD55-3E21A14F7D35}" destId="{1A3CEEBE-A435-4CD6-B428-FC788A7C6142}" srcOrd="0" destOrd="0" presId="urn:microsoft.com/office/officeart/2005/8/layout/radial6"/>
    <dgm:cxn modelId="{51DB83F5-B359-48A5-8F91-B25A21599211}" srcId="{A5E71BDC-883D-4778-9E1C-C2C21A7564E1}" destId="{F2644657-60AE-4C3F-9440-C6BF019959A7}" srcOrd="0" destOrd="0" parTransId="{83B98B3F-C61C-4EBD-8C58-30192DCB0674}" sibTransId="{31A260D0-1EF0-4E73-B351-04EBCAD36012}"/>
    <dgm:cxn modelId="{A04B26FE-5C3B-4A5E-BD1E-6C7AD824A98A}" type="presOf" srcId="{A5E71BDC-883D-4778-9E1C-C2C21A7564E1}" destId="{97FB7C75-1CFD-4F12-A0ED-F17C2E8FDFFA}" srcOrd="0" destOrd="0" presId="urn:microsoft.com/office/officeart/2005/8/layout/radial6"/>
    <dgm:cxn modelId="{E7AF5867-423A-4A3E-A90A-BC79C990ABBE}" type="presParOf" srcId="{533DECEB-419D-4350-A505-03BAF40E84CC}" destId="{97FB7C75-1CFD-4F12-A0ED-F17C2E8FDFFA}" srcOrd="0" destOrd="0" presId="urn:microsoft.com/office/officeart/2005/8/layout/radial6"/>
    <dgm:cxn modelId="{6E2910D3-9BA2-4741-950E-4B5FE0849842}" type="presParOf" srcId="{533DECEB-419D-4350-A505-03BAF40E84CC}" destId="{E04BF828-CBA3-4D02-A6B8-4ED7593DB948}" srcOrd="1" destOrd="0" presId="urn:microsoft.com/office/officeart/2005/8/layout/radial6"/>
    <dgm:cxn modelId="{133568B6-1811-4DF4-9E59-98FB63C928AE}" type="presParOf" srcId="{533DECEB-419D-4350-A505-03BAF40E84CC}" destId="{40ADC4F8-F233-400E-8A63-20B809C73540}" srcOrd="2" destOrd="0" presId="urn:microsoft.com/office/officeart/2005/8/layout/radial6"/>
    <dgm:cxn modelId="{31233E91-BB26-42E2-922D-A5B9BACA3EA9}" type="presParOf" srcId="{533DECEB-419D-4350-A505-03BAF40E84CC}" destId="{8F208D7A-EE8A-4271-BA7F-B3128BA857CB}" srcOrd="3" destOrd="0" presId="urn:microsoft.com/office/officeart/2005/8/layout/radial6"/>
    <dgm:cxn modelId="{E06D7971-EA7D-4A16-AFE8-3620388886E0}" type="presParOf" srcId="{533DECEB-419D-4350-A505-03BAF40E84CC}" destId="{BD6FCFD2-F0DD-48B4-9D88-D2500AB5DB1F}" srcOrd="4" destOrd="0" presId="urn:microsoft.com/office/officeart/2005/8/layout/radial6"/>
    <dgm:cxn modelId="{2D35A214-2C6D-4E63-B61D-2216BB03A4B9}" type="presParOf" srcId="{533DECEB-419D-4350-A505-03BAF40E84CC}" destId="{8D8ABFAE-9E83-4ADD-BAA0-7F5659D12D51}" srcOrd="5" destOrd="0" presId="urn:microsoft.com/office/officeart/2005/8/layout/radial6"/>
    <dgm:cxn modelId="{716C1858-8EB3-440E-819D-881EEA8D82AE}" type="presParOf" srcId="{533DECEB-419D-4350-A505-03BAF40E84CC}" destId="{77DA773E-91D0-482D-93A8-D51CAB4AB8D9}" srcOrd="6" destOrd="0" presId="urn:microsoft.com/office/officeart/2005/8/layout/radial6"/>
    <dgm:cxn modelId="{077210EA-1D82-4C2B-BA49-A5BF37D15D22}" type="presParOf" srcId="{533DECEB-419D-4350-A505-03BAF40E84CC}" destId="{A2EA93DC-1D7A-4537-9F6C-F4EA81F795AC}" srcOrd="7" destOrd="0" presId="urn:microsoft.com/office/officeart/2005/8/layout/radial6"/>
    <dgm:cxn modelId="{73E3FC48-4195-433A-B94E-F03D8F2EA7AE}" type="presParOf" srcId="{533DECEB-419D-4350-A505-03BAF40E84CC}" destId="{94AADBEB-68F8-4897-9071-2E20005BDAC3}" srcOrd="8" destOrd="0" presId="urn:microsoft.com/office/officeart/2005/8/layout/radial6"/>
    <dgm:cxn modelId="{3ED8BCB5-1142-4CB8-9F57-20D15854A1E8}" type="presParOf" srcId="{533DECEB-419D-4350-A505-03BAF40E84CC}" destId="{764AD691-E545-4475-A497-CF1956D024D4}" srcOrd="9" destOrd="0" presId="urn:microsoft.com/office/officeart/2005/8/layout/radial6"/>
    <dgm:cxn modelId="{CB8C4DD3-D35F-43EC-BBA2-A64FECB1773B}" type="presParOf" srcId="{533DECEB-419D-4350-A505-03BAF40E84CC}" destId="{1A3CEEBE-A435-4CD6-B428-FC788A7C6142}" srcOrd="10" destOrd="0" presId="urn:microsoft.com/office/officeart/2005/8/layout/radial6"/>
    <dgm:cxn modelId="{1248F6E1-A222-44E8-B31D-D4A5E5487962}" type="presParOf" srcId="{533DECEB-419D-4350-A505-03BAF40E84CC}" destId="{E1304308-E971-4C4C-972F-6389CE066878}" srcOrd="11" destOrd="0" presId="urn:microsoft.com/office/officeart/2005/8/layout/radial6"/>
    <dgm:cxn modelId="{DC51047B-9261-40F4-A6E8-FC608694C1F3}" type="presParOf" srcId="{533DECEB-419D-4350-A505-03BAF40E84CC}" destId="{2AFB2CE2-6A8D-46D6-92EF-FD9C8CE4E129}" srcOrd="12" destOrd="0" presId="urn:microsoft.com/office/officeart/2005/8/layout/radial6"/>
    <dgm:cxn modelId="{D47F6DDA-63DB-4CBC-9DDD-60766F5847D6}" type="presParOf" srcId="{533DECEB-419D-4350-A505-03BAF40E84CC}" destId="{90031298-4F20-44FB-937A-E9A756BDAEA3}" srcOrd="13" destOrd="0" presId="urn:microsoft.com/office/officeart/2005/8/layout/radial6"/>
    <dgm:cxn modelId="{97DB78B6-9015-405E-B7E4-8EC2DEBAD929}" type="presParOf" srcId="{533DECEB-419D-4350-A505-03BAF40E84CC}" destId="{8688323F-2F5A-474E-A541-14654AB4646C}" srcOrd="14" destOrd="0" presId="urn:microsoft.com/office/officeart/2005/8/layout/radial6"/>
    <dgm:cxn modelId="{989AB551-AC9E-473C-A75F-48326C622414}" type="presParOf" srcId="{533DECEB-419D-4350-A505-03BAF40E84CC}" destId="{93ED7177-9EC5-4D0F-A240-BB688AE15B7E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193FAF-0463-4D01-A545-229DCD9091F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BE"/>
        </a:p>
      </dgm:t>
    </dgm:pt>
    <dgm:pt modelId="{A5E71BDC-883D-4778-9E1C-C2C21A7564E1}">
      <dgm:prSet phldrT="[Text]" phldr="0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sz="1200" b="1" dirty="0">
              <a:solidFill>
                <a:schemeClr val="tx1">
                  <a:lumMod val="50000"/>
                </a:schemeClr>
              </a:solidFill>
            </a:rPr>
            <a:t>Sur quoi suis-je en train de travailler ?</a:t>
          </a:r>
          <a:endParaRPr lang="en-BE" sz="1200" b="1" dirty="0">
            <a:solidFill>
              <a:schemeClr val="tx1">
                <a:lumMod val="50000"/>
              </a:schemeClr>
            </a:solidFill>
          </a:endParaRPr>
        </a:p>
      </dgm:t>
    </dgm:pt>
    <dgm:pt modelId="{EA204565-A3AE-4DE7-B7EA-FCAF97BDB4A4}" type="parTrans" cxnId="{5476B091-E511-4C02-BEDF-841EE97024F4}">
      <dgm:prSet/>
      <dgm:spPr/>
      <dgm:t>
        <a:bodyPr/>
        <a:lstStyle/>
        <a:p>
          <a:endParaRPr lang="en-BE"/>
        </a:p>
      </dgm:t>
    </dgm:pt>
    <dgm:pt modelId="{02E8F5D6-7B2F-4957-99A6-223D41C2FE76}" type="sibTrans" cxnId="{5476B091-E511-4C02-BEDF-841EE97024F4}">
      <dgm:prSet/>
      <dgm:spPr/>
      <dgm:t>
        <a:bodyPr/>
        <a:lstStyle/>
        <a:p>
          <a:endParaRPr lang="en-BE"/>
        </a:p>
      </dgm:t>
    </dgm:pt>
    <dgm:pt modelId="{F2644657-60AE-4C3F-9440-C6BF019959A7}">
      <dgm:prSet phldrT="[Text]" phldr="0" custT="1"/>
      <dgm:spPr>
        <a:solidFill>
          <a:schemeClr val="tx2">
            <a:lumMod val="20000"/>
            <a:lumOff val="80000"/>
          </a:schemeClr>
        </a:solidFill>
        <a:ln w="15875">
          <a:solidFill>
            <a:schemeClr val="tx1">
              <a:lumMod val="50000"/>
            </a:schemeClr>
          </a:solidFill>
        </a:ln>
      </dgm:spPr>
      <dgm:t>
        <a:bodyPr/>
        <a:lstStyle/>
        <a:p>
          <a:r>
            <a:rPr lang="fr-FR" sz="1100" b="1" dirty="0">
              <a:solidFill>
                <a:schemeClr val="tx1">
                  <a:lumMod val="50000"/>
                </a:schemeClr>
              </a:solidFill>
            </a:rPr>
            <a:t>Anticipation et compréhension du risque systémique</a:t>
          </a:r>
          <a:endParaRPr lang="en-BE" sz="1100" b="1" dirty="0">
            <a:solidFill>
              <a:schemeClr val="tx1">
                <a:lumMod val="50000"/>
              </a:schemeClr>
            </a:solidFill>
          </a:endParaRPr>
        </a:p>
      </dgm:t>
    </dgm:pt>
    <dgm:pt modelId="{83B98B3F-C61C-4EBD-8C58-30192DCB0674}" type="parTrans" cxnId="{51DB83F5-B359-48A5-8F91-B25A21599211}">
      <dgm:prSet/>
      <dgm:spPr/>
      <dgm:t>
        <a:bodyPr/>
        <a:lstStyle/>
        <a:p>
          <a:endParaRPr lang="en-BE"/>
        </a:p>
      </dgm:t>
    </dgm:pt>
    <dgm:pt modelId="{31A260D0-1EF0-4E73-B351-04EBCAD36012}" type="sibTrans" cxnId="{51DB83F5-B359-48A5-8F91-B25A21599211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BE"/>
        </a:p>
      </dgm:t>
    </dgm:pt>
    <dgm:pt modelId="{06274E73-96D6-4DD5-8A61-DF40EC4268EF}">
      <dgm:prSet phldrT="[Text]" phldr="0" custT="1"/>
      <dgm:spPr>
        <a:solidFill>
          <a:schemeClr val="accent5">
            <a:lumMod val="60000"/>
            <a:lumOff val="40000"/>
          </a:schemeClr>
        </a:solidFill>
        <a:ln w="15875"/>
      </dgm:spPr>
      <dgm:t>
        <a:bodyPr/>
        <a:lstStyle/>
        <a:p>
          <a:r>
            <a:rPr lang="fr-FR" sz="1200" b="1" dirty="0">
              <a:solidFill>
                <a:schemeClr val="tx1">
                  <a:lumMod val="50000"/>
                </a:schemeClr>
              </a:solidFill>
            </a:rPr>
            <a:t>Solutions fondées sur la nature</a:t>
          </a:r>
          <a:endParaRPr lang="en-BE" sz="1200" b="1" dirty="0">
            <a:solidFill>
              <a:schemeClr val="tx1">
                <a:lumMod val="50000"/>
              </a:schemeClr>
            </a:solidFill>
          </a:endParaRPr>
        </a:p>
      </dgm:t>
    </dgm:pt>
    <dgm:pt modelId="{CED0D967-49F3-4A9E-A8ED-C12D8156F30E}" type="parTrans" cxnId="{C3322F27-164F-455D-9577-C6E508237030}">
      <dgm:prSet/>
      <dgm:spPr/>
      <dgm:t>
        <a:bodyPr/>
        <a:lstStyle/>
        <a:p>
          <a:endParaRPr lang="en-BE"/>
        </a:p>
      </dgm:t>
    </dgm:pt>
    <dgm:pt modelId="{22DAEE3F-A991-4FCD-9034-AC348D038675}" type="sibTrans" cxnId="{C3322F27-164F-455D-9577-C6E508237030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BE"/>
        </a:p>
      </dgm:t>
    </dgm:pt>
    <dgm:pt modelId="{8643D5D1-DCFD-40AF-A1C5-8D6944C7D9FE}">
      <dgm:prSet phldrT="[Text]" phldr="0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fr-FR" sz="1200" dirty="0">
              <a:solidFill>
                <a:schemeClr val="tx1">
                  <a:lumMod val="50000"/>
                </a:schemeClr>
              </a:solidFill>
            </a:rPr>
            <a:t>Gestion de l'eau et des terres</a:t>
          </a:r>
          <a:endParaRPr lang="en-BE" sz="1200" dirty="0">
            <a:solidFill>
              <a:schemeClr val="tx1">
                <a:lumMod val="50000"/>
              </a:schemeClr>
            </a:solidFill>
          </a:endParaRPr>
        </a:p>
      </dgm:t>
    </dgm:pt>
    <dgm:pt modelId="{2A862BBA-C870-465C-8A0E-4DC2C94660CF}" type="parTrans" cxnId="{C3D59DEB-6A33-4780-95ED-20FD058F2B26}">
      <dgm:prSet/>
      <dgm:spPr/>
      <dgm:t>
        <a:bodyPr/>
        <a:lstStyle/>
        <a:p>
          <a:endParaRPr lang="en-BE"/>
        </a:p>
      </dgm:t>
    </dgm:pt>
    <dgm:pt modelId="{1E272D89-56C3-4D91-BEBC-4FF66579AD38}" type="sibTrans" cxnId="{C3D59DEB-6A33-4780-95ED-20FD058F2B26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BE"/>
        </a:p>
      </dgm:t>
    </dgm:pt>
    <dgm:pt modelId="{BA7EA44C-EDFF-4733-AD55-3E21A14F7D35}">
      <dgm:prSet phldrT="[Text]" phldr="0" custT="1"/>
      <dgm:spPr>
        <a:solidFill>
          <a:schemeClr val="accent4">
            <a:lumMod val="60000"/>
            <a:lumOff val="40000"/>
          </a:schemeClr>
        </a:solidFill>
        <a:ln w="15875"/>
      </dgm:spPr>
      <dgm:t>
        <a:bodyPr/>
        <a:lstStyle/>
        <a:p>
          <a:r>
            <a:rPr lang="en-GB" sz="1400" b="1" dirty="0" err="1">
              <a:solidFill>
                <a:schemeClr val="tx1">
                  <a:lumMod val="50000"/>
                </a:schemeClr>
              </a:solidFill>
            </a:rPr>
            <a:t>Résilience</a:t>
          </a:r>
          <a:endParaRPr lang="en-BE" sz="1400" b="1" dirty="0">
            <a:solidFill>
              <a:schemeClr val="tx1">
                <a:lumMod val="50000"/>
              </a:schemeClr>
            </a:solidFill>
          </a:endParaRPr>
        </a:p>
      </dgm:t>
    </dgm:pt>
    <dgm:pt modelId="{E71AE301-80DC-49E9-B028-672D2AAA5F44}" type="parTrans" cxnId="{85B69B2A-F503-439B-92A7-968144F321E3}">
      <dgm:prSet/>
      <dgm:spPr/>
      <dgm:t>
        <a:bodyPr/>
        <a:lstStyle/>
        <a:p>
          <a:endParaRPr lang="en-BE"/>
        </a:p>
      </dgm:t>
    </dgm:pt>
    <dgm:pt modelId="{DDCA1481-6AC9-41C4-B9F0-5EF127C3FD0D}" type="sibTrans" cxnId="{85B69B2A-F503-439B-92A7-968144F321E3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BE"/>
        </a:p>
      </dgm:t>
    </dgm:pt>
    <dgm:pt modelId="{E3042E1E-4124-4F00-8164-8BEFE4E7D1EE}">
      <dgm:prSet phldrT="[Text]" phldr="0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GB" sz="1200" dirty="0" err="1">
              <a:solidFill>
                <a:schemeClr val="tx1">
                  <a:lumMod val="50000"/>
                </a:schemeClr>
              </a:solidFill>
            </a:rPr>
            <a:t>Gouvernance</a:t>
          </a:r>
          <a:r>
            <a:rPr lang="en-GB" sz="1200" dirty="0">
              <a:solidFill>
                <a:schemeClr val="tx1">
                  <a:lumMod val="50000"/>
                </a:schemeClr>
              </a:solidFill>
            </a:rPr>
            <a:t> et </a:t>
          </a:r>
          <a:r>
            <a:rPr lang="en-GB" sz="1200" dirty="0" err="1">
              <a:solidFill>
                <a:schemeClr val="tx1">
                  <a:lumMod val="50000"/>
                </a:schemeClr>
              </a:solidFill>
            </a:rPr>
            <a:t>financement</a:t>
          </a:r>
          <a:endParaRPr lang="en-BE" sz="1200" dirty="0">
            <a:solidFill>
              <a:schemeClr val="tx1">
                <a:lumMod val="50000"/>
              </a:schemeClr>
            </a:solidFill>
          </a:endParaRPr>
        </a:p>
      </dgm:t>
    </dgm:pt>
    <dgm:pt modelId="{924A7A5B-793D-4496-8FB4-316033226972}" type="parTrans" cxnId="{3389BF7B-4D74-4208-BE41-BB173A94B0DE}">
      <dgm:prSet/>
      <dgm:spPr/>
      <dgm:t>
        <a:bodyPr/>
        <a:lstStyle/>
        <a:p>
          <a:endParaRPr lang="en-BE"/>
        </a:p>
      </dgm:t>
    </dgm:pt>
    <dgm:pt modelId="{05A61539-0A25-40C8-B8E7-BB4B6BB2491B}" type="sibTrans" cxnId="{3389BF7B-4D74-4208-BE41-BB173A94B0DE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BE"/>
        </a:p>
      </dgm:t>
    </dgm:pt>
    <dgm:pt modelId="{533DECEB-419D-4350-A505-03BAF40E84CC}" type="pres">
      <dgm:prSet presAssocID="{2C193FAF-0463-4D01-A545-229DCD9091F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7FB7C75-1CFD-4F12-A0ED-F17C2E8FDFFA}" type="pres">
      <dgm:prSet presAssocID="{A5E71BDC-883D-4778-9E1C-C2C21A7564E1}" presName="centerShape" presStyleLbl="node0" presStyleIdx="0" presStyleCnt="1" custScaleX="77283" custScaleY="75070"/>
      <dgm:spPr/>
    </dgm:pt>
    <dgm:pt modelId="{E04BF828-CBA3-4D02-A6B8-4ED7593DB948}" type="pres">
      <dgm:prSet presAssocID="{F2644657-60AE-4C3F-9440-C6BF019959A7}" presName="node" presStyleLbl="node1" presStyleIdx="0" presStyleCnt="5" custScaleX="139989" custScaleY="131507">
        <dgm:presLayoutVars>
          <dgm:bulletEnabled val="1"/>
        </dgm:presLayoutVars>
      </dgm:prSet>
      <dgm:spPr/>
    </dgm:pt>
    <dgm:pt modelId="{40ADC4F8-F233-400E-8A63-20B809C73540}" type="pres">
      <dgm:prSet presAssocID="{F2644657-60AE-4C3F-9440-C6BF019959A7}" presName="dummy" presStyleCnt="0"/>
      <dgm:spPr/>
    </dgm:pt>
    <dgm:pt modelId="{8F208D7A-EE8A-4271-BA7F-B3128BA857CB}" type="pres">
      <dgm:prSet presAssocID="{31A260D0-1EF0-4E73-B351-04EBCAD36012}" presName="sibTrans" presStyleLbl="sibTrans2D1" presStyleIdx="0" presStyleCnt="5"/>
      <dgm:spPr/>
    </dgm:pt>
    <dgm:pt modelId="{BD6FCFD2-F0DD-48B4-9D88-D2500AB5DB1F}" type="pres">
      <dgm:prSet presAssocID="{06274E73-96D6-4DD5-8A61-DF40EC4268EF}" presName="node" presStyleLbl="node1" presStyleIdx="1" presStyleCnt="5" custScaleX="125718" custScaleY="121631">
        <dgm:presLayoutVars>
          <dgm:bulletEnabled val="1"/>
        </dgm:presLayoutVars>
      </dgm:prSet>
      <dgm:spPr/>
    </dgm:pt>
    <dgm:pt modelId="{8D8ABFAE-9E83-4ADD-BAA0-7F5659D12D51}" type="pres">
      <dgm:prSet presAssocID="{06274E73-96D6-4DD5-8A61-DF40EC4268EF}" presName="dummy" presStyleCnt="0"/>
      <dgm:spPr/>
    </dgm:pt>
    <dgm:pt modelId="{77DA773E-91D0-482D-93A8-D51CAB4AB8D9}" type="pres">
      <dgm:prSet presAssocID="{22DAEE3F-A991-4FCD-9034-AC348D038675}" presName="sibTrans" presStyleLbl="sibTrans2D1" presStyleIdx="1" presStyleCnt="5"/>
      <dgm:spPr/>
    </dgm:pt>
    <dgm:pt modelId="{A2EA93DC-1D7A-4537-9F6C-F4EA81F795AC}" type="pres">
      <dgm:prSet presAssocID="{8643D5D1-DCFD-40AF-A1C5-8D6944C7D9FE}" presName="node" presStyleLbl="node1" presStyleIdx="2" presStyleCnt="5" custScaleX="128037" custScaleY="126641">
        <dgm:presLayoutVars>
          <dgm:bulletEnabled val="1"/>
        </dgm:presLayoutVars>
      </dgm:prSet>
      <dgm:spPr/>
    </dgm:pt>
    <dgm:pt modelId="{94AADBEB-68F8-4897-9071-2E20005BDAC3}" type="pres">
      <dgm:prSet presAssocID="{8643D5D1-DCFD-40AF-A1C5-8D6944C7D9FE}" presName="dummy" presStyleCnt="0"/>
      <dgm:spPr/>
    </dgm:pt>
    <dgm:pt modelId="{764AD691-E545-4475-A497-CF1956D024D4}" type="pres">
      <dgm:prSet presAssocID="{1E272D89-56C3-4D91-BEBC-4FF66579AD38}" presName="sibTrans" presStyleLbl="sibTrans2D1" presStyleIdx="2" presStyleCnt="5"/>
      <dgm:spPr/>
    </dgm:pt>
    <dgm:pt modelId="{1A3CEEBE-A435-4CD6-B428-FC788A7C6142}" type="pres">
      <dgm:prSet presAssocID="{BA7EA44C-EDFF-4733-AD55-3E21A14F7D35}" presName="node" presStyleLbl="node1" presStyleIdx="3" presStyleCnt="5" custScaleX="124960" custScaleY="120680">
        <dgm:presLayoutVars>
          <dgm:bulletEnabled val="1"/>
        </dgm:presLayoutVars>
      </dgm:prSet>
      <dgm:spPr/>
    </dgm:pt>
    <dgm:pt modelId="{E1304308-E971-4C4C-972F-6389CE066878}" type="pres">
      <dgm:prSet presAssocID="{BA7EA44C-EDFF-4733-AD55-3E21A14F7D35}" presName="dummy" presStyleCnt="0"/>
      <dgm:spPr/>
    </dgm:pt>
    <dgm:pt modelId="{2AFB2CE2-6A8D-46D6-92EF-FD9C8CE4E129}" type="pres">
      <dgm:prSet presAssocID="{DDCA1481-6AC9-41C4-B9F0-5EF127C3FD0D}" presName="sibTrans" presStyleLbl="sibTrans2D1" presStyleIdx="3" presStyleCnt="5"/>
      <dgm:spPr/>
    </dgm:pt>
    <dgm:pt modelId="{90031298-4F20-44FB-937A-E9A756BDAEA3}" type="pres">
      <dgm:prSet presAssocID="{E3042E1E-4124-4F00-8164-8BEFE4E7D1EE}" presName="node" presStyleLbl="node1" presStyleIdx="4" presStyleCnt="5" custScaleX="121751" custScaleY="121631">
        <dgm:presLayoutVars>
          <dgm:bulletEnabled val="1"/>
        </dgm:presLayoutVars>
      </dgm:prSet>
      <dgm:spPr/>
    </dgm:pt>
    <dgm:pt modelId="{8688323F-2F5A-474E-A541-14654AB4646C}" type="pres">
      <dgm:prSet presAssocID="{E3042E1E-4124-4F00-8164-8BEFE4E7D1EE}" presName="dummy" presStyleCnt="0"/>
      <dgm:spPr/>
    </dgm:pt>
    <dgm:pt modelId="{93ED7177-9EC5-4D0F-A240-BB688AE15B7E}" type="pres">
      <dgm:prSet presAssocID="{05A61539-0A25-40C8-B8E7-BB4B6BB2491B}" presName="sibTrans" presStyleLbl="sibTrans2D1" presStyleIdx="4" presStyleCnt="5"/>
      <dgm:spPr/>
    </dgm:pt>
  </dgm:ptLst>
  <dgm:cxnLst>
    <dgm:cxn modelId="{1BB0FE05-6DFB-4409-8BB5-7D4450DA8364}" type="presOf" srcId="{8643D5D1-DCFD-40AF-A1C5-8D6944C7D9FE}" destId="{A2EA93DC-1D7A-4537-9F6C-F4EA81F795AC}" srcOrd="0" destOrd="0" presId="urn:microsoft.com/office/officeart/2005/8/layout/radial6"/>
    <dgm:cxn modelId="{C3322F27-164F-455D-9577-C6E508237030}" srcId="{A5E71BDC-883D-4778-9E1C-C2C21A7564E1}" destId="{06274E73-96D6-4DD5-8A61-DF40EC4268EF}" srcOrd="1" destOrd="0" parTransId="{CED0D967-49F3-4A9E-A8ED-C12D8156F30E}" sibTransId="{22DAEE3F-A991-4FCD-9034-AC348D038675}"/>
    <dgm:cxn modelId="{85B69B2A-F503-439B-92A7-968144F321E3}" srcId="{A5E71BDC-883D-4778-9E1C-C2C21A7564E1}" destId="{BA7EA44C-EDFF-4733-AD55-3E21A14F7D35}" srcOrd="3" destOrd="0" parTransId="{E71AE301-80DC-49E9-B028-672D2AAA5F44}" sibTransId="{DDCA1481-6AC9-41C4-B9F0-5EF127C3FD0D}"/>
    <dgm:cxn modelId="{F2D7CE2B-CFED-4D76-9954-DACFD26CF3B9}" type="presOf" srcId="{1E272D89-56C3-4D91-BEBC-4FF66579AD38}" destId="{764AD691-E545-4475-A497-CF1956D024D4}" srcOrd="0" destOrd="0" presId="urn:microsoft.com/office/officeart/2005/8/layout/radial6"/>
    <dgm:cxn modelId="{C430B43B-BE36-44AB-B06E-DC8096B0A39D}" type="presOf" srcId="{06274E73-96D6-4DD5-8A61-DF40EC4268EF}" destId="{BD6FCFD2-F0DD-48B4-9D88-D2500AB5DB1F}" srcOrd="0" destOrd="0" presId="urn:microsoft.com/office/officeart/2005/8/layout/radial6"/>
    <dgm:cxn modelId="{8476725E-BFFF-4ACD-AA20-3F31A8277BE6}" type="presOf" srcId="{2C193FAF-0463-4D01-A545-229DCD9091F7}" destId="{533DECEB-419D-4350-A505-03BAF40E84CC}" srcOrd="0" destOrd="0" presId="urn:microsoft.com/office/officeart/2005/8/layout/radial6"/>
    <dgm:cxn modelId="{1C2E4E69-848B-4257-85A7-EF9217741ABD}" type="presOf" srcId="{E3042E1E-4124-4F00-8164-8BEFE4E7D1EE}" destId="{90031298-4F20-44FB-937A-E9A756BDAEA3}" srcOrd="0" destOrd="0" presId="urn:microsoft.com/office/officeart/2005/8/layout/radial6"/>
    <dgm:cxn modelId="{3389BF7B-4D74-4208-BE41-BB173A94B0DE}" srcId="{A5E71BDC-883D-4778-9E1C-C2C21A7564E1}" destId="{E3042E1E-4124-4F00-8164-8BEFE4E7D1EE}" srcOrd="4" destOrd="0" parTransId="{924A7A5B-793D-4496-8FB4-316033226972}" sibTransId="{05A61539-0A25-40C8-B8E7-BB4B6BB2491B}"/>
    <dgm:cxn modelId="{2AF5267D-9FFD-4CD6-91B8-3FCE1D4A2227}" type="presOf" srcId="{22DAEE3F-A991-4FCD-9034-AC348D038675}" destId="{77DA773E-91D0-482D-93A8-D51CAB4AB8D9}" srcOrd="0" destOrd="0" presId="urn:microsoft.com/office/officeart/2005/8/layout/radial6"/>
    <dgm:cxn modelId="{5476B091-E511-4C02-BEDF-841EE97024F4}" srcId="{2C193FAF-0463-4D01-A545-229DCD9091F7}" destId="{A5E71BDC-883D-4778-9E1C-C2C21A7564E1}" srcOrd="0" destOrd="0" parTransId="{EA204565-A3AE-4DE7-B7EA-FCAF97BDB4A4}" sibTransId="{02E8F5D6-7B2F-4957-99A6-223D41C2FE76}"/>
    <dgm:cxn modelId="{3F170896-DE39-4DEE-BBE2-067B043B7854}" type="presOf" srcId="{05A61539-0A25-40C8-B8E7-BB4B6BB2491B}" destId="{93ED7177-9EC5-4D0F-A240-BB688AE15B7E}" srcOrd="0" destOrd="0" presId="urn:microsoft.com/office/officeart/2005/8/layout/radial6"/>
    <dgm:cxn modelId="{1E3B9EA1-1C85-493A-85C1-A2C7CEBEEE9A}" type="presOf" srcId="{31A260D0-1EF0-4E73-B351-04EBCAD36012}" destId="{8F208D7A-EE8A-4271-BA7F-B3128BA857CB}" srcOrd="0" destOrd="0" presId="urn:microsoft.com/office/officeart/2005/8/layout/radial6"/>
    <dgm:cxn modelId="{90F169B6-CA0A-43A6-9EC4-31C1E47BBFFC}" type="presOf" srcId="{F2644657-60AE-4C3F-9440-C6BF019959A7}" destId="{E04BF828-CBA3-4D02-A6B8-4ED7593DB948}" srcOrd="0" destOrd="0" presId="urn:microsoft.com/office/officeart/2005/8/layout/radial6"/>
    <dgm:cxn modelId="{D8985DDB-1960-469B-A913-0E7642BD15FE}" type="presOf" srcId="{DDCA1481-6AC9-41C4-B9F0-5EF127C3FD0D}" destId="{2AFB2CE2-6A8D-46D6-92EF-FD9C8CE4E129}" srcOrd="0" destOrd="0" presId="urn:microsoft.com/office/officeart/2005/8/layout/radial6"/>
    <dgm:cxn modelId="{C3D59DEB-6A33-4780-95ED-20FD058F2B26}" srcId="{A5E71BDC-883D-4778-9E1C-C2C21A7564E1}" destId="{8643D5D1-DCFD-40AF-A1C5-8D6944C7D9FE}" srcOrd="2" destOrd="0" parTransId="{2A862BBA-C870-465C-8A0E-4DC2C94660CF}" sibTransId="{1E272D89-56C3-4D91-BEBC-4FF66579AD38}"/>
    <dgm:cxn modelId="{702F7EF0-A909-4ACE-BEEB-717A53A04EE7}" type="presOf" srcId="{BA7EA44C-EDFF-4733-AD55-3E21A14F7D35}" destId="{1A3CEEBE-A435-4CD6-B428-FC788A7C6142}" srcOrd="0" destOrd="0" presId="urn:microsoft.com/office/officeart/2005/8/layout/radial6"/>
    <dgm:cxn modelId="{51DB83F5-B359-48A5-8F91-B25A21599211}" srcId="{A5E71BDC-883D-4778-9E1C-C2C21A7564E1}" destId="{F2644657-60AE-4C3F-9440-C6BF019959A7}" srcOrd="0" destOrd="0" parTransId="{83B98B3F-C61C-4EBD-8C58-30192DCB0674}" sibTransId="{31A260D0-1EF0-4E73-B351-04EBCAD36012}"/>
    <dgm:cxn modelId="{A04B26FE-5C3B-4A5E-BD1E-6C7AD824A98A}" type="presOf" srcId="{A5E71BDC-883D-4778-9E1C-C2C21A7564E1}" destId="{97FB7C75-1CFD-4F12-A0ED-F17C2E8FDFFA}" srcOrd="0" destOrd="0" presId="urn:microsoft.com/office/officeart/2005/8/layout/radial6"/>
    <dgm:cxn modelId="{E7AF5867-423A-4A3E-A90A-BC79C990ABBE}" type="presParOf" srcId="{533DECEB-419D-4350-A505-03BAF40E84CC}" destId="{97FB7C75-1CFD-4F12-A0ED-F17C2E8FDFFA}" srcOrd="0" destOrd="0" presId="urn:microsoft.com/office/officeart/2005/8/layout/radial6"/>
    <dgm:cxn modelId="{6E2910D3-9BA2-4741-950E-4B5FE0849842}" type="presParOf" srcId="{533DECEB-419D-4350-A505-03BAF40E84CC}" destId="{E04BF828-CBA3-4D02-A6B8-4ED7593DB948}" srcOrd="1" destOrd="0" presId="urn:microsoft.com/office/officeart/2005/8/layout/radial6"/>
    <dgm:cxn modelId="{133568B6-1811-4DF4-9E59-98FB63C928AE}" type="presParOf" srcId="{533DECEB-419D-4350-A505-03BAF40E84CC}" destId="{40ADC4F8-F233-400E-8A63-20B809C73540}" srcOrd="2" destOrd="0" presId="urn:microsoft.com/office/officeart/2005/8/layout/radial6"/>
    <dgm:cxn modelId="{31233E91-BB26-42E2-922D-A5B9BACA3EA9}" type="presParOf" srcId="{533DECEB-419D-4350-A505-03BAF40E84CC}" destId="{8F208D7A-EE8A-4271-BA7F-B3128BA857CB}" srcOrd="3" destOrd="0" presId="urn:microsoft.com/office/officeart/2005/8/layout/radial6"/>
    <dgm:cxn modelId="{E06D7971-EA7D-4A16-AFE8-3620388886E0}" type="presParOf" srcId="{533DECEB-419D-4350-A505-03BAF40E84CC}" destId="{BD6FCFD2-F0DD-48B4-9D88-D2500AB5DB1F}" srcOrd="4" destOrd="0" presId="urn:microsoft.com/office/officeart/2005/8/layout/radial6"/>
    <dgm:cxn modelId="{2D35A214-2C6D-4E63-B61D-2216BB03A4B9}" type="presParOf" srcId="{533DECEB-419D-4350-A505-03BAF40E84CC}" destId="{8D8ABFAE-9E83-4ADD-BAA0-7F5659D12D51}" srcOrd="5" destOrd="0" presId="urn:microsoft.com/office/officeart/2005/8/layout/radial6"/>
    <dgm:cxn modelId="{716C1858-8EB3-440E-819D-881EEA8D82AE}" type="presParOf" srcId="{533DECEB-419D-4350-A505-03BAF40E84CC}" destId="{77DA773E-91D0-482D-93A8-D51CAB4AB8D9}" srcOrd="6" destOrd="0" presId="urn:microsoft.com/office/officeart/2005/8/layout/radial6"/>
    <dgm:cxn modelId="{077210EA-1D82-4C2B-BA49-A5BF37D15D22}" type="presParOf" srcId="{533DECEB-419D-4350-A505-03BAF40E84CC}" destId="{A2EA93DC-1D7A-4537-9F6C-F4EA81F795AC}" srcOrd="7" destOrd="0" presId="urn:microsoft.com/office/officeart/2005/8/layout/radial6"/>
    <dgm:cxn modelId="{73E3FC48-4195-433A-B94E-F03D8F2EA7AE}" type="presParOf" srcId="{533DECEB-419D-4350-A505-03BAF40E84CC}" destId="{94AADBEB-68F8-4897-9071-2E20005BDAC3}" srcOrd="8" destOrd="0" presId="urn:microsoft.com/office/officeart/2005/8/layout/radial6"/>
    <dgm:cxn modelId="{3ED8BCB5-1142-4CB8-9F57-20D15854A1E8}" type="presParOf" srcId="{533DECEB-419D-4350-A505-03BAF40E84CC}" destId="{764AD691-E545-4475-A497-CF1956D024D4}" srcOrd="9" destOrd="0" presId="urn:microsoft.com/office/officeart/2005/8/layout/radial6"/>
    <dgm:cxn modelId="{CB8C4DD3-D35F-43EC-BBA2-A64FECB1773B}" type="presParOf" srcId="{533DECEB-419D-4350-A505-03BAF40E84CC}" destId="{1A3CEEBE-A435-4CD6-B428-FC788A7C6142}" srcOrd="10" destOrd="0" presId="urn:microsoft.com/office/officeart/2005/8/layout/radial6"/>
    <dgm:cxn modelId="{1248F6E1-A222-44E8-B31D-D4A5E5487962}" type="presParOf" srcId="{533DECEB-419D-4350-A505-03BAF40E84CC}" destId="{E1304308-E971-4C4C-972F-6389CE066878}" srcOrd="11" destOrd="0" presId="urn:microsoft.com/office/officeart/2005/8/layout/radial6"/>
    <dgm:cxn modelId="{DC51047B-9261-40F4-A6E8-FC608694C1F3}" type="presParOf" srcId="{533DECEB-419D-4350-A505-03BAF40E84CC}" destId="{2AFB2CE2-6A8D-46D6-92EF-FD9C8CE4E129}" srcOrd="12" destOrd="0" presId="urn:microsoft.com/office/officeart/2005/8/layout/radial6"/>
    <dgm:cxn modelId="{D47F6DDA-63DB-4CBC-9DDD-60766F5847D6}" type="presParOf" srcId="{533DECEB-419D-4350-A505-03BAF40E84CC}" destId="{90031298-4F20-44FB-937A-E9A756BDAEA3}" srcOrd="13" destOrd="0" presId="urn:microsoft.com/office/officeart/2005/8/layout/radial6"/>
    <dgm:cxn modelId="{97DB78B6-9015-405E-B7E4-8EC2DEBAD929}" type="presParOf" srcId="{533DECEB-419D-4350-A505-03BAF40E84CC}" destId="{8688323F-2F5A-474E-A541-14654AB4646C}" srcOrd="14" destOrd="0" presId="urn:microsoft.com/office/officeart/2005/8/layout/radial6"/>
    <dgm:cxn modelId="{989AB551-AC9E-473C-A75F-48326C622414}" type="presParOf" srcId="{533DECEB-419D-4350-A505-03BAF40E84CC}" destId="{93ED7177-9EC5-4D0F-A240-BB688AE15B7E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D7177-9EC5-4D0F-A240-BB688AE15B7E}">
      <dsp:nvSpPr>
        <dsp:cNvPr id="0" name=""/>
        <dsp:cNvSpPr/>
      </dsp:nvSpPr>
      <dsp:spPr>
        <a:xfrm>
          <a:off x="1250715" y="482670"/>
          <a:ext cx="3238509" cy="3238509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B2CE2-6A8D-46D6-92EF-FD9C8CE4E129}">
      <dsp:nvSpPr>
        <dsp:cNvPr id="0" name=""/>
        <dsp:cNvSpPr/>
      </dsp:nvSpPr>
      <dsp:spPr>
        <a:xfrm>
          <a:off x="1250715" y="482670"/>
          <a:ext cx="3238509" cy="3238509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AD691-E545-4475-A497-CF1956D024D4}">
      <dsp:nvSpPr>
        <dsp:cNvPr id="0" name=""/>
        <dsp:cNvSpPr/>
      </dsp:nvSpPr>
      <dsp:spPr>
        <a:xfrm>
          <a:off x="1250715" y="482670"/>
          <a:ext cx="3238509" cy="3238509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DA773E-91D0-482D-93A8-D51CAB4AB8D9}">
      <dsp:nvSpPr>
        <dsp:cNvPr id="0" name=""/>
        <dsp:cNvSpPr/>
      </dsp:nvSpPr>
      <dsp:spPr>
        <a:xfrm>
          <a:off x="1250715" y="482670"/>
          <a:ext cx="3238509" cy="3238509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208D7A-EE8A-4271-BA7F-B3128BA857CB}">
      <dsp:nvSpPr>
        <dsp:cNvPr id="0" name=""/>
        <dsp:cNvSpPr/>
      </dsp:nvSpPr>
      <dsp:spPr>
        <a:xfrm>
          <a:off x="1250715" y="482670"/>
          <a:ext cx="3238509" cy="3238509"/>
        </a:xfrm>
        <a:prstGeom prst="blockArc">
          <a:avLst>
            <a:gd name="adj1" fmla="val 16200000"/>
            <a:gd name="adj2" fmla="val 20520000"/>
            <a:gd name="adj3" fmla="val 464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FB7C75-1CFD-4F12-A0ED-F17C2E8FDFFA}">
      <dsp:nvSpPr>
        <dsp:cNvPr id="0" name=""/>
        <dsp:cNvSpPr/>
      </dsp:nvSpPr>
      <dsp:spPr>
        <a:xfrm>
          <a:off x="2293906" y="1542357"/>
          <a:ext cx="1152127" cy="1119136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chemeClr val="tx1">
                  <a:lumMod val="50000"/>
                </a:schemeClr>
              </a:solidFill>
            </a:rPr>
            <a:t>What am I working on?</a:t>
          </a:r>
          <a:endParaRPr lang="en-BE" sz="12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2462631" y="1706251"/>
        <a:ext cx="814677" cy="791348"/>
      </dsp:txXfrm>
    </dsp:sp>
    <dsp:sp modelId="{E04BF828-CBA3-4D02-A6B8-4ED7593DB948}">
      <dsp:nvSpPr>
        <dsp:cNvPr id="0" name=""/>
        <dsp:cNvSpPr/>
      </dsp:nvSpPr>
      <dsp:spPr>
        <a:xfrm>
          <a:off x="2221897" y="-108851"/>
          <a:ext cx="1296145" cy="125818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587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schemeClr val="tx1">
                  <a:lumMod val="50000"/>
                </a:schemeClr>
              </a:solidFill>
            </a:rPr>
            <a:t>Systemic risk anticipation &amp; understanding</a:t>
          </a:r>
          <a:endParaRPr lang="en-BE" sz="11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2411713" y="75405"/>
        <a:ext cx="916513" cy="889669"/>
      </dsp:txXfrm>
    </dsp:sp>
    <dsp:sp modelId="{BD6FCFD2-F0DD-48B4-9D88-D2500AB5DB1F}">
      <dsp:nvSpPr>
        <dsp:cNvPr id="0" name=""/>
        <dsp:cNvSpPr/>
      </dsp:nvSpPr>
      <dsp:spPr>
        <a:xfrm>
          <a:off x="3718277" y="978515"/>
          <a:ext cx="1311934" cy="1269284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chemeClr val="tx1">
                  <a:lumMod val="50000"/>
                </a:schemeClr>
              </a:solidFill>
            </a:rPr>
            <a:t>Nature-based solutions</a:t>
          </a:r>
          <a:endParaRPr lang="en-BE" sz="12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3910405" y="1164397"/>
        <a:ext cx="927678" cy="897520"/>
      </dsp:txXfrm>
    </dsp:sp>
    <dsp:sp modelId="{A2EA93DC-1D7A-4537-9F6C-F4EA81F795AC}">
      <dsp:nvSpPr>
        <dsp:cNvPr id="0" name=""/>
        <dsp:cNvSpPr/>
      </dsp:nvSpPr>
      <dsp:spPr>
        <a:xfrm>
          <a:off x="3131595" y="2720754"/>
          <a:ext cx="1336134" cy="1321566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tx1">
                  <a:lumMod val="50000"/>
                </a:schemeClr>
              </a:solidFill>
            </a:rPr>
            <a:t>Water &amp; Land Management</a:t>
          </a:r>
          <a:endParaRPr lang="en-BE" sz="12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3327267" y="2914293"/>
        <a:ext cx="944790" cy="934488"/>
      </dsp:txXfrm>
    </dsp:sp>
    <dsp:sp modelId="{1A3CEEBE-A435-4CD6-B428-FC788A7C6142}">
      <dsp:nvSpPr>
        <dsp:cNvPr id="0" name=""/>
        <dsp:cNvSpPr/>
      </dsp:nvSpPr>
      <dsp:spPr>
        <a:xfrm>
          <a:off x="1288266" y="2751857"/>
          <a:ext cx="1304024" cy="1259360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>
                  <a:lumMod val="50000"/>
                </a:schemeClr>
              </a:solidFill>
            </a:rPr>
            <a:t>Resilience</a:t>
          </a:r>
          <a:endParaRPr lang="en-BE" sz="14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1479236" y="2936286"/>
        <a:ext cx="922084" cy="890502"/>
      </dsp:txXfrm>
    </dsp:sp>
    <dsp:sp modelId="{90031298-4F20-44FB-937A-E9A756BDAEA3}">
      <dsp:nvSpPr>
        <dsp:cNvPr id="0" name=""/>
        <dsp:cNvSpPr/>
      </dsp:nvSpPr>
      <dsp:spPr>
        <a:xfrm>
          <a:off x="730428" y="978515"/>
          <a:ext cx="1270536" cy="1269284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tx1">
                  <a:lumMod val="50000"/>
                </a:schemeClr>
              </a:solidFill>
            </a:rPr>
            <a:t>Governance &amp; Financing </a:t>
          </a:r>
          <a:endParaRPr lang="en-BE" sz="12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916494" y="1164397"/>
        <a:ext cx="898404" cy="897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D7177-9EC5-4D0F-A240-BB688AE15B7E}">
      <dsp:nvSpPr>
        <dsp:cNvPr id="0" name=""/>
        <dsp:cNvSpPr/>
      </dsp:nvSpPr>
      <dsp:spPr>
        <a:xfrm>
          <a:off x="1250715" y="511212"/>
          <a:ext cx="3238509" cy="3238509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B2CE2-6A8D-46D6-92EF-FD9C8CE4E129}">
      <dsp:nvSpPr>
        <dsp:cNvPr id="0" name=""/>
        <dsp:cNvSpPr/>
      </dsp:nvSpPr>
      <dsp:spPr>
        <a:xfrm>
          <a:off x="1250715" y="511212"/>
          <a:ext cx="3238509" cy="3238509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AD691-E545-4475-A497-CF1956D024D4}">
      <dsp:nvSpPr>
        <dsp:cNvPr id="0" name=""/>
        <dsp:cNvSpPr/>
      </dsp:nvSpPr>
      <dsp:spPr>
        <a:xfrm>
          <a:off x="1250715" y="511212"/>
          <a:ext cx="3238509" cy="3238509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DA773E-91D0-482D-93A8-D51CAB4AB8D9}">
      <dsp:nvSpPr>
        <dsp:cNvPr id="0" name=""/>
        <dsp:cNvSpPr/>
      </dsp:nvSpPr>
      <dsp:spPr>
        <a:xfrm>
          <a:off x="1250715" y="511212"/>
          <a:ext cx="3238509" cy="3238509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208D7A-EE8A-4271-BA7F-B3128BA857CB}">
      <dsp:nvSpPr>
        <dsp:cNvPr id="0" name=""/>
        <dsp:cNvSpPr/>
      </dsp:nvSpPr>
      <dsp:spPr>
        <a:xfrm>
          <a:off x="1250715" y="511212"/>
          <a:ext cx="3238509" cy="3238509"/>
        </a:xfrm>
        <a:prstGeom prst="blockArc">
          <a:avLst>
            <a:gd name="adj1" fmla="val 16200000"/>
            <a:gd name="adj2" fmla="val 20520000"/>
            <a:gd name="adj3" fmla="val 464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FB7C75-1CFD-4F12-A0ED-F17C2E8FDFFA}">
      <dsp:nvSpPr>
        <dsp:cNvPr id="0" name=""/>
        <dsp:cNvSpPr/>
      </dsp:nvSpPr>
      <dsp:spPr>
        <a:xfrm>
          <a:off x="2293906" y="1570898"/>
          <a:ext cx="1152127" cy="1119136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tx1">
                  <a:lumMod val="50000"/>
                </a:schemeClr>
              </a:solidFill>
            </a:rPr>
            <a:t>Sur quoi suis-je en train de travailler ?</a:t>
          </a:r>
          <a:endParaRPr lang="en-BE" sz="12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2462631" y="1734792"/>
        <a:ext cx="814677" cy="791348"/>
      </dsp:txXfrm>
    </dsp:sp>
    <dsp:sp modelId="{E04BF828-CBA3-4D02-A6B8-4ED7593DB948}">
      <dsp:nvSpPr>
        <dsp:cNvPr id="0" name=""/>
        <dsp:cNvSpPr/>
      </dsp:nvSpPr>
      <dsp:spPr>
        <a:xfrm>
          <a:off x="2139540" y="-137392"/>
          <a:ext cx="1460860" cy="1372345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587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>
                  <a:lumMod val="50000"/>
                </a:schemeClr>
              </a:solidFill>
            </a:rPr>
            <a:t>Anticipation et compréhension du risque systémique</a:t>
          </a:r>
          <a:endParaRPr lang="en-BE" sz="11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2353478" y="63583"/>
        <a:ext cx="1032984" cy="970395"/>
      </dsp:txXfrm>
    </dsp:sp>
    <dsp:sp modelId="{BD6FCFD2-F0DD-48B4-9D88-D2500AB5DB1F}">
      <dsp:nvSpPr>
        <dsp:cNvPr id="0" name=""/>
        <dsp:cNvSpPr/>
      </dsp:nvSpPr>
      <dsp:spPr>
        <a:xfrm>
          <a:off x="3718277" y="1007056"/>
          <a:ext cx="1311934" cy="1269284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tx1">
                  <a:lumMod val="50000"/>
                </a:schemeClr>
              </a:solidFill>
            </a:rPr>
            <a:t>Solutions fondées sur la nature</a:t>
          </a:r>
          <a:endParaRPr lang="en-BE" sz="12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3910405" y="1192938"/>
        <a:ext cx="927678" cy="897520"/>
      </dsp:txXfrm>
    </dsp:sp>
    <dsp:sp modelId="{A2EA93DC-1D7A-4537-9F6C-F4EA81F795AC}">
      <dsp:nvSpPr>
        <dsp:cNvPr id="0" name=""/>
        <dsp:cNvSpPr/>
      </dsp:nvSpPr>
      <dsp:spPr>
        <a:xfrm>
          <a:off x="3131595" y="2749295"/>
          <a:ext cx="1336134" cy="1321566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chemeClr val="tx1">
                  <a:lumMod val="50000"/>
                </a:schemeClr>
              </a:solidFill>
            </a:rPr>
            <a:t>Gestion de l'eau et des terres</a:t>
          </a:r>
          <a:endParaRPr lang="en-BE" sz="12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3327267" y="2942834"/>
        <a:ext cx="944790" cy="934488"/>
      </dsp:txXfrm>
    </dsp:sp>
    <dsp:sp modelId="{1A3CEEBE-A435-4CD6-B428-FC788A7C6142}">
      <dsp:nvSpPr>
        <dsp:cNvPr id="0" name=""/>
        <dsp:cNvSpPr/>
      </dsp:nvSpPr>
      <dsp:spPr>
        <a:xfrm>
          <a:off x="1288266" y="2780398"/>
          <a:ext cx="1304024" cy="1259360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 err="1">
              <a:solidFill>
                <a:schemeClr val="tx1">
                  <a:lumMod val="50000"/>
                </a:schemeClr>
              </a:solidFill>
            </a:rPr>
            <a:t>Résilience</a:t>
          </a:r>
          <a:endParaRPr lang="en-BE" sz="14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1479236" y="2964827"/>
        <a:ext cx="922084" cy="890502"/>
      </dsp:txXfrm>
    </dsp:sp>
    <dsp:sp modelId="{90031298-4F20-44FB-937A-E9A756BDAEA3}">
      <dsp:nvSpPr>
        <dsp:cNvPr id="0" name=""/>
        <dsp:cNvSpPr/>
      </dsp:nvSpPr>
      <dsp:spPr>
        <a:xfrm>
          <a:off x="730428" y="1007056"/>
          <a:ext cx="1270536" cy="1269284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>
              <a:solidFill>
                <a:schemeClr val="tx1">
                  <a:lumMod val="50000"/>
                </a:schemeClr>
              </a:solidFill>
            </a:rPr>
            <a:t>Gouvernance</a:t>
          </a:r>
          <a:r>
            <a:rPr lang="en-GB" sz="1200" kern="1200" dirty="0">
              <a:solidFill>
                <a:schemeClr val="tx1">
                  <a:lumMod val="50000"/>
                </a:schemeClr>
              </a:solidFill>
            </a:rPr>
            <a:t> et </a:t>
          </a:r>
          <a:r>
            <a:rPr lang="en-GB" sz="1200" kern="1200" dirty="0" err="1">
              <a:solidFill>
                <a:schemeClr val="tx1">
                  <a:lumMod val="50000"/>
                </a:schemeClr>
              </a:solidFill>
            </a:rPr>
            <a:t>financement</a:t>
          </a:r>
          <a:endParaRPr lang="en-BE" sz="12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916494" y="1192938"/>
        <a:ext cx="898404" cy="897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0CCE7-2C0B-4836-90DF-EBBAAEDB19B8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6B033-A15B-4BBB-90EE-ACE4F4677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33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6B033-A15B-4BBB-90EE-ACE4F467788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810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6B033-A15B-4BBB-90EE-ACE4F467788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560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5.jpeg"/><Relationship Id="rId7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tif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p.eu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688" y="0"/>
            <a:ext cx="1238537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2206" y="2492896"/>
            <a:ext cx="7908406" cy="3672408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3352" y="2659607"/>
            <a:ext cx="7200800" cy="120144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3352" y="3889455"/>
            <a:ext cx="7200800" cy="920232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Enter sub-title here</a:t>
            </a:r>
            <a:endParaRPr lang="en-GB" dirty="0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346" b="11346"/>
          <a:stretch/>
        </p:blipFill>
        <p:spPr>
          <a:xfrm>
            <a:off x="8602959" y="0"/>
            <a:ext cx="3601247" cy="1670400"/>
          </a:xfrm>
          <a:prstGeom prst="rect">
            <a:avLst/>
          </a:prstGeom>
        </p:spPr>
      </p:pic>
      <p:sp>
        <p:nvSpPr>
          <p:cNvPr id="10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260232" y="4838093"/>
            <a:ext cx="7203920" cy="103917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Name(s), date, event, etc.</a:t>
            </a:r>
          </a:p>
        </p:txBody>
      </p:sp>
      <p:pic>
        <p:nvPicPr>
          <p:cNvPr id="11" name="Bildobjekt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80" y="6396979"/>
            <a:ext cx="332108" cy="332108"/>
          </a:xfrm>
          <a:prstGeom prst="rect">
            <a:avLst/>
          </a:prstGeom>
        </p:spPr>
      </p:pic>
      <p:sp>
        <p:nvSpPr>
          <p:cNvPr id="12" name="textruta 13"/>
          <p:cNvSpPr txBox="1"/>
          <p:nvPr/>
        </p:nvSpPr>
        <p:spPr>
          <a:xfrm>
            <a:off x="8472264" y="6381328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solidFill>
                  <a:schemeClr val="bg1"/>
                </a:solidFill>
              </a:rPr>
              <a:t>www.ieep.eu	@IEEP_eu</a:t>
            </a:r>
          </a:p>
        </p:txBody>
      </p:sp>
    </p:spTree>
    <p:extLst>
      <p:ext uri="{BB962C8B-B14F-4D97-AF65-F5344CB8AC3E}">
        <p14:creationId xmlns:p14="http://schemas.microsoft.com/office/powerpoint/2010/main" val="334833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5840925"/>
            <a:ext cx="12192000" cy="10170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7"/>
            <a:ext cx="10972799" cy="1144729"/>
          </a:xfrm>
        </p:spPr>
        <p:txBody>
          <a:bodyPr anchor="t">
            <a:no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414392" cy="4061047"/>
          </a:xfrm>
        </p:spPr>
        <p:txBody>
          <a:bodyPr>
            <a:normAutofit/>
          </a:bodyPr>
          <a:lstStyle>
            <a:lvl1pPr marL="342900" indent="-342900">
              <a:buClrTx/>
              <a:buFont typeface="Arial" panose="020B0604020202020204" pitchFamily="34" charset="0"/>
              <a:buChar char="•"/>
              <a:defRPr sz="2400"/>
            </a:lvl1pPr>
            <a:lvl2pPr marL="742950" indent="-285750">
              <a:buClrTx/>
              <a:buFont typeface="Calibri" panose="020F0502020204030204" pitchFamily="34" charset="0"/>
              <a:buChar char="‒"/>
              <a:defRPr sz="2000"/>
            </a:lvl2pPr>
            <a:lvl3pPr marL="1143000" indent="-228600">
              <a:buClrTx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Tx/>
              <a:buFont typeface="Symbol" panose="05050102010706020507" pitchFamily="18" charset="2"/>
              <a:buChar char="-"/>
              <a:defRPr sz="1600"/>
            </a:lvl4pPr>
            <a:lvl5pPr marL="2057400" indent="-228600">
              <a:buClrTx/>
              <a:buFont typeface="Calibri" panose="020F0502020204030204" pitchFamily="34" charset="0"/>
              <a:buChar char="»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096000" y="1600201"/>
            <a:ext cx="5486400" cy="4061047"/>
          </a:xfrm>
        </p:spPr>
        <p:txBody>
          <a:bodyPr>
            <a:normAutofit/>
          </a:bodyPr>
          <a:lstStyle>
            <a:lvl1pPr marL="342900" indent="-342900">
              <a:buClrTx/>
              <a:buFont typeface="Arial" panose="020B0604020202020204" pitchFamily="34" charset="0"/>
              <a:buChar char="•"/>
              <a:defRPr sz="2400"/>
            </a:lvl1pPr>
            <a:lvl2pPr marL="742950" indent="-285750">
              <a:buClrTx/>
              <a:buFont typeface="Calibri" panose="020F0502020204030204" pitchFamily="34" charset="0"/>
              <a:buChar char="‒"/>
              <a:defRPr sz="2000"/>
            </a:lvl2pPr>
            <a:lvl3pPr marL="1143000" indent="-228600">
              <a:buClrTx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Tx/>
              <a:buFont typeface="Symbol" panose="05050102010706020507" pitchFamily="18" charset="2"/>
              <a:buChar char="-"/>
              <a:defRPr sz="1600"/>
            </a:lvl4pPr>
            <a:lvl5pPr marL="2057400" indent="-228600">
              <a:buClrTx/>
              <a:buFont typeface="Calibri" panose="020F0502020204030204" pitchFamily="34" charset="0"/>
              <a:buChar char="»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2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5" b="20226"/>
          <a:stretch/>
        </p:blipFill>
        <p:spPr>
          <a:xfrm>
            <a:off x="9851049" y="5953418"/>
            <a:ext cx="2228555" cy="792088"/>
          </a:xfrm>
          <a:prstGeom prst="rect">
            <a:avLst/>
          </a:prstGeom>
        </p:spPr>
      </p:pic>
      <p:pic>
        <p:nvPicPr>
          <p:cNvPr id="13" name="Bildobjekt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522" y="6183408"/>
            <a:ext cx="332108" cy="332108"/>
          </a:xfrm>
          <a:prstGeom prst="rect">
            <a:avLst/>
          </a:prstGeom>
        </p:spPr>
      </p:pic>
      <p:sp>
        <p:nvSpPr>
          <p:cNvPr id="14" name="textruta 13"/>
          <p:cNvSpPr txBox="1"/>
          <p:nvPr/>
        </p:nvSpPr>
        <p:spPr>
          <a:xfrm>
            <a:off x="242086" y="6180185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dirty="0">
                <a:solidFill>
                  <a:schemeClr val="bg1"/>
                </a:solidFill>
              </a:rPr>
              <a:t>www.ieep.eu	@IEEP_eu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4592" y="94923"/>
            <a:ext cx="621432" cy="5257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756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- editable: 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5840925"/>
            <a:ext cx="12192000" cy="1017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3060000" y="0"/>
            <a:ext cx="3060000" cy="1944000"/>
          </a:xfrm>
          <a:prstGeom prst="rect">
            <a:avLst/>
          </a:prstGeom>
          <a:solidFill>
            <a:srgbClr val="548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/>
          <p:cNvSpPr/>
          <p:nvPr/>
        </p:nvSpPr>
        <p:spPr>
          <a:xfrm>
            <a:off x="9157829" y="0"/>
            <a:ext cx="3034171" cy="1944000"/>
          </a:xfrm>
          <a:prstGeom prst="rect">
            <a:avLst/>
          </a:prstGeom>
          <a:solidFill>
            <a:srgbClr val="7D9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Rektangel 11"/>
          <p:cNvSpPr/>
          <p:nvPr/>
        </p:nvSpPr>
        <p:spPr>
          <a:xfrm>
            <a:off x="0" y="1940776"/>
            <a:ext cx="3060000" cy="1947224"/>
          </a:xfrm>
          <a:prstGeom prst="rect">
            <a:avLst/>
          </a:prstGeom>
          <a:solidFill>
            <a:srgbClr val="617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/>
          <p:cNvSpPr/>
          <p:nvPr/>
        </p:nvSpPr>
        <p:spPr>
          <a:xfrm>
            <a:off x="9152334" y="3885413"/>
            <a:ext cx="3039666" cy="19555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/>
          <p:cNvSpPr/>
          <p:nvPr/>
        </p:nvSpPr>
        <p:spPr>
          <a:xfrm>
            <a:off x="6113273" y="1932490"/>
            <a:ext cx="3044556" cy="196443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Platshållare för text 38"/>
          <p:cNvSpPr>
            <a:spLocks noGrp="1"/>
          </p:cNvSpPr>
          <p:nvPr>
            <p:ph type="body" sz="quarter" idx="24" hasCustomPrompt="1"/>
          </p:nvPr>
        </p:nvSpPr>
        <p:spPr>
          <a:xfrm>
            <a:off x="127460" y="2094130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1" name="Platshållare för text 38"/>
          <p:cNvSpPr>
            <a:spLocks noGrp="1"/>
          </p:cNvSpPr>
          <p:nvPr>
            <p:ph type="body" sz="quarter" idx="25" hasCustomPrompt="1"/>
          </p:nvPr>
        </p:nvSpPr>
        <p:spPr>
          <a:xfrm>
            <a:off x="127460" y="2601813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42" name="Platshållare för text 38"/>
          <p:cNvSpPr>
            <a:spLocks noGrp="1"/>
          </p:cNvSpPr>
          <p:nvPr>
            <p:ph type="body" sz="quarter" idx="26" hasCustomPrompt="1"/>
          </p:nvPr>
        </p:nvSpPr>
        <p:spPr>
          <a:xfrm>
            <a:off x="3164227" y="152381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3" name="Platshållare för text 38"/>
          <p:cNvSpPr>
            <a:spLocks noGrp="1"/>
          </p:cNvSpPr>
          <p:nvPr>
            <p:ph type="body" sz="quarter" idx="27" hasCustomPrompt="1"/>
          </p:nvPr>
        </p:nvSpPr>
        <p:spPr>
          <a:xfrm>
            <a:off x="3164227" y="660064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14" name="Rektangel 13"/>
          <p:cNvSpPr/>
          <p:nvPr/>
        </p:nvSpPr>
        <p:spPr>
          <a:xfrm>
            <a:off x="3060000" y="3885413"/>
            <a:ext cx="3060000" cy="196443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Platshållare för text 38"/>
          <p:cNvSpPr>
            <a:spLocks noGrp="1"/>
          </p:cNvSpPr>
          <p:nvPr>
            <p:ph type="body" sz="quarter" idx="28" hasCustomPrompt="1"/>
          </p:nvPr>
        </p:nvSpPr>
        <p:spPr>
          <a:xfrm>
            <a:off x="3164227" y="4078504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5" name="Platshållare för text 38"/>
          <p:cNvSpPr>
            <a:spLocks noGrp="1"/>
          </p:cNvSpPr>
          <p:nvPr>
            <p:ph type="body" sz="quarter" idx="29" hasCustomPrompt="1"/>
          </p:nvPr>
        </p:nvSpPr>
        <p:spPr>
          <a:xfrm>
            <a:off x="3164227" y="4586187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46" name="Platshållare för text 38"/>
          <p:cNvSpPr>
            <a:spLocks noGrp="1"/>
          </p:cNvSpPr>
          <p:nvPr>
            <p:ph type="body" sz="quarter" idx="30" hasCustomPrompt="1"/>
          </p:nvPr>
        </p:nvSpPr>
        <p:spPr>
          <a:xfrm>
            <a:off x="9264352" y="152381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7" name="Platshållare för text 38"/>
          <p:cNvSpPr>
            <a:spLocks noGrp="1"/>
          </p:cNvSpPr>
          <p:nvPr>
            <p:ph type="body" sz="quarter" idx="31" hasCustomPrompt="1"/>
          </p:nvPr>
        </p:nvSpPr>
        <p:spPr>
          <a:xfrm>
            <a:off x="9264352" y="660064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48" name="Platshållare för text 38"/>
          <p:cNvSpPr>
            <a:spLocks noGrp="1"/>
          </p:cNvSpPr>
          <p:nvPr>
            <p:ph type="body" sz="quarter" idx="32" hasCustomPrompt="1"/>
          </p:nvPr>
        </p:nvSpPr>
        <p:spPr>
          <a:xfrm>
            <a:off x="6233778" y="2094130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9" name="Platshållare för text 38"/>
          <p:cNvSpPr>
            <a:spLocks noGrp="1"/>
          </p:cNvSpPr>
          <p:nvPr>
            <p:ph type="body" sz="quarter" idx="33" hasCustomPrompt="1"/>
          </p:nvPr>
        </p:nvSpPr>
        <p:spPr>
          <a:xfrm>
            <a:off x="6233778" y="2601813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50" name="Platshållare för text 38"/>
          <p:cNvSpPr>
            <a:spLocks noGrp="1"/>
          </p:cNvSpPr>
          <p:nvPr>
            <p:ph type="body" sz="quarter" idx="34" hasCustomPrompt="1"/>
          </p:nvPr>
        </p:nvSpPr>
        <p:spPr>
          <a:xfrm>
            <a:off x="9296408" y="4060589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51" name="Platshållare för text 38"/>
          <p:cNvSpPr>
            <a:spLocks noGrp="1"/>
          </p:cNvSpPr>
          <p:nvPr>
            <p:ph type="body" sz="quarter" idx="35" hasCustomPrompt="1"/>
          </p:nvPr>
        </p:nvSpPr>
        <p:spPr>
          <a:xfrm>
            <a:off x="9296408" y="4568272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-6727" y="-1"/>
            <a:ext cx="3066727" cy="1940777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add different picture</a:t>
            </a:r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37" hasCustomPrompt="1"/>
          </p:nvPr>
        </p:nvSpPr>
        <p:spPr>
          <a:xfrm>
            <a:off x="6118163" y="3892426"/>
            <a:ext cx="3034170" cy="1949648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add different picture</a:t>
            </a:r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38" hasCustomPrompt="1"/>
          </p:nvPr>
        </p:nvSpPr>
        <p:spPr>
          <a:xfrm>
            <a:off x="0" y="3888000"/>
            <a:ext cx="3061231" cy="1961850"/>
          </a:xfr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add different picture</a:t>
            </a:r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39" hasCustomPrompt="1"/>
          </p:nvPr>
        </p:nvSpPr>
        <p:spPr>
          <a:xfrm>
            <a:off x="3061829" y="1940776"/>
            <a:ext cx="3058171" cy="1947224"/>
          </a:xfr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add different picture</a:t>
            </a:r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9157829" y="1936950"/>
            <a:ext cx="3034171" cy="1956661"/>
          </a:xfr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add different picture</a:t>
            </a:r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41" hasCustomPrompt="1"/>
          </p:nvPr>
        </p:nvSpPr>
        <p:spPr>
          <a:xfrm>
            <a:off x="6120001" y="-1"/>
            <a:ext cx="3042420" cy="1936951"/>
          </a:xfr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add different picture</a:t>
            </a:r>
          </a:p>
        </p:txBody>
      </p:sp>
      <p:pic>
        <p:nvPicPr>
          <p:cNvPr id="53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5" b="20226"/>
          <a:stretch/>
        </p:blipFill>
        <p:spPr>
          <a:xfrm>
            <a:off x="9851049" y="5953418"/>
            <a:ext cx="2228555" cy="792088"/>
          </a:xfrm>
          <a:prstGeom prst="rect">
            <a:avLst/>
          </a:prstGeom>
        </p:spPr>
      </p:pic>
      <p:pic>
        <p:nvPicPr>
          <p:cNvPr id="54" name="Bildobjekt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522" y="6183408"/>
            <a:ext cx="332108" cy="332108"/>
          </a:xfrm>
          <a:prstGeom prst="rect">
            <a:avLst/>
          </a:prstGeom>
        </p:spPr>
      </p:pic>
      <p:sp>
        <p:nvSpPr>
          <p:cNvPr id="55" name="textruta 13"/>
          <p:cNvSpPr txBox="1"/>
          <p:nvPr/>
        </p:nvSpPr>
        <p:spPr>
          <a:xfrm>
            <a:off x="242086" y="6180185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dirty="0">
                <a:solidFill>
                  <a:schemeClr val="bg1"/>
                </a:solidFill>
              </a:rPr>
              <a:t>www.ieep.eu	@IEEP_eu</a:t>
            </a:r>
          </a:p>
        </p:txBody>
      </p:sp>
    </p:spTree>
    <p:extLst>
      <p:ext uri="{BB962C8B-B14F-4D97-AF65-F5344CB8AC3E}">
        <p14:creationId xmlns:p14="http://schemas.microsoft.com/office/powerpoint/2010/main" val="804766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- editable: gre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5840925"/>
            <a:ext cx="12192000" cy="1017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3060000" y="0"/>
            <a:ext cx="3060000" cy="1944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/>
          </a:p>
        </p:txBody>
      </p:sp>
      <p:sp>
        <p:nvSpPr>
          <p:cNvPr id="11" name="Rektangel 10"/>
          <p:cNvSpPr/>
          <p:nvPr/>
        </p:nvSpPr>
        <p:spPr>
          <a:xfrm>
            <a:off x="9157829" y="0"/>
            <a:ext cx="3034171" cy="194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 dirty="0"/>
          </a:p>
        </p:txBody>
      </p:sp>
      <p:sp>
        <p:nvSpPr>
          <p:cNvPr id="12" name="Rektangel 11"/>
          <p:cNvSpPr/>
          <p:nvPr/>
        </p:nvSpPr>
        <p:spPr>
          <a:xfrm>
            <a:off x="0" y="1940776"/>
            <a:ext cx="3060000" cy="19472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/>
          </a:p>
        </p:txBody>
      </p:sp>
      <p:sp>
        <p:nvSpPr>
          <p:cNvPr id="16" name="Rektangel 15"/>
          <p:cNvSpPr/>
          <p:nvPr/>
        </p:nvSpPr>
        <p:spPr>
          <a:xfrm>
            <a:off x="9152334" y="3885413"/>
            <a:ext cx="3039666" cy="19555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/>
          <p:cNvSpPr/>
          <p:nvPr/>
        </p:nvSpPr>
        <p:spPr>
          <a:xfrm>
            <a:off x="6113273" y="1932490"/>
            <a:ext cx="3044556" cy="196443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Platshållare för text 38"/>
          <p:cNvSpPr>
            <a:spLocks noGrp="1"/>
          </p:cNvSpPr>
          <p:nvPr>
            <p:ph type="body" sz="quarter" idx="24" hasCustomPrompt="1"/>
          </p:nvPr>
        </p:nvSpPr>
        <p:spPr>
          <a:xfrm>
            <a:off x="127460" y="2094130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1" name="Platshållare för text 38"/>
          <p:cNvSpPr>
            <a:spLocks noGrp="1"/>
          </p:cNvSpPr>
          <p:nvPr>
            <p:ph type="body" sz="quarter" idx="25" hasCustomPrompt="1"/>
          </p:nvPr>
        </p:nvSpPr>
        <p:spPr>
          <a:xfrm>
            <a:off x="127460" y="2601813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42" name="Platshållare för text 38"/>
          <p:cNvSpPr>
            <a:spLocks noGrp="1"/>
          </p:cNvSpPr>
          <p:nvPr>
            <p:ph type="body" sz="quarter" idx="26" hasCustomPrompt="1"/>
          </p:nvPr>
        </p:nvSpPr>
        <p:spPr>
          <a:xfrm>
            <a:off x="3164227" y="152381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3" name="Platshållare för text 38"/>
          <p:cNvSpPr>
            <a:spLocks noGrp="1"/>
          </p:cNvSpPr>
          <p:nvPr>
            <p:ph type="body" sz="quarter" idx="27" hasCustomPrompt="1"/>
          </p:nvPr>
        </p:nvSpPr>
        <p:spPr>
          <a:xfrm>
            <a:off x="3164227" y="660064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14" name="Rektangel 13"/>
          <p:cNvSpPr/>
          <p:nvPr/>
        </p:nvSpPr>
        <p:spPr>
          <a:xfrm>
            <a:off x="3060000" y="3885413"/>
            <a:ext cx="3060000" cy="196443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Platshållare för text 38"/>
          <p:cNvSpPr>
            <a:spLocks noGrp="1"/>
          </p:cNvSpPr>
          <p:nvPr>
            <p:ph type="body" sz="quarter" idx="28" hasCustomPrompt="1"/>
          </p:nvPr>
        </p:nvSpPr>
        <p:spPr>
          <a:xfrm>
            <a:off x="3164227" y="4078504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5" name="Platshållare för text 38"/>
          <p:cNvSpPr>
            <a:spLocks noGrp="1"/>
          </p:cNvSpPr>
          <p:nvPr>
            <p:ph type="body" sz="quarter" idx="29" hasCustomPrompt="1"/>
          </p:nvPr>
        </p:nvSpPr>
        <p:spPr>
          <a:xfrm>
            <a:off x="3164227" y="4586187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46" name="Platshållare för text 38"/>
          <p:cNvSpPr>
            <a:spLocks noGrp="1"/>
          </p:cNvSpPr>
          <p:nvPr>
            <p:ph type="body" sz="quarter" idx="30" hasCustomPrompt="1"/>
          </p:nvPr>
        </p:nvSpPr>
        <p:spPr>
          <a:xfrm>
            <a:off x="9264352" y="152381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7" name="Platshållare för text 38"/>
          <p:cNvSpPr>
            <a:spLocks noGrp="1"/>
          </p:cNvSpPr>
          <p:nvPr>
            <p:ph type="body" sz="quarter" idx="31" hasCustomPrompt="1"/>
          </p:nvPr>
        </p:nvSpPr>
        <p:spPr>
          <a:xfrm>
            <a:off x="9264352" y="660064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48" name="Platshållare för text 38"/>
          <p:cNvSpPr>
            <a:spLocks noGrp="1"/>
          </p:cNvSpPr>
          <p:nvPr>
            <p:ph type="body" sz="quarter" idx="32" hasCustomPrompt="1"/>
          </p:nvPr>
        </p:nvSpPr>
        <p:spPr>
          <a:xfrm>
            <a:off x="6233778" y="2094130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9" name="Platshållare för text 38"/>
          <p:cNvSpPr>
            <a:spLocks noGrp="1"/>
          </p:cNvSpPr>
          <p:nvPr>
            <p:ph type="body" sz="quarter" idx="33" hasCustomPrompt="1"/>
          </p:nvPr>
        </p:nvSpPr>
        <p:spPr>
          <a:xfrm>
            <a:off x="6233778" y="2601813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50" name="Platshållare för text 38"/>
          <p:cNvSpPr>
            <a:spLocks noGrp="1"/>
          </p:cNvSpPr>
          <p:nvPr>
            <p:ph type="body" sz="quarter" idx="34" hasCustomPrompt="1"/>
          </p:nvPr>
        </p:nvSpPr>
        <p:spPr>
          <a:xfrm>
            <a:off x="9296408" y="4060589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51" name="Platshållare för text 38"/>
          <p:cNvSpPr>
            <a:spLocks noGrp="1"/>
          </p:cNvSpPr>
          <p:nvPr>
            <p:ph type="body" sz="quarter" idx="35" hasCustomPrompt="1"/>
          </p:nvPr>
        </p:nvSpPr>
        <p:spPr>
          <a:xfrm>
            <a:off x="9296408" y="4568272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-6727" y="-1"/>
            <a:ext cx="3066727" cy="1940777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add different picture</a:t>
            </a:r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37" hasCustomPrompt="1"/>
          </p:nvPr>
        </p:nvSpPr>
        <p:spPr>
          <a:xfrm>
            <a:off x="6118163" y="3892426"/>
            <a:ext cx="3034170" cy="1949648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add different picture</a:t>
            </a:r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38" hasCustomPrompt="1"/>
          </p:nvPr>
        </p:nvSpPr>
        <p:spPr>
          <a:xfrm>
            <a:off x="0" y="3888000"/>
            <a:ext cx="3061231" cy="1961850"/>
          </a:xfr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add different picture</a:t>
            </a:r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39" hasCustomPrompt="1"/>
          </p:nvPr>
        </p:nvSpPr>
        <p:spPr>
          <a:xfrm>
            <a:off x="3061829" y="1940776"/>
            <a:ext cx="3058171" cy="1947224"/>
          </a:xfr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add different picture</a:t>
            </a:r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9157829" y="1936950"/>
            <a:ext cx="3034171" cy="1956661"/>
          </a:xfr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add different picture</a:t>
            </a:r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41" hasCustomPrompt="1"/>
          </p:nvPr>
        </p:nvSpPr>
        <p:spPr>
          <a:xfrm>
            <a:off x="6120001" y="-1"/>
            <a:ext cx="3042420" cy="1936951"/>
          </a:xfr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add different picture</a:t>
            </a:r>
          </a:p>
        </p:txBody>
      </p:sp>
      <p:pic>
        <p:nvPicPr>
          <p:cNvPr id="53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5" b="20226"/>
          <a:stretch/>
        </p:blipFill>
        <p:spPr>
          <a:xfrm>
            <a:off x="9851049" y="5953418"/>
            <a:ext cx="2228555" cy="792088"/>
          </a:xfrm>
          <a:prstGeom prst="rect">
            <a:avLst/>
          </a:prstGeom>
        </p:spPr>
      </p:pic>
      <p:pic>
        <p:nvPicPr>
          <p:cNvPr id="54" name="Bildobjekt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522" y="6183408"/>
            <a:ext cx="332108" cy="332108"/>
          </a:xfrm>
          <a:prstGeom prst="rect">
            <a:avLst/>
          </a:prstGeom>
        </p:spPr>
      </p:pic>
      <p:sp>
        <p:nvSpPr>
          <p:cNvPr id="55" name="textruta 13"/>
          <p:cNvSpPr txBox="1"/>
          <p:nvPr/>
        </p:nvSpPr>
        <p:spPr>
          <a:xfrm>
            <a:off x="242086" y="6180185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dirty="0">
                <a:solidFill>
                  <a:schemeClr val="bg1"/>
                </a:solidFill>
              </a:rPr>
              <a:t>www.ieep.eu	@IEEP_eu</a:t>
            </a:r>
          </a:p>
        </p:txBody>
      </p:sp>
    </p:spTree>
    <p:extLst>
      <p:ext uri="{BB962C8B-B14F-4D97-AF65-F5344CB8AC3E}">
        <p14:creationId xmlns:p14="http://schemas.microsoft.com/office/powerpoint/2010/main" val="3840468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- editable: re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5840925"/>
            <a:ext cx="12192000" cy="1017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3060000" y="0"/>
            <a:ext cx="3060000" cy="19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/>
          </a:p>
        </p:txBody>
      </p:sp>
      <p:sp>
        <p:nvSpPr>
          <p:cNvPr id="11" name="Rektangel 10"/>
          <p:cNvSpPr/>
          <p:nvPr/>
        </p:nvSpPr>
        <p:spPr>
          <a:xfrm>
            <a:off x="9157829" y="0"/>
            <a:ext cx="3034171" cy="194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 dirty="0"/>
          </a:p>
        </p:txBody>
      </p:sp>
      <p:sp>
        <p:nvSpPr>
          <p:cNvPr id="12" name="Rektangel 11"/>
          <p:cNvSpPr/>
          <p:nvPr/>
        </p:nvSpPr>
        <p:spPr>
          <a:xfrm>
            <a:off x="0" y="1940776"/>
            <a:ext cx="3060000" cy="19472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/>
          </a:p>
        </p:txBody>
      </p:sp>
      <p:sp>
        <p:nvSpPr>
          <p:cNvPr id="16" name="Rektangel 15"/>
          <p:cNvSpPr/>
          <p:nvPr/>
        </p:nvSpPr>
        <p:spPr>
          <a:xfrm>
            <a:off x="9152334" y="3885413"/>
            <a:ext cx="3039666" cy="19555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/>
          <p:cNvSpPr/>
          <p:nvPr/>
        </p:nvSpPr>
        <p:spPr>
          <a:xfrm>
            <a:off x="6113273" y="1932490"/>
            <a:ext cx="3044556" cy="196443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Platshållare för text 38"/>
          <p:cNvSpPr>
            <a:spLocks noGrp="1"/>
          </p:cNvSpPr>
          <p:nvPr>
            <p:ph type="body" sz="quarter" idx="24" hasCustomPrompt="1"/>
          </p:nvPr>
        </p:nvSpPr>
        <p:spPr>
          <a:xfrm>
            <a:off x="127460" y="2094130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1" name="Platshållare för text 38"/>
          <p:cNvSpPr>
            <a:spLocks noGrp="1"/>
          </p:cNvSpPr>
          <p:nvPr>
            <p:ph type="body" sz="quarter" idx="25" hasCustomPrompt="1"/>
          </p:nvPr>
        </p:nvSpPr>
        <p:spPr>
          <a:xfrm>
            <a:off x="127460" y="2601813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42" name="Platshållare för text 38"/>
          <p:cNvSpPr>
            <a:spLocks noGrp="1"/>
          </p:cNvSpPr>
          <p:nvPr>
            <p:ph type="body" sz="quarter" idx="26" hasCustomPrompt="1"/>
          </p:nvPr>
        </p:nvSpPr>
        <p:spPr>
          <a:xfrm>
            <a:off x="3164227" y="152381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3" name="Platshållare för text 38"/>
          <p:cNvSpPr>
            <a:spLocks noGrp="1"/>
          </p:cNvSpPr>
          <p:nvPr>
            <p:ph type="body" sz="quarter" idx="27" hasCustomPrompt="1"/>
          </p:nvPr>
        </p:nvSpPr>
        <p:spPr>
          <a:xfrm>
            <a:off x="3164227" y="660064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14" name="Rektangel 13"/>
          <p:cNvSpPr/>
          <p:nvPr/>
        </p:nvSpPr>
        <p:spPr>
          <a:xfrm>
            <a:off x="3060000" y="3885413"/>
            <a:ext cx="3060000" cy="196443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Platshållare för text 38"/>
          <p:cNvSpPr>
            <a:spLocks noGrp="1"/>
          </p:cNvSpPr>
          <p:nvPr>
            <p:ph type="body" sz="quarter" idx="28" hasCustomPrompt="1"/>
          </p:nvPr>
        </p:nvSpPr>
        <p:spPr>
          <a:xfrm>
            <a:off x="3164227" y="4078504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5" name="Platshållare för text 38"/>
          <p:cNvSpPr>
            <a:spLocks noGrp="1"/>
          </p:cNvSpPr>
          <p:nvPr>
            <p:ph type="body" sz="quarter" idx="29" hasCustomPrompt="1"/>
          </p:nvPr>
        </p:nvSpPr>
        <p:spPr>
          <a:xfrm>
            <a:off x="3164227" y="4586187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46" name="Platshållare för text 38"/>
          <p:cNvSpPr>
            <a:spLocks noGrp="1"/>
          </p:cNvSpPr>
          <p:nvPr>
            <p:ph type="body" sz="quarter" idx="30" hasCustomPrompt="1"/>
          </p:nvPr>
        </p:nvSpPr>
        <p:spPr>
          <a:xfrm>
            <a:off x="9264352" y="152381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7" name="Platshållare för text 38"/>
          <p:cNvSpPr>
            <a:spLocks noGrp="1"/>
          </p:cNvSpPr>
          <p:nvPr>
            <p:ph type="body" sz="quarter" idx="31" hasCustomPrompt="1"/>
          </p:nvPr>
        </p:nvSpPr>
        <p:spPr>
          <a:xfrm>
            <a:off x="9264352" y="660064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48" name="Platshållare för text 38"/>
          <p:cNvSpPr>
            <a:spLocks noGrp="1"/>
          </p:cNvSpPr>
          <p:nvPr>
            <p:ph type="body" sz="quarter" idx="32" hasCustomPrompt="1"/>
          </p:nvPr>
        </p:nvSpPr>
        <p:spPr>
          <a:xfrm>
            <a:off x="6233778" y="2094130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9" name="Platshållare för text 38"/>
          <p:cNvSpPr>
            <a:spLocks noGrp="1"/>
          </p:cNvSpPr>
          <p:nvPr>
            <p:ph type="body" sz="quarter" idx="33" hasCustomPrompt="1"/>
          </p:nvPr>
        </p:nvSpPr>
        <p:spPr>
          <a:xfrm>
            <a:off x="6233778" y="2601813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50" name="Platshållare för text 38"/>
          <p:cNvSpPr>
            <a:spLocks noGrp="1"/>
          </p:cNvSpPr>
          <p:nvPr>
            <p:ph type="body" sz="quarter" idx="34" hasCustomPrompt="1"/>
          </p:nvPr>
        </p:nvSpPr>
        <p:spPr>
          <a:xfrm>
            <a:off x="9296408" y="4060589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51" name="Platshållare för text 38"/>
          <p:cNvSpPr>
            <a:spLocks noGrp="1"/>
          </p:cNvSpPr>
          <p:nvPr>
            <p:ph type="body" sz="quarter" idx="35" hasCustomPrompt="1"/>
          </p:nvPr>
        </p:nvSpPr>
        <p:spPr>
          <a:xfrm>
            <a:off x="9296408" y="4568272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-6727" y="-1"/>
            <a:ext cx="3066727" cy="1940777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add different picture</a:t>
            </a:r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37" hasCustomPrompt="1"/>
          </p:nvPr>
        </p:nvSpPr>
        <p:spPr>
          <a:xfrm>
            <a:off x="6118163" y="3892426"/>
            <a:ext cx="3034170" cy="1949648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add different picture</a:t>
            </a:r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38" hasCustomPrompt="1"/>
          </p:nvPr>
        </p:nvSpPr>
        <p:spPr>
          <a:xfrm>
            <a:off x="0" y="3888000"/>
            <a:ext cx="3061231" cy="1961850"/>
          </a:xfr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add different picture</a:t>
            </a:r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39" hasCustomPrompt="1"/>
          </p:nvPr>
        </p:nvSpPr>
        <p:spPr>
          <a:xfrm>
            <a:off x="3061829" y="1940776"/>
            <a:ext cx="3058171" cy="1947224"/>
          </a:xfr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add different picture</a:t>
            </a:r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9157829" y="1936950"/>
            <a:ext cx="3034171" cy="1956661"/>
          </a:xfr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add different picture</a:t>
            </a:r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41" hasCustomPrompt="1"/>
          </p:nvPr>
        </p:nvSpPr>
        <p:spPr>
          <a:xfrm>
            <a:off x="6120001" y="-1"/>
            <a:ext cx="3042420" cy="1936951"/>
          </a:xfr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add different picture</a:t>
            </a:r>
          </a:p>
        </p:txBody>
      </p:sp>
      <p:pic>
        <p:nvPicPr>
          <p:cNvPr id="53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5" b="20226"/>
          <a:stretch/>
        </p:blipFill>
        <p:spPr>
          <a:xfrm>
            <a:off x="9851049" y="5953418"/>
            <a:ext cx="2228555" cy="792088"/>
          </a:xfrm>
          <a:prstGeom prst="rect">
            <a:avLst/>
          </a:prstGeom>
        </p:spPr>
      </p:pic>
      <p:pic>
        <p:nvPicPr>
          <p:cNvPr id="54" name="Bildobjekt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522" y="6183408"/>
            <a:ext cx="332108" cy="332108"/>
          </a:xfrm>
          <a:prstGeom prst="rect">
            <a:avLst/>
          </a:prstGeom>
        </p:spPr>
      </p:pic>
      <p:sp>
        <p:nvSpPr>
          <p:cNvPr id="55" name="textruta 13"/>
          <p:cNvSpPr txBox="1"/>
          <p:nvPr/>
        </p:nvSpPr>
        <p:spPr>
          <a:xfrm>
            <a:off x="242086" y="6180185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dirty="0">
                <a:solidFill>
                  <a:schemeClr val="bg1"/>
                </a:solidFill>
              </a:rPr>
              <a:t>www.ieep.eu	@IEEP_eu</a:t>
            </a:r>
          </a:p>
        </p:txBody>
      </p:sp>
    </p:spTree>
    <p:extLst>
      <p:ext uri="{BB962C8B-B14F-4D97-AF65-F5344CB8AC3E}">
        <p14:creationId xmlns:p14="http://schemas.microsoft.com/office/powerpoint/2010/main" val="3885868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- fixed: 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5840925"/>
            <a:ext cx="12192000" cy="1017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0" y="0"/>
            <a:ext cx="3060000" cy="1944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3061829" y="0"/>
            <a:ext cx="3060000" cy="1944000"/>
          </a:xfrm>
          <a:prstGeom prst="rect">
            <a:avLst/>
          </a:prstGeom>
          <a:solidFill>
            <a:srgbClr val="548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/>
        </p:nvSpPr>
        <p:spPr>
          <a:xfrm>
            <a:off x="6096000" y="0"/>
            <a:ext cx="3060000" cy="19440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/>
          <p:cNvSpPr/>
          <p:nvPr/>
        </p:nvSpPr>
        <p:spPr>
          <a:xfrm>
            <a:off x="9156000" y="0"/>
            <a:ext cx="3042727" cy="1944000"/>
          </a:xfrm>
          <a:prstGeom prst="rect">
            <a:avLst/>
          </a:prstGeom>
          <a:solidFill>
            <a:srgbClr val="7D9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Rektangel 11"/>
          <p:cNvSpPr/>
          <p:nvPr/>
        </p:nvSpPr>
        <p:spPr>
          <a:xfrm>
            <a:off x="0" y="1944000"/>
            <a:ext cx="3060000" cy="1944000"/>
          </a:xfrm>
          <a:prstGeom prst="rect">
            <a:avLst/>
          </a:prstGeom>
          <a:solidFill>
            <a:srgbClr val="617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/>
          <p:cNvSpPr/>
          <p:nvPr/>
        </p:nvSpPr>
        <p:spPr>
          <a:xfrm>
            <a:off x="0" y="3885413"/>
            <a:ext cx="3060000" cy="1955512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/>
          <p:cNvSpPr/>
          <p:nvPr/>
        </p:nvSpPr>
        <p:spPr>
          <a:xfrm>
            <a:off x="6094172" y="3885413"/>
            <a:ext cx="3060000" cy="1955512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/>
          <p:cNvSpPr/>
          <p:nvPr/>
        </p:nvSpPr>
        <p:spPr>
          <a:xfrm>
            <a:off x="9152342" y="3885413"/>
            <a:ext cx="3046385" cy="19555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/>
          <p:cNvSpPr/>
          <p:nvPr/>
        </p:nvSpPr>
        <p:spPr>
          <a:xfrm>
            <a:off x="3060000" y="1944000"/>
            <a:ext cx="3060000" cy="1950891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/>
          <p:cNvSpPr/>
          <p:nvPr/>
        </p:nvSpPr>
        <p:spPr>
          <a:xfrm>
            <a:off x="6094171" y="1942707"/>
            <a:ext cx="3079102" cy="19427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 18"/>
          <p:cNvSpPr/>
          <p:nvPr/>
        </p:nvSpPr>
        <p:spPr>
          <a:xfrm>
            <a:off x="9156000" y="1942707"/>
            <a:ext cx="3049615" cy="1944000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/>
          <p:cNvSpPr/>
          <p:nvPr/>
        </p:nvSpPr>
        <p:spPr>
          <a:xfrm>
            <a:off x="3060000" y="3885413"/>
            <a:ext cx="3034171" cy="19555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Platshållare för text 38"/>
          <p:cNvSpPr>
            <a:spLocks noGrp="1"/>
          </p:cNvSpPr>
          <p:nvPr>
            <p:ph type="body" sz="quarter" idx="24" hasCustomPrompt="1"/>
          </p:nvPr>
        </p:nvSpPr>
        <p:spPr>
          <a:xfrm>
            <a:off x="127460" y="2094130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1" name="Platshållare för text 38"/>
          <p:cNvSpPr>
            <a:spLocks noGrp="1"/>
          </p:cNvSpPr>
          <p:nvPr>
            <p:ph type="body" sz="quarter" idx="25" hasCustomPrompt="1"/>
          </p:nvPr>
        </p:nvSpPr>
        <p:spPr>
          <a:xfrm>
            <a:off x="127460" y="2601813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42" name="Platshållare för text 38"/>
          <p:cNvSpPr>
            <a:spLocks noGrp="1"/>
          </p:cNvSpPr>
          <p:nvPr>
            <p:ph type="body" sz="quarter" idx="26" hasCustomPrompt="1"/>
          </p:nvPr>
        </p:nvSpPr>
        <p:spPr>
          <a:xfrm>
            <a:off x="3164227" y="152381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3" name="Platshållare för text 38"/>
          <p:cNvSpPr>
            <a:spLocks noGrp="1"/>
          </p:cNvSpPr>
          <p:nvPr>
            <p:ph type="body" sz="quarter" idx="27" hasCustomPrompt="1"/>
          </p:nvPr>
        </p:nvSpPr>
        <p:spPr>
          <a:xfrm>
            <a:off x="3164227" y="660064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44" name="Platshållare för text 38"/>
          <p:cNvSpPr>
            <a:spLocks noGrp="1"/>
          </p:cNvSpPr>
          <p:nvPr>
            <p:ph type="body" sz="quarter" idx="28" hasCustomPrompt="1"/>
          </p:nvPr>
        </p:nvSpPr>
        <p:spPr>
          <a:xfrm>
            <a:off x="3164227" y="4078504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5" name="Platshållare för text 38"/>
          <p:cNvSpPr>
            <a:spLocks noGrp="1"/>
          </p:cNvSpPr>
          <p:nvPr>
            <p:ph type="body" sz="quarter" idx="29" hasCustomPrompt="1"/>
          </p:nvPr>
        </p:nvSpPr>
        <p:spPr>
          <a:xfrm>
            <a:off x="3164227" y="4586187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46" name="Platshållare för text 38"/>
          <p:cNvSpPr>
            <a:spLocks noGrp="1"/>
          </p:cNvSpPr>
          <p:nvPr>
            <p:ph type="body" sz="quarter" idx="30" hasCustomPrompt="1"/>
          </p:nvPr>
        </p:nvSpPr>
        <p:spPr>
          <a:xfrm>
            <a:off x="9264352" y="152381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7" name="Platshållare för text 38"/>
          <p:cNvSpPr>
            <a:spLocks noGrp="1"/>
          </p:cNvSpPr>
          <p:nvPr>
            <p:ph type="body" sz="quarter" idx="31" hasCustomPrompt="1"/>
          </p:nvPr>
        </p:nvSpPr>
        <p:spPr>
          <a:xfrm>
            <a:off x="9264352" y="660064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48" name="Platshållare för text 38"/>
          <p:cNvSpPr>
            <a:spLocks noGrp="1"/>
          </p:cNvSpPr>
          <p:nvPr>
            <p:ph type="body" sz="quarter" idx="32" hasCustomPrompt="1"/>
          </p:nvPr>
        </p:nvSpPr>
        <p:spPr>
          <a:xfrm>
            <a:off x="6233778" y="2094130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9" name="Platshållare för text 38"/>
          <p:cNvSpPr>
            <a:spLocks noGrp="1"/>
          </p:cNvSpPr>
          <p:nvPr>
            <p:ph type="body" sz="quarter" idx="33" hasCustomPrompt="1"/>
          </p:nvPr>
        </p:nvSpPr>
        <p:spPr>
          <a:xfrm>
            <a:off x="6233778" y="2601813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50" name="Platshållare för text 38"/>
          <p:cNvSpPr>
            <a:spLocks noGrp="1"/>
          </p:cNvSpPr>
          <p:nvPr>
            <p:ph type="body" sz="quarter" idx="34" hasCustomPrompt="1"/>
          </p:nvPr>
        </p:nvSpPr>
        <p:spPr>
          <a:xfrm>
            <a:off x="9296408" y="4060589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51" name="Platshållare för text 38"/>
          <p:cNvSpPr>
            <a:spLocks noGrp="1"/>
          </p:cNvSpPr>
          <p:nvPr>
            <p:ph type="body" sz="quarter" idx="35" hasCustomPrompt="1"/>
          </p:nvPr>
        </p:nvSpPr>
        <p:spPr>
          <a:xfrm>
            <a:off x="9296408" y="4568272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pic>
        <p:nvPicPr>
          <p:cNvPr id="3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5" b="20226"/>
          <a:stretch/>
        </p:blipFill>
        <p:spPr>
          <a:xfrm>
            <a:off x="9851049" y="5953418"/>
            <a:ext cx="2228555" cy="792088"/>
          </a:xfrm>
          <a:prstGeom prst="rect">
            <a:avLst/>
          </a:prstGeom>
        </p:spPr>
      </p:pic>
      <p:pic>
        <p:nvPicPr>
          <p:cNvPr id="32" name="Bildobjekt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522" y="6183408"/>
            <a:ext cx="332108" cy="332108"/>
          </a:xfrm>
          <a:prstGeom prst="rect">
            <a:avLst/>
          </a:prstGeom>
        </p:spPr>
      </p:pic>
      <p:sp>
        <p:nvSpPr>
          <p:cNvPr id="33" name="textruta 13"/>
          <p:cNvSpPr txBox="1"/>
          <p:nvPr/>
        </p:nvSpPr>
        <p:spPr>
          <a:xfrm>
            <a:off x="242086" y="6180185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dirty="0">
                <a:solidFill>
                  <a:schemeClr val="bg1"/>
                </a:solidFill>
              </a:rPr>
              <a:t>www.ieep.eu	@IEEP_eu</a:t>
            </a:r>
          </a:p>
        </p:txBody>
      </p:sp>
    </p:spTree>
    <p:extLst>
      <p:ext uri="{BB962C8B-B14F-4D97-AF65-F5344CB8AC3E}">
        <p14:creationId xmlns:p14="http://schemas.microsoft.com/office/powerpoint/2010/main" val="591192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- fixed: gre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5840925"/>
            <a:ext cx="12192000" cy="1017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0" y="0"/>
            <a:ext cx="3060000" cy="1944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Rektangel 9"/>
          <p:cNvSpPr/>
          <p:nvPr/>
        </p:nvSpPr>
        <p:spPr>
          <a:xfrm>
            <a:off x="6096000" y="0"/>
            <a:ext cx="3060000" cy="1944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/>
          <p:cNvSpPr/>
          <p:nvPr/>
        </p:nvSpPr>
        <p:spPr>
          <a:xfrm>
            <a:off x="9156000" y="0"/>
            <a:ext cx="3034171" cy="194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Rektangel 11"/>
          <p:cNvSpPr/>
          <p:nvPr/>
        </p:nvSpPr>
        <p:spPr>
          <a:xfrm>
            <a:off x="0" y="1944000"/>
            <a:ext cx="3060000" cy="194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3061829" y="0"/>
            <a:ext cx="3051444" cy="1944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/>
          <p:cNvSpPr/>
          <p:nvPr/>
        </p:nvSpPr>
        <p:spPr>
          <a:xfrm>
            <a:off x="0" y="3885413"/>
            <a:ext cx="3060000" cy="1955512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/>
          <p:cNvSpPr/>
          <p:nvPr/>
        </p:nvSpPr>
        <p:spPr>
          <a:xfrm>
            <a:off x="6111444" y="3885413"/>
            <a:ext cx="3042727" cy="1955512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/>
          <p:cNvSpPr/>
          <p:nvPr/>
        </p:nvSpPr>
        <p:spPr>
          <a:xfrm>
            <a:off x="9154172" y="3885413"/>
            <a:ext cx="3044556" cy="19555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/>
          <p:cNvSpPr/>
          <p:nvPr/>
        </p:nvSpPr>
        <p:spPr>
          <a:xfrm>
            <a:off x="3060000" y="1944000"/>
            <a:ext cx="3060000" cy="1950891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/>
          <p:cNvSpPr/>
          <p:nvPr/>
        </p:nvSpPr>
        <p:spPr>
          <a:xfrm>
            <a:off x="3060000" y="3885413"/>
            <a:ext cx="3051444" cy="19555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 18"/>
          <p:cNvSpPr/>
          <p:nvPr/>
        </p:nvSpPr>
        <p:spPr>
          <a:xfrm>
            <a:off x="9156000" y="1942707"/>
            <a:ext cx="3042728" cy="1944000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Platshållare för text 38"/>
          <p:cNvSpPr>
            <a:spLocks noGrp="1"/>
          </p:cNvSpPr>
          <p:nvPr>
            <p:ph type="body" sz="quarter" idx="24" hasCustomPrompt="1"/>
          </p:nvPr>
        </p:nvSpPr>
        <p:spPr>
          <a:xfrm>
            <a:off x="127460" y="2094130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18" name="Rektangel 17"/>
          <p:cNvSpPr/>
          <p:nvPr/>
        </p:nvSpPr>
        <p:spPr>
          <a:xfrm>
            <a:off x="6113273" y="1942707"/>
            <a:ext cx="3042727" cy="19427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Platshållare för text 38"/>
          <p:cNvSpPr>
            <a:spLocks noGrp="1"/>
          </p:cNvSpPr>
          <p:nvPr>
            <p:ph type="body" sz="quarter" idx="25" hasCustomPrompt="1"/>
          </p:nvPr>
        </p:nvSpPr>
        <p:spPr>
          <a:xfrm>
            <a:off x="127460" y="2601813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42" name="Platshållare för text 38"/>
          <p:cNvSpPr>
            <a:spLocks noGrp="1"/>
          </p:cNvSpPr>
          <p:nvPr>
            <p:ph type="body" sz="quarter" idx="26" hasCustomPrompt="1"/>
          </p:nvPr>
        </p:nvSpPr>
        <p:spPr>
          <a:xfrm>
            <a:off x="3164227" y="152381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3" name="Platshållare för text 38"/>
          <p:cNvSpPr>
            <a:spLocks noGrp="1"/>
          </p:cNvSpPr>
          <p:nvPr>
            <p:ph type="body" sz="quarter" idx="27" hasCustomPrompt="1"/>
          </p:nvPr>
        </p:nvSpPr>
        <p:spPr>
          <a:xfrm>
            <a:off x="3164227" y="660064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44" name="Platshållare för text 38"/>
          <p:cNvSpPr>
            <a:spLocks noGrp="1"/>
          </p:cNvSpPr>
          <p:nvPr>
            <p:ph type="body" sz="quarter" idx="28" hasCustomPrompt="1"/>
          </p:nvPr>
        </p:nvSpPr>
        <p:spPr>
          <a:xfrm>
            <a:off x="3164227" y="4078504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5" name="Platshållare för text 38"/>
          <p:cNvSpPr>
            <a:spLocks noGrp="1"/>
          </p:cNvSpPr>
          <p:nvPr>
            <p:ph type="body" sz="quarter" idx="29" hasCustomPrompt="1"/>
          </p:nvPr>
        </p:nvSpPr>
        <p:spPr>
          <a:xfrm>
            <a:off x="3164227" y="4586187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46" name="Platshållare för text 38"/>
          <p:cNvSpPr>
            <a:spLocks noGrp="1"/>
          </p:cNvSpPr>
          <p:nvPr>
            <p:ph type="body" sz="quarter" idx="30" hasCustomPrompt="1"/>
          </p:nvPr>
        </p:nvSpPr>
        <p:spPr>
          <a:xfrm>
            <a:off x="9264352" y="152381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7" name="Platshållare för text 38"/>
          <p:cNvSpPr>
            <a:spLocks noGrp="1"/>
          </p:cNvSpPr>
          <p:nvPr>
            <p:ph type="body" sz="quarter" idx="31" hasCustomPrompt="1"/>
          </p:nvPr>
        </p:nvSpPr>
        <p:spPr>
          <a:xfrm>
            <a:off x="9264352" y="660064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48" name="Platshållare för text 38"/>
          <p:cNvSpPr>
            <a:spLocks noGrp="1"/>
          </p:cNvSpPr>
          <p:nvPr>
            <p:ph type="body" sz="quarter" idx="32" hasCustomPrompt="1"/>
          </p:nvPr>
        </p:nvSpPr>
        <p:spPr>
          <a:xfrm>
            <a:off x="6233778" y="2094130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9" name="Platshållare för text 38"/>
          <p:cNvSpPr>
            <a:spLocks noGrp="1"/>
          </p:cNvSpPr>
          <p:nvPr>
            <p:ph type="body" sz="quarter" idx="33" hasCustomPrompt="1"/>
          </p:nvPr>
        </p:nvSpPr>
        <p:spPr>
          <a:xfrm>
            <a:off x="6233778" y="2601813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50" name="Platshållare för text 38"/>
          <p:cNvSpPr>
            <a:spLocks noGrp="1"/>
          </p:cNvSpPr>
          <p:nvPr>
            <p:ph type="body" sz="quarter" idx="34" hasCustomPrompt="1"/>
          </p:nvPr>
        </p:nvSpPr>
        <p:spPr>
          <a:xfrm>
            <a:off x="9296408" y="4060589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51" name="Platshållare för text 38"/>
          <p:cNvSpPr>
            <a:spLocks noGrp="1"/>
          </p:cNvSpPr>
          <p:nvPr>
            <p:ph type="body" sz="quarter" idx="35" hasCustomPrompt="1"/>
          </p:nvPr>
        </p:nvSpPr>
        <p:spPr>
          <a:xfrm>
            <a:off x="9296408" y="4568272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pic>
        <p:nvPicPr>
          <p:cNvPr id="3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5" b="20226"/>
          <a:stretch/>
        </p:blipFill>
        <p:spPr>
          <a:xfrm>
            <a:off x="9851049" y="5953418"/>
            <a:ext cx="2228555" cy="792088"/>
          </a:xfrm>
          <a:prstGeom prst="rect">
            <a:avLst/>
          </a:prstGeom>
        </p:spPr>
      </p:pic>
      <p:pic>
        <p:nvPicPr>
          <p:cNvPr id="32" name="Bildobjekt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522" y="6183408"/>
            <a:ext cx="332108" cy="332108"/>
          </a:xfrm>
          <a:prstGeom prst="rect">
            <a:avLst/>
          </a:prstGeom>
        </p:spPr>
      </p:pic>
      <p:sp>
        <p:nvSpPr>
          <p:cNvPr id="33" name="textruta 13"/>
          <p:cNvSpPr txBox="1"/>
          <p:nvPr/>
        </p:nvSpPr>
        <p:spPr>
          <a:xfrm>
            <a:off x="242086" y="6180185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dirty="0">
                <a:solidFill>
                  <a:schemeClr val="bg1"/>
                </a:solidFill>
              </a:rPr>
              <a:t>www.ieep.eu	@IEEP_eu</a:t>
            </a:r>
          </a:p>
        </p:txBody>
      </p:sp>
    </p:spTree>
    <p:extLst>
      <p:ext uri="{BB962C8B-B14F-4D97-AF65-F5344CB8AC3E}">
        <p14:creationId xmlns:p14="http://schemas.microsoft.com/office/powerpoint/2010/main" val="1793035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- fixed: re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5840925"/>
            <a:ext cx="12192000" cy="1017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Rektangel 9"/>
          <p:cNvSpPr/>
          <p:nvPr/>
        </p:nvSpPr>
        <p:spPr>
          <a:xfrm>
            <a:off x="6096000" y="0"/>
            <a:ext cx="3060000" cy="1944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0" y="0"/>
            <a:ext cx="3060000" cy="1944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3061828" y="0"/>
            <a:ext cx="3058169" cy="19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/>
          <p:cNvSpPr/>
          <p:nvPr/>
        </p:nvSpPr>
        <p:spPr>
          <a:xfrm>
            <a:off x="9156000" y="0"/>
            <a:ext cx="3034171" cy="194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Rektangel 11"/>
          <p:cNvSpPr/>
          <p:nvPr/>
        </p:nvSpPr>
        <p:spPr>
          <a:xfrm>
            <a:off x="0" y="1944000"/>
            <a:ext cx="3060000" cy="194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/>
          <p:cNvSpPr/>
          <p:nvPr/>
        </p:nvSpPr>
        <p:spPr>
          <a:xfrm>
            <a:off x="0" y="3885413"/>
            <a:ext cx="3060000" cy="1955512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/>
          <p:cNvSpPr/>
          <p:nvPr/>
        </p:nvSpPr>
        <p:spPr>
          <a:xfrm>
            <a:off x="3060000" y="3885413"/>
            <a:ext cx="3060000" cy="19555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/>
          <p:cNvSpPr/>
          <p:nvPr/>
        </p:nvSpPr>
        <p:spPr>
          <a:xfrm>
            <a:off x="6120000" y="3885413"/>
            <a:ext cx="3036000" cy="1955512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/>
          <p:cNvSpPr/>
          <p:nvPr/>
        </p:nvSpPr>
        <p:spPr>
          <a:xfrm>
            <a:off x="9156000" y="3892463"/>
            <a:ext cx="3042728" cy="19484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/>
          <p:cNvSpPr/>
          <p:nvPr/>
        </p:nvSpPr>
        <p:spPr>
          <a:xfrm>
            <a:off x="3060000" y="1944000"/>
            <a:ext cx="3060000" cy="1950891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/>
          <p:cNvSpPr/>
          <p:nvPr/>
        </p:nvSpPr>
        <p:spPr>
          <a:xfrm>
            <a:off x="6119999" y="1942707"/>
            <a:ext cx="3053273" cy="19497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 18"/>
          <p:cNvSpPr/>
          <p:nvPr/>
        </p:nvSpPr>
        <p:spPr>
          <a:xfrm>
            <a:off x="9156000" y="1942706"/>
            <a:ext cx="3034171" cy="1949755"/>
          </a:xfrm>
          <a:prstGeom prst="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Platshållare för text 38"/>
          <p:cNvSpPr>
            <a:spLocks noGrp="1"/>
          </p:cNvSpPr>
          <p:nvPr>
            <p:ph type="body" sz="quarter" idx="24" hasCustomPrompt="1"/>
          </p:nvPr>
        </p:nvSpPr>
        <p:spPr>
          <a:xfrm>
            <a:off x="127460" y="2094130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1" name="Platshållare för text 38"/>
          <p:cNvSpPr>
            <a:spLocks noGrp="1"/>
          </p:cNvSpPr>
          <p:nvPr>
            <p:ph type="body" sz="quarter" idx="25" hasCustomPrompt="1"/>
          </p:nvPr>
        </p:nvSpPr>
        <p:spPr>
          <a:xfrm>
            <a:off x="127460" y="2601813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42" name="Platshållare för text 38"/>
          <p:cNvSpPr>
            <a:spLocks noGrp="1"/>
          </p:cNvSpPr>
          <p:nvPr>
            <p:ph type="body" sz="quarter" idx="26" hasCustomPrompt="1"/>
          </p:nvPr>
        </p:nvSpPr>
        <p:spPr>
          <a:xfrm>
            <a:off x="3164227" y="152381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3" name="Platshållare för text 38"/>
          <p:cNvSpPr>
            <a:spLocks noGrp="1"/>
          </p:cNvSpPr>
          <p:nvPr>
            <p:ph type="body" sz="quarter" idx="27" hasCustomPrompt="1"/>
          </p:nvPr>
        </p:nvSpPr>
        <p:spPr>
          <a:xfrm>
            <a:off x="3164227" y="660064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44" name="Platshållare för text 38"/>
          <p:cNvSpPr>
            <a:spLocks noGrp="1"/>
          </p:cNvSpPr>
          <p:nvPr>
            <p:ph type="body" sz="quarter" idx="28" hasCustomPrompt="1"/>
          </p:nvPr>
        </p:nvSpPr>
        <p:spPr>
          <a:xfrm>
            <a:off x="3164227" y="4078504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5" name="Platshållare för text 38"/>
          <p:cNvSpPr>
            <a:spLocks noGrp="1"/>
          </p:cNvSpPr>
          <p:nvPr>
            <p:ph type="body" sz="quarter" idx="29" hasCustomPrompt="1"/>
          </p:nvPr>
        </p:nvSpPr>
        <p:spPr>
          <a:xfrm>
            <a:off x="3164227" y="4586187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46" name="Platshållare för text 38"/>
          <p:cNvSpPr>
            <a:spLocks noGrp="1"/>
          </p:cNvSpPr>
          <p:nvPr>
            <p:ph type="body" sz="quarter" idx="30" hasCustomPrompt="1"/>
          </p:nvPr>
        </p:nvSpPr>
        <p:spPr>
          <a:xfrm>
            <a:off x="9264352" y="152381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7" name="Platshållare för text 38"/>
          <p:cNvSpPr>
            <a:spLocks noGrp="1"/>
          </p:cNvSpPr>
          <p:nvPr>
            <p:ph type="body" sz="quarter" idx="31" hasCustomPrompt="1"/>
          </p:nvPr>
        </p:nvSpPr>
        <p:spPr>
          <a:xfrm>
            <a:off x="9264352" y="660064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48" name="Platshållare för text 38"/>
          <p:cNvSpPr>
            <a:spLocks noGrp="1"/>
          </p:cNvSpPr>
          <p:nvPr>
            <p:ph type="body" sz="quarter" idx="32" hasCustomPrompt="1"/>
          </p:nvPr>
        </p:nvSpPr>
        <p:spPr>
          <a:xfrm>
            <a:off x="6233778" y="2094130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9" name="Platshållare för text 38"/>
          <p:cNvSpPr>
            <a:spLocks noGrp="1"/>
          </p:cNvSpPr>
          <p:nvPr>
            <p:ph type="body" sz="quarter" idx="33" hasCustomPrompt="1"/>
          </p:nvPr>
        </p:nvSpPr>
        <p:spPr>
          <a:xfrm>
            <a:off x="6233778" y="2601813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50" name="Platshållare för text 38"/>
          <p:cNvSpPr>
            <a:spLocks noGrp="1"/>
          </p:cNvSpPr>
          <p:nvPr>
            <p:ph type="body" sz="quarter" idx="34" hasCustomPrompt="1"/>
          </p:nvPr>
        </p:nvSpPr>
        <p:spPr>
          <a:xfrm>
            <a:off x="9296408" y="4060589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51" name="Platshållare för text 38"/>
          <p:cNvSpPr>
            <a:spLocks noGrp="1"/>
          </p:cNvSpPr>
          <p:nvPr>
            <p:ph type="body" sz="quarter" idx="35" hasCustomPrompt="1"/>
          </p:nvPr>
        </p:nvSpPr>
        <p:spPr>
          <a:xfrm>
            <a:off x="9296408" y="4568272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pic>
        <p:nvPicPr>
          <p:cNvPr id="3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5" b="20226"/>
          <a:stretch/>
        </p:blipFill>
        <p:spPr>
          <a:xfrm>
            <a:off x="9851049" y="5953418"/>
            <a:ext cx="2228555" cy="792088"/>
          </a:xfrm>
          <a:prstGeom prst="rect">
            <a:avLst/>
          </a:prstGeom>
        </p:spPr>
      </p:pic>
      <p:pic>
        <p:nvPicPr>
          <p:cNvPr id="32" name="Bildobjekt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522" y="6183408"/>
            <a:ext cx="332108" cy="332108"/>
          </a:xfrm>
          <a:prstGeom prst="rect">
            <a:avLst/>
          </a:prstGeom>
        </p:spPr>
      </p:pic>
      <p:sp>
        <p:nvSpPr>
          <p:cNvPr id="33" name="textruta 13"/>
          <p:cNvSpPr txBox="1"/>
          <p:nvPr/>
        </p:nvSpPr>
        <p:spPr>
          <a:xfrm>
            <a:off x="242086" y="6180185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dirty="0">
                <a:solidFill>
                  <a:schemeClr val="bg1"/>
                </a:solidFill>
              </a:rPr>
              <a:t>www.ieep.eu	@IEEP_eu</a:t>
            </a:r>
          </a:p>
        </p:txBody>
      </p:sp>
    </p:spTree>
    <p:extLst>
      <p:ext uri="{BB962C8B-B14F-4D97-AF65-F5344CB8AC3E}">
        <p14:creationId xmlns:p14="http://schemas.microsoft.com/office/powerpoint/2010/main" val="2613667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60648"/>
            <a:ext cx="52703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1052737"/>
            <a:ext cx="5270376" cy="460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2024" y="260648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2024" y="1052737"/>
            <a:ext cx="5389033" cy="460851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4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1049" y="5953418"/>
            <a:ext cx="222855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22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gree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60648"/>
            <a:ext cx="5270376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1052737"/>
            <a:ext cx="5270376" cy="460851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2024" y="260648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2024" y="1052737"/>
            <a:ext cx="5389033" cy="460851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4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28" y="5953418"/>
            <a:ext cx="2228555" cy="792088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24592" y="94923"/>
            <a:ext cx="621432" cy="5257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010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8AE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60648"/>
            <a:ext cx="52703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0"/>
          </p:nvPr>
        </p:nvSpPr>
        <p:spPr>
          <a:xfrm>
            <a:off x="609601" y="1052737"/>
            <a:ext cx="5270376" cy="460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2024" y="260648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4"/>
          </p:nvPr>
        </p:nvSpPr>
        <p:spPr>
          <a:xfrm>
            <a:off x="6312024" y="1052737"/>
            <a:ext cx="5389033" cy="460851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2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1049" y="5953418"/>
            <a:ext cx="222855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63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grow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688" y="0"/>
            <a:ext cx="1238537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2206" y="2492896"/>
            <a:ext cx="7908406" cy="3672408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3352" y="2659607"/>
            <a:ext cx="7200800" cy="120144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3352" y="3876920"/>
            <a:ext cx="7200800" cy="920232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Enter sub-title here</a:t>
            </a:r>
            <a:endParaRPr lang="en-GB" dirty="0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346" b="11346"/>
          <a:stretch/>
        </p:blipFill>
        <p:spPr>
          <a:xfrm>
            <a:off x="8602959" y="0"/>
            <a:ext cx="3601247" cy="1670400"/>
          </a:xfrm>
          <a:prstGeom prst="rect">
            <a:avLst/>
          </a:prstGeom>
        </p:spPr>
      </p:pic>
      <p:sp>
        <p:nvSpPr>
          <p:cNvPr id="10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260232" y="4838093"/>
            <a:ext cx="7203920" cy="103917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Name(s), date, event, etc.</a:t>
            </a:r>
          </a:p>
        </p:txBody>
      </p:sp>
      <p:pic>
        <p:nvPicPr>
          <p:cNvPr id="11" name="Bildobjekt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80" y="6396979"/>
            <a:ext cx="332108" cy="332108"/>
          </a:xfrm>
          <a:prstGeom prst="rect">
            <a:avLst/>
          </a:prstGeom>
        </p:spPr>
      </p:pic>
      <p:sp>
        <p:nvSpPr>
          <p:cNvPr id="12" name="textruta 13"/>
          <p:cNvSpPr txBox="1"/>
          <p:nvPr/>
        </p:nvSpPr>
        <p:spPr>
          <a:xfrm>
            <a:off x="8472264" y="6381328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solidFill>
                  <a:schemeClr val="bg1"/>
                </a:solidFill>
              </a:rPr>
              <a:t>www.ieep.eu	@IEEP_eu</a:t>
            </a:r>
          </a:p>
        </p:txBody>
      </p:sp>
    </p:spTree>
    <p:extLst>
      <p:ext uri="{BB962C8B-B14F-4D97-AF65-F5344CB8AC3E}">
        <p14:creationId xmlns:p14="http://schemas.microsoft.com/office/powerpoint/2010/main" val="2046608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yellow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60648"/>
            <a:ext cx="5270376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1052737"/>
            <a:ext cx="5270376" cy="460851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2024" y="260648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2024" y="1052737"/>
            <a:ext cx="5389033" cy="460851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4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28" y="5953418"/>
            <a:ext cx="2228555" cy="792088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24592" y="94923"/>
            <a:ext cx="621432" cy="5257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284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ictur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solidFill>
            <a:srgbClr val="E8AE1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Click on icon to add different picture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609601" y="260648"/>
            <a:ext cx="5270376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0"/>
          </p:nvPr>
        </p:nvSpPr>
        <p:spPr>
          <a:xfrm>
            <a:off x="609601" y="1052737"/>
            <a:ext cx="5270376" cy="460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9839849" y="5949280"/>
            <a:ext cx="2250419" cy="792088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385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ictur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Click on icon to add different picture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101165" y="5949280"/>
            <a:ext cx="2250419" cy="792088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2024" y="260648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6312024" y="1052737"/>
            <a:ext cx="5389033" cy="460851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424592" y="94923"/>
            <a:ext cx="621432" cy="5257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375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pictur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559829" y="260648"/>
            <a:ext cx="7181171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0"/>
          </p:nvPr>
        </p:nvSpPr>
        <p:spPr>
          <a:xfrm>
            <a:off x="4559828" y="1052737"/>
            <a:ext cx="7181172" cy="460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175787" cy="6858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add different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4592" y="94923"/>
            <a:ext cx="621432" cy="5257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101165" y="5949280"/>
            <a:ext cx="2250419" cy="792088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464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pictur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8016213" y="0"/>
            <a:ext cx="4175787" cy="6858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add different picture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09600" y="260648"/>
            <a:ext cx="70705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0"/>
          </p:nvPr>
        </p:nvSpPr>
        <p:spPr>
          <a:xfrm>
            <a:off x="609600" y="1052737"/>
            <a:ext cx="7070575" cy="460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9839849" y="5949280"/>
            <a:ext cx="2250419" cy="792088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7974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colour green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799" cy="1143000"/>
          </a:xfrm>
        </p:spPr>
        <p:txBody>
          <a:bodyPr anchor="t"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1049" y="5953418"/>
            <a:ext cx="2228555" cy="792088"/>
          </a:xfrm>
          <a:prstGeom prst="rect">
            <a:avLst/>
          </a:prstGeom>
        </p:spPr>
      </p:pic>
      <p:pic>
        <p:nvPicPr>
          <p:cNvPr id="7" name="Bildobjekt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522" y="6183408"/>
            <a:ext cx="332108" cy="332108"/>
          </a:xfrm>
          <a:prstGeom prst="rect">
            <a:avLst/>
          </a:prstGeom>
        </p:spPr>
      </p:pic>
      <p:sp>
        <p:nvSpPr>
          <p:cNvPr id="8" name="textruta 13"/>
          <p:cNvSpPr txBox="1"/>
          <p:nvPr/>
        </p:nvSpPr>
        <p:spPr>
          <a:xfrm>
            <a:off x="242086" y="6180185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dirty="0">
                <a:solidFill>
                  <a:schemeClr val="bg1"/>
                </a:solidFill>
              </a:rPr>
              <a:t>www.ieep.eu	@IEEP_eu</a:t>
            </a:r>
          </a:p>
        </p:txBody>
      </p:sp>
    </p:spTree>
    <p:extLst>
      <p:ext uri="{BB962C8B-B14F-4D97-AF65-F5344CB8AC3E}">
        <p14:creationId xmlns:p14="http://schemas.microsoft.com/office/powerpoint/2010/main" val="3250452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colour yellow">
    <p:bg>
      <p:bgPr>
        <a:solidFill>
          <a:srgbClr val="E8AE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799" cy="1143000"/>
          </a:xfrm>
        </p:spPr>
        <p:txBody>
          <a:bodyPr anchor="t"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1049" y="5953418"/>
            <a:ext cx="2228555" cy="792088"/>
          </a:xfrm>
          <a:prstGeom prst="rect">
            <a:avLst/>
          </a:prstGeom>
        </p:spPr>
      </p:pic>
      <p:pic>
        <p:nvPicPr>
          <p:cNvPr id="8" name="Bildobjekt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522" y="6183408"/>
            <a:ext cx="332108" cy="332108"/>
          </a:xfrm>
          <a:prstGeom prst="rect">
            <a:avLst/>
          </a:prstGeom>
        </p:spPr>
      </p:pic>
      <p:sp>
        <p:nvSpPr>
          <p:cNvPr id="9" name="textruta 13"/>
          <p:cNvSpPr txBox="1"/>
          <p:nvPr/>
        </p:nvSpPr>
        <p:spPr>
          <a:xfrm>
            <a:off x="242086" y="6180185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dirty="0">
                <a:solidFill>
                  <a:schemeClr val="bg1"/>
                </a:solidFill>
              </a:rPr>
              <a:t>www.ieep.eu	@IEEP_eu</a:t>
            </a:r>
          </a:p>
        </p:txBody>
      </p:sp>
    </p:spTree>
    <p:extLst>
      <p:ext uri="{BB962C8B-B14F-4D97-AF65-F5344CB8AC3E}">
        <p14:creationId xmlns:p14="http://schemas.microsoft.com/office/powerpoint/2010/main" val="751591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-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680" y="0"/>
            <a:ext cx="12241360" cy="6858000"/>
          </a:xfrm>
          <a:prstGeom prst="rect">
            <a:avLst/>
          </a:prstGeom>
        </p:spPr>
      </p:pic>
      <p:sp>
        <p:nvSpPr>
          <p:cNvPr id="12" name="Rectangle 4"/>
          <p:cNvSpPr/>
          <p:nvPr/>
        </p:nvSpPr>
        <p:spPr>
          <a:xfrm>
            <a:off x="1271463" y="235484"/>
            <a:ext cx="9649074" cy="6387032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71464" y="2579736"/>
            <a:ext cx="9649074" cy="1143000"/>
          </a:xfrm>
        </p:spPr>
        <p:txBody>
          <a:bodyPr anchor="t"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your attention</a:t>
            </a:r>
            <a:endParaRPr lang="en-GB" dirty="0"/>
          </a:p>
        </p:txBody>
      </p:sp>
      <p:pic>
        <p:nvPicPr>
          <p:cNvPr id="13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6" b="11346"/>
          <a:stretch/>
        </p:blipFill>
        <p:spPr>
          <a:xfrm>
            <a:off x="3915700" y="282328"/>
            <a:ext cx="4344350" cy="2015080"/>
          </a:xfrm>
          <a:prstGeom prst="rect">
            <a:avLst/>
          </a:prstGeom>
        </p:spPr>
      </p:pic>
      <p:sp>
        <p:nvSpPr>
          <p:cNvPr id="14" name="Platshållare för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1271463" y="3726071"/>
            <a:ext cx="9649074" cy="172125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Contact details, further information, etc.</a:t>
            </a:r>
          </a:p>
        </p:txBody>
      </p:sp>
      <p:pic>
        <p:nvPicPr>
          <p:cNvPr id="19" name="Bildobjekt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260" y="5933664"/>
            <a:ext cx="332108" cy="332108"/>
          </a:xfrm>
          <a:prstGeom prst="rect">
            <a:avLst/>
          </a:prstGeom>
        </p:spPr>
      </p:pic>
      <p:sp>
        <p:nvSpPr>
          <p:cNvPr id="20" name="textruta 13"/>
          <p:cNvSpPr txBox="1"/>
          <p:nvPr/>
        </p:nvSpPr>
        <p:spPr>
          <a:xfrm>
            <a:off x="4511824" y="5930441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dirty="0">
                <a:solidFill>
                  <a:schemeClr val="bg1"/>
                </a:solidFill>
              </a:rPr>
              <a:t>www.ieep.eu	@IEEP_eu</a:t>
            </a:r>
          </a:p>
        </p:txBody>
      </p:sp>
    </p:spTree>
    <p:extLst>
      <p:ext uri="{BB962C8B-B14F-4D97-AF65-F5344CB8AC3E}">
        <p14:creationId xmlns:p14="http://schemas.microsoft.com/office/powerpoint/2010/main" val="398714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- w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680" y="0"/>
            <a:ext cx="12241360" cy="6858000"/>
          </a:xfrm>
          <a:prstGeom prst="rect">
            <a:avLst/>
          </a:prstGeom>
        </p:spPr>
      </p:pic>
      <p:sp>
        <p:nvSpPr>
          <p:cNvPr id="12" name="Rectangle 4"/>
          <p:cNvSpPr/>
          <p:nvPr/>
        </p:nvSpPr>
        <p:spPr>
          <a:xfrm>
            <a:off x="1271462" y="235484"/>
            <a:ext cx="9649075" cy="638703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13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700" y="421145"/>
            <a:ext cx="4344350" cy="1737445"/>
          </a:xfrm>
          <a:prstGeom prst="rect">
            <a:avLst/>
          </a:prstGeom>
        </p:spPr>
      </p:pic>
      <p:sp>
        <p:nvSpPr>
          <p:cNvPr id="1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1271463" y="3726071"/>
            <a:ext cx="9649074" cy="172125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Contact details, further information, etc.</a:t>
            </a:r>
          </a:p>
        </p:txBody>
      </p:sp>
      <p:sp>
        <p:nvSpPr>
          <p:cNvPr id="18" name="textruta 13"/>
          <p:cNvSpPr txBox="1"/>
          <p:nvPr/>
        </p:nvSpPr>
        <p:spPr>
          <a:xfrm>
            <a:off x="4511824" y="592618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dirty="0">
                <a:solidFill>
                  <a:schemeClr val="tx1"/>
                </a:solidFill>
              </a:rPr>
              <a:t>www.ieep.eu	@IEEP_eu</a:t>
            </a:r>
          </a:p>
        </p:txBody>
      </p:sp>
      <p:pic>
        <p:nvPicPr>
          <p:cNvPr id="20" name="Bildobjekt 3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tx1">
                <a:alpha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992" y="5898538"/>
            <a:ext cx="393852" cy="39385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71464" y="2579736"/>
            <a:ext cx="9649074" cy="1143000"/>
          </a:xfrm>
        </p:spPr>
        <p:txBody>
          <a:bodyPr anchor="t">
            <a:noAutofit/>
          </a:bodyPr>
          <a:lstStyle>
            <a:lvl1pPr algn="ctr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 for your attention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465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-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4681" y="0"/>
            <a:ext cx="12241360" cy="6858000"/>
          </a:xfrm>
          <a:prstGeom prst="rect">
            <a:avLst/>
          </a:prstGeom>
        </p:spPr>
      </p:pic>
      <p:sp>
        <p:nvSpPr>
          <p:cNvPr id="20" name="Rectangle 4"/>
          <p:cNvSpPr/>
          <p:nvPr/>
        </p:nvSpPr>
        <p:spPr>
          <a:xfrm>
            <a:off x="1271463" y="235484"/>
            <a:ext cx="9649074" cy="6387032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1271463" y="3726071"/>
            <a:ext cx="9649074" cy="172125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Contact details, further information, etc.</a:t>
            </a:r>
          </a:p>
        </p:txBody>
      </p:sp>
      <p:pic>
        <p:nvPicPr>
          <p:cNvPr id="2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6" b="11346"/>
          <a:stretch/>
        </p:blipFill>
        <p:spPr>
          <a:xfrm>
            <a:off x="3915700" y="282328"/>
            <a:ext cx="4344350" cy="2015080"/>
          </a:xfrm>
          <a:prstGeom prst="rect">
            <a:avLst/>
          </a:prstGeom>
        </p:spPr>
      </p:pic>
      <p:pic>
        <p:nvPicPr>
          <p:cNvPr id="24" name="Bildobjekt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260" y="5933664"/>
            <a:ext cx="332108" cy="332108"/>
          </a:xfrm>
          <a:prstGeom prst="rect">
            <a:avLst/>
          </a:prstGeom>
        </p:spPr>
      </p:pic>
      <p:sp>
        <p:nvSpPr>
          <p:cNvPr id="25" name="textruta 13"/>
          <p:cNvSpPr txBox="1"/>
          <p:nvPr/>
        </p:nvSpPr>
        <p:spPr>
          <a:xfrm>
            <a:off x="4511824" y="5930441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dirty="0">
                <a:solidFill>
                  <a:schemeClr val="bg1"/>
                </a:solidFill>
              </a:rPr>
              <a:t>www.ieep.eu	@IEEP_eu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71464" y="2579736"/>
            <a:ext cx="9649074" cy="1143000"/>
          </a:xfrm>
        </p:spPr>
        <p:txBody>
          <a:bodyPr anchor="t"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your attention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3271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9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w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680" y="0"/>
            <a:ext cx="1224136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4680" y="2492896"/>
            <a:ext cx="7920880" cy="36724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3352" y="2659607"/>
            <a:ext cx="7200800" cy="120144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3352" y="3885342"/>
            <a:ext cx="7200800" cy="97299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Enter sub-title here</a:t>
            </a:r>
            <a:endParaRPr lang="en-GB" dirty="0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346" b="11346"/>
          <a:stretch/>
        </p:blipFill>
        <p:spPr>
          <a:xfrm>
            <a:off x="8602959" y="0"/>
            <a:ext cx="3601247" cy="1670400"/>
          </a:xfrm>
          <a:prstGeom prst="rect">
            <a:avLst/>
          </a:prstGeom>
        </p:spPr>
      </p:pic>
      <p:sp>
        <p:nvSpPr>
          <p:cNvPr id="10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250662" y="4902944"/>
            <a:ext cx="7213489" cy="974328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Name(s), date, event, etc.</a:t>
            </a:r>
          </a:p>
        </p:txBody>
      </p:sp>
      <p:pic>
        <p:nvPicPr>
          <p:cNvPr id="11" name="Bildobjekt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80" y="6396979"/>
            <a:ext cx="332108" cy="332108"/>
          </a:xfrm>
          <a:prstGeom prst="rect">
            <a:avLst/>
          </a:prstGeom>
        </p:spPr>
      </p:pic>
      <p:sp>
        <p:nvSpPr>
          <p:cNvPr id="12" name="textruta 13"/>
          <p:cNvSpPr txBox="1"/>
          <p:nvPr/>
        </p:nvSpPr>
        <p:spPr>
          <a:xfrm>
            <a:off x="8472264" y="6381328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solidFill>
                  <a:schemeClr val="bg1"/>
                </a:solidFill>
              </a:rPr>
              <a:t>www.ieep.eu	@IEEP_eu</a:t>
            </a:r>
          </a:p>
        </p:txBody>
      </p:sp>
    </p:spTree>
    <p:extLst>
      <p:ext uri="{BB962C8B-B14F-4D97-AF65-F5344CB8AC3E}">
        <p14:creationId xmlns:p14="http://schemas.microsoft.com/office/powerpoint/2010/main" val="3631052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1271463" y="3726071"/>
            <a:ext cx="9649074" cy="172125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Contact details, further information, etc.</a:t>
            </a:r>
          </a:p>
        </p:txBody>
      </p:sp>
      <p:pic>
        <p:nvPicPr>
          <p:cNvPr id="15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700" y="421145"/>
            <a:ext cx="4344350" cy="1737445"/>
          </a:xfrm>
          <a:prstGeom prst="rect">
            <a:avLst/>
          </a:prstGeom>
        </p:spPr>
      </p:pic>
      <p:sp>
        <p:nvSpPr>
          <p:cNvPr id="16" name="textruta 13"/>
          <p:cNvSpPr txBox="1"/>
          <p:nvPr/>
        </p:nvSpPr>
        <p:spPr>
          <a:xfrm>
            <a:off x="4511824" y="592618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dirty="0">
                <a:solidFill>
                  <a:schemeClr val="tx1"/>
                </a:solidFill>
              </a:rPr>
              <a:t>www.ieep.eu	@IEEP_eu</a:t>
            </a:r>
          </a:p>
        </p:txBody>
      </p:sp>
      <p:pic>
        <p:nvPicPr>
          <p:cNvPr id="17" name="Bildobjekt 3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tx1">
                <a:alpha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992" y="5898538"/>
            <a:ext cx="393852" cy="39385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271464" y="2579736"/>
            <a:ext cx="9649074" cy="1143000"/>
          </a:xfrm>
        </p:spPr>
        <p:txBody>
          <a:bodyPr anchor="t">
            <a:noAutofit/>
          </a:bodyPr>
          <a:lstStyle>
            <a:lvl1pPr algn="ctr"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Thank you for your attention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5625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3393" y="274638"/>
            <a:ext cx="1094521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Empty slide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24592" y="94923"/>
            <a:ext cx="621432" cy="5257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61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73736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17269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84330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73736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434343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605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aut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346" b="11346"/>
          <a:stretch/>
        </p:blipFill>
        <p:spPr>
          <a:xfrm>
            <a:off x="8602959" y="0"/>
            <a:ext cx="3601247" cy="1670400"/>
          </a:xfrm>
          <a:prstGeom prst="rect">
            <a:avLst/>
          </a:prstGeom>
        </p:spPr>
      </p:pic>
      <p:pic>
        <p:nvPicPr>
          <p:cNvPr id="11" name="Bildobjekt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80" y="6396979"/>
            <a:ext cx="332108" cy="332108"/>
          </a:xfrm>
          <a:prstGeom prst="rect">
            <a:avLst/>
          </a:prstGeom>
        </p:spPr>
      </p:pic>
      <p:sp>
        <p:nvSpPr>
          <p:cNvPr id="12" name="textruta 13"/>
          <p:cNvSpPr txBox="1"/>
          <p:nvPr/>
        </p:nvSpPr>
        <p:spPr>
          <a:xfrm>
            <a:off x="8472264" y="6381328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solidFill>
                  <a:schemeClr val="bg1"/>
                </a:solidFill>
              </a:rPr>
              <a:t>www.ieep.eu	@IEEP_eu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2206" y="2492896"/>
            <a:ext cx="7908406" cy="3672408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263352" y="2659607"/>
            <a:ext cx="7200800" cy="120144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3352" y="3876920"/>
            <a:ext cx="7200800" cy="920232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Enter sub-title here</a:t>
            </a:r>
            <a:endParaRPr lang="en-GB" dirty="0"/>
          </a:p>
        </p:txBody>
      </p:sp>
      <p:sp>
        <p:nvSpPr>
          <p:cNvPr id="17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260232" y="4838093"/>
            <a:ext cx="7203920" cy="111118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Name(s), date, event, etc.</a:t>
            </a:r>
          </a:p>
        </p:txBody>
      </p:sp>
    </p:spTree>
    <p:extLst>
      <p:ext uri="{BB962C8B-B14F-4D97-AF65-F5344CB8AC3E}">
        <p14:creationId xmlns:p14="http://schemas.microsoft.com/office/powerpoint/2010/main" val="257905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206" y="0"/>
            <a:ext cx="12300895" cy="6858000"/>
          </a:xfrm>
          <a:prstGeom prst="rect">
            <a:avLst/>
          </a:prstGeom>
        </p:spPr>
      </p:pic>
      <p:pic>
        <p:nvPicPr>
          <p:cNvPr id="9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346" b="11346"/>
          <a:stretch/>
        </p:blipFill>
        <p:spPr>
          <a:xfrm>
            <a:off x="8602959" y="0"/>
            <a:ext cx="3601247" cy="1670400"/>
          </a:xfrm>
          <a:prstGeom prst="rect">
            <a:avLst/>
          </a:prstGeom>
        </p:spPr>
      </p:pic>
      <p:pic>
        <p:nvPicPr>
          <p:cNvPr id="11" name="Bildobjekt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80" y="6396979"/>
            <a:ext cx="332108" cy="332108"/>
          </a:xfrm>
          <a:prstGeom prst="rect">
            <a:avLst/>
          </a:prstGeom>
        </p:spPr>
      </p:pic>
      <p:sp>
        <p:nvSpPr>
          <p:cNvPr id="12" name="textruta 13"/>
          <p:cNvSpPr txBox="1"/>
          <p:nvPr/>
        </p:nvSpPr>
        <p:spPr>
          <a:xfrm>
            <a:off x="8472264" y="6381328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solidFill>
                  <a:schemeClr val="bg1"/>
                </a:solidFill>
              </a:rPr>
              <a:t>www.ieep.eu	@IEEP_eu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2206" y="2492896"/>
            <a:ext cx="7908406" cy="3672408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263352" y="2659607"/>
            <a:ext cx="7200800" cy="120144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3352" y="3876920"/>
            <a:ext cx="7200800" cy="920232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Enter sub-title here</a:t>
            </a:r>
            <a:endParaRPr lang="en-GB" dirty="0"/>
          </a:p>
        </p:txBody>
      </p:sp>
      <p:sp>
        <p:nvSpPr>
          <p:cNvPr id="17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260232" y="4838093"/>
            <a:ext cx="7203920" cy="111118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Name(s), date, event, etc.</a:t>
            </a:r>
          </a:p>
        </p:txBody>
      </p:sp>
    </p:spTree>
    <p:extLst>
      <p:ext uri="{BB962C8B-B14F-4D97-AF65-F5344CB8AC3E}">
        <p14:creationId xmlns:p14="http://schemas.microsoft.com/office/powerpoint/2010/main" val="314046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far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5" b="8645"/>
          <a:stretch/>
        </p:blipFill>
        <p:spPr>
          <a:xfrm>
            <a:off x="-96688" y="0"/>
            <a:ext cx="12385376" cy="6858000"/>
          </a:xfrm>
          <a:prstGeom prst="rect">
            <a:avLst/>
          </a:prstGeom>
        </p:spPr>
      </p:pic>
      <p:pic>
        <p:nvPicPr>
          <p:cNvPr id="9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346" b="11346"/>
          <a:stretch/>
        </p:blipFill>
        <p:spPr>
          <a:xfrm>
            <a:off x="8602959" y="0"/>
            <a:ext cx="3601247" cy="1670400"/>
          </a:xfrm>
          <a:prstGeom prst="rect">
            <a:avLst/>
          </a:prstGeom>
        </p:spPr>
      </p:pic>
      <p:pic>
        <p:nvPicPr>
          <p:cNvPr id="11" name="Bildobjekt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80" y="6396979"/>
            <a:ext cx="332108" cy="332108"/>
          </a:xfrm>
          <a:prstGeom prst="rect">
            <a:avLst/>
          </a:prstGeom>
        </p:spPr>
      </p:pic>
      <p:sp>
        <p:nvSpPr>
          <p:cNvPr id="12" name="textruta 13"/>
          <p:cNvSpPr txBox="1"/>
          <p:nvPr/>
        </p:nvSpPr>
        <p:spPr>
          <a:xfrm>
            <a:off x="8472264" y="6381328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solidFill>
                  <a:schemeClr val="bg1"/>
                </a:solidFill>
              </a:rPr>
              <a:t>www.ieep.eu	@IEEP_eu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2206" y="2492896"/>
            <a:ext cx="7908406" cy="3672408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263352" y="2659607"/>
            <a:ext cx="7200800" cy="120144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3352" y="3876920"/>
            <a:ext cx="7200800" cy="920232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Enter sub-title here</a:t>
            </a:r>
            <a:endParaRPr lang="en-GB" dirty="0"/>
          </a:p>
        </p:txBody>
      </p:sp>
      <p:sp>
        <p:nvSpPr>
          <p:cNvPr id="17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260232" y="4838093"/>
            <a:ext cx="7203920" cy="111118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Name(s), date, event, etc.</a:t>
            </a:r>
          </a:p>
        </p:txBody>
      </p:sp>
    </p:spTree>
    <p:extLst>
      <p:ext uri="{BB962C8B-B14F-4D97-AF65-F5344CB8AC3E}">
        <p14:creationId xmlns:p14="http://schemas.microsoft.com/office/powerpoint/2010/main" val="169847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editable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-24680" y="2492896"/>
            <a:ext cx="7920880" cy="36724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2"/>
          </p:nvPr>
        </p:nvSpPr>
        <p:spPr>
          <a:xfrm>
            <a:off x="-25400" y="2492375"/>
            <a:ext cx="7921625" cy="3673475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3352" y="2659607"/>
            <a:ext cx="7200800" cy="120144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3352" y="3885342"/>
            <a:ext cx="7200800" cy="66210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Enter sub-title here</a:t>
            </a:r>
            <a:endParaRPr lang="en-GB" dirty="0"/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250662" y="4571743"/>
            <a:ext cx="7213489" cy="7309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Name(s), date, event, etc.</a:t>
            </a:r>
          </a:p>
        </p:txBody>
      </p:sp>
      <p:sp>
        <p:nvSpPr>
          <p:cNvPr id="16" name="textruta 13"/>
          <p:cNvSpPr txBox="1"/>
          <p:nvPr/>
        </p:nvSpPr>
        <p:spPr>
          <a:xfrm>
            <a:off x="231007" y="5303786"/>
            <a:ext cx="3912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200" dirty="0">
                <a:solidFill>
                  <a:schemeClr val="tx1"/>
                </a:solidFill>
              </a:rPr>
              <a:t>In collaboration with: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3352" y="583679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u="sng" dirty="0">
                <a:solidFill>
                  <a:srgbClr val="C00000"/>
                </a:solidFill>
              </a:rPr>
              <a:t>Add your own background picture:</a:t>
            </a:r>
            <a:r>
              <a:rPr lang="en-GB" u="sng" baseline="0" dirty="0">
                <a:solidFill>
                  <a:srgbClr val="C00000"/>
                </a:solidFill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baseline="0" dirty="0">
                <a:solidFill>
                  <a:srgbClr val="C00000"/>
                </a:solidFill>
              </a:rPr>
              <a:t>Do not </a:t>
            </a:r>
            <a:r>
              <a:rPr lang="en-GB" b="0" baseline="0" dirty="0">
                <a:solidFill>
                  <a:srgbClr val="C00000"/>
                </a:solidFill>
              </a:rPr>
              <a:t>change the IEEP logo or the website/Twitter details to the right!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 baseline="0" dirty="0">
                <a:solidFill>
                  <a:srgbClr val="C00000"/>
                </a:solidFill>
              </a:rPr>
              <a:t>Insert</a:t>
            </a:r>
            <a:r>
              <a:rPr lang="en-GB" baseline="0" dirty="0">
                <a:solidFill>
                  <a:srgbClr val="C00000"/>
                </a:solidFill>
              </a:rPr>
              <a:t> + </a:t>
            </a:r>
            <a:r>
              <a:rPr lang="en-GB" b="1" baseline="0" dirty="0">
                <a:solidFill>
                  <a:srgbClr val="C00000"/>
                </a:solidFill>
              </a:rPr>
              <a:t>Pictures</a:t>
            </a:r>
            <a:endParaRPr lang="en-GB" b="0" baseline="0" dirty="0">
              <a:solidFill>
                <a:srgbClr val="C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baseline="0" dirty="0">
                <a:solidFill>
                  <a:srgbClr val="C00000"/>
                </a:solidFill>
              </a:rPr>
              <a:t>The picture should snap automatically to the background placeholder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baseline="0" dirty="0">
                <a:solidFill>
                  <a:srgbClr val="C00000"/>
                </a:solidFill>
              </a:rPr>
              <a:t>Check Slide Show view to double-check</a:t>
            </a:r>
            <a:endParaRPr lang="en-GB" baseline="0" dirty="0">
              <a:solidFill>
                <a:srgbClr val="C00000"/>
              </a:solidFill>
            </a:endParaRPr>
          </a:p>
        </p:txBody>
      </p:sp>
      <p:sp>
        <p:nvSpPr>
          <p:cNvPr id="27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627117" y="202929"/>
            <a:ext cx="3570511" cy="1256726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7"/>
          </p:nvPr>
        </p:nvSpPr>
        <p:spPr>
          <a:xfrm>
            <a:off x="9193213" y="6367551"/>
            <a:ext cx="2879725" cy="431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827" r="-23827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032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16587" y="1052736"/>
            <a:ext cx="9358827" cy="1201441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6587" y="2282584"/>
            <a:ext cx="9358827" cy="920232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Enter sub-title here</a:t>
            </a:r>
            <a:endParaRPr lang="en-GB" dirty="0"/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1414560" y="3231223"/>
            <a:ext cx="9362881" cy="1303206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Name(s), date, event, etc.</a:t>
            </a:r>
          </a:p>
        </p:txBody>
      </p:sp>
      <p:sp>
        <p:nvSpPr>
          <p:cNvPr id="18" name="Rektangel 5"/>
          <p:cNvSpPr/>
          <p:nvPr/>
        </p:nvSpPr>
        <p:spPr>
          <a:xfrm>
            <a:off x="0" y="5840925"/>
            <a:ext cx="12192000" cy="10170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6" name="Bildobjekt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522" y="6183408"/>
            <a:ext cx="332108" cy="332108"/>
          </a:xfrm>
          <a:prstGeom prst="rect">
            <a:avLst/>
          </a:prstGeom>
        </p:spPr>
      </p:pic>
      <p:sp>
        <p:nvSpPr>
          <p:cNvPr id="27" name="textruta 13"/>
          <p:cNvSpPr txBox="1"/>
          <p:nvPr/>
        </p:nvSpPr>
        <p:spPr>
          <a:xfrm>
            <a:off x="242086" y="6180185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dirty="0">
                <a:solidFill>
                  <a:schemeClr val="bg1"/>
                </a:solidFill>
              </a:rPr>
              <a:t>www.ieep.eu	@IEEP_eu</a:t>
            </a:r>
          </a:p>
        </p:txBody>
      </p:sp>
      <p:pic>
        <p:nvPicPr>
          <p:cNvPr id="20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5" b="20226"/>
          <a:stretch/>
        </p:blipFill>
        <p:spPr>
          <a:xfrm>
            <a:off x="9851049" y="5953418"/>
            <a:ext cx="2228555" cy="792088"/>
          </a:xfrm>
          <a:prstGeom prst="rect">
            <a:avLst/>
          </a:prstGeom>
        </p:spPr>
      </p:pic>
      <p:sp>
        <p:nvSpPr>
          <p:cNvPr id="11" name="Platshållare för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1414560" y="4537652"/>
            <a:ext cx="9360854" cy="637785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bg1"/>
                </a:solidFill>
              </a:defRPr>
            </a:lvl2pPr>
            <a:lvl3pPr marL="914377" indent="0">
              <a:buNone/>
              <a:defRPr sz="2000">
                <a:solidFill>
                  <a:schemeClr val="bg1"/>
                </a:solidFill>
              </a:defRPr>
            </a:lvl3pPr>
            <a:lvl4pPr marL="1371566" indent="0">
              <a:buNone/>
              <a:defRPr sz="2000">
                <a:solidFill>
                  <a:schemeClr val="bg1"/>
                </a:solidFill>
              </a:defRPr>
            </a:lvl4pPr>
            <a:lvl5pPr marL="1828754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In collaboration with:</a:t>
            </a:r>
          </a:p>
        </p:txBody>
      </p:sp>
    </p:spTree>
    <p:extLst>
      <p:ext uri="{BB962C8B-B14F-4D97-AF65-F5344CB8AC3E}">
        <p14:creationId xmlns:p14="http://schemas.microsoft.com/office/powerpoint/2010/main" val="744894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5840925"/>
            <a:ext cx="12192000" cy="10170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7"/>
            <a:ext cx="10972799" cy="1144729"/>
          </a:xfrm>
        </p:spPr>
        <p:txBody>
          <a:bodyPr anchor="t">
            <a:no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061047"/>
          </a:xfrm>
        </p:spPr>
        <p:txBody>
          <a:bodyPr>
            <a:normAutofit/>
          </a:bodyPr>
          <a:lstStyle>
            <a:lvl1pPr marL="342900" indent="-342900">
              <a:buClrTx/>
              <a:buFont typeface="Arial" panose="020B0604020202020204" pitchFamily="34" charset="0"/>
              <a:buChar char="•"/>
              <a:defRPr sz="2400"/>
            </a:lvl1pPr>
            <a:lvl2pPr marL="742950" indent="-285750">
              <a:buClrTx/>
              <a:buFont typeface="Calibri" panose="020F0502020204030204" pitchFamily="34" charset="0"/>
              <a:buChar char="‒"/>
              <a:defRPr sz="2000"/>
            </a:lvl2pPr>
            <a:lvl3pPr marL="1143000" indent="-228600">
              <a:buClrTx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Tx/>
              <a:buFont typeface="Symbol" panose="05050102010706020507" pitchFamily="18" charset="2"/>
              <a:buChar char="-"/>
              <a:defRPr sz="1600"/>
            </a:lvl4pPr>
            <a:lvl5pPr marL="2057400" indent="-228600">
              <a:buClrTx/>
              <a:buFont typeface="Calibri" panose="020F0502020204030204" pitchFamily="34" charset="0"/>
              <a:buChar char="»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5" b="20226"/>
          <a:stretch/>
        </p:blipFill>
        <p:spPr>
          <a:xfrm>
            <a:off x="9851049" y="5953418"/>
            <a:ext cx="2228555" cy="792088"/>
          </a:xfrm>
          <a:prstGeom prst="rect">
            <a:avLst/>
          </a:prstGeom>
        </p:spPr>
      </p:pic>
      <p:sp>
        <p:nvSpPr>
          <p:cNvPr id="13" name="textruta 13"/>
          <p:cNvSpPr txBox="1"/>
          <p:nvPr/>
        </p:nvSpPr>
        <p:spPr>
          <a:xfrm>
            <a:off x="242086" y="6180185"/>
            <a:ext cx="1739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dirty="0">
                <a:solidFill>
                  <a:schemeClr val="bg1"/>
                </a:solidFill>
                <a:hlinkClick r:id="rId3"/>
              </a:rPr>
              <a:t>www.ieep.eu</a:t>
            </a:r>
            <a:r>
              <a:rPr lang="sv-SE" sz="1600" dirty="0">
                <a:solidFill>
                  <a:schemeClr val="bg1"/>
                </a:solidFill>
              </a:rPr>
              <a:t> 	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4592" y="94923"/>
            <a:ext cx="621432" cy="5257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208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7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20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  <p:sldLayoutId id="2147483694" r:id="rId28"/>
    <p:sldLayoutId id="2147483695" r:id="rId29"/>
    <p:sldLayoutId id="2147483696" r:id="rId30"/>
    <p:sldLayoutId id="2147483697" r:id="rId31"/>
    <p:sldLayoutId id="2147483698" r:id="rId32"/>
    <p:sldLayoutId id="2147483699" r:id="rId33"/>
    <p:sldLayoutId id="2147483700" r:id="rId34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sv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12" Type="http://schemas.openxmlformats.org/officeDocument/2006/relationships/image" Target="../media/image61.png"/><Relationship Id="rId17" Type="http://schemas.openxmlformats.org/officeDocument/2006/relationships/image" Target="../media/image66.sv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5.png"/><Relationship Id="rId11" Type="http://schemas.openxmlformats.org/officeDocument/2006/relationships/image" Target="../media/image60.svg"/><Relationship Id="rId5" Type="http://schemas.openxmlformats.org/officeDocument/2006/relationships/image" Target="../media/image54.svg"/><Relationship Id="rId15" Type="http://schemas.openxmlformats.org/officeDocument/2006/relationships/image" Target="../media/image64.sv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svg"/><Relationship Id="rId1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ughnuteconomics.org/stories/local-government-case-study-grenoble-france" TargetMode="External"/><Relationship Id="rId2" Type="http://schemas.openxmlformats.org/officeDocument/2006/relationships/hyperlink" Target="https://www.arcadia-adaptation.eu/index.php/scorecard/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project-merlin.eu/" TargetMode="External"/><Relationship Id="rId5" Type="http://schemas.openxmlformats.org/officeDocument/2006/relationships/hyperlink" Target="https://networknature.eu/" TargetMode="External"/><Relationship Id="rId4" Type="http://schemas.openxmlformats.org/officeDocument/2006/relationships/hyperlink" Target="https://s3.eu-central-1.amazonaws.com/storage.resilientrotterdam.nl/storage/2022/09/09093215/Resilient-Rotterdam-Strategy-2022-2027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hyperlink" Target="https://be.linkedin.com/in/louis-durrant-388a0b145" TargetMode="External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be.linkedin.com/company/institute-for-european-environmental-policy" TargetMode="External"/><Relationship Id="rId5" Type="http://schemas.openxmlformats.org/officeDocument/2006/relationships/hyperlink" Target="https://ieep.eu/" TargetMode="External"/><Relationship Id="rId4" Type="http://schemas.openxmlformats.org/officeDocument/2006/relationships/hyperlink" Target="http://www.ieep.e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hedate.org/cycle-annuel-2025-adapter-les-territoires-a-4o" TargetMode="Externa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2579" y="672083"/>
            <a:ext cx="6919595" cy="4865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">
              <a:lnSpc>
                <a:spcPts val="1710"/>
              </a:lnSpc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Add</a:t>
            </a:r>
            <a:r>
              <a:rPr sz="18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your</a:t>
            </a:r>
            <a:r>
              <a:rPr sz="18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own</a:t>
            </a:r>
            <a:r>
              <a:rPr sz="18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background</a:t>
            </a:r>
            <a:r>
              <a:rPr sz="18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picture: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  <a:tabLst>
                <a:tab pos="317500" algn="l"/>
              </a:tabLst>
            </a:pPr>
            <a:r>
              <a:rPr sz="1800" spc="-50" dirty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Do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not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change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18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IEEP</a:t>
            </a:r>
            <a:r>
              <a:rPr sz="18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logo</a:t>
            </a:r>
            <a:r>
              <a:rPr sz="18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or</a:t>
            </a: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1800" spc="-20" dirty="0">
                <a:solidFill>
                  <a:srgbClr val="C00000"/>
                </a:solidFill>
                <a:latin typeface="Calibri"/>
                <a:cs typeface="Calibri"/>
              </a:rPr>
              <a:t> website/Twitter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details</a:t>
            </a: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sz="18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18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right!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  <a:tabLst>
                <a:tab pos="317500" algn="l"/>
              </a:tabLst>
            </a:pPr>
            <a:r>
              <a:rPr sz="1800" spc="-50" dirty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Insert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+</a:t>
            </a: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Pictures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  <a:tabLst>
                <a:tab pos="317500" algn="l"/>
              </a:tabLst>
            </a:pPr>
            <a:r>
              <a:rPr sz="1800" spc="-50" dirty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18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picture</a:t>
            </a:r>
            <a:r>
              <a:rPr sz="18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should</a:t>
            </a:r>
            <a:r>
              <a:rPr sz="18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snap</a:t>
            </a:r>
            <a:r>
              <a:rPr sz="18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automatically</a:t>
            </a:r>
            <a:r>
              <a:rPr sz="18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sz="18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18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background</a:t>
            </a:r>
            <a:r>
              <a:rPr sz="18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placeholder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  <a:tabLst>
                <a:tab pos="317500" algn="l"/>
              </a:tabLst>
            </a:pPr>
            <a:r>
              <a:rPr sz="1800" spc="-50" dirty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Check</a:t>
            </a:r>
            <a:r>
              <a:rPr sz="18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Slide</a:t>
            </a:r>
            <a:r>
              <a:rPr sz="18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Show</a:t>
            </a:r>
            <a:r>
              <a:rPr sz="18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view</a:t>
            </a:r>
            <a:r>
              <a:rPr sz="18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sz="18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double-check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200" dirty="0">
                <a:solidFill>
                  <a:srgbClr val="3E3E3E"/>
                </a:solidFill>
                <a:latin typeface="Segoe UI"/>
                <a:cs typeface="Segoe UI"/>
              </a:rPr>
              <a:t>In</a:t>
            </a:r>
            <a:r>
              <a:rPr sz="1200" spc="-15" dirty="0">
                <a:solidFill>
                  <a:srgbClr val="3E3E3E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3E3E3E"/>
                </a:solidFill>
                <a:latin typeface="Segoe UI"/>
                <a:cs typeface="Segoe UI"/>
              </a:rPr>
              <a:t>collaboration</a:t>
            </a:r>
            <a:r>
              <a:rPr sz="1200" spc="-35" dirty="0">
                <a:solidFill>
                  <a:srgbClr val="3E3E3E"/>
                </a:solidFill>
                <a:latin typeface="Segoe UI"/>
                <a:cs typeface="Segoe UI"/>
              </a:rPr>
              <a:t> </a:t>
            </a:r>
            <a:r>
              <a:rPr sz="1200" spc="-10" dirty="0">
                <a:solidFill>
                  <a:srgbClr val="3E3E3E"/>
                </a:solidFill>
                <a:latin typeface="Segoe UI"/>
                <a:cs typeface="Segoe UI"/>
              </a:rPr>
              <a:t>with: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4787" y="869441"/>
            <a:ext cx="3221990" cy="15240"/>
          </a:xfrm>
          <a:custGeom>
            <a:avLst/>
            <a:gdLst/>
            <a:ahLst/>
            <a:cxnLst/>
            <a:rect l="l" t="t" r="r" b="b"/>
            <a:pathLst>
              <a:path w="3221990" h="15240">
                <a:moveTo>
                  <a:pt x="3221786" y="0"/>
                </a:moveTo>
                <a:lnTo>
                  <a:pt x="0" y="0"/>
                </a:lnTo>
                <a:lnTo>
                  <a:pt x="0" y="15240"/>
                </a:lnTo>
                <a:lnTo>
                  <a:pt x="3221786" y="15240"/>
                </a:lnTo>
                <a:lnTo>
                  <a:pt x="3221786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4152" y="1995677"/>
              <a:ext cx="3570732" cy="125653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42870" y="471932"/>
            <a:ext cx="8923655" cy="10077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434343"/>
                </a:solidFill>
              </a:rPr>
              <a:t>The</a:t>
            </a:r>
            <a:r>
              <a:rPr sz="2800" spc="-70" dirty="0">
                <a:solidFill>
                  <a:srgbClr val="434343"/>
                </a:solidFill>
              </a:rPr>
              <a:t> </a:t>
            </a:r>
            <a:r>
              <a:rPr sz="3600" spc="-10" dirty="0">
                <a:solidFill>
                  <a:srgbClr val="434343"/>
                </a:solidFill>
              </a:rPr>
              <a:t>Institute</a:t>
            </a:r>
            <a:r>
              <a:rPr sz="3600" spc="-70" dirty="0">
                <a:solidFill>
                  <a:srgbClr val="434343"/>
                </a:solidFill>
              </a:rPr>
              <a:t> </a:t>
            </a:r>
            <a:r>
              <a:rPr sz="3600" dirty="0">
                <a:solidFill>
                  <a:srgbClr val="434343"/>
                </a:solidFill>
              </a:rPr>
              <a:t>for</a:t>
            </a:r>
            <a:r>
              <a:rPr sz="3600" spc="-95" dirty="0">
                <a:solidFill>
                  <a:srgbClr val="434343"/>
                </a:solidFill>
              </a:rPr>
              <a:t> </a:t>
            </a:r>
            <a:r>
              <a:rPr sz="3600" dirty="0">
                <a:solidFill>
                  <a:srgbClr val="434343"/>
                </a:solidFill>
              </a:rPr>
              <a:t>European</a:t>
            </a:r>
            <a:r>
              <a:rPr sz="3600" spc="-90" dirty="0">
                <a:solidFill>
                  <a:srgbClr val="434343"/>
                </a:solidFill>
              </a:rPr>
              <a:t> </a:t>
            </a:r>
            <a:r>
              <a:rPr sz="3600" spc="-20" dirty="0">
                <a:solidFill>
                  <a:srgbClr val="434343"/>
                </a:solidFill>
              </a:rPr>
              <a:t>Environmental</a:t>
            </a:r>
            <a:r>
              <a:rPr sz="3600" spc="-90" dirty="0">
                <a:solidFill>
                  <a:srgbClr val="434343"/>
                </a:solidFill>
              </a:rPr>
              <a:t> </a:t>
            </a:r>
            <a:r>
              <a:rPr sz="3600" spc="-10" dirty="0">
                <a:solidFill>
                  <a:srgbClr val="434343"/>
                </a:solidFill>
              </a:rPr>
              <a:t>Policy</a:t>
            </a:r>
            <a:endParaRPr sz="3600" dirty="0"/>
          </a:p>
          <a:p>
            <a:pPr marL="4796155">
              <a:lnSpc>
                <a:spcPct val="100000"/>
              </a:lnSpc>
              <a:spcBef>
                <a:spcPts val="50"/>
              </a:spcBef>
            </a:pPr>
            <a:r>
              <a:rPr sz="2800" dirty="0">
                <a:solidFill>
                  <a:srgbClr val="434343"/>
                </a:solidFill>
              </a:rPr>
              <a:t>is</a:t>
            </a:r>
            <a:r>
              <a:rPr sz="2800" spc="-30" dirty="0">
                <a:solidFill>
                  <a:srgbClr val="434343"/>
                </a:solidFill>
              </a:rPr>
              <a:t> </a:t>
            </a:r>
            <a:r>
              <a:rPr sz="2800" dirty="0">
                <a:solidFill>
                  <a:srgbClr val="434343"/>
                </a:solidFill>
              </a:rPr>
              <a:t>a</a:t>
            </a:r>
            <a:r>
              <a:rPr sz="2800" spc="-25" dirty="0">
                <a:solidFill>
                  <a:srgbClr val="434343"/>
                </a:solidFill>
              </a:rPr>
              <a:t> </a:t>
            </a:r>
            <a:r>
              <a:rPr sz="2800" spc="-10" dirty="0">
                <a:solidFill>
                  <a:srgbClr val="434343"/>
                </a:solidFill>
              </a:rPr>
              <a:t>sustainability</a:t>
            </a:r>
            <a:r>
              <a:rPr sz="2800" spc="-55" dirty="0">
                <a:solidFill>
                  <a:srgbClr val="434343"/>
                </a:solidFill>
              </a:rPr>
              <a:t> </a:t>
            </a:r>
            <a:r>
              <a:rPr sz="2800" dirty="0">
                <a:solidFill>
                  <a:srgbClr val="434343"/>
                </a:solidFill>
              </a:rPr>
              <a:t>think</a:t>
            </a:r>
            <a:r>
              <a:rPr sz="2800" spc="-25" dirty="0">
                <a:solidFill>
                  <a:srgbClr val="434343"/>
                </a:solidFill>
              </a:rPr>
              <a:t> </a:t>
            </a:r>
            <a:r>
              <a:rPr sz="2800" spc="-20" dirty="0">
                <a:solidFill>
                  <a:srgbClr val="434343"/>
                </a:solidFill>
              </a:rPr>
              <a:t>tank</a:t>
            </a:r>
            <a:endParaRPr sz="2800" dirty="0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3E757402-6BA1-0A22-AB8E-04ABF27ABAC7}"/>
              </a:ext>
            </a:extLst>
          </p:cNvPr>
          <p:cNvSpPr txBox="1">
            <a:spLocks/>
          </p:cNvSpPr>
          <p:nvPr/>
        </p:nvSpPr>
        <p:spPr>
          <a:xfrm>
            <a:off x="479376" y="3768216"/>
            <a:ext cx="7992888" cy="2772554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373736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l">
              <a:spcBef>
                <a:spcPts val="100"/>
              </a:spcBef>
            </a:pPr>
            <a:r>
              <a:rPr lang="en-GB" sz="2800" dirty="0">
                <a:solidFill>
                  <a:schemeClr val="bg1"/>
                </a:solidFill>
              </a:rPr>
              <a:t>Bridging policy and practice to enhance systemic resilience across Europe </a:t>
            </a:r>
          </a:p>
          <a:p>
            <a:pPr marL="12700" algn="l">
              <a:spcBef>
                <a:spcPts val="100"/>
              </a:spcBef>
            </a:pPr>
            <a:r>
              <a:rPr lang="en-BE" sz="2800" b="0" i="1" dirty="0">
                <a:solidFill>
                  <a:schemeClr val="bg1"/>
                </a:solidFill>
              </a:rPr>
              <a:t>Faire le lien entre politiques et pratiques pour </a:t>
            </a:r>
            <a:r>
              <a:rPr lang="en-BE" sz="2800" b="0" i="1" dirty="0" err="1">
                <a:solidFill>
                  <a:schemeClr val="bg1"/>
                </a:solidFill>
              </a:rPr>
              <a:t>renforcer</a:t>
            </a:r>
            <a:r>
              <a:rPr lang="en-BE" sz="2800" b="0" i="1" dirty="0">
                <a:solidFill>
                  <a:schemeClr val="bg1"/>
                </a:solidFill>
              </a:rPr>
              <a:t> la </a:t>
            </a:r>
            <a:r>
              <a:rPr lang="en-BE" sz="2800" b="0" i="1" dirty="0" err="1">
                <a:solidFill>
                  <a:schemeClr val="bg1"/>
                </a:solidFill>
              </a:rPr>
              <a:t>résilience</a:t>
            </a:r>
            <a:r>
              <a:rPr lang="en-BE" sz="2800" b="0" i="1" dirty="0">
                <a:solidFill>
                  <a:schemeClr val="bg1"/>
                </a:solidFill>
              </a:rPr>
              <a:t> </a:t>
            </a:r>
            <a:r>
              <a:rPr lang="en-BE" sz="2800" b="0" i="1" dirty="0" err="1">
                <a:solidFill>
                  <a:schemeClr val="bg1"/>
                </a:solidFill>
              </a:rPr>
              <a:t>systémique</a:t>
            </a:r>
            <a:r>
              <a:rPr lang="en-BE" sz="2800" b="0" i="1" dirty="0">
                <a:solidFill>
                  <a:schemeClr val="bg1"/>
                </a:solidFill>
              </a:rPr>
              <a:t> </a:t>
            </a:r>
            <a:r>
              <a:rPr lang="en-BE" sz="2800" b="0" i="1" dirty="0" err="1">
                <a:solidFill>
                  <a:schemeClr val="bg1"/>
                </a:solidFill>
              </a:rPr>
              <a:t>en</a:t>
            </a:r>
            <a:r>
              <a:rPr lang="en-BE" sz="2800" b="0" i="1" dirty="0">
                <a:solidFill>
                  <a:schemeClr val="bg1"/>
                </a:solidFill>
              </a:rPr>
              <a:t> Europe</a:t>
            </a:r>
          </a:p>
          <a:p>
            <a:pPr marL="12700" algn="l">
              <a:spcBef>
                <a:spcPts val="100"/>
              </a:spcBef>
            </a:pPr>
            <a:endParaRPr lang="en-GB" sz="2400" dirty="0">
              <a:solidFill>
                <a:schemeClr val="bg1"/>
              </a:solidFill>
            </a:endParaRPr>
          </a:p>
          <a:p>
            <a:pPr marL="12700" algn="l">
              <a:spcBef>
                <a:spcPts val="100"/>
              </a:spcBef>
            </a:pPr>
            <a:r>
              <a:rPr lang="en-GB" sz="2000" b="0" dirty="0">
                <a:solidFill>
                  <a:schemeClr val="bg1"/>
                </a:solidFill>
              </a:rPr>
              <a:t>Dr Louis J Durrant PhD</a:t>
            </a:r>
          </a:p>
          <a:p>
            <a:pPr marL="12700" algn="l">
              <a:spcBef>
                <a:spcPts val="100"/>
              </a:spcBef>
            </a:pPr>
            <a:r>
              <a:rPr lang="en-GB" sz="2000" b="0" dirty="0">
                <a:solidFill>
                  <a:schemeClr val="bg1"/>
                </a:solidFill>
              </a:rPr>
              <a:t>Senior Policy Analyst (Land Use, Climate Change &amp; Biodiversity) IEEP</a:t>
            </a:r>
          </a:p>
        </p:txBody>
      </p:sp>
      <p:pic>
        <p:nvPicPr>
          <p:cNvPr id="12" name="Graphic 11" descr="Megaphone1 with solid fill">
            <a:extLst>
              <a:ext uri="{FF2B5EF4-FFF2-40B4-BE49-F238E27FC236}">
                <a16:creationId xmlns:a16="http://schemas.microsoft.com/office/drawing/2014/main" id="{A8603EAD-600D-AE14-0631-FA7764E009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42479" y="4608582"/>
            <a:ext cx="2026941" cy="20269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7F67B7E-156A-F90D-8649-DF9523024B21}"/>
              </a:ext>
            </a:extLst>
          </p:cNvPr>
          <p:cNvSpPr txBox="1"/>
          <p:nvPr/>
        </p:nvSpPr>
        <p:spPr>
          <a:xfrm rot="19909513">
            <a:off x="10259977" y="54527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ENG/</a:t>
            </a:r>
            <a:r>
              <a:rPr lang="en-GB" b="1" i="1" dirty="0">
                <a:solidFill>
                  <a:schemeClr val="tx2"/>
                </a:solidFill>
              </a:rPr>
              <a:t>FR</a:t>
            </a:r>
            <a:endParaRPr lang="en-BE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4A680-2842-462C-FC1B-D6C486720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8C66A9-4C19-8D2B-4DFD-BB6877EBC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60" y="260648"/>
            <a:ext cx="5270376" cy="639762"/>
          </a:xfrm>
        </p:spPr>
        <p:txBody>
          <a:bodyPr>
            <a:normAutofit/>
          </a:bodyPr>
          <a:lstStyle/>
          <a:p>
            <a:r>
              <a:rPr lang="en-GB" sz="2800" spc="-10" dirty="0"/>
              <a:t>Key enablers?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75136-393C-2996-3BBB-2E3B8AE98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9456" y="1196752"/>
            <a:ext cx="4530220" cy="4608511"/>
          </a:xfrm>
        </p:spPr>
        <p:txBody>
          <a:bodyPr>
            <a:noAutofit/>
          </a:bodyPr>
          <a:lstStyle/>
          <a:p>
            <a:r>
              <a:rPr lang="en-GB" sz="2000" b="1" dirty="0"/>
              <a:t>Knowledge &amp; foresight </a:t>
            </a:r>
            <a:r>
              <a:rPr lang="en-GB" sz="2000" dirty="0"/>
              <a:t>(climate services, data sharing, research-policy interfaces)</a:t>
            </a:r>
          </a:p>
          <a:p>
            <a:endParaRPr lang="en-GB" sz="2000" dirty="0"/>
          </a:p>
          <a:p>
            <a:r>
              <a:rPr lang="en-GB" sz="2000" b="1" dirty="0"/>
              <a:t>Governance capacity </a:t>
            </a:r>
            <a:r>
              <a:rPr lang="en-GB" sz="2000" dirty="0"/>
              <a:t>(cross-sector coordination, participation)</a:t>
            </a:r>
          </a:p>
          <a:p>
            <a:endParaRPr lang="en-GB" sz="2000" dirty="0"/>
          </a:p>
          <a:p>
            <a:r>
              <a:rPr lang="en-GB" sz="2000" b="1" dirty="0"/>
              <a:t>Finance &amp; insurance </a:t>
            </a:r>
            <a:r>
              <a:rPr lang="en-GB" sz="2000" dirty="0"/>
              <a:t>(innovative instruments, cost of inaction framing)</a:t>
            </a:r>
          </a:p>
          <a:p>
            <a:endParaRPr lang="en-GB" sz="2000" dirty="0"/>
          </a:p>
          <a:p>
            <a:r>
              <a:rPr lang="en-GB" sz="2000" b="1" dirty="0"/>
              <a:t>Equity &amp; inclusion </a:t>
            </a:r>
            <a:r>
              <a:rPr lang="en-GB" sz="2000" dirty="0"/>
              <a:t>(protecting vulnerable communities)</a:t>
            </a:r>
          </a:p>
          <a:p>
            <a:endParaRPr lang="en-GB" sz="2000" dirty="0"/>
          </a:p>
          <a:p>
            <a:endParaRPr lang="en-GB" sz="2000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2A568D-005A-9B70-17E0-766CB3E900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2800" i="1" spc="-10" dirty="0" err="1"/>
              <a:t>Facteurs</a:t>
            </a:r>
            <a:r>
              <a:rPr lang="en-GB" sz="2800" i="1" spc="-10" dirty="0"/>
              <a:t> </a:t>
            </a:r>
            <a:r>
              <a:rPr lang="en-GB" sz="2800" i="1" spc="-10" dirty="0" err="1"/>
              <a:t>clés</a:t>
            </a:r>
            <a:r>
              <a:rPr lang="en-GB" sz="2800" i="1" spc="-10" dirty="0"/>
              <a:t> de </a:t>
            </a:r>
            <a:r>
              <a:rPr lang="en-GB" sz="2800" i="1" spc="-10" dirty="0" err="1"/>
              <a:t>réussite</a:t>
            </a:r>
            <a:r>
              <a:rPr lang="en-GB" sz="2800" i="1" spc="-10" dirty="0"/>
              <a:t> ?</a:t>
            </a:r>
            <a:endParaRPr lang="en-GB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67523E-B642-58FB-C1A3-6D5676E3C3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48128" y="1052737"/>
            <a:ext cx="4452929" cy="4608511"/>
          </a:xfrm>
        </p:spPr>
        <p:txBody>
          <a:bodyPr>
            <a:normAutofit lnSpcReduction="10000"/>
          </a:bodyPr>
          <a:lstStyle/>
          <a:p>
            <a:r>
              <a:rPr lang="fr-FR" sz="2000" b="1" i="1" dirty="0"/>
              <a:t>Connaissances et prospective </a:t>
            </a:r>
            <a:r>
              <a:rPr lang="fr-FR" sz="2000" i="1" dirty="0"/>
              <a:t>(services climatiques, partage de données, interfaces recherche-politique)</a:t>
            </a:r>
          </a:p>
          <a:p>
            <a:endParaRPr lang="fr-FR" sz="2000" i="1" dirty="0"/>
          </a:p>
          <a:p>
            <a:r>
              <a:rPr lang="fr-FR" sz="2000" b="1" i="1" dirty="0"/>
              <a:t>Renforcement des capacités de gouvernance </a:t>
            </a:r>
            <a:r>
              <a:rPr lang="fr-FR" sz="2000" i="1" dirty="0"/>
              <a:t>(coordination intersectorielle, participation)</a:t>
            </a:r>
          </a:p>
          <a:p>
            <a:endParaRPr lang="fr-FR" sz="2000" i="1" dirty="0"/>
          </a:p>
          <a:p>
            <a:r>
              <a:rPr lang="fr-FR" sz="2000" b="1" i="1" dirty="0"/>
              <a:t>Financement et assurance </a:t>
            </a:r>
            <a:r>
              <a:rPr lang="fr-FR" sz="2000" i="1" dirty="0"/>
              <a:t>(instruments novateurs, évaluation du coût de l’inaction)</a:t>
            </a:r>
          </a:p>
          <a:p>
            <a:endParaRPr lang="fr-FR" sz="2000" i="1" dirty="0"/>
          </a:p>
          <a:p>
            <a:r>
              <a:rPr lang="fr-FR" sz="2000" b="1" i="1" dirty="0"/>
              <a:t>Équité et inclusion </a:t>
            </a:r>
            <a:r>
              <a:rPr lang="fr-FR" sz="2000" i="1" dirty="0"/>
              <a:t>(protection des communautés vulnérables)</a:t>
            </a:r>
            <a:endParaRPr lang="en-GB" sz="2000" dirty="0"/>
          </a:p>
        </p:txBody>
      </p:sp>
      <p:pic>
        <p:nvPicPr>
          <p:cNvPr id="7" name="Graphic 6" descr="Brain in head with solid fill">
            <a:extLst>
              <a:ext uri="{FF2B5EF4-FFF2-40B4-BE49-F238E27FC236}">
                <a16:creationId xmlns:a16="http://schemas.microsoft.com/office/drawing/2014/main" id="{6B8C6823-C097-1DBF-8DE6-DEB79D183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360" y="1196752"/>
            <a:ext cx="914400" cy="914400"/>
          </a:xfrm>
          <a:prstGeom prst="rect">
            <a:avLst/>
          </a:prstGeom>
        </p:spPr>
      </p:pic>
      <p:pic>
        <p:nvPicPr>
          <p:cNvPr id="8" name="Graphic 7" descr="Brain in head with solid fill">
            <a:extLst>
              <a:ext uri="{FF2B5EF4-FFF2-40B4-BE49-F238E27FC236}">
                <a16:creationId xmlns:a16="http://schemas.microsoft.com/office/drawing/2014/main" id="{D40BD306-7DBB-171E-999B-C7D75D828E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59350" y="1196752"/>
            <a:ext cx="914400" cy="914400"/>
          </a:xfrm>
          <a:prstGeom prst="rect">
            <a:avLst/>
          </a:prstGeom>
        </p:spPr>
      </p:pic>
      <p:pic>
        <p:nvPicPr>
          <p:cNvPr id="10" name="Graphic 9" descr="Bank with solid fill">
            <a:extLst>
              <a:ext uri="{FF2B5EF4-FFF2-40B4-BE49-F238E27FC236}">
                <a16:creationId xmlns:a16="http://schemas.microsoft.com/office/drawing/2014/main" id="{30231609-A78B-F2F0-6B75-6EF3EA3712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3670" y="2407494"/>
            <a:ext cx="914400" cy="914400"/>
          </a:xfrm>
          <a:prstGeom prst="rect">
            <a:avLst/>
          </a:prstGeom>
        </p:spPr>
      </p:pic>
      <p:pic>
        <p:nvPicPr>
          <p:cNvPr id="11" name="Graphic 10" descr="Bank with solid fill">
            <a:extLst>
              <a:ext uri="{FF2B5EF4-FFF2-40B4-BE49-F238E27FC236}">
                <a16:creationId xmlns:a16="http://schemas.microsoft.com/office/drawing/2014/main" id="{A2913F05-ED6B-771A-F578-B0C3C9ECE1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17836" y="2265230"/>
            <a:ext cx="914400" cy="914400"/>
          </a:xfrm>
          <a:prstGeom prst="rect">
            <a:avLst/>
          </a:prstGeom>
        </p:spPr>
      </p:pic>
      <p:pic>
        <p:nvPicPr>
          <p:cNvPr id="13" name="Graphic 12" descr="Money with solid fill">
            <a:extLst>
              <a:ext uri="{FF2B5EF4-FFF2-40B4-BE49-F238E27FC236}">
                <a16:creationId xmlns:a16="http://schemas.microsoft.com/office/drawing/2014/main" id="{CE1FBA29-EC57-6F72-7EA0-DD9D3AEDC2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8477" y="3429000"/>
            <a:ext cx="914400" cy="914400"/>
          </a:xfrm>
          <a:prstGeom prst="rect">
            <a:avLst/>
          </a:prstGeom>
        </p:spPr>
      </p:pic>
      <p:pic>
        <p:nvPicPr>
          <p:cNvPr id="14" name="Graphic 13" descr="Money with solid fill">
            <a:extLst>
              <a:ext uri="{FF2B5EF4-FFF2-40B4-BE49-F238E27FC236}">
                <a16:creationId xmlns:a16="http://schemas.microsoft.com/office/drawing/2014/main" id="{2A4314A8-2044-454B-E343-8C5668409B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04449" y="3688378"/>
            <a:ext cx="914400" cy="914400"/>
          </a:xfrm>
          <a:prstGeom prst="rect">
            <a:avLst/>
          </a:prstGeom>
        </p:spPr>
      </p:pic>
      <p:pic>
        <p:nvPicPr>
          <p:cNvPr id="16" name="Graphic 15" descr="Group of people with solid fill">
            <a:extLst>
              <a:ext uri="{FF2B5EF4-FFF2-40B4-BE49-F238E27FC236}">
                <a16:creationId xmlns:a16="http://schemas.microsoft.com/office/drawing/2014/main" id="{CB74F136-606B-2699-9FA9-6F483809C6C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404449" y="4746713"/>
            <a:ext cx="914400" cy="914400"/>
          </a:xfrm>
          <a:prstGeom prst="rect">
            <a:avLst/>
          </a:prstGeom>
        </p:spPr>
      </p:pic>
      <p:pic>
        <p:nvPicPr>
          <p:cNvPr id="17" name="Graphic 16" descr="Group of people with solid fill">
            <a:extLst>
              <a:ext uri="{FF2B5EF4-FFF2-40B4-BE49-F238E27FC236}">
                <a16:creationId xmlns:a16="http://schemas.microsoft.com/office/drawing/2014/main" id="{9FB4A698-9E81-C984-6E1E-0805C98D1A8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20417" y="463451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7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7A2AC-3089-BB9F-B3D7-3663A6400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089376-10B9-80CA-37CF-F143B390D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60" y="332656"/>
            <a:ext cx="5270376" cy="639762"/>
          </a:xfrm>
        </p:spPr>
        <p:txBody>
          <a:bodyPr>
            <a:normAutofit fontScale="77500" lnSpcReduction="20000"/>
          </a:bodyPr>
          <a:lstStyle/>
          <a:p>
            <a:r>
              <a:rPr lang="en-GB" sz="2800" spc="-10" dirty="0"/>
              <a:t>Interesting case studies, examples and innovations that </a:t>
            </a:r>
            <a:r>
              <a:rPr lang="en-GB" sz="2800" u="sng" spc="-10" dirty="0"/>
              <a:t>I have been reading</a:t>
            </a:r>
            <a:endParaRPr lang="en-GB" sz="28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F062D-F7F2-155B-31A9-5980279E2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300" y="1196752"/>
            <a:ext cx="5270376" cy="4608511"/>
          </a:xfrm>
        </p:spPr>
        <p:txBody>
          <a:bodyPr>
            <a:noAutofit/>
          </a:bodyPr>
          <a:lstStyle/>
          <a:p>
            <a:r>
              <a:rPr lang="en-GB" sz="1800" b="1" dirty="0">
                <a:solidFill>
                  <a:schemeClr val="tx1">
                    <a:lumMod val="50000"/>
                  </a:schemeClr>
                </a:solidFill>
              </a:rPr>
              <a:t>Arcadia Project  - Self assessment scorecard for Transformational change [</a:t>
            </a:r>
            <a:r>
              <a:rPr lang="en-GB" sz="1800" b="1" dirty="0">
                <a:solidFill>
                  <a:schemeClr val="tx1">
                    <a:lumMod val="50000"/>
                  </a:schemeClr>
                </a:solidFill>
                <a:hlinkClick r:id="rId2"/>
              </a:rPr>
              <a:t>LINK</a:t>
            </a:r>
            <a:r>
              <a:rPr lang="en-GB" sz="1800" b="1" dirty="0">
                <a:solidFill>
                  <a:schemeClr val="tx1">
                    <a:lumMod val="50000"/>
                  </a:schemeClr>
                </a:solidFill>
              </a:rPr>
              <a:t>]</a:t>
            </a:r>
          </a:p>
          <a:p>
            <a:pPr marL="0" indent="0">
              <a:buNone/>
            </a:pPr>
            <a:endParaRPr lang="en-GB" sz="18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1800" b="1" dirty="0">
                <a:solidFill>
                  <a:schemeClr val="tx1">
                    <a:lumMod val="50000"/>
                  </a:schemeClr>
                </a:solidFill>
              </a:rPr>
              <a:t>Grenoble – Donut economics [</a:t>
            </a:r>
            <a:r>
              <a:rPr lang="en-GB" sz="1800" b="1" dirty="0">
                <a:solidFill>
                  <a:schemeClr val="tx1">
                    <a:lumMod val="50000"/>
                  </a:schemeClr>
                </a:solidFill>
                <a:hlinkClick r:id="rId3"/>
              </a:rPr>
              <a:t>LINK</a:t>
            </a:r>
            <a:r>
              <a:rPr lang="en-GB" sz="1800" b="1" dirty="0">
                <a:solidFill>
                  <a:schemeClr val="tx1">
                    <a:lumMod val="50000"/>
                  </a:schemeClr>
                </a:solidFill>
              </a:rPr>
              <a:t>] </a:t>
            </a:r>
            <a:r>
              <a:rPr lang="en-GB" sz="1800" b="1" u="sng" dirty="0">
                <a:solidFill>
                  <a:srgbClr val="FF0000"/>
                </a:solidFill>
              </a:rPr>
              <a:t>FR</a:t>
            </a:r>
          </a:p>
          <a:p>
            <a:pPr marL="0" indent="0">
              <a:buNone/>
            </a:pPr>
            <a:endParaRPr lang="en-GB" sz="18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1800" b="1" dirty="0">
                <a:solidFill>
                  <a:schemeClr val="tx1">
                    <a:lumMod val="50000"/>
                  </a:schemeClr>
                </a:solidFill>
              </a:rPr>
              <a:t>Rotterdam Resilience strategy &amp; The Vital systems approach a new way to look at Resilience and viewing your cities as living organisms</a:t>
            </a: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1800" b="1" dirty="0">
                <a:solidFill>
                  <a:schemeClr val="tx1">
                    <a:lumMod val="50000"/>
                  </a:schemeClr>
                </a:solidFill>
              </a:rPr>
              <a:t>[</a:t>
            </a:r>
            <a:r>
              <a:rPr lang="en-GB" sz="1800" b="1" dirty="0">
                <a:solidFill>
                  <a:schemeClr val="tx1">
                    <a:lumMod val="50000"/>
                  </a:schemeClr>
                </a:solidFill>
                <a:hlinkClick r:id="rId4"/>
              </a:rPr>
              <a:t>LINK</a:t>
            </a:r>
            <a:r>
              <a:rPr lang="en-GB" sz="1800" b="1" dirty="0">
                <a:solidFill>
                  <a:schemeClr val="tx1">
                    <a:lumMod val="50000"/>
                  </a:schemeClr>
                </a:solidFill>
              </a:rPr>
              <a:t>]</a:t>
            </a:r>
          </a:p>
          <a:p>
            <a:pPr marL="0" indent="0">
              <a:buNone/>
            </a:pPr>
            <a:endParaRPr lang="en-GB" sz="18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1800" b="1" dirty="0">
                <a:solidFill>
                  <a:schemeClr val="tx1">
                    <a:lumMod val="50000"/>
                  </a:schemeClr>
                </a:solidFill>
              </a:rPr>
              <a:t>Network Nature </a:t>
            </a: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– </a:t>
            </a:r>
            <a:r>
              <a:rPr lang="en-GB" sz="1800" dirty="0" err="1">
                <a:solidFill>
                  <a:schemeClr val="tx1">
                    <a:lumMod val="50000"/>
                  </a:schemeClr>
                </a:solidFill>
              </a:rPr>
              <a:t>NbS</a:t>
            </a: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 community for sharing, exchange and capacity building on how </a:t>
            </a:r>
            <a:r>
              <a:rPr lang="en-GB" sz="1800" dirty="0" err="1">
                <a:solidFill>
                  <a:schemeClr val="tx1">
                    <a:lumMod val="50000"/>
                  </a:schemeClr>
                </a:solidFill>
              </a:rPr>
              <a:t>NbS</a:t>
            </a: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 can be implemented </a:t>
            </a:r>
            <a:r>
              <a:rPr lang="en-GB" sz="1800" b="1" dirty="0">
                <a:solidFill>
                  <a:schemeClr val="tx1">
                    <a:lumMod val="50000"/>
                  </a:schemeClr>
                </a:solidFill>
              </a:rPr>
              <a:t>[</a:t>
            </a:r>
            <a:r>
              <a:rPr lang="en-GB" sz="1800" b="1" dirty="0">
                <a:solidFill>
                  <a:schemeClr val="tx1">
                    <a:lumMod val="50000"/>
                  </a:schemeClr>
                </a:solidFill>
                <a:hlinkClick r:id="rId5"/>
              </a:rPr>
              <a:t>LINK</a:t>
            </a:r>
            <a:r>
              <a:rPr lang="en-GB" sz="1800" b="1" dirty="0">
                <a:solidFill>
                  <a:schemeClr val="tx1">
                    <a:lumMod val="50000"/>
                  </a:schemeClr>
                </a:solidFill>
              </a:rPr>
              <a:t>]</a:t>
            </a:r>
          </a:p>
          <a:p>
            <a:endParaRPr lang="en-GB" sz="1800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1800" b="1" dirty="0">
                <a:solidFill>
                  <a:schemeClr val="tx1">
                    <a:lumMod val="50000"/>
                  </a:schemeClr>
                </a:solidFill>
              </a:rPr>
              <a:t>Merlin Project [</a:t>
            </a:r>
            <a:r>
              <a:rPr lang="en-GB" sz="1800" b="1" dirty="0">
                <a:solidFill>
                  <a:schemeClr val="tx1">
                    <a:lumMod val="50000"/>
                  </a:schemeClr>
                </a:solidFill>
                <a:hlinkClick r:id="rId6"/>
              </a:rPr>
              <a:t>LINK</a:t>
            </a:r>
            <a:r>
              <a:rPr lang="en-GB" sz="1800" b="1" dirty="0">
                <a:solidFill>
                  <a:schemeClr val="tx1">
                    <a:lumMod val="50000"/>
                  </a:schemeClr>
                </a:solidFill>
              </a:rPr>
              <a:t>]</a:t>
            </a:r>
            <a:endParaRPr lang="en-GB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CFE46C-EC6D-195B-9A8E-509680AF03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23" y="332656"/>
            <a:ext cx="5389033" cy="639762"/>
          </a:xfrm>
        </p:spPr>
        <p:txBody>
          <a:bodyPr>
            <a:normAutofit fontScale="77500" lnSpcReduction="20000"/>
          </a:bodyPr>
          <a:lstStyle/>
          <a:p>
            <a:r>
              <a:rPr lang="fr-FR" sz="2800" i="1" spc="-10" dirty="0"/>
              <a:t>Des études de cas, des exemples et des innovations intéressants</a:t>
            </a:r>
            <a:endParaRPr lang="en-GB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A6417B-021D-3E05-B835-5A7B719876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2023" y="1124744"/>
            <a:ext cx="5389033" cy="4608511"/>
          </a:xfrm>
        </p:spPr>
        <p:txBody>
          <a:bodyPr>
            <a:normAutofit fontScale="85000" lnSpcReduction="20000"/>
          </a:bodyPr>
          <a:lstStyle/>
          <a:p>
            <a:r>
              <a:rPr lang="fr-FR" i="1" dirty="0"/>
              <a:t>Projet Arcadia - Outil d'auto-évaluation pour une transformation profonde </a:t>
            </a:r>
          </a:p>
          <a:p>
            <a:endParaRPr lang="fr-FR" i="1" dirty="0"/>
          </a:p>
          <a:p>
            <a:r>
              <a:rPr lang="fr-FR" i="1" dirty="0"/>
              <a:t>Grenoble - L'économie du donut </a:t>
            </a:r>
          </a:p>
          <a:p>
            <a:endParaRPr lang="fr-FR" i="1" dirty="0"/>
          </a:p>
          <a:p>
            <a:r>
              <a:rPr lang="fr-FR" i="1" dirty="0"/>
              <a:t>Rotterdam - Stratégie de résilience et approche des systèmes vitaux : une nouvelle vision de la résilience et une conception des villes comme des organismes vivants </a:t>
            </a:r>
          </a:p>
          <a:p>
            <a:endParaRPr lang="fr-FR" i="1" dirty="0"/>
          </a:p>
          <a:p>
            <a:r>
              <a:rPr lang="fr-FR" i="1" dirty="0"/>
              <a:t>Network Nature - Communauté </a:t>
            </a:r>
            <a:r>
              <a:rPr lang="fr-FR" i="1" dirty="0" err="1"/>
              <a:t>NbS</a:t>
            </a:r>
            <a:r>
              <a:rPr lang="fr-FR" i="1" dirty="0"/>
              <a:t> pour le partage, l'échange et le renforcement des capacités sur la mise en œuvre des solutions fondées sur les noms (</a:t>
            </a:r>
            <a:r>
              <a:rPr lang="fr-FR" i="1" dirty="0" err="1"/>
              <a:t>NbS</a:t>
            </a:r>
            <a:r>
              <a:rPr lang="fr-FR" i="1" dirty="0"/>
              <a:t>) </a:t>
            </a:r>
          </a:p>
          <a:p>
            <a:endParaRPr lang="fr-FR" i="1" dirty="0"/>
          </a:p>
          <a:p>
            <a:r>
              <a:rPr lang="fr-FR" i="1" dirty="0"/>
              <a:t>Merlin Project </a:t>
            </a:r>
          </a:p>
          <a:p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23730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86" y="3"/>
            <a:ext cx="12192000" cy="6857997"/>
            <a:chOff x="-1286" y="76203"/>
            <a:chExt cx="12192000" cy="6857997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286" y="76203"/>
              <a:ext cx="12192000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71777" y="235458"/>
              <a:ext cx="9648825" cy="6387465"/>
            </a:xfrm>
            <a:custGeom>
              <a:avLst/>
              <a:gdLst/>
              <a:ahLst/>
              <a:cxnLst/>
              <a:rect l="l" t="t" r="r" b="b"/>
              <a:pathLst>
                <a:path w="9648825" h="6387465">
                  <a:moveTo>
                    <a:pt x="9648444" y="0"/>
                  </a:moveTo>
                  <a:lnTo>
                    <a:pt x="0" y="0"/>
                  </a:lnTo>
                  <a:lnTo>
                    <a:pt x="0" y="6387084"/>
                  </a:lnTo>
                  <a:lnTo>
                    <a:pt x="9648444" y="6387084"/>
                  </a:lnTo>
                  <a:lnTo>
                    <a:pt x="9648444" y="0"/>
                  </a:lnTo>
                  <a:close/>
                </a:path>
              </a:pathLst>
            </a:custGeom>
            <a:solidFill>
              <a:srgbClr val="000000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sz="3200"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15917" y="282702"/>
              <a:ext cx="4344162" cy="201472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521642" y="6019800"/>
            <a:ext cx="114871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  <a:hlinkClick r:id="rId4"/>
              </a:rPr>
              <a:t>www.ieep.eu</a:t>
            </a:r>
            <a:endParaRPr sz="1600" dirty="0">
              <a:latin typeface="Segoe UI"/>
              <a:cs typeface="Segoe U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648F74-7135-6FFE-6A24-AE7459BF5E62}"/>
              </a:ext>
            </a:extLst>
          </p:cNvPr>
          <p:cNvSpPr txBox="1"/>
          <p:nvPr/>
        </p:nvSpPr>
        <p:spPr>
          <a:xfrm>
            <a:off x="1053900" y="2660492"/>
            <a:ext cx="70583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hlinkClick r:id="rId5"/>
              </a:rPr>
              <a:t>IEEP AISBL</a:t>
            </a:r>
            <a:r>
              <a:rPr lang="en-GB" sz="4000" dirty="0"/>
              <a:t> - </a:t>
            </a:r>
            <a:r>
              <a:rPr lang="en-GB" sz="4000" dirty="0">
                <a:solidFill>
                  <a:schemeClr val="bg1"/>
                </a:solidFill>
                <a:hlinkClick r:id="rId6"/>
              </a:rPr>
              <a:t>LinkedIn</a:t>
            </a:r>
            <a:endParaRPr lang="en-GB" sz="4000" dirty="0"/>
          </a:p>
          <a:p>
            <a:endParaRPr lang="en-GB" sz="4000" dirty="0">
              <a:solidFill>
                <a:schemeClr val="bg1"/>
              </a:solidFill>
            </a:endParaRPr>
          </a:p>
          <a:p>
            <a:r>
              <a:rPr lang="en-GB" sz="4000" b="1" dirty="0">
                <a:solidFill>
                  <a:schemeClr val="bg1"/>
                </a:solidFill>
              </a:rPr>
              <a:t>Louis Durrant </a:t>
            </a:r>
            <a:r>
              <a:rPr lang="en-GB" sz="4000" dirty="0">
                <a:solidFill>
                  <a:schemeClr val="bg1"/>
                </a:solidFill>
              </a:rPr>
              <a:t>- </a:t>
            </a:r>
            <a:r>
              <a:rPr lang="en-GB" sz="4000" dirty="0">
                <a:solidFill>
                  <a:schemeClr val="bg1"/>
                </a:solidFill>
                <a:hlinkClick r:id="rId7"/>
              </a:rPr>
              <a:t>LinkedIn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DD84A-E03B-FF76-0F34-5EA276B12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0D49B8-83AB-8392-C3FE-8A1524CE5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60" y="260648"/>
            <a:ext cx="5270376" cy="639762"/>
          </a:xfrm>
        </p:spPr>
        <p:txBody>
          <a:bodyPr>
            <a:normAutofit/>
          </a:bodyPr>
          <a:lstStyle/>
          <a:p>
            <a:r>
              <a:rPr lang="en-GB" sz="2800" spc="-10" dirty="0"/>
              <a:t>Biography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949ED-8C5E-1F50-24D1-EDF45BBC3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300" y="1196752"/>
            <a:ext cx="5270376" cy="46085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chemeClr val="tx2"/>
                </a:solidFill>
              </a:rPr>
              <a:t>About IEEP</a:t>
            </a:r>
            <a:br>
              <a:rPr lang="en-GB" sz="2000" dirty="0"/>
            </a:br>
            <a:r>
              <a:rPr lang="en-GB" sz="2000" dirty="0"/>
              <a:t>50 years, advancing sustainability across Europe through </a:t>
            </a:r>
            <a:r>
              <a:rPr lang="en-GB" sz="2000" b="1" dirty="0"/>
              <a:t>evidence-based research</a:t>
            </a:r>
            <a:r>
              <a:rPr lang="en-GB" sz="2000" dirty="0"/>
              <a:t> and </a:t>
            </a:r>
            <a:r>
              <a:rPr lang="en-GB" sz="2000" b="1" dirty="0"/>
              <a:t>policy insights</a:t>
            </a:r>
            <a:r>
              <a:rPr lang="en-GB" sz="2000" dirty="0"/>
              <a:t> on the </a:t>
            </a:r>
            <a:r>
              <a:rPr lang="en-GB" sz="2000" b="1" dirty="0"/>
              <a:t>European Green Deal</a:t>
            </a:r>
            <a:r>
              <a:rPr lang="en-GB" sz="2000" dirty="0"/>
              <a:t>, </a:t>
            </a:r>
            <a:r>
              <a:rPr lang="en-GB" sz="2000" b="1" dirty="0"/>
              <a:t>global challenges</a:t>
            </a:r>
            <a:r>
              <a:rPr lang="en-GB" sz="2000" dirty="0"/>
              <a:t>, and the </a:t>
            </a:r>
            <a:r>
              <a:rPr lang="en-GB" sz="2000" b="1" dirty="0"/>
              <a:t>SDGs</a:t>
            </a:r>
            <a:r>
              <a:rPr lang="en-GB" sz="2000" dirty="0"/>
              <a:t>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>
                <a:solidFill>
                  <a:schemeClr val="tx2"/>
                </a:solidFill>
              </a:rPr>
              <a:t>About Me</a:t>
            </a:r>
            <a:br>
              <a:rPr lang="en-GB" sz="2000" dirty="0"/>
            </a:br>
            <a:r>
              <a:rPr lang="en-GB" sz="2000" dirty="0"/>
              <a:t>I am a </a:t>
            </a:r>
            <a:r>
              <a:rPr lang="en-GB" sz="2000" b="1" dirty="0"/>
              <a:t>Senior Policy Analyst</a:t>
            </a:r>
          </a:p>
          <a:p>
            <a:pPr marL="0" indent="0">
              <a:buNone/>
            </a:pPr>
            <a:r>
              <a:rPr lang="en-GB" sz="2000" dirty="0"/>
              <a:t>IEEP’s </a:t>
            </a:r>
            <a:r>
              <a:rPr lang="en-GB" sz="2000" b="1" dirty="0"/>
              <a:t>Land Use and Climate Team</a:t>
            </a:r>
            <a:r>
              <a:rPr lang="en-GB" sz="2000" dirty="0"/>
              <a:t>, working on projects related to </a:t>
            </a:r>
            <a:r>
              <a:rPr lang="en-GB" sz="2000" b="1" dirty="0"/>
              <a:t>systemic risk (EEA)</a:t>
            </a:r>
            <a:r>
              <a:rPr lang="en-GB" sz="2000" dirty="0"/>
              <a:t>, </a:t>
            </a:r>
            <a:r>
              <a:rPr lang="en-GB" sz="2000" b="1" dirty="0" err="1"/>
              <a:t>NetworkNature</a:t>
            </a:r>
            <a:r>
              <a:rPr lang="en-GB" sz="2000" dirty="0"/>
              <a:t>, and the </a:t>
            </a:r>
            <a:r>
              <a:rPr lang="en-GB" sz="2000" b="1" dirty="0"/>
              <a:t>interface between academia, policy, and practice</a:t>
            </a:r>
            <a:r>
              <a:rPr lang="en-GB" sz="2000" dirty="0"/>
              <a:t>.</a:t>
            </a:r>
          </a:p>
          <a:p>
            <a:pPr marL="0" indent="0">
              <a:buNone/>
            </a:pPr>
            <a:endParaRPr lang="en-GB" sz="2000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805BF-4777-5FE3-5D85-BCF7F96450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2800" i="1" spc="-10" dirty="0" err="1"/>
              <a:t>Biographie</a:t>
            </a:r>
            <a:endParaRPr lang="en-GB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CA9C9A-1907-780D-74C6-0CA1161E9B9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BE" b="1" i="1" dirty="0"/>
              <a:t>À </a:t>
            </a:r>
            <a:r>
              <a:rPr lang="en-BE" b="1" i="1" dirty="0" err="1"/>
              <a:t>propos</a:t>
            </a:r>
            <a:r>
              <a:rPr lang="en-BE" b="1" i="1" dirty="0"/>
              <a:t> de </a:t>
            </a:r>
            <a:r>
              <a:rPr lang="en-BE" b="1" i="1" dirty="0" err="1"/>
              <a:t>l'IEEP</a:t>
            </a:r>
            <a:r>
              <a:rPr lang="en-BE" b="1" i="1" dirty="0"/>
              <a:t> </a:t>
            </a:r>
            <a:endParaRPr lang="en-GB" b="1" i="1" dirty="0"/>
          </a:p>
          <a:p>
            <a:pPr marL="0" indent="0">
              <a:buNone/>
            </a:pPr>
            <a:r>
              <a:rPr lang="en-BE" i="1" dirty="0"/>
              <a:t>50 ans d'existence, l'IEEP œuvre pour la durabilité en Europe grâce à des </a:t>
            </a:r>
            <a:r>
              <a:rPr lang="en-BE" b="1" i="1" dirty="0"/>
              <a:t>recherches factuelles et des analyses politiques </a:t>
            </a:r>
            <a:r>
              <a:rPr lang="en-BE" i="1" dirty="0"/>
              <a:t>sur </a:t>
            </a:r>
            <a:r>
              <a:rPr lang="en-BE" b="1" i="1" dirty="0"/>
              <a:t>le Pacte vert </a:t>
            </a:r>
            <a:r>
              <a:rPr lang="en-BE" i="1" dirty="0"/>
              <a:t>pour l'Europe, </a:t>
            </a:r>
            <a:r>
              <a:rPr lang="en-BE" b="1" i="1" dirty="0"/>
              <a:t>les enjeux mondiaux </a:t>
            </a:r>
            <a:r>
              <a:rPr lang="en-BE" i="1" dirty="0"/>
              <a:t>et les </a:t>
            </a:r>
            <a:r>
              <a:rPr lang="en-GB" i="1" dirty="0"/>
              <a:t>ODD. </a:t>
            </a:r>
            <a:endParaRPr lang="en-BE" i="1" dirty="0"/>
          </a:p>
          <a:p>
            <a:endParaRPr lang="en-BE" i="1" dirty="0"/>
          </a:p>
          <a:p>
            <a:pPr marL="0" indent="0">
              <a:buNone/>
            </a:pPr>
            <a:r>
              <a:rPr lang="en-BE" b="1" i="1" dirty="0"/>
              <a:t>À </a:t>
            </a:r>
            <a:r>
              <a:rPr lang="en-BE" b="1" i="1" dirty="0" err="1"/>
              <a:t>propos</a:t>
            </a:r>
            <a:r>
              <a:rPr lang="en-BE" b="1" i="1" dirty="0"/>
              <a:t> de moi</a:t>
            </a:r>
            <a:endParaRPr lang="en-GB" b="1" i="1" dirty="0"/>
          </a:p>
          <a:p>
            <a:pPr marL="0" indent="0">
              <a:buNone/>
            </a:pPr>
            <a:r>
              <a:rPr lang="en-BE" i="1" dirty="0"/>
              <a:t> Je suis </a:t>
            </a:r>
            <a:r>
              <a:rPr lang="en-BE" b="1" i="1" dirty="0"/>
              <a:t>anal</a:t>
            </a:r>
            <a:r>
              <a:rPr lang="en-GB" b="1" i="1" dirty="0"/>
              <a:t>y</a:t>
            </a:r>
            <a:r>
              <a:rPr lang="en-BE" b="1" i="1" dirty="0"/>
              <a:t>ste politique senior </a:t>
            </a:r>
            <a:r>
              <a:rPr lang="en-BE" i="1" dirty="0"/>
              <a:t>au sein de l'équipe Utilisation des sols et climat </a:t>
            </a:r>
            <a:r>
              <a:rPr lang="en-GB" i="1" dirty="0"/>
              <a:t>.</a:t>
            </a:r>
            <a:r>
              <a:rPr lang="en-BE" i="1" dirty="0"/>
              <a:t> Je </a:t>
            </a:r>
            <a:r>
              <a:rPr lang="en-BE" i="1" dirty="0" err="1"/>
              <a:t>travaille</a:t>
            </a:r>
            <a:r>
              <a:rPr lang="en-BE" i="1" dirty="0"/>
              <a:t> sur des </a:t>
            </a:r>
            <a:r>
              <a:rPr lang="en-BE" i="1" dirty="0" err="1"/>
              <a:t>projets</a:t>
            </a:r>
            <a:r>
              <a:rPr lang="en-BE" i="1" dirty="0"/>
              <a:t> </a:t>
            </a:r>
            <a:r>
              <a:rPr lang="en-BE" i="1" dirty="0" err="1"/>
              <a:t>liés</a:t>
            </a:r>
            <a:r>
              <a:rPr lang="en-BE" i="1" dirty="0"/>
              <a:t> aux </a:t>
            </a:r>
            <a:r>
              <a:rPr lang="en-BE" b="1" i="1" dirty="0" err="1"/>
              <a:t>risques</a:t>
            </a:r>
            <a:r>
              <a:rPr lang="en-BE" b="1" i="1" dirty="0"/>
              <a:t> </a:t>
            </a:r>
            <a:r>
              <a:rPr lang="en-BE" b="1" i="1" dirty="0" err="1"/>
              <a:t>systémiques</a:t>
            </a:r>
            <a:r>
              <a:rPr lang="en-BE" b="1" i="1" dirty="0"/>
              <a:t> (</a:t>
            </a:r>
            <a:r>
              <a:rPr lang="en-GB" b="1" i="1" dirty="0"/>
              <a:t>AEE</a:t>
            </a:r>
            <a:r>
              <a:rPr lang="en-BE" b="1" i="1" dirty="0"/>
              <a:t>),</a:t>
            </a:r>
            <a:r>
              <a:rPr lang="en-GB" b="1" i="1" dirty="0"/>
              <a:t> le </a:t>
            </a:r>
            <a:r>
              <a:rPr lang="en-GB" b="1" i="1" dirty="0" err="1"/>
              <a:t>projet</a:t>
            </a:r>
            <a:r>
              <a:rPr lang="en-BE" i="1" dirty="0"/>
              <a:t> </a:t>
            </a:r>
            <a:r>
              <a:rPr lang="en-BE" b="1" i="1" dirty="0" err="1"/>
              <a:t>NetworkNature</a:t>
            </a:r>
            <a:r>
              <a:rPr lang="en-BE" i="1" dirty="0"/>
              <a:t> et à </a:t>
            </a:r>
            <a:r>
              <a:rPr lang="en-BE" b="1" i="1" dirty="0" err="1"/>
              <a:t>l'interface</a:t>
            </a:r>
            <a:r>
              <a:rPr lang="en-BE" b="1" i="1" dirty="0"/>
              <a:t> entre le monde </a:t>
            </a:r>
            <a:r>
              <a:rPr lang="en-BE" b="1" i="1" dirty="0" err="1"/>
              <a:t>universitaire</a:t>
            </a:r>
            <a:r>
              <a:rPr lang="en-BE" b="1" i="1" dirty="0"/>
              <a:t>, les politiques </a:t>
            </a:r>
            <a:r>
              <a:rPr lang="en-BE" b="1" i="1" dirty="0" err="1"/>
              <a:t>publiques</a:t>
            </a:r>
            <a:r>
              <a:rPr lang="en-BE" b="1" i="1" dirty="0"/>
              <a:t> et les pratiques.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2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77087-020A-9500-E3BD-947601703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3052C8E-88AA-6358-E269-9FCD5BE7F7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9377" y="413074"/>
            <a:ext cx="489654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2800" spc="-10" dirty="0">
                <a:latin typeface="+mn-lt"/>
              </a:rPr>
              <a:t>My Perspective/ Interests</a:t>
            </a:r>
            <a:endParaRPr sz="2800" i="1" spc="-1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918132-3050-7713-D15E-EBD974CD9D47}"/>
              </a:ext>
            </a:extLst>
          </p:cNvPr>
          <p:cNvSpPr txBox="1"/>
          <p:nvPr/>
        </p:nvSpPr>
        <p:spPr>
          <a:xfrm>
            <a:off x="674006" y="5026560"/>
            <a:ext cx="4769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EU 2025 Work Programme Boost </a:t>
            </a:r>
            <a:r>
              <a:rPr lang="en-GB" sz="1600" b="1" dirty="0"/>
              <a:t>competitiveness</a:t>
            </a:r>
            <a:r>
              <a:rPr lang="en-GB" sz="1600" dirty="0"/>
              <a:t>, enhance </a:t>
            </a:r>
            <a:r>
              <a:rPr lang="en-GB" sz="1600" b="1" dirty="0"/>
              <a:t>security</a:t>
            </a:r>
            <a:r>
              <a:rPr lang="en-GB" sz="1600" dirty="0"/>
              <a:t>, and bolster </a:t>
            </a:r>
            <a:r>
              <a:rPr lang="en-GB" sz="1600" b="1" dirty="0"/>
              <a:t>economic resilience</a:t>
            </a:r>
            <a:r>
              <a:rPr lang="en-GB" sz="1600" dirty="0"/>
              <a:t>.</a:t>
            </a:r>
            <a:endParaRPr lang="en-BE" sz="16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6E9E6A-D717-394E-7200-E2E70D745C7E}"/>
              </a:ext>
            </a:extLst>
          </p:cNvPr>
          <p:cNvSpPr/>
          <p:nvPr/>
        </p:nvSpPr>
        <p:spPr>
          <a:xfrm>
            <a:off x="2088146" y="1209678"/>
            <a:ext cx="1941595" cy="1890442"/>
          </a:xfrm>
          <a:prstGeom prst="ellipse">
            <a:avLst/>
          </a:prstGeom>
          <a:solidFill>
            <a:schemeClr val="tx2">
              <a:lumMod val="20000"/>
              <a:lumOff val="80000"/>
              <a:alpha val="46000"/>
            </a:schemeClr>
          </a:solidFill>
          <a:ln w="190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2"/>
                </a:solidFill>
              </a:rPr>
              <a:t> </a:t>
            </a:r>
            <a:endParaRPr lang="en-BE" b="1" dirty="0">
              <a:solidFill>
                <a:schemeClr val="tx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5244717-6D71-45EF-4C0B-EE00B09FC3FB}"/>
              </a:ext>
            </a:extLst>
          </p:cNvPr>
          <p:cNvSpPr/>
          <p:nvPr/>
        </p:nvSpPr>
        <p:spPr>
          <a:xfrm>
            <a:off x="1229406" y="2042757"/>
            <a:ext cx="1941595" cy="1890442"/>
          </a:xfrm>
          <a:prstGeom prst="ellipse">
            <a:avLst/>
          </a:prstGeom>
          <a:solidFill>
            <a:schemeClr val="accent1">
              <a:lumMod val="60000"/>
              <a:lumOff val="40000"/>
              <a:alpha val="43000"/>
            </a:schemeClr>
          </a:solidFill>
          <a:ln w="190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2800" b="1" dirty="0">
              <a:solidFill>
                <a:schemeClr val="accent1"/>
              </a:solidFill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2ACFE923-5A80-9881-BA77-649D01753934}"/>
              </a:ext>
            </a:extLst>
          </p:cNvPr>
          <p:cNvSpPr txBox="1">
            <a:spLocks/>
          </p:cNvSpPr>
          <p:nvPr/>
        </p:nvSpPr>
        <p:spPr>
          <a:xfrm>
            <a:off x="6816080" y="409485"/>
            <a:ext cx="4766319" cy="44371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fr-FR" sz="2800" i="1" spc="-1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Mon point de vue/mes intérêts</a:t>
            </a:r>
            <a:endParaRPr lang="en-GB" sz="2800" i="1" spc="-1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8E2CB6-D134-13A1-5EBC-506B1E70F938}"/>
              </a:ext>
            </a:extLst>
          </p:cNvPr>
          <p:cNvSpPr txBox="1"/>
          <p:nvPr/>
        </p:nvSpPr>
        <p:spPr>
          <a:xfrm>
            <a:off x="2097245" y="1587932"/>
            <a:ext cx="194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Risk</a:t>
            </a:r>
            <a:endParaRPr lang="en-BE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182873E-C96E-0BD7-4BC6-85BA40499035}"/>
              </a:ext>
            </a:extLst>
          </p:cNvPr>
          <p:cNvSpPr/>
          <p:nvPr/>
        </p:nvSpPr>
        <p:spPr>
          <a:xfrm>
            <a:off x="2921149" y="2023809"/>
            <a:ext cx="1941595" cy="1890442"/>
          </a:xfrm>
          <a:prstGeom prst="ellipse">
            <a:avLst/>
          </a:prstGeom>
          <a:solidFill>
            <a:schemeClr val="accent3">
              <a:lumMod val="40000"/>
              <a:lumOff val="60000"/>
              <a:alpha val="43000"/>
            </a:schemeClr>
          </a:solidFill>
          <a:ln w="190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2800" b="1" dirty="0">
              <a:solidFill>
                <a:schemeClr val="accent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F0D91A1-75C5-033A-F095-8C8FBBD7FF72}"/>
              </a:ext>
            </a:extLst>
          </p:cNvPr>
          <p:cNvSpPr/>
          <p:nvPr/>
        </p:nvSpPr>
        <p:spPr>
          <a:xfrm>
            <a:off x="2088146" y="2837940"/>
            <a:ext cx="1941595" cy="1890442"/>
          </a:xfrm>
          <a:prstGeom prst="ellipse">
            <a:avLst/>
          </a:prstGeom>
          <a:solidFill>
            <a:schemeClr val="bg2">
              <a:lumMod val="40000"/>
              <a:lumOff val="60000"/>
              <a:alpha val="46000"/>
            </a:schemeClr>
          </a:solidFill>
          <a:ln w="190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2"/>
                </a:solidFill>
              </a:rPr>
              <a:t> </a:t>
            </a:r>
            <a:endParaRPr lang="en-BE" b="1" dirty="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A7E7BA-FAB6-1D75-B660-622E97E6D452}"/>
              </a:ext>
            </a:extLst>
          </p:cNvPr>
          <p:cNvSpPr txBox="1"/>
          <p:nvPr/>
        </p:nvSpPr>
        <p:spPr>
          <a:xfrm>
            <a:off x="2355259" y="3917840"/>
            <a:ext cx="1425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Climate Change</a:t>
            </a:r>
            <a:endParaRPr lang="en-BE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4BE2F0-2470-1C00-4809-384FB05175F1}"/>
              </a:ext>
            </a:extLst>
          </p:cNvPr>
          <p:cNvSpPr txBox="1"/>
          <p:nvPr/>
        </p:nvSpPr>
        <p:spPr>
          <a:xfrm>
            <a:off x="1122471" y="2752447"/>
            <a:ext cx="142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Resilience</a:t>
            </a:r>
            <a:endParaRPr lang="en-BE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BC2E61-0313-FAD2-C10A-CD42EB72EB16}"/>
              </a:ext>
            </a:extLst>
          </p:cNvPr>
          <p:cNvSpPr txBox="1"/>
          <p:nvPr/>
        </p:nvSpPr>
        <p:spPr>
          <a:xfrm>
            <a:off x="3544113" y="2783225"/>
            <a:ext cx="1425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Sustainability</a:t>
            </a:r>
            <a:endParaRPr lang="en-BE" sz="16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740E87E-6928-1044-64CA-3114EF4F416D}"/>
              </a:ext>
            </a:extLst>
          </p:cNvPr>
          <p:cNvSpPr/>
          <p:nvPr/>
        </p:nvSpPr>
        <p:spPr>
          <a:xfrm>
            <a:off x="8228441" y="1209678"/>
            <a:ext cx="1941595" cy="1890442"/>
          </a:xfrm>
          <a:prstGeom prst="ellipse">
            <a:avLst/>
          </a:prstGeom>
          <a:solidFill>
            <a:schemeClr val="tx2">
              <a:lumMod val="20000"/>
              <a:lumOff val="80000"/>
              <a:alpha val="46000"/>
            </a:schemeClr>
          </a:solidFill>
          <a:ln w="190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2"/>
                </a:solidFill>
              </a:rPr>
              <a:t> </a:t>
            </a:r>
            <a:endParaRPr lang="en-BE" b="1" dirty="0">
              <a:solidFill>
                <a:schemeClr val="tx2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718CE1D-864A-9C60-DAE8-72B208503A7E}"/>
              </a:ext>
            </a:extLst>
          </p:cNvPr>
          <p:cNvSpPr/>
          <p:nvPr/>
        </p:nvSpPr>
        <p:spPr>
          <a:xfrm>
            <a:off x="7369701" y="2042757"/>
            <a:ext cx="1941595" cy="1890442"/>
          </a:xfrm>
          <a:prstGeom prst="ellipse">
            <a:avLst/>
          </a:prstGeom>
          <a:solidFill>
            <a:schemeClr val="accent1">
              <a:lumMod val="60000"/>
              <a:lumOff val="40000"/>
              <a:alpha val="43000"/>
            </a:schemeClr>
          </a:solidFill>
          <a:ln w="190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2800" b="1" dirty="0">
              <a:solidFill>
                <a:schemeClr val="accent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203DCE-9284-8E61-340A-743CF514264E}"/>
              </a:ext>
            </a:extLst>
          </p:cNvPr>
          <p:cNvSpPr txBox="1"/>
          <p:nvPr/>
        </p:nvSpPr>
        <p:spPr>
          <a:xfrm>
            <a:off x="8237540" y="1587932"/>
            <a:ext cx="194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Risque</a:t>
            </a:r>
            <a:endParaRPr lang="en-BE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C878F63-454E-2802-4D85-96466BB72339}"/>
              </a:ext>
            </a:extLst>
          </p:cNvPr>
          <p:cNvSpPr/>
          <p:nvPr/>
        </p:nvSpPr>
        <p:spPr>
          <a:xfrm>
            <a:off x="9061444" y="2023809"/>
            <a:ext cx="1941595" cy="1890442"/>
          </a:xfrm>
          <a:prstGeom prst="ellipse">
            <a:avLst/>
          </a:prstGeom>
          <a:solidFill>
            <a:schemeClr val="accent3">
              <a:lumMod val="40000"/>
              <a:lumOff val="60000"/>
              <a:alpha val="43000"/>
            </a:schemeClr>
          </a:solidFill>
          <a:ln w="190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2800" b="1" dirty="0">
              <a:solidFill>
                <a:schemeClr val="accent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0748F14-5171-76A7-41E5-1857E1422084}"/>
              </a:ext>
            </a:extLst>
          </p:cNvPr>
          <p:cNvSpPr/>
          <p:nvPr/>
        </p:nvSpPr>
        <p:spPr>
          <a:xfrm>
            <a:off x="8228441" y="2837940"/>
            <a:ext cx="1941595" cy="1890442"/>
          </a:xfrm>
          <a:prstGeom prst="ellipse">
            <a:avLst/>
          </a:prstGeom>
          <a:solidFill>
            <a:schemeClr val="bg2">
              <a:lumMod val="40000"/>
              <a:lumOff val="60000"/>
              <a:alpha val="46000"/>
            </a:schemeClr>
          </a:solidFill>
          <a:ln w="190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2"/>
                </a:solidFill>
              </a:rPr>
              <a:t> </a:t>
            </a:r>
            <a:endParaRPr lang="en-BE" b="1" dirty="0">
              <a:solidFill>
                <a:schemeClr val="tx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309F11A-0D86-7677-01C3-1DE262ADBCD4}"/>
              </a:ext>
            </a:extLst>
          </p:cNvPr>
          <p:cNvSpPr txBox="1"/>
          <p:nvPr/>
        </p:nvSpPr>
        <p:spPr>
          <a:xfrm>
            <a:off x="8495554" y="3917840"/>
            <a:ext cx="1425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Changement</a:t>
            </a:r>
            <a:r>
              <a:rPr lang="en-GB" dirty="0"/>
              <a:t> </a:t>
            </a:r>
            <a:r>
              <a:rPr lang="en-GB" dirty="0" err="1"/>
              <a:t>climatique</a:t>
            </a:r>
            <a:endParaRPr lang="en-BE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631249B-C454-D161-7610-5EA265F84E8A}"/>
              </a:ext>
            </a:extLst>
          </p:cNvPr>
          <p:cNvSpPr txBox="1"/>
          <p:nvPr/>
        </p:nvSpPr>
        <p:spPr>
          <a:xfrm>
            <a:off x="7262766" y="2752447"/>
            <a:ext cx="142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Résilience</a:t>
            </a:r>
            <a:endParaRPr lang="en-BE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38870D-702A-D429-12A3-D59B4BAB10CB}"/>
              </a:ext>
            </a:extLst>
          </p:cNvPr>
          <p:cNvSpPr txBox="1"/>
          <p:nvPr/>
        </p:nvSpPr>
        <p:spPr>
          <a:xfrm>
            <a:off x="9684408" y="2783225"/>
            <a:ext cx="1425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/>
              <a:t>Durabilité</a:t>
            </a:r>
            <a:endParaRPr lang="en-BE" sz="1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51870C-201D-0E22-6010-98018E790406}"/>
              </a:ext>
            </a:extLst>
          </p:cNvPr>
          <p:cNvSpPr txBox="1"/>
          <p:nvPr/>
        </p:nvSpPr>
        <p:spPr>
          <a:xfrm>
            <a:off x="6384527" y="4944733"/>
            <a:ext cx="55919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BE" sz="1600" i="1" dirty="0"/>
              <a:t>Programme de travail de </a:t>
            </a:r>
            <a:r>
              <a:rPr lang="en-BE" sz="1600" i="1" dirty="0" err="1"/>
              <a:t>l’UE</a:t>
            </a:r>
            <a:r>
              <a:rPr lang="en-BE" sz="1600" i="1" dirty="0"/>
              <a:t> à </a:t>
            </a:r>
            <a:r>
              <a:rPr lang="en-BE" sz="1600" i="1" dirty="0" err="1"/>
              <a:t>l’horizon</a:t>
            </a:r>
            <a:r>
              <a:rPr lang="en-BE" sz="1600" i="1" dirty="0"/>
              <a:t> 2025 : </a:t>
            </a:r>
            <a:r>
              <a:rPr lang="en-BE" sz="1600" i="1" dirty="0" err="1"/>
              <a:t>Renforcer</a:t>
            </a:r>
            <a:r>
              <a:rPr lang="en-BE" sz="1600" i="1" dirty="0"/>
              <a:t> la </a:t>
            </a:r>
            <a:r>
              <a:rPr lang="en-BE" sz="1600" b="1" i="1" dirty="0" err="1"/>
              <a:t>compétitivité</a:t>
            </a:r>
            <a:r>
              <a:rPr lang="en-BE" sz="1600" i="1" dirty="0"/>
              <a:t>, </a:t>
            </a:r>
            <a:r>
              <a:rPr lang="en-BE" sz="1600" i="1" dirty="0" err="1"/>
              <a:t>améliorer</a:t>
            </a:r>
            <a:r>
              <a:rPr lang="en-BE" sz="1600" i="1" dirty="0"/>
              <a:t> la </a:t>
            </a:r>
            <a:r>
              <a:rPr lang="en-BE" sz="1600" b="1" i="1" dirty="0" err="1"/>
              <a:t>sécurité</a:t>
            </a:r>
            <a:r>
              <a:rPr lang="en-BE" sz="1600" b="1" i="1" dirty="0"/>
              <a:t> </a:t>
            </a:r>
            <a:r>
              <a:rPr lang="en-BE" sz="1600" i="1" dirty="0"/>
              <a:t>et </a:t>
            </a:r>
            <a:r>
              <a:rPr lang="en-BE" sz="1600" i="1" dirty="0" err="1"/>
              <a:t>consolider</a:t>
            </a:r>
            <a:r>
              <a:rPr lang="en-BE" sz="1600" i="1" dirty="0"/>
              <a:t> la </a:t>
            </a:r>
            <a:r>
              <a:rPr lang="en-BE" sz="1600" b="1" i="1" dirty="0" err="1"/>
              <a:t>résilience</a:t>
            </a:r>
            <a:r>
              <a:rPr lang="en-BE" sz="1600" b="1" i="1" dirty="0"/>
              <a:t> </a:t>
            </a:r>
            <a:r>
              <a:rPr lang="en-BE" sz="1600" b="1" i="1" dirty="0" err="1"/>
              <a:t>économique</a:t>
            </a:r>
            <a:r>
              <a:rPr lang="en-BE" sz="1600" b="1" i="1" dirty="0"/>
              <a:t>.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A160ACA-B922-BD1F-3339-76E73E32A7B5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5877272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83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3" grpId="0"/>
      <p:bldP spid="14" grpId="0" animBg="1"/>
      <p:bldP spid="15" grpId="0" animBg="1"/>
      <p:bldP spid="16" grpId="0"/>
      <p:bldP spid="17" grpId="0"/>
      <p:bldP spid="18" grpId="0"/>
      <p:bldP spid="27" grpId="0" animBg="1"/>
      <p:bldP spid="28" grpId="0" animBg="1"/>
      <p:bldP spid="29" grpId="0"/>
      <p:bldP spid="30" grpId="0" animBg="1"/>
      <p:bldP spid="31" grpId="0" animBg="1"/>
      <p:bldP spid="32" grpId="0"/>
      <p:bldP spid="33" grpId="0"/>
      <p:bldP spid="34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A72AE8-1C94-035C-578C-2E95B9C0B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361" y="260039"/>
            <a:ext cx="5270376" cy="639762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tx2"/>
                </a:solidFill>
              </a:rPr>
              <a:t>Bridging policy and practice to enhance systemic resilience across Europe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25AA2-DCCF-85D4-7CAD-59D09DE5B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4809" y="1124744"/>
            <a:ext cx="5465168" cy="46085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2000" dirty="0"/>
              <a:t>Through its research and advocacy, IEEP contributes to the </a:t>
            </a:r>
            <a:r>
              <a:rPr lang="en-GB" sz="2000" b="1" dirty="0"/>
              <a:t>climate adaptation agenda </a:t>
            </a:r>
            <a:r>
              <a:rPr lang="en-GB" sz="2000" dirty="0"/>
              <a:t>by bridging policy and practice. Emphasizing </a:t>
            </a:r>
            <a:r>
              <a:rPr lang="en-GB" sz="2000" b="1" dirty="0"/>
              <a:t>nature-based solutions (</a:t>
            </a:r>
            <a:r>
              <a:rPr lang="en-GB" sz="2000" b="1" dirty="0" err="1"/>
              <a:t>NbS</a:t>
            </a:r>
            <a:r>
              <a:rPr lang="en-GB" sz="2000" b="1" dirty="0"/>
              <a:t>) </a:t>
            </a:r>
            <a:r>
              <a:rPr lang="en-GB" sz="2000" dirty="0"/>
              <a:t>and </a:t>
            </a:r>
            <a:r>
              <a:rPr lang="en-GB" sz="2000" b="1" u="sng" dirty="0"/>
              <a:t>systemic resilience </a:t>
            </a:r>
            <a:r>
              <a:rPr lang="en-GB" sz="2000" dirty="0"/>
              <a:t>across Europe.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Specific focus is given to how </a:t>
            </a:r>
            <a:r>
              <a:rPr lang="en-GB" sz="2000" dirty="0" err="1"/>
              <a:t>NbS</a:t>
            </a:r>
            <a:r>
              <a:rPr lang="en-GB" sz="2000" dirty="0"/>
              <a:t>, such as peatland restoration, urban greening, and agroecological practices, can </a:t>
            </a:r>
            <a:r>
              <a:rPr lang="en-GB" sz="2000" b="1" dirty="0"/>
              <a:t>reduce exposure to climate hazards </a:t>
            </a:r>
            <a:r>
              <a:rPr lang="en-GB" sz="2000" dirty="0"/>
              <a:t>while </a:t>
            </a:r>
            <a:r>
              <a:rPr lang="en-GB" sz="2000" b="1" dirty="0"/>
              <a:t>delivering co-benefits for biodiversity and communities</a:t>
            </a:r>
            <a:r>
              <a:rPr lang="en-GB" sz="2000" dirty="0"/>
              <a:t>. </a:t>
            </a:r>
          </a:p>
          <a:p>
            <a:pPr marL="0" indent="0">
              <a:buNone/>
            </a:pPr>
            <a:endParaRPr lang="en-GB" sz="1600" i="1" dirty="0"/>
          </a:p>
          <a:p>
            <a:pPr marL="0" indent="0">
              <a:buNone/>
            </a:pPr>
            <a:r>
              <a:rPr lang="en-GB" sz="1600" i="1" dirty="0"/>
              <a:t>Remembering  -  </a:t>
            </a:r>
            <a:r>
              <a:rPr lang="en-GB" sz="1600" i="1" dirty="0">
                <a:hlinkClick r:id="rId2" tooltip="https://www.ihedate.org/cycle-annuel-2025-adapter-les-territoires-a-4o"/>
              </a:rPr>
              <a:t>“</a:t>
            </a:r>
            <a:r>
              <a:rPr lang="en-GB" sz="1600" dirty="0">
                <a:hlinkClick r:id="rId2" tooltip="https://www.ihedate.org/cycle-annuel-2025-adapter-les-territoires-a-4o"/>
              </a:rPr>
              <a:t>Adapting territories to +4 degrees</a:t>
            </a:r>
            <a:r>
              <a:rPr lang="en-GB" sz="1600" dirty="0"/>
              <a:t>”</a:t>
            </a:r>
            <a:endParaRPr lang="en-GB" sz="1600" i="1" dirty="0"/>
          </a:p>
          <a:p>
            <a:endParaRPr lang="en-GB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FC8B8D-9FF8-132A-7E7E-E9D501834B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fr-FR" sz="1800" i="1" dirty="0"/>
              <a:t>Faire le lien entre les politiques et les pratiques pour renforcer la résilience systémique à travers l'Europe</a:t>
            </a:r>
            <a:endParaRPr lang="en-GB" sz="1800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B29FE7-B67C-D754-7CFD-95712ED2454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FR" sz="1600" i="1" dirty="0"/>
              <a:t>Par ses recherches et son plaidoyer, IEEP contribue à </a:t>
            </a:r>
            <a:r>
              <a:rPr lang="fr-FR" sz="1600" b="1" i="1" dirty="0"/>
              <a:t>l’adaptation au changement climatique en faisant </a:t>
            </a:r>
            <a:r>
              <a:rPr lang="fr-FR" sz="1600" i="1" dirty="0"/>
              <a:t>le lien entre les politiques et les pratiques, et en mettant l’accent sur </a:t>
            </a:r>
            <a:r>
              <a:rPr lang="fr-FR" sz="1600" b="1" i="1" dirty="0"/>
              <a:t>les</a:t>
            </a:r>
            <a:r>
              <a:rPr lang="fr-FR" sz="1600" i="1" dirty="0"/>
              <a:t> </a:t>
            </a:r>
            <a:r>
              <a:rPr lang="fr-FR" sz="1600" b="1" i="1" dirty="0"/>
              <a:t>solutions fondées sur la nature (</a:t>
            </a:r>
            <a:r>
              <a:rPr lang="fr-FR" sz="1600" b="1" i="1" dirty="0" err="1"/>
              <a:t>NbS</a:t>
            </a:r>
            <a:r>
              <a:rPr lang="fr-FR" sz="1600" i="1" dirty="0"/>
              <a:t>) et </a:t>
            </a:r>
            <a:r>
              <a:rPr lang="fr-FR" sz="1600" b="1" i="1" dirty="0"/>
              <a:t>la résilience systémique </a:t>
            </a:r>
            <a:r>
              <a:rPr lang="fr-FR" sz="1600" i="1" dirty="0"/>
              <a:t>en Europe. </a:t>
            </a:r>
          </a:p>
          <a:p>
            <a:pPr marL="0" indent="0">
              <a:buNone/>
            </a:pPr>
            <a:endParaRPr lang="fr-FR" sz="1600" i="1" dirty="0"/>
          </a:p>
          <a:p>
            <a:pPr marL="0" indent="0">
              <a:buNone/>
            </a:pPr>
            <a:r>
              <a:rPr lang="fr-FR" sz="1600" i="1" dirty="0"/>
              <a:t>Une attention particulière est portée à la manière dont les </a:t>
            </a:r>
            <a:r>
              <a:rPr lang="fr-FR" sz="1600" i="1" dirty="0" err="1"/>
              <a:t>NbS</a:t>
            </a:r>
            <a:r>
              <a:rPr lang="fr-FR" sz="1600" i="1" dirty="0"/>
              <a:t>, telles que la restauration des zones humides, la végétalisation urbaine et les pratiques agroécologiques, peuvent réduire l’exposition aux aléas climatiques tout </a:t>
            </a:r>
            <a:r>
              <a:rPr lang="fr-FR" sz="1600" b="1" i="1" dirty="0"/>
              <a:t>en apportant des </a:t>
            </a:r>
            <a:r>
              <a:rPr lang="fr-FR" sz="1600" b="1" i="1" dirty="0" err="1"/>
              <a:t>co</a:t>
            </a:r>
            <a:r>
              <a:rPr lang="fr-FR" sz="1600" b="1" i="1" dirty="0"/>
              <a:t>-bénéfices à la biodiversité et aux communautés.</a:t>
            </a:r>
          </a:p>
          <a:p>
            <a:endParaRPr lang="fr-FR" sz="1600" i="1" dirty="0"/>
          </a:p>
          <a:p>
            <a:endParaRPr lang="fr-FR" sz="1600" i="1" dirty="0"/>
          </a:p>
          <a:p>
            <a:pPr marL="0" indent="0">
              <a:buNone/>
            </a:pPr>
            <a:r>
              <a:rPr lang="fr-FR" sz="1600" i="1" dirty="0"/>
              <a:t>À retenir : « Adapter les territoires à +4 °C »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401692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9B14C-B500-ECB8-5D86-3A7C5A835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FDC700-A469-8E4B-A553-5C6FBB426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361" y="260039"/>
            <a:ext cx="5270376" cy="639762"/>
          </a:xfrm>
        </p:spPr>
        <p:txBody>
          <a:bodyPr>
            <a:normAutofit/>
          </a:bodyPr>
          <a:lstStyle/>
          <a:p>
            <a:r>
              <a:rPr lang="en-GB" dirty="0"/>
              <a:t>+4°C Is </a:t>
            </a:r>
            <a:r>
              <a:rPr lang="en-GB" u="sng" dirty="0"/>
              <a:t>Not</a:t>
            </a:r>
            <a:r>
              <a:rPr lang="en-GB" dirty="0"/>
              <a:t> Business as Usual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6C4A6-5B1A-B8CC-CA72-462DDD655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4809" y="1124744"/>
            <a:ext cx="5465168" cy="460851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A +4°C world implies deep structural transformations, </a:t>
            </a:r>
            <a:r>
              <a:rPr lang="en-GB" sz="2000" b="1" u="sng" dirty="0"/>
              <a:t>not</a:t>
            </a:r>
            <a:r>
              <a:rPr lang="en-GB" sz="2000" dirty="0"/>
              <a:t> just incremental adaptation.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000" dirty="0"/>
          </a:p>
          <a:p>
            <a:pPr>
              <a:spcBef>
                <a:spcPts val="20"/>
              </a:spcBef>
              <a:buFont typeface="Wingdings" panose="05000000000000000000" pitchFamily="2" charset="2"/>
              <a:buChar char="§"/>
            </a:pPr>
            <a:r>
              <a:rPr lang="en-GB" sz="2000" dirty="0"/>
              <a:t>Leads to </a:t>
            </a:r>
            <a:r>
              <a:rPr lang="en-GB" sz="2000" b="1" dirty="0"/>
              <a:t>non-linear impacts. </a:t>
            </a:r>
            <a:r>
              <a:rPr lang="en-GB" sz="2000" dirty="0"/>
              <a:t>E.g. </a:t>
            </a:r>
            <a:r>
              <a:rPr lang="en-GB" sz="2000" b="1" dirty="0"/>
              <a:t>production changes</a:t>
            </a:r>
            <a:r>
              <a:rPr lang="en-GB" sz="2000" dirty="0"/>
              <a:t> (agriculture/food systems); </a:t>
            </a:r>
            <a:r>
              <a:rPr lang="en-GB" sz="2000" b="1" dirty="0"/>
              <a:t>social change</a:t>
            </a:r>
            <a:r>
              <a:rPr lang="en-GB" sz="2000" dirty="0"/>
              <a:t> (migration and inequality), and</a:t>
            </a:r>
            <a:r>
              <a:rPr lang="en-GB" sz="2000" b="1" dirty="0"/>
              <a:t> biophysical change </a:t>
            </a:r>
            <a:r>
              <a:rPr lang="en-GB" sz="2000" dirty="0"/>
              <a:t>(extreme heat, water stress, sea-level rise, desertification, land degradation). </a:t>
            </a:r>
          </a:p>
          <a:p>
            <a:pPr>
              <a:spcBef>
                <a:spcPts val="20"/>
              </a:spcBef>
              <a:buFont typeface="Wingdings" panose="05000000000000000000" pitchFamily="2" charset="2"/>
              <a:buChar char="§"/>
            </a:pPr>
            <a:endParaRPr lang="en-GB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The Climate adaptation agenda must therefore go beyond resilience </a:t>
            </a:r>
            <a:r>
              <a:rPr lang="en-GB" sz="2000" b="1" u="sng" dirty="0"/>
              <a:t>toward transformation.</a:t>
            </a:r>
            <a:endParaRPr lang="en-GB" sz="2000" b="1" i="1" u="sng" dirty="0">
              <a:ea typeface="Calibri"/>
              <a:cs typeface="Calibri"/>
            </a:endParaRPr>
          </a:p>
          <a:p>
            <a:endParaRPr lang="en-GB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CB24C-C304-B1DC-C989-22FA35BDF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+4°C ce n'est pas le </a:t>
            </a:r>
            <a:r>
              <a:rPr lang="fr-FR" dirty="0" err="1"/>
              <a:t>status</a:t>
            </a:r>
            <a:r>
              <a:rPr lang="fr-FR" dirty="0"/>
              <a:t> quo.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9E0B9E-04B4-591E-052A-F13968AD4BA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fr-FR" sz="1800" dirty="0"/>
              <a:t>Un réchauffement climatique de +4 °C implique de profondes transformations structurelles, et </a:t>
            </a:r>
            <a:r>
              <a:rPr lang="fr-FR" sz="1800" b="1" u="sng" dirty="0"/>
              <a:t>non</a:t>
            </a:r>
            <a:r>
              <a:rPr lang="fr-FR" sz="1800" dirty="0"/>
              <a:t> une simple adaptation progressive.</a:t>
            </a:r>
          </a:p>
          <a:p>
            <a:endParaRPr lang="fr-FR" sz="1800" dirty="0"/>
          </a:p>
          <a:p>
            <a:r>
              <a:rPr lang="fr-FR" sz="1800" dirty="0"/>
              <a:t>Une telle augmentation entraîne des impacts non linéaires, par exemple des changements dans la production (services écosystémiques et systèmes agricoles/alimentaires), des changements sociaux (migrations et inégalités) et des changements biophysiques (vagues de chaleur extrêmes, stress hydrique, élévation du niveau de la mer, désertification, dégradation des sols).</a:t>
            </a:r>
          </a:p>
          <a:p>
            <a:endParaRPr lang="fr-FR" sz="1800" dirty="0"/>
          </a:p>
          <a:p>
            <a:r>
              <a:rPr lang="fr-FR" sz="1800" dirty="0"/>
              <a:t>Les stratégies d’adaptation au changement climatique doivent donc dépasser la simple résilience et </a:t>
            </a:r>
            <a:r>
              <a:rPr lang="fr-FR" sz="1800" b="1" dirty="0"/>
              <a:t>viser la transformation.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49373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82240-8D58-D73B-C4DA-2A73D59B1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844AFC61-C9DE-289E-2F69-40909640EC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2447" y="448982"/>
            <a:ext cx="460851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2000" spc="-10" dirty="0">
                <a:latin typeface="+mn-lt"/>
              </a:rPr>
              <a:t>My work that is relevant to “</a:t>
            </a:r>
            <a:r>
              <a:rPr lang="en-GB" sz="2000" dirty="0">
                <a:latin typeface="+mn-lt"/>
              </a:rPr>
              <a:t>Adapting territories to +4 degrees”</a:t>
            </a:r>
            <a:endParaRPr sz="2000" i="1" spc="-1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5B019AD1-6B2D-194C-D412-A932DDD0EF29}"/>
              </a:ext>
            </a:extLst>
          </p:cNvPr>
          <p:cNvSpPr txBox="1">
            <a:spLocks/>
          </p:cNvSpPr>
          <p:nvPr/>
        </p:nvSpPr>
        <p:spPr>
          <a:xfrm>
            <a:off x="7176120" y="508194"/>
            <a:ext cx="4334271" cy="62837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fr-FR" sz="2000" i="1" spc="-1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Mon travail en lien avec « L’adaptation des territoires à +4 degrés »</a:t>
            </a:r>
            <a:endParaRPr lang="en-GB" sz="2000" i="1" spc="-1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E77076D-93D7-7FAC-413B-6D436DB6FE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4612363"/>
              </p:ext>
            </p:extLst>
          </p:nvPr>
        </p:nvGraphicFramePr>
        <p:xfrm>
          <a:off x="191345" y="1462265"/>
          <a:ext cx="5760640" cy="3933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B9333FBD-8C91-1C06-D8E0-A64248E739BA}"/>
              </a:ext>
            </a:extLst>
          </p:cNvPr>
          <p:cNvSpPr txBox="1"/>
          <p:nvPr/>
        </p:nvSpPr>
        <p:spPr>
          <a:xfrm>
            <a:off x="3746454" y="1462265"/>
            <a:ext cx="21201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Understanding of compounding/ cascading drivers. (EU Work Programme; EU preparedness a=strategy)</a:t>
            </a:r>
            <a:endParaRPr lang="en-BE" sz="11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6F276AD-7286-ADAC-16EA-7927773A0583}"/>
              </a:ext>
            </a:extLst>
          </p:cNvPr>
          <p:cNvSpPr txBox="1"/>
          <p:nvPr/>
        </p:nvSpPr>
        <p:spPr>
          <a:xfrm>
            <a:off x="4796625" y="3718132"/>
            <a:ext cx="129937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Exploring, good practice, barriers and  upscaling </a:t>
            </a:r>
            <a:endParaRPr lang="en-BE" sz="11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C7DA922-3078-52AD-16EA-4B3D232D0727}"/>
              </a:ext>
            </a:extLst>
          </p:cNvPr>
          <p:cNvSpPr txBox="1"/>
          <p:nvPr/>
        </p:nvSpPr>
        <p:spPr>
          <a:xfrm>
            <a:off x="4583833" y="5031497"/>
            <a:ext cx="144016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Land Use change &amp; Water Management</a:t>
            </a:r>
          </a:p>
          <a:p>
            <a:r>
              <a:rPr lang="en-GB" sz="1100" dirty="0"/>
              <a:t>(UWWTD)  </a:t>
            </a:r>
            <a:endParaRPr lang="en-BE" sz="11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C929214-E40C-82CA-B0FF-185CCA4F162A}"/>
              </a:ext>
            </a:extLst>
          </p:cNvPr>
          <p:cNvSpPr txBox="1"/>
          <p:nvPr/>
        </p:nvSpPr>
        <p:spPr>
          <a:xfrm>
            <a:off x="335360" y="4553060"/>
            <a:ext cx="1126236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100" dirty="0" err="1">
                <a:ea typeface="Calibri"/>
                <a:cs typeface="Calibri"/>
              </a:rPr>
              <a:t>Generic</a:t>
            </a:r>
            <a:r>
              <a:rPr lang="fr-FR" sz="1100" dirty="0">
                <a:ea typeface="Calibri"/>
                <a:cs typeface="Calibri"/>
              </a:rPr>
              <a:t> </a:t>
            </a:r>
            <a:r>
              <a:rPr lang="fr-FR" sz="1100" dirty="0" err="1">
                <a:ea typeface="Calibri"/>
                <a:cs typeface="Calibri"/>
              </a:rPr>
              <a:t>Resilience</a:t>
            </a:r>
            <a:r>
              <a:rPr lang="fr-FR" sz="1100" dirty="0">
                <a:ea typeface="Calibri"/>
                <a:cs typeface="Calibri"/>
              </a:rPr>
              <a:t>, Just transition and transformation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1B0422B-8BD1-A713-3EF6-A0329F874AC4}"/>
              </a:ext>
            </a:extLst>
          </p:cNvPr>
          <p:cNvSpPr txBox="1"/>
          <p:nvPr/>
        </p:nvSpPr>
        <p:spPr>
          <a:xfrm>
            <a:off x="404137" y="1813937"/>
            <a:ext cx="14401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Multi-level planning &amp; long-term funding</a:t>
            </a:r>
          </a:p>
          <a:p>
            <a:r>
              <a:rPr lang="en-GB" sz="1100" dirty="0"/>
              <a:t>(Regional adaptation plans)</a:t>
            </a:r>
            <a:endParaRPr lang="en-BE" sz="1100" dirty="0"/>
          </a:p>
        </p:txBody>
      </p:sp>
      <p:graphicFrame>
        <p:nvGraphicFramePr>
          <p:cNvPr id="43" name="Diagram 42">
            <a:extLst>
              <a:ext uri="{FF2B5EF4-FFF2-40B4-BE49-F238E27FC236}">
                <a16:creationId xmlns:a16="http://schemas.microsoft.com/office/drawing/2014/main" id="{C8C0AF6C-6819-E3C5-846F-70E90F11FE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8084769"/>
              </p:ext>
            </p:extLst>
          </p:nvPr>
        </p:nvGraphicFramePr>
        <p:xfrm>
          <a:off x="6402404" y="1462265"/>
          <a:ext cx="5760640" cy="3933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69E59791-5646-5467-F776-79B0AF75484C}"/>
              </a:ext>
            </a:extLst>
          </p:cNvPr>
          <p:cNvSpPr txBox="1"/>
          <p:nvPr/>
        </p:nvSpPr>
        <p:spPr>
          <a:xfrm>
            <a:off x="1703512" y="601870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*This is only my work. IEEP has experts working across agriculture, biodiversity, circular economy,  and pollution.</a:t>
            </a:r>
          </a:p>
          <a:p>
            <a:r>
              <a:rPr lang="fr-FR" sz="1200" i="1" dirty="0">
                <a:solidFill>
                  <a:schemeClr val="bg1"/>
                </a:solidFill>
              </a:rPr>
              <a:t>*Ceci n'est que mon travail personnel. L'IEEP compte des experts travaillant dans les domaines de l'agriculture, de la biodiversité, de l'économie circulaire et de la pollution.</a:t>
            </a:r>
            <a:endParaRPr lang="en-BE" sz="1200" dirty="0">
              <a:solidFill>
                <a:schemeClr val="bg1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DCD4B9A-A2CB-4095-C753-7115464D1885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5877272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3B316429-D797-76FC-6C7F-3F95E630847D}"/>
              </a:ext>
            </a:extLst>
          </p:cNvPr>
          <p:cNvSpPr txBox="1"/>
          <p:nvPr/>
        </p:nvSpPr>
        <p:spPr>
          <a:xfrm>
            <a:off x="9998883" y="1462265"/>
            <a:ext cx="148748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E" sz="1100" dirty="0" err="1"/>
              <a:t>Compréhension</a:t>
            </a:r>
            <a:r>
              <a:rPr lang="en-BE" sz="1100" dirty="0"/>
              <a:t> des </a:t>
            </a:r>
            <a:r>
              <a:rPr lang="en-BE" sz="1100" dirty="0" err="1"/>
              <a:t>facteurs</a:t>
            </a:r>
            <a:r>
              <a:rPr lang="en-BE" sz="1100" dirty="0"/>
              <a:t> </a:t>
            </a:r>
            <a:r>
              <a:rPr lang="en-BE" sz="1100" dirty="0" err="1"/>
              <a:t>cumulatifs</a:t>
            </a:r>
            <a:r>
              <a:rPr lang="en-BE" sz="1100" dirty="0"/>
              <a:t>/</a:t>
            </a:r>
            <a:r>
              <a:rPr lang="en-BE" sz="1100" dirty="0" err="1"/>
              <a:t>en</a:t>
            </a:r>
            <a:r>
              <a:rPr lang="en-BE" sz="1100" dirty="0"/>
              <a:t> cascade.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7C0DB47-5EA7-92B6-4566-F5E74B85CB04}"/>
              </a:ext>
            </a:extLst>
          </p:cNvPr>
          <p:cNvSpPr txBox="1"/>
          <p:nvPr/>
        </p:nvSpPr>
        <p:spPr>
          <a:xfrm>
            <a:off x="6415938" y="1526640"/>
            <a:ext cx="148748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/>
              <a:t>Planification à plusieurs niveaux et financement à long terme</a:t>
            </a:r>
          </a:p>
          <a:p>
            <a:r>
              <a:rPr lang="fr-FR" sz="1100" dirty="0"/>
              <a:t>(Plans d'adaptation régionaux)</a:t>
            </a:r>
            <a:endParaRPr lang="en-BE" sz="11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2A1A7D7-0BF2-15AC-E0F1-E52E3E71E39A}"/>
              </a:ext>
            </a:extLst>
          </p:cNvPr>
          <p:cNvSpPr txBox="1"/>
          <p:nvPr/>
        </p:nvSpPr>
        <p:spPr>
          <a:xfrm>
            <a:off x="6325383" y="4568338"/>
            <a:ext cx="196788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E" sz="1100" dirty="0" err="1"/>
              <a:t>Résilience</a:t>
            </a:r>
            <a:r>
              <a:rPr lang="en-BE" sz="1100" dirty="0"/>
              <a:t> </a:t>
            </a:r>
            <a:r>
              <a:rPr lang="en-BE" sz="1100" dirty="0" err="1"/>
              <a:t>générique</a:t>
            </a:r>
            <a:r>
              <a:rPr lang="en-BE" sz="1100" dirty="0"/>
              <a:t>, transitions </a:t>
            </a:r>
            <a:r>
              <a:rPr lang="en-BE" sz="1100" dirty="0" err="1"/>
              <a:t>justes</a:t>
            </a:r>
            <a:r>
              <a:rPr lang="en-BE" sz="1100" dirty="0"/>
              <a:t>, transformation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78022CB-903D-D76F-C7C6-CE9E607812CE}"/>
              </a:ext>
            </a:extLst>
          </p:cNvPr>
          <p:cNvSpPr txBox="1"/>
          <p:nvPr/>
        </p:nvSpPr>
        <p:spPr>
          <a:xfrm>
            <a:off x="10925473" y="3548855"/>
            <a:ext cx="12375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BE" sz="1100" dirty="0"/>
              <a:t>Exploration, </a:t>
            </a:r>
            <a:r>
              <a:rPr lang="en-BE" sz="1100" dirty="0" err="1"/>
              <a:t>bonnes</a:t>
            </a:r>
            <a:r>
              <a:rPr lang="en-BE" sz="1100" dirty="0"/>
              <a:t> pratiques, obstacles et passage à </a:t>
            </a:r>
            <a:r>
              <a:rPr lang="en-BE" sz="1100" dirty="0" err="1"/>
              <a:t>l'échelle</a:t>
            </a:r>
            <a:endParaRPr lang="en-BE" sz="11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C7DA922-3078-52AD-16EA-4B3D232D0727}"/>
              </a:ext>
            </a:extLst>
          </p:cNvPr>
          <p:cNvSpPr txBox="1"/>
          <p:nvPr/>
        </p:nvSpPr>
        <p:spPr>
          <a:xfrm>
            <a:off x="10900740" y="4680044"/>
            <a:ext cx="144016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/>
              <a:t>Changement d’affectation des terres et gestion de l’eau</a:t>
            </a:r>
          </a:p>
          <a:p>
            <a:r>
              <a:rPr lang="fr-FR" sz="1100" dirty="0"/>
              <a:t>(UWWTD)</a:t>
            </a:r>
            <a:endParaRPr lang="en-BE" sz="1100" dirty="0"/>
          </a:p>
        </p:txBody>
      </p:sp>
    </p:spTree>
    <p:extLst>
      <p:ext uri="{BB962C8B-B14F-4D97-AF65-F5344CB8AC3E}">
        <p14:creationId xmlns:p14="http://schemas.microsoft.com/office/powerpoint/2010/main" val="315820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8" grpId="0"/>
      <p:bldP spid="39" grpId="0"/>
      <p:bldP spid="40" grpId="0"/>
      <p:bldP spid="41" grpId="0"/>
      <p:bldP spid="42" grpId="0"/>
      <p:bldGraphic spid="43" grpId="0">
        <p:bldAsOne/>
      </p:bldGraphic>
      <p:bldP spid="49" grpId="0"/>
      <p:bldP spid="50" grpId="0"/>
      <p:bldP spid="52" grpId="0"/>
      <p:bldP spid="5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11C32-EF9C-E493-69AE-9C7843A14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0AAA49-C165-5CB0-CCFF-52370795D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60" y="412975"/>
            <a:ext cx="5270376" cy="639762"/>
          </a:xfrm>
        </p:spPr>
        <p:txBody>
          <a:bodyPr>
            <a:normAutofit fontScale="77500" lnSpcReduction="20000"/>
          </a:bodyPr>
          <a:lstStyle/>
          <a:p>
            <a:r>
              <a:rPr lang="en-GB" sz="2800" spc="-10" dirty="0"/>
              <a:t>Systemic risk anticipation &amp; understanding</a:t>
            </a:r>
          </a:p>
          <a:p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2B076-BFF8-430B-2DDA-955386A5E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300" y="1196752"/>
            <a:ext cx="5146436" cy="4608511"/>
          </a:xfrm>
        </p:spPr>
        <p:txBody>
          <a:bodyPr>
            <a:noAutofit/>
          </a:bodyPr>
          <a:lstStyle/>
          <a:p>
            <a:r>
              <a:rPr lang="en-GB" sz="1800" b="1" dirty="0"/>
              <a:t>Climate change amplifies interconnected risks across systems </a:t>
            </a:r>
            <a:r>
              <a:rPr lang="en-GB" sz="1800" dirty="0"/>
              <a:t>— energy, water, food, health, finance.</a:t>
            </a:r>
          </a:p>
          <a:p>
            <a:endParaRPr lang="en-GB" sz="1800" dirty="0"/>
          </a:p>
          <a:p>
            <a:r>
              <a:rPr lang="en-GB" sz="1800" b="1" dirty="0"/>
              <a:t>Cascading effects</a:t>
            </a:r>
            <a:r>
              <a:rPr lang="en-GB" sz="1800" dirty="0"/>
              <a:t>: one failure can trigger others — e.g., drought → food shortage → price spike → social unrest.</a:t>
            </a:r>
          </a:p>
          <a:p>
            <a:endParaRPr lang="en-GB" sz="1800" dirty="0"/>
          </a:p>
          <a:p>
            <a:r>
              <a:rPr lang="en-GB" sz="1800" b="1" dirty="0"/>
              <a:t>Traditional, sector-by-sector risk management </a:t>
            </a:r>
            <a:r>
              <a:rPr lang="en-GB" sz="1800" dirty="0"/>
              <a:t>is no longer sufficient. Requires systemic foresight, innovations cross-sector governance, and integrated territorial planning.</a:t>
            </a:r>
          </a:p>
          <a:p>
            <a:endParaRPr lang="en-GB" sz="1800" dirty="0"/>
          </a:p>
          <a:p>
            <a:r>
              <a:rPr lang="en-GB" sz="1800" b="1" dirty="0"/>
              <a:t>Building adaptive capacity means strengthening </a:t>
            </a:r>
            <a:r>
              <a:rPr lang="en-GB" sz="1800" dirty="0"/>
              <a:t>the links between systems, not just within them.</a:t>
            </a:r>
          </a:p>
          <a:p>
            <a:endParaRPr lang="en-GB" sz="1800" dirty="0"/>
          </a:p>
          <a:p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In one of our projects, </a:t>
            </a:r>
            <a:r>
              <a:rPr lang="en-GB" sz="1800" b="1" dirty="0">
                <a:solidFill>
                  <a:schemeClr val="tx1">
                    <a:lumMod val="50000"/>
                  </a:schemeClr>
                </a:solidFill>
              </a:rPr>
              <a:t>we are exploring cascading environmental drivers (March 2026)</a:t>
            </a:r>
          </a:p>
          <a:p>
            <a:endParaRPr lang="en-GB" sz="1800" dirty="0"/>
          </a:p>
          <a:p>
            <a:endParaRPr lang="en-GB" sz="1800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74457-5BD9-2C84-D475-0248E2E1C7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sz="2800" i="1" spc="-10" dirty="0"/>
              <a:t>Anticipation et compréhension du risque systémique</a:t>
            </a:r>
            <a:endParaRPr lang="en-GB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DDBE06-859D-D499-512B-47C8821543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98286" y="1052737"/>
            <a:ext cx="4702771" cy="5256583"/>
          </a:xfrm>
        </p:spPr>
        <p:txBody>
          <a:bodyPr>
            <a:normAutofit fontScale="70000" lnSpcReduction="20000"/>
          </a:bodyPr>
          <a:lstStyle/>
          <a:p>
            <a:r>
              <a:rPr lang="fr-FR" b="1" i="1" dirty="0"/>
              <a:t>Le changement climatique amplifie les risques interdépendants au sein des systèmes énergétiques, hydriques, alimentaires, sanitaires et financiers.</a:t>
            </a:r>
          </a:p>
          <a:p>
            <a:endParaRPr lang="fr-FR" b="1" i="1" dirty="0"/>
          </a:p>
          <a:p>
            <a:r>
              <a:rPr lang="fr-FR" b="1" i="1" dirty="0"/>
              <a:t>Effets en cascade : une défaillance peut en déclencher d’autres, par exemple : sécheresse → pénurie alimentaire → flambée des prix → troubles sociaux.</a:t>
            </a:r>
          </a:p>
          <a:p>
            <a:endParaRPr lang="fr-FR" b="1" i="1" dirty="0"/>
          </a:p>
          <a:p>
            <a:r>
              <a:rPr lang="fr-FR" b="1" i="1" dirty="0"/>
              <a:t>La gestion traditionnelle des risques, secteur par secteur, n’est plus suffisante.</a:t>
            </a:r>
          </a:p>
          <a:p>
            <a:endParaRPr lang="fr-FR" b="1" i="1" dirty="0"/>
          </a:p>
          <a:p>
            <a:r>
              <a:rPr lang="fr-FR" b="1" i="1" dirty="0"/>
              <a:t>Elle exige une vision systémique, une gouvernance transversale et une planification territoriale intégrée.</a:t>
            </a:r>
          </a:p>
          <a:p>
            <a:endParaRPr lang="fr-FR" b="1" i="1" dirty="0"/>
          </a:p>
          <a:p>
            <a:r>
              <a:rPr lang="fr-FR" b="1" i="1" dirty="0"/>
              <a:t>Renforcer les capacités d’adaptation implique de consolider les liens entre les systèmes, et pas seulement au sein de chacun d’eux.</a:t>
            </a:r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F8C12F4-B4C7-AE54-0023-A412B0EFADC0}"/>
              </a:ext>
            </a:extLst>
          </p:cNvPr>
          <p:cNvSpPr/>
          <p:nvPr/>
        </p:nvSpPr>
        <p:spPr>
          <a:xfrm>
            <a:off x="2855640" y="260648"/>
            <a:ext cx="6480720" cy="6296544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rgbClr val="FFF3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D1D2FC-ADAA-7B32-3639-0F4AB0220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077" y="1316022"/>
            <a:ext cx="2873846" cy="419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6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EC3F7-30FB-CDC6-53AF-89922C4FD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37FA6E-F0DD-C0A0-91FB-391F57E6A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60" y="260648"/>
            <a:ext cx="5270376" cy="639762"/>
          </a:xfrm>
        </p:spPr>
        <p:txBody>
          <a:bodyPr>
            <a:normAutofit fontScale="55000" lnSpcReduction="20000"/>
          </a:bodyPr>
          <a:lstStyle/>
          <a:p>
            <a:r>
              <a:rPr lang="en-GB" sz="3600" spc="-10" dirty="0"/>
              <a:t>Nature based solutions (</a:t>
            </a:r>
            <a:r>
              <a:rPr lang="en-GB" sz="3600" spc="-10" dirty="0" err="1"/>
              <a:t>NbS</a:t>
            </a:r>
            <a:r>
              <a:rPr lang="en-GB" sz="3600" spc="-10" dirty="0"/>
              <a:t>)</a:t>
            </a:r>
          </a:p>
          <a:p>
            <a:r>
              <a:rPr lang="en-GB" sz="2800" b="0" i="1" dirty="0"/>
              <a:t>Working with Nature to Build Climate-Resilient Territories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467BE-4AC3-076E-8996-5345BD8C6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300" y="1196752"/>
            <a:ext cx="5270376" cy="4608511"/>
          </a:xfrm>
        </p:spPr>
        <p:txBody>
          <a:bodyPr>
            <a:noAutofit/>
          </a:bodyPr>
          <a:lstStyle/>
          <a:p>
            <a:r>
              <a:rPr lang="en-GB" sz="2000" b="1" dirty="0">
                <a:solidFill>
                  <a:schemeClr val="tx1">
                    <a:lumMod val="50000"/>
                  </a:schemeClr>
                </a:solidFill>
              </a:rPr>
              <a:t>Nature based solutions (</a:t>
            </a:r>
            <a:r>
              <a:rPr lang="en-GB" sz="2000" b="1" dirty="0" err="1">
                <a:solidFill>
                  <a:schemeClr val="tx1">
                    <a:lumMod val="50000"/>
                  </a:schemeClr>
                </a:solidFill>
              </a:rPr>
              <a:t>NbS</a:t>
            </a:r>
            <a:r>
              <a:rPr lang="en-GB" sz="2000" b="1" dirty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have huge potential…</a:t>
            </a:r>
          </a:p>
          <a:p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Use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</a:rPr>
              <a:t>NbS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 to manage water, heat, and carbon while supporting biodiversity and livelihoods.</a:t>
            </a:r>
          </a:p>
          <a:p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Integrate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</a:rPr>
              <a:t>NbS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 into territorial and urban planning, not as add-ons but as core assets.</a:t>
            </a:r>
          </a:p>
          <a:p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Prioritise co-benefits: health, social cohesion, recreation, and economic regeneration.</a:t>
            </a:r>
          </a:p>
          <a:p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Shift from project-level to landscape-scale strategies through governance and long-term finance.</a:t>
            </a:r>
          </a:p>
          <a:p>
            <a:endParaRPr lang="en-GB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GB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GB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GB" sz="2000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36BDEB-6032-9B4B-FBA5-30431F2D72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959" y="281151"/>
            <a:ext cx="5389033" cy="639762"/>
          </a:xfrm>
        </p:spPr>
        <p:txBody>
          <a:bodyPr>
            <a:normAutofit fontScale="25000" lnSpcReduction="20000"/>
          </a:bodyPr>
          <a:lstStyle/>
          <a:p>
            <a:r>
              <a:rPr lang="fr-FR" sz="8000" i="1" spc="-10" dirty="0"/>
              <a:t>Solutions fondées sur la nature (</a:t>
            </a:r>
            <a:r>
              <a:rPr lang="fr-FR" sz="8000" i="1" spc="-10" dirty="0" err="1"/>
              <a:t>SfN</a:t>
            </a:r>
            <a:r>
              <a:rPr lang="fr-FR" sz="8000" i="1" spc="-10" dirty="0"/>
              <a:t>)</a:t>
            </a:r>
            <a:endParaRPr lang="fr-FR" sz="4000" i="1" spc="-10" dirty="0"/>
          </a:p>
          <a:p>
            <a:r>
              <a:rPr lang="fr-FR" sz="5600" b="0" i="1" spc="-10" dirty="0"/>
              <a:t>Travailler avec la nature pour bâtir des territoires résilients face au changement climatique</a:t>
            </a:r>
            <a:endParaRPr lang="en-GB" sz="5600" b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CDC1E8-604B-350B-F0D2-95902F40F2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958" y="1196751"/>
            <a:ext cx="5389033" cy="4608511"/>
          </a:xfrm>
        </p:spPr>
        <p:txBody>
          <a:bodyPr>
            <a:noAutofit/>
          </a:bodyPr>
          <a:lstStyle/>
          <a:p>
            <a:r>
              <a:rPr lang="fr-FR" sz="1800" dirty="0"/>
              <a:t>Les solutions fondées sur la nature (SFN) recèlent un immense potentiel…</a:t>
            </a:r>
          </a:p>
          <a:p>
            <a:pPr marL="0" indent="0">
              <a:buNone/>
            </a:pPr>
            <a:endParaRPr lang="fr-FR" sz="1800" dirty="0"/>
          </a:p>
          <a:p>
            <a:r>
              <a:rPr lang="fr-FR" sz="1800" dirty="0"/>
              <a:t>Utiliser les SFN pour gérer l’eau, la chaleur et le carbone, tout en préservant la biodiversité et les moyens de subsistance.</a:t>
            </a:r>
          </a:p>
          <a:p>
            <a:endParaRPr lang="fr-FR" sz="1800" dirty="0"/>
          </a:p>
          <a:p>
            <a:r>
              <a:rPr lang="fr-FR" sz="1800" dirty="0"/>
              <a:t>Intégrer les SFN à l’aménagement du territoire et à l’urbanisme, non comme des ajouts, mais comme des atouts fondamentaux.</a:t>
            </a:r>
          </a:p>
          <a:p>
            <a:endParaRPr lang="fr-FR" sz="1800" dirty="0"/>
          </a:p>
          <a:p>
            <a:r>
              <a:rPr lang="fr-FR" sz="1800" dirty="0"/>
              <a:t>Privilégier les </a:t>
            </a:r>
            <a:r>
              <a:rPr lang="fr-FR" sz="1800" dirty="0" err="1"/>
              <a:t>cobénéfices</a:t>
            </a:r>
            <a:r>
              <a:rPr lang="fr-FR" sz="1800" dirty="0"/>
              <a:t> : santé, cohésion sociale, loisirs et régénération économique.</a:t>
            </a:r>
          </a:p>
          <a:p>
            <a:endParaRPr lang="fr-FR" sz="1800" dirty="0"/>
          </a:p>
          <a:p>
            <a:r>
              <a:rPr lang="fr-FR" sz="1800" dirty="0"/>
              <a:t>Passer de projets à des stratégies à l’échelle du paysage grâce à une gouvernance et un financement à long terme.</a:t>
            </a:r>
            <a:endParaRPr lang="en-BE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649AFF-FB58-938A-87CA-9D6505A81213}"/>
              </a:ext>
            </a:extLst>
          </p:cNvPr>
          <p:cNvSpPr/>
          <p:nvPr/>
        </p:nvSpPr>
        <p:spPr>
          <a:xfrm>
            <a:off x="1822595" y="4869158"/>
            <a:ext cx="4032448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id="{8922FB96-EB2C-31E9-1B74-76167D2AE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222" y="5060699"/>
            <a:ext cx="3168352" cy="148912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3012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2E892-F6EC-578A-C7B2-44154BC42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131895-7EF0-AE80-83C2-7EB5FB5C4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60" y="260648"/>
            <a:ext cx="5270376" cy="639762"/>
          </a:xfrm>
        </p:spPr>
        <p:txBody>
          <a:bodyPr>
            <a:normAutofit fontScale="55000" lnSpcReduction="20000"/>
          </a:bodyPr>
          <a:lstStyle/>
          <a:p>
            <a:r>
              <a:rPr lang="en-GB" sz="4400" spc="-10" dirty="0"/>
              <a:t>Resilience</a:t>
            </a:r>
          </a:p>
          <a:p>
            <a:r>
              <a:rPr lang="en-GB" sz="2800" b="0" i="1" dirty="0"/>
              <a:t>Resilience as a Territorial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F760F-09F0-982D-B6D1-C31D37855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300" y="1196752"/>
            <a:ext cx="5270376" cy="4608511"/>
          </a:xfrm>
        </p:spPr>
        <p:txBody>
          <a:bodyPr>
            <a:noAutofit/>
          </a:bodyPr>
          <a:lstStyle/>
          <a:p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Move from reactive crisis management to </a:t>
            </a:r>
            <a:r>
              <a:rPr lang="en-GB" sz="1800" b="1" dirty="0">
                <a:solidFill>
                  <a:schemeClr val="tx1">
                    <a:lumMod val="50000"/>
                  </a:schemeClr>
                </a:solidFill>
              </a:rPr>
              <a:t>anticipatory/proactive resilience planning</a:t>
            </a: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GB" sz="18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Strengthen social, ecological, and infrastructural systems to absorb shocks and adapt to long-term change.</a:t>
            </a:r>
          </a:p>
          <a:p>
            <a:pPr marL="0" indent="0">
              <a:buNone/>
            </a:pPr>
            <a:endParaRPr lang="en-GB" sz="18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1800" b="1" dirty="0">
                <a:solidFill>
                  <a:schemeClr val="tx1">
                    <a:lumMod val="50000"/>
                  </a:schemeClr>
                </a:solidFill>
              </a:rPr>
              <a:t>Embrace flexibility, redundancy, and diversity as design principles for resilient territories</a:t>
            </a: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GB" sz="18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1800" b="1" dirty="0">
                <a:solidFill>
                  <a:schemeClr val="tx1">
                    <a:lumMod val="50000"/>
                  </a:schemeClr>
                </a:solidFill>
              </a:rPr>
              <a:t>Ensure inclusive resilience </a:t>
            </a: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— protecting the most vulnerable and enabling communities to act.</a:t>
            </a:r>
          </a:p>
          <a:p>
            <a:pPr marL="0" indent="0">
              <a:buNone/>
            </a:pPr>
            <a:endParaRPr lang="en-GB" sz="18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1800" b="1" dirty="0">
                <a:solidFill>
                  <a:schemeClr val="tx1">
                    <a:lumMod val="50000"/>
                  </a:schemeClr>
                </a:solidFill>
              </a:rPr>
              <a:t>Treat resilience as a continuous process</a:t>
            </a: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, not a fixed state.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9C7B41-244E-B8CB-63FD-74E237EA6E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r-FR" sz="9600" i="1" spc="-10" dirty="0"/>
              <a:t>Résilience</a:t>
            </a:r>
          </a:p>
          <a:p>
            <a:r>
              <a:rPr lang="fr-FR" sz="5600" b="0" i="1" spc="-10" dirty="0"/>
              <a:t>La résilience comme stratégie territoriale</a:t>
            </a:r>
            <a:endParaRPr lang="en-GB" sz="5600" b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1CDF76-B919-EB36-0889-E37ABA519D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2024" y="1222369"/>
            <a:ext cx="5389033" cy="4608511"/>
          </a:xfrm>
        </p:spPr>
        <p:txBody>
          <a:bodyPr>
            <a:normAutofit fontScale="77500" lnSpcReduction="20000"/>
          </a:bodyPr>
          <a:lstStyle/>
          <a:p>
            <a:r>
              <a:rPr lang="fr-FR" i="1" dirty="0"/>
              <a:t>Passer d'une gestion de crise réactive à une planification anticipative de la résilience.</a:t>
            </a:r>
          </a:p>
          <a:p>
            <a:endParaRPr lang="fr-FR" i="1" dirty="0"/>
          </a:p>
          <a:p>
            <a:r>
              <a:rPr lang="fr-FR" i="1" dirty="0"/>
              <a:t>Renforcer les systèmes sociaux, écologiques et infrastructurels pour absorber les chocs et s'adapter aux changements à long terme.</a:t>
            </a:r>
          </a:p>
          <a:p>
            <a:endParaRPr lang="fr-FR" i="1" dirty="0"/>
          </a:p>
          <a:p>
            <a:r>
              <a:rPr lang="fr-FR" i="1" dirty="0"/>
              <a:t>Adopter la flexibilité, la redondance et la diversité comme principes de conception pour des territoires résilients.</a:t>
            </a:r>
          </a:p>
          <a:p>
            <a:endParaRPr lang="fr-FR" i="1" dirty="0"/>
          </a:p>
          <a:p>
            <a:r>
              <a:rPr lang="fr-FR" i="1" dirty="0"/>
              <a:t>Garantir une résilience inclusive : protéger les plus vulnérables et donner aux communautés les moyens d'agir.</a:t>
            </a:r>
          </a:p>
          <a:p>
            <a:endParaRPr lang="fr-FR" i="1" dirty="0"/>
          </a:p>
          <a:p>
            <a:r>
              <a:rPr lang="fr-FR" i="1" dirty="0"/>
              <a:t>Considérer la résilience comme un processus continu, et non comme un état figé.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91918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 2016_v2">
  <a:themeElements>
    <a:clrScheme name="IEEP colours 2016">
      <a:dk1>
        <a:srgbClr val="3F3F3F"/>
      </a:dk1>
      <a:lt1>
        <a:sysClr val="window" lastClr="FFFFFF"/>
      </a:lt1>
      <a:dk2>
        <a:srgbClr val="618015"/>
      </a:dk2>
      <a:lt2>
        <a:srgbClr val="EBB300"/>
      </a:lt2>
      <a:accent1>
        <a:srgbClr val="DA6542"/>
      </a:accent1>
      <a:accent2>
        <a:srgbClr val="784C6C"/>
      </a:accent2>
      <a:accent3>
        <a:srgbClr val="617EA5"/>
      </a:accent3>
      <a:accent4>
        <a:srgbClr val="5F9471"/>
      </a:accent4>
      <a:accent5>
        <a:srgbClr val="8DAE5D"/>
      </a:accent5>
      <a:accent6>
        <a:srgbClr val="D3B742"/>
      </a:accent6>
      <a:hlink>
        <a:srgbClr val="9BBB59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EP PowerPoint template_2025.potx" id="{20646CBA-F41C-4CD2-8E74-32F8CDE964B3}" vid="{9D445ED7-6562-490A-B99B-6D02056F4C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8b9c18-5e1d-46e5-9d1a-4e2a3224a5d3">
      <Terms xmlns="http://schemas.microsoft.com/office/infopath/2007/PartnerControls"/>
    </lcf76f155ced4ddcb4097134ff3c332f>
    <TaxCatchAll xmlns="597f0e91-a424-40e7-b159-919cd36229c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A5812EC654640AAF0FBDB42E081DB" ma:contentTypeVersion="18" ma:contentTypeDescription="Crée un document." ma:contentTypeScope="" ma:versionID="e39ddcedd54b5a4918a6dfea5f1432a7">
  <xsd:schema xmlns:xsd="http://www.w3.org/2001/XMLSchema" xmlns:xs="http://www.w3.org/2001/XMLSchema" xmlns:p="http://schemas.microsoft.com/office/2006/metadata/properties" xmlns:ns2="ca8b9c18-5e1d-46e5-9d1a-4e2a3224a5d3" xmlns:ns3="597f0e91-a424-40e7-b159-919cd36229ca" targetNamespace="http://schemas.microsoft.com/office/2006/metadata/properties" ma:root="true" ma:fieldsID="4375710ba33db0462fcb0e1559d7eb04" ns2:_="" ns3:_="">
    <xsd:import namespace="ca8b9c18-5e1d-46e5-9d1a-4e2a3224a5d3"/>
    <xsd:import namespace="597f0e91-a424-40e7-b159-919cd36229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b9c18-5e1d-46e5-9d1a-4e2a3224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5f3d6fe-baf4-44b9-a882-657db6edb6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f0e91-a424-40e7-b159-919cd36229c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45a579-8ad3-4386-ab0e-ea2618c9e016}" ma:internalName="TaxCatchAll" ma:showField="CatchAllData" ma:web="597f0e91-a424-40e7-b159-919cd36229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0C0A5D-F971-40B9-AD5E-3058087ADA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E56B48-3B36-4AD5-A5C1-5C58F9EBD071}">
  <ds:schemaRefs>
    <ds:schemaRef ds:uri="http://www.w3.org/XML/1998/namespace"/>
    <ds:schemaRef ds:uri="http://purl.org/dc/elements/1.1/"/>
    <ds:schemaRef ds:uri="75b11ac2-2a33-4f64-acdc-63f9fb79357c"/>
    <ds:schemaRef ds:uri="http://schemas.microsoft.com/office/2006/documentManagement/types"/>
    <ds:schemaRef ds:uri="840e9bf2-c54a-4597-b455-3127f597505f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2C46127-A5C0-4C7F-A504-5B9C6C7E554E}"/>
</file>

<file path=docProps/app.xml><?xml version="1.0" encoding="utf-8"?>
<Properties xmlns="http://schemas.openxmlformats.org/officeDocument/2006/extended-properties" xmlns:vt="http://schemas.openxmlformats.org/officeDocument/2006/docPropsVTypes">
  <Template>IEEP PowerPoint template_2025</Template>
  <TotalTime>2175</TotalTime>
  <Words>1800</Words>
  <Application>Microsoft Office PowerPoint</Application>
  <PresentationFormat>Widescreen</PresentationFormat>
  <Paragraphs>213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Arial</vt:lpstr>
      <vt:lpstr>Calibri</vt:lpstr>
      <vt:lpstr>Segoe UI</vt:lpstr>
      <vt:lpstr>Symbol</vt:lpstr>
      <vt:lpstr>Wingdings</vt:lpstr>
      <vt:lpstr>Template 2016_v2</vt:lpstr>
      <vt:lpstr>The Institute for European Environmental Policy is a sustainability think tank</vt:lpstr>
      <vt:lpstr>PowerPoint Presentation</vt:lpstr>
      <vt:lpstr>My Perspective/ Interests</vt:lpstr>
      <vt:lpstr>PowerPoint Presentation</vt:lpstr>
      <vt:lpstr>PowerPoint Presentation</vt:lpstr>
      <vt:lpstr>My work that is relevant to “Adapting territories to +4 degrees”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Louis Durrant</dc:creator>
  <cp:lastModifiedBy>Louis Durrant</cp:lastModifiedBy>
  <cp:revision>27</cp:revision>
  <dcterms:created xsi:type="dcterms:W3CDTF">2025-11-03T10:27:28Z</dcterms:created>
  <dcterms:modified xsi:type="dcterms:W3CDTF">2025-11-06T13:44:37Z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0x010100C99A5812EC654640AAF0FBDB42E081DB</vt:lpwstr>
  </property>
  <property fmtid="{D5CDD505-2E9C-101B-9397-08002B2CF9AE}" pid="3" name="MediaServiceImageTags">
    <vt:lpwstr/>
  </property>
</Properties>
</file>