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43.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42.xml" ContentType="application/vnd.openxmlformats-officedocument.presentationml.slide+xml"/>
  <Override PartName="/ppt/slides/slide53.xml" ContentType="application/vnd.openxmlformats-officedocument.presentationml.slide+xml"/>
  <Override PartName="/ppt/slides/slide5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52.xml" ContentType="application/vnd.openxmlformats-officedocument.presentationml.slide+xml"/>
  <Override PartName="/ppt/slides/slide1.xml" ContentType="application/vnd.openxmlformats-officedocument.presentationml.slide+xml"/>
  <Override PartName="/ppt/slides/slide45.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4.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8.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Lst>
  <p:notesMasterIdLst>
    <p:notesMasterId r:id="rId69"/>
  </p:notesMasterIdLst>
  <p:sldIdLst>
    <p:sldId id="337" r:id="rId2"/>
    <p:sldId id="399" r:id="rId3"/>
    <p:sldId id="391" r:id="rId4"/>
    <p:sldId id="338" r:id="rId5"/>
    <p:sldId id="339" r:id="rId6"/>
    <p:sldId id="392" r:id="rId7"/>
    <p:sldId id="340" r:id="rId8"/>
    <p:sldId id="429" r:id="rId9"/>
    <p:sldId id="430" r:id="rId10"/>
    <p:sldId id="363" r:id="rId11"/>
    <p:sldId id="369" r:id="rId12"/>
    <p:sldId id="370" r:id="rId13"/>
    <p:sldId id="377" r:id="rId14"/>
    <p:sldId id="380" r:id="rId15"/>
    <p:sldId id="385" r:id="rId16"/>
    <p:sldId id="371" r:id="rId17"/>
    <p:sldId id="373" r:id="rId18"/>
    <p:sldId id="400" r:id="rId19"/>
    <p:sldId id="435" r:id="rId20"/>
    <p:sldId id="382" r:id="rId21"/>
    <p:sldId id="420" r:id="rId22"/>
    <p:sldId id="401" r:id="rId23"/>
    <p:sldId id="402" r:id="rId24"/>
    <p:sldId id="403" r:id="rId25"/>
    <p:sldId id="436" r:id="rId26"/>
    <p:sldId id="437" r:id="rId27"/>
    <p:sldId id="431" r:id="rId28"/>
    <p:sldId id="386" r:id="rId29"/>
    <p:sldId id="432" r:id="rId30"/>
    <p:sldId id="388" r:id="rId31"/>
    <p:sldId id="395" r:id="rId32"/>
    <p:sldId id="427" r:id="rId33"/>
    <p:sldId id="360" r:id="rId34"/>
    <p:sldId id="387" r:id="rId35"/>
    <p:sldId id="426" r:id="rId36"/>
    <p:sldId id="428" r:id="rId37"/>
    <p:sldId id="404" r:id="rId38"/>
    <p:sldId id="417" r:id="rId39"/>
    <p:sldId id="418" r:id="rId40"/>
    <p:sldId id="405" r:id="rId41"/>
    <p:sldId id="406" r:id="rId42"/>
    <p:sldId id="407" r:id="rId43"/>
    <p:sldId id="408" r:id="rId44"/>
    <p:sldId id="409" r:id="rId45"/>
    <p:sldId id="410" r:id="rId46"/>
    <p:sldId id="414" r:id="rId47"/>
    <p:sldId id="411" r:id="rId48"/>
    <p:sldId id="412" r:id="rId49"/>
    <p:sldId id="413" r:id="rId50"/>
    <p:sldId id="438" r:id="rId51"/>
    <p:sldId id="439" r:id="rId52"/>
    <p:sldId id="354" r:id="rId53"/>
    <p:sldId id="355" r:id="rId54"/>
    <p:sldId id="357" r:id="rId55"/>
    <p:sldId id="356" r:id="rId56"/>
    <p:sldId id="393" r:id="rId57"/>
    <p:sldId id="440" r:id="rId58"/>
    <p:sldId id="441" r:id="rId59"/>
    <p:sldId id="434" r:id="rId60"/>
    <p:sldId id="442" r:id="rId61"/>
    <p:sldId id="443" r:id="rId62"/>
    <p:sldId id="415" r:id="rId63"/>
    <p:sldId id="422" r:id="rId64"/>
    <p:sldId id="423" r:id="rId65"/>
    <p:sldId id="424" r:id="rId66"/>
    <p:sldId id="425" r:id="rId67"/>
    <p:sldId id="433" r:id="rId6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09" d="100"/>
          <a:sy n="109" d="100"/>
        </p:scale>
        <p:origin x="108"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3.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0AE1E3-6772-4771-BA9E-EB4E8CD30952}" type="datetimeFigureOut">
              <a:rPr lang="fr-FR" smtClean="0"/>
              <a:t>18/06/2026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88618-7A11-4514-A347-10BEDDA57B8B}" type="slidenum">
              <a:rPr lang="fr-FR" smtClean="0"/>
              <a:t>‹N°›</a:t>
            </a:fld>
            <a:endParaRPr lang="fr-FR"/>
          </a:p>
        </p:txBody>
      </p:sp>
    </p:spTree>
    <p:extLst>
      <p:ext uri="{BB962C8B-B14F-4D97-AF65-F5344CB8AC3E}">
        <p14:creationId xmlns:p14="http://schemas.microsoft.com/office/powerpoint/2010/main" val="235479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F91D5AD5-E086-4106-AC8D-615D0916DCC6}" type="datetimeFigureOut">
              <a:rPr lang="fr-FR" smtClean="0"/>
              <a:t>18/06/2026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CBB6A0-D994-4A52-9E68-065953AD561D}" type="slidenum">
              <a:rPr lang="fr-FR" smtClean="0"/>
              <a:t>‹N°›</a:t>
            </a:fld>
            <a:endParaRPr lang="fr-FR"/>
          </a:p>
        </p:txBody>
      </p:sp>
    </p:spTree>
    <p:extLst>
      <p:ext uri="{BB962C8B-B14F-4D97-AF65-F5344CB8AC3E}">
        <p14:creationId xmlns:p14="http://schemas.microsoft.com/office/powerpoint/2010/main" val="214139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91D5AD5-E086-4106-AC8D-615D0916DCC6}" type="datetimeFigureOut">
              <a:rPr lang="fr-FR" smtClean="0"/>
              <a:t>18/06/2026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CBB6A0-D994-4A52-9E68-065953AD561D}" type="slidenum">
              <a:rPr lang="fr-FR" smtClean="0"/>
              <a:t>‹N°›</a:t>
            </a:fld>
            <a:endParaRPr lang="fr-FR"/>
          </a:p>
        </p:txBody>
      </p:sp>
    </p:spTree>
    <p:extLst>
      <p:ext uri="{BB962C8B-B14F-4D97-AF65-F5344CB8AC3E}">
        <p14:creationId xmlns:p14="http://schemas.microsoft.com/office/powerpoint/2010/main" val="2371596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91D5AD5-E086-4106-AC8D-615D0916DCC6}" type="datetimeFigureOut">
              <a:rPr lang="fr-FR" smtClean="0"/>
              <a:t>18/06/2026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CBB6A0-D994-4A52-9E68-065953AD561D}" type="slidenum">
              <a:rPr lang="fr-FR" smtClean="0"/>
              <a:t>‹N°›</a:t>
            </a:fld>
            <a:endParaRPr lang="fr-FR"/>
          </a:p>
        </p:txBody>
      </p:sp>
    </p:spTree>
    <p:extLst>
      <p:ext uri="{BB962C8B-B14F-4D97-AF65-F5344CB8AC3E}">
        <p14:creationId xmlns:p14="http://schemas.microsoft.com/office/powerpoint/2010/main" val="2416829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125819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rgbClr val="231F20"/>
                </a:solidFill>
                <a:latin typeface="Caviar Dreams"/>
                <a:cs typeface="Caviar Drea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224401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91D5AD5-E086-4106-AC8D-615D0916DCC6}" type="datetimeFigureOut">
              <a:rPr lang="fr-FR" smtClean="0"/>
              <a:t>18/06/2026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CBB6A0-D994-4A52-9E68-065953AD561D}" type="slidenum">
              <a:rPr lang="fr-FR" smtClean="0"/>
              <a:t>‹N°›</a:t>
            </a:fld>
            <a:endParaRPr lang="fr-FR"/>
          </a:p>
        </p:txBody>
      </p:sp>
    </p:spTree>
    <p:extLst>
      <p:ext uri="{BB962C8B-B14F-4D97-AF65-F5344CB8AC3E}">
        <p14:creationId xmlns:p14="http://schemas.microsoft.com/office/powerpoint/2010/main" val="884524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F91D5AD5-E086-4106-AC8D-615D0916DCC6}" type="datetimeFigureOut">
              <a:rPr lang="fr-FR" smtClean="0"/>
              <a:t>18/06/2026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CBB6A0-D994-4A52-9E68-065953AD561D}" type="slidenum">
              <a:rPr lang="fr-FR" smtClean="0"/>
              <a:t>‹N°›</a:t>
            </a:fld>
            <a:endParaRPr lang="fr-FR"/>
          </a:p>
        </p:txBody>
      </p:sp>
    </p:spTree>
    <p:extLst>
      <p:ext uri="{BB962C8B-B14F-4D97-AF65-F5344CB8AC3E}">
        <p14:creationId xmlns:p14="http://schemas.microsoft.com/office/powerpoint/2010/main" val="4174084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91D5AD5-E086-4106-AC8D-615D0916DCC6}" type="datetimeFigureOut">
              <a:rPr lang="fr-FR" smtClean="0"/>
              <a:t>18/06/2026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CCBB6A0-D994-4A52-9E68-065953AD561D}" type="slidenum">
              <a:rPr lang="fr-FR" smtClean="0"/>
              <a:t>‹N°›</a:t>
            </a:fld>
            <a:endParaRPr lang="fr-FR"/>
          </a:p>
        </p:txBody>
      </p:sp>
    </p:spTree>
    <p:extLst>
      <p:ext uri="{BB962C8B-B14F-4D97-AF65-F5344CB8AC3E}">
        <p14:creationId xmlns:p14="http://schemas.microsoft.com/office/powerpoint/2010/main" val="3018047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91D5AD5-E086-4106-AC8D-615D0916DCC6}" type="datetimeFigureOut">
              <a:rPr lang="fr-FR" smtClean="0"/>
              <a:t>18/06/2026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CCBB6A0-D994-4A52-9E68-065953AD561D}" type="slidenum">
              <a:rPr lang="fr-FR" smtClean="0"/>
              <a:t>‹N°›</a:t>
            </a:fld>
            <a:endParaRPr lang="fr-FR"/>
          </a:p>
        </p:txBody>
      </p:sp>
    </p:spTree>
    <p:extLst>
      <p:ext uri="{BB962C8B-B14F-4D97-AF65-F5344CB8AC3E}">
        <p14:creationId xmlns:p14="http://schemas.microsoft.com/office/powerpoint/2010/main" val="3709059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91D5AD5-E086-4106-AC8D-615D0916DCC6}" type="datetimeFigureOut">
              <a:rPr lang="fr-FR" smtClean="0"/>
              <a:t>18/06/2026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CCBB6A0-D994-4A52-9E68-065953AD561D}" type="slidenum">
              <a:rPr lang="fr-FR" smtClean="0"/>
              <a:t>‹N°›</a:t>
            </a:fld>
            <a:endParaRPr lang="fr-FR"/>
          </a:p>
        </p:txBody>
      </p:sp>
    </p:spTree>
    <p:extLst>
      <p:ext uri="{BB962C8B-B14F-4D97-AF65-F5344CB8AC3E}">
        <p14:creationId xmlns:p14="http://schemas.microsoft.com/office/powerpoint/2010/main" val="227520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91D5AD5-E086-4106-AC8D-615D0916DCC6}" type="datetimeFigureOut">
              <a:rPr lang="fr-FR" smtClean="0"/>
              <a:t>18/06/2026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CCBB6A0-D994-4A52-9E68-065953AD561D}" type="slidenum">
              <a:rPr lang="fr-FR" smtClean="0"/>
              <a:t>‹N°›</a:t>
            </a:fld>
            <a:endParaRPr lang="fr-FR"/>
          </a:p>
        </p:txBody>
      </p:sp>
    </p:spTree>
    <p:extLst>
      <p:ext uri="{BB962C8B-B14F-4D97-AF65-F5344CB8AC3E}">
        <p14:creationId xmlns:p14="http://schemas.microsoft.com/office/powerpoint/2010/main" val="193511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91D5AD5-E086-4106-AC8D-615D0916DCC6}" type="datetimeFigureOut">
              <a:rPr lang="fr-FR" smtClean="0"/>
              <a:t>18/06/2026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CCBB6A0-D994-4A52-9E68-065953AD561D}" type="slidenum">
              <a:rPr lang="fr-FR" smtClean="0"/>
              <a:t>‹N°›</a:t>
            </a:fld>
            <a:endParaRPr lang="fr-FR"/>
          </a:p>
        </p:txBody>
      </p:sp>
    </p:spTree>
    <p:extLst>
      <p:ext uri="{BB962C8B-B14F-4D97-AF65-F5344CB8AC3E}">
        <p14:creationId xmlns:p14="http://schemas.microsoft.com/office/powerpoint/2010/main" val="210020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91D5AD5-E086-4106-AC8D-615D0916DCC6}" type="datetimeFigureOut">
              <a:rPr lang="fr-FR" smtClean="0"/>
              <a:t>18/06/2026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CCBB6A0-D994-4A52-9E68-065953AD561D}" type="slidenum">
              <a:rPr lang="fr-FR" smtClean="0"/>
              <a:t>‹N°›</a:t>
            </a:fld>
            <a:endParaRPr lang="fr-FR"/>
          </a:p>
        </p:txBody>
      </p:sp>
    </p:spTree>
    <p:extLst>
      <p:ext uri="{BB962C8B-B14F-4D97-AF65-F5344CB8AC3E}">
        <p14:creationId xmlns:p14="http://schemas.microsoft.com/office/powerpoint/2010/main" val="3558368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1D5AD5-E086-4106-AC8D-615D0916DCC6}" type="datetimeFigureOut">
              <a:rPr lang="fr-FR" smtClean="0"/>
              <a:t>18/06/2026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CBB6A0-D994-4A52-9E68-065953AD561D}" type="slidenum">
              <a:rPr lang="fr-FR" smtClean="0"/>
              <a:t>‹N°›</a:t>
            </a:fld>
            <a:endParaRPr lang="fr-FR"/>
          </a:p>
        </p:txBody>
      </p:sp>
    </p:spTree>
    <p:extLst>
      <p:ext uri="{BB962C8B-B14F-4D97-AF65-F5344CB8AC3E}">
        <p14:creationId xmlns:p14="http://schemas.microsoft.com/office/powerpoint/2010/main" val="3136700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481965" cy="6858000"/>
          </a:xfrm>
          <a:custGeom>
            <a:avLst/>
            <a:gdLst/>
            <a:ahLst/>
            <a:cxnLst/>
            <a:rect l="l" t="t" r="r" b="b"/>
            <a:pathLst>
              <a:path w="642620" h="9144000">
                <a:moveTo>
                  <a:pt x="0" y="9144000"/>
                </a:moveTo>
                <a:lnTo>
                  <a:pt x="642404" y="9144000"/>
                </a:lnTo>
                <a:lnTo>
                  <a:pt x="642404" y="0"/>
                </a:lnTo>
                <a:lnTo>
                  <a:pt x="0" y="0"/>
                </a:lnTo>
                <a:lnTo>
                  <a:pt x="0" y="9144000"/>
                </a:lnTo>
                <a:close/>
              </a:path>
            </a:pathLst>
          </a:custGeom>
          <a:solidFill>
            <a:srgbClr val="8D181A"/>
          </a:solidFill>
        </p:spPr>
        <p:txBody>
          <a:bodyPr wrap="square" lIns="0" tIns="0" rIns="0" bIns="0" rtlCol="0"/>
          <a:lstStyle/>
          <a:p>
            <a:endParaRPr sz="1350"/>
          </a:p>
        </p:txBody>
      </p:sp>
      <p:sp>
        <p:nvSpPr>
          <p:cNvPr id="3" name="object 3"/>
          <p:cNvSpPr/>
          <p:nvPr/>
        </p:nvSpPr>
        <p:spPr>
          <a:xfrm>
            <a:off x="0" y="0"/>
            <a:ext cx="12192000" cy="6858000"/>
          </a:xfrm>
          <a:custGeom>
            <a:avLst/>
            <a:gdLst/>
            <a:ahLst/>
            <a:cxnLst/>
            <a:rect l="l" t="t" r="r" b="b"/>
            <a:pathLst>
              <a:path w="15976600" h="9144000">
                <a:moveTo>
                  <a:pt x="15976600" y="0"/>
                </a:moveTo>
                <a:lnTo>
                  <a:pt x="0" y="0"/>
                </a:lnTo>
                <a:lnTo>
                  <a:pt x="0" y="9144000"/>
                </a:lnTo>
                <a:lnTo>
                  <a:pt x="15976600" y="9144000"/>
                </a:lnTo>
                <a:lnTo>
                  <a:pt x="15976600" y="0"/>
                </a:lnTo>
                <a:close/>
              </a:path>
            </a:pathLst>
          </a:custGeom>
          <a:solidFill>
            <a:srgbClr val="8D181A"/>
          </a:solidFill>
        </p:spPr>
        <p:txBody>
          <a:bodyPr wrap="square" lIns="0" tIns="0" rIns="0" bIns="0" rtlCol="0"/>
          <a:lstStyle/>
          <a:p>
            <a:endParaRPr sz="1350" dirty="0"/>
          </a:p>
        </p:txBody>
      </p:sp>
      <p:sp>
        <p:nvSpPr>
          <p:cNvPr id="4" name="object 4"/>
          <p:cNvSpPr txBox="1">
            <a:spLocks noGrp="1"/>
          </p:cNvSpPr>
          <p:nvPr>
            <p:ph type="title"/>
          </p:nvPr>
        </p:nvSpPr>
        <p:spPr>
          <a:xfrm>
            <a:off x="942975" y="2024782"/>
            <a:ext cx="8280156" cy="1503617"/>
          </a:xfrm>
          <a:prstGeom prst="rect">
            <a:avLst/>
          </a:prstGeom>
        </p:spPr>
        <p:txBody>
          <a:bodyPr vert="horz" wrap="square" lIns="0" tIns="142875" rIns="0" bIns="0" rtlCol="0" anchor="ctr">
            <a:spAutoFit/>
          </a:bodyPr>
          <a:lstStyle/>
          <a:p>
            <a:pPr marL="9525" marR="3810">
              <a:lnSpc>
                <a:spcPts val="5250"/>
              </a:lnSpc>
              <a:spcBef>
                <a:spcPts val="1125"/>
              </a:spcBef>
              <a:tabLst>
                <a:tab pos="1874044" algn="l"/>
                <a:tab pos="2862739" algn="l"/>
              </a:tabLst>
            </a:pPr>
            <a:r>
              <a:rPr lang="fr-FR" sz="5400" dirty="0" smtClean="0">
                <a:solidFill>
                  <a:schemeClr val="bg1"/>
                </a:solidFill>
              </a:rPr>
              <a:t>Quelle redirection écologique sur le territoire caennais ? </a:t>
            </a:r>
            <a:endParaRPr sz="5250" dirty="0">
              <a:solidFill>
                <a:schemeClr val="bg1"/>
              </a:solidFill>
              <a:latin typeface="Butler-Black"/>
              <a:cs typeface="Butler-Black"/>
            </a:endParaRPr>
          </a:p>
        </p:txBody>
      </p:sp>
      <p:grpSp>
        <p:nvGrpSpPr>
          <p:cNvPr id="6" name="object 6"/>
          <p:cNvGrpSpPr/>
          <p:nvPr/>
        </p:nvGrpSpPr>
        <p:grpSpPr>
          <a:xfrm>
            <a:off x="10661652" y="460288"/>
            <a:ext cx="1053941" cy="1025843"/>
            <a:chOff x="14215535" y="613717"/>
            <a:chExt cx="1405255" cy="1367790"/>
          </a:xfrm>
        </p:grpSpPr>
        <p:sp>
          <p:nvSpPr>
            <p:cNvPr id="7" name="object 7"/>
            <p:cNvSpPr/>
            <p:nvPr/>
          </p:nvSpPr>
          <p:spPr>
            <a:xfrm>
              <a:off x="14586992" y="613727"/>
              <a:ext cx="798830" cy="835025"/>
            </a:xfrm>
            <a:custGeom>
              <a:avLst/>
              <a:gdLst/>
              <a:ahLst/>
              <a:cxnLst/>
              <a:rect l="l" t="t" r="r" b="b"/>
              <a:pathLst>
                <a:path w="798830" h="835025">
                  <a:moveTo>
                    <a:pt x="339204" y="0"/>
                  </a:moveTo>
                  <a:lnTo>
                    <a:pt x="698" y="0"/>
                  </a:lnTo>
                  <a:lnTo>
                    <a:pt x="215" y="7747"/>
                  </a:lnTo>
                  <a:lnTo>
                    <a:pt x="0" y="654177"/>
                  </a:lnTo>
                  <a:lnTo>
                    <a:pt x="2527" y="656920"/>
                  </a:lnTo>
                  <a:lnTo>
                    <a:pt x="44399" y="656590"/>
                  </a:lnTo>
                  <a:lnTo>
                    <a:pt x="145440" y="656577"/>
                  </a:lnTo>
                  <a:lnTo>
                    <a:pt x="154012" y="655916"/>
                  </a:lnTo>
                  <a:lnTo>
                    <a:pt x="152704" y="649693"/>
                  </a:lnTo>
                  <a:lnTo>
                    <a:pt x="152031" y="644271"/>
                  </a:lnTo>
                  <a:lnTo>
                    <a:pt x="150406" y="639152"/>
                  </a:lnTo>
                  <a:lnTo>
                    <a:pt x="137998" y="587870"/>
                  </a:lnTo>
                  <a:lnTo>
                    <a:pt x="133108" y="536435"/>
                  </a:lnTo>
                  <a:lnTo>
                    <a:pt x="135826" y="484886"/>
                  </a:lnTo>
                  <a:lnTo>
                    <a:pt x="146291" y="433247"/>
                  </a:lnTo>
                  <a:lnTo>
                    <a:pt x="163322" y="384759"/>
                  </a:lnTo>
                  <a:lnTo>
                    <a:pt x="186296" y="340448"/>
                  </a:lnTo>
                  <a:lnTo>
                    <a:pt x="215112" y="300291"/>
                  </a:lnTo>
                  <a:lnTo>
                    <a:pt x="249707" y="264274"/>
                  </a:lnTo>
                  <a:lnTo>
                    <a:pt x="290004" y="232359"/>
                  </a:lnTo>
                  <a:lnTo>
                    <a:pt x="296887" y="227584"/>
                  </a:lnTo>
                  <a:lnTo>
                    <a:pt x="300062" y="223050"/>
                  </a:lnTo>
                  <a:lnTo>
                    <a:pt x="300951" y="177419"/>
                  </a:lnTo>
                  <a:lnTo>
                    <a:pt x="309562" y="105308"/>
                  </a:lnTo>
                  <a:lnTo>
                    <a:pt x="322884" y="52387"/>
                  </a:lnTo>
                  <a:lnTo>
                    <a:pt x="339204" y="0"/>
                  </a:lnTo>
                  <a:close/>
                </a:path>
                <a:path w="798830" h="835025">
                  <a:moveTo>
                    <a:pt x="705726" y="746785"/>
                  </a:moveTo>
                  <a:lnTo>
                    <a:pt x="654456" y="728789"/>
                  </a:lnTo>
                  <a:lnTo>
                    <a:pt x="606285" y="707110"/>
                  </a:lnTo>
                  <a:lnTo>
                    <a:pt x="561238" y="681786"/>
                  </a:lnTo>
                  <a:lnTo>
                    <a:pt x="519315" y="652868"/>
                  </a:lnTo>
                  <a:lnTo>
                    <a:pt x="480517" y="620356"/>
                  </a:lnTo>
                  <a:lnTo>
                    <a:pt x="444855" y="584288"/>
                  </a:lnTo>
                  <a:lnTo>
                    <a:pt x="412318" y="544703"/>
                  </a:lnTo>
                  <a:lnTo>
                    <a:pt x="382930" y="501611"/>
                  </a:lnTo>
                  <a:lnTo>
                    <a:pt x="356666" y="455053"/>
                  </a:lnTo>
                  <a:lnTo>
                    <a:pt x="195567" y="455053"/>
                  </a:lnTo>
                  <a:lnTo>
                    <a:pt x="187642" y="502856"/>
                  </a:lnTo>
                  <a:lnTo>
                    <a:pt x="187223" y="550151"/>
                  </a:lnTo>
                  <a:lnTo>
                    <a:pt x="193941" y="596239"/>
                  </a:lnTo>
                  <a:lnTo>
                    <a:pt x="207441" y="640372"/>
                  </a:lnTo>
                  <a:lnTo>
                    <a:pt x="227380" y="681863"/>
                  </a:lnTo>
                  <a:lnTo>
                    <a:pt x="253365" y="719988"/>
                  </a:lnTo>
                  <a:lnTo>
                    <a:pt x="285076" y="754011"/>
                  </a:lnTo>
                  <a:lnTo>
                    <a:pt x="322122" y="783234"/>
                  </a:lnTo>
                  <a:lnTo>
                    <a:pt x="364159" y="806932"/>
                  </a:lnTo>
                  <a:lnTo>
                    <a:pt x="412153" y="824572"/>
                  </a:lnTo>
                  <a:lnTo>
                    <a:pt x="460502" y="833640"/>
                  </a:lnTo>
                  <a:lnTo>
                    <a:pt x="508254" y="834834"/>
                  </a:lnTo>
                  <a:lnTo>
                    <a:pt x="554507" y="828840"/>
                  </a:lnTo>
                  <a:lnTo>
                    <a:pt x="598309" y="816343"/>
                  </a:lnTo>
                  <a:lnTo>
                    <a:pt x="638733" y="798055"/>
                  </a:lnTo>
                  <a:lnTo>
                    <a:pt x="674852" y="774636"/>
                  </a:lnTo>
                  <a:lnTo>
                    <a:pt x="705726" y="746785"/>
                  </a:lnTo>
                  <a:close/>
                </a:path>
                <a:path w="798830" h="835025">
                  <a:moveTo>
                    <a:pt x="798817" y="552234"/>
                  </a:moveTo>
                  <a:lnTo>
                    <a:pt x="798322" y="505993"/>
                  </a:lnTo>
                  <a:lnTo>
                    <a:pt x="790168" y="458724"/>
                  </a:lnTo>
                  <a:lnTo>
                    <a:pt x="774293" y="410464"/>
                  </a:lnTo>
                  <a:lnTo>
                    <a:pt x="749592" y="362051"/>
                  </a:lnTo>
                  <a:lnTo>
                    <a:pt x="717931" y="320662"/>
                  </a:lnTo>
                  <a:lnTo>
                    <a:pt x="679627" y="286092"/>
                  </a:lnTo>
                  <a:lnTo>
                    <a:pt x="635000" y="258114"/>
                  </a:lnTo>
                  <a:lnTo>
                    <a:pt x="584390" y="236512"/>
                  </a:lnTo>
                  <a:lnTo>
                    <a:pt x="574560" y="286918"/>
                  </a:lnTo>
                  <a:lnTo>
                    <a:pt x="557491" y="330098"/>
                  </a:lnTo>
                  <a:lnTo>
                    <a:pt x="533514" y="366420"/>
                  </a:lnTo>
                  <a:lnTo>
                    <a:pt x="502932" y="396240"/>
                  </a:lnTo>
                  <a:lnTo>
                    <a:pt x="466064" y="419887"/>
                  </a:lnTo>
                  <a:lnTo>
                    <a:pt x="423202" y="437718"/>
                  </a:lnTo>
                  <a:lnTo>
                    <a:pt x="374675" y="450100"/>
                  </a:lnTo>
                  <a:lnTo>
                    <a:pt x="379920" y="460933"/>
                  </a:lnTo>
                  <a:lnTo>
                    <a:pt x="406819" y="506171"/>
                  </a:lnTo>
                  <a:lnTo>
                    <a:pt x="434200" y="544144"/>
                  </a:lnTo>
                  <a:lnTo>
                    <a:pt x="464769" y="579589"/>
                  </a:lnTo>
                  <a:lnTo>
                    <a:pt x="498614" y="612457"/>
                  </a:lnTo>
                  <a:lnTo>
                    <a:pt x="537375" y="643991"/>
                  </a:lnTo>
                  <a:lnTo>
                    <a:pt x="578294" y="671576"/>
                  </a:lnTo>
                  <a:lnTo>
                    <a:pt x="621385" y="695198"/>
                  </a:lnTo>
                  <a:lnTo>
                    <a:pt x="666661" y="714819"/>
                  </a:lnTo>
                  <a:lnTo>
                    <a:pt x="714159" y="730427"/>
                  </a:lnTo>
                  <a:lnTo>
                    <a:pt x="720077" y="732078"/>
                  </a:lnTo>
                  <a:lnTo>
                    <a:pt x="723188" y="730758"/>
                  </a:lnTo>
                  <a:lnTo>
                    <a:pt x="726630" y="726389"/>
                  </a:lnTo>
                  <a:lnTo>
                    <a:pt x="755599" y="684542"/>
                  </a:lnTo>
                  <a:lnTo>
                    <a:pt x="777354" y="641553"/>
                  </a:lnTo>
                  <a:lnTo>
                    <a:pt x="791806" y="597433"/>
                  </a:lnTo>
                  <a:lnTo>
                    <a:pt x="798817" y="552234"/>
                  </a:lnTo>
                  <a:close/>
                </a:path>
              </a:pathLst>
            </a:custGeom>
            <a:solidFill>
              <a:srgbClr val="FFFFFF"/>
            </a:solidFill>
          </p:spPr>
          <p:txBody>
            <a:bodyPr wrap="square" lIns="0" tIns="0" rIns="0" bIns="0" rtlCol="0"/>
            <a:lstStyle/>
            <a:p>
              <a:endParaRPr sz="1350"/>
            </a:p>
          </p:txBody>
        </p:sp>
        <p:pic>
          <p:nvPicPr>
            <p:cNvPr id="8" name="object 8"/>
            <p:cNvPicPr/>
            <p:nvPr/>
          </p:nvPicPr>
          <p:blipFill>
            <a:blip r:embed="rId2" cstate="print"/>
            <a:stretch>
              <a:fillRect/>
            </a:stretch>
          </p:blipFill>
          <p:spPr>
            <a:xfrm>
              <a:off x="14787571" y="614525"/>
              <a:ext cx="366381" cy="436059"/>
            </a:xfrm>
            <a:prstGeom prst="rect">
              <a:avLst/>
            </a:prstGeom>
          </p:spPr>
        </p:pic>
        <p:pic>
          <p:nvPicPr>
            <p:cNvPr id="9" name="object 9"/>
            <p:cNvPicPr/>
            <p:nvPr/>
          </p:nvPicPr>
          <p:blipFill>
            <a:blip r:embed="rId3" cstate="print"/>
            <a:stretch>
              <a:fillRect/>
            </a:stretch>
          </p:blipFill>
          <p:spPr>
            <a:xfrm>
              <a:off x="14215535" y="1521531"/>
              <a:ext cx="1405257" cy="459657"/>
            </a:xfrm>
            <a:prstGeom prst="rect">
              <a:avLst/>
            </a:prstGeom>
          </p:spPr>
        </p:pic>
      </p:grpSp>
      <p:sp>
        <p:nvSpPr>
          <p:cNvPr id="10" name="object 10"/>
          <p:cNvSpPr txBox="1"/>
          <p:nvPr/>
        </p:nvSpPr>
        <p:spPr>
          <a:xfrm>
            <a:off x="942975" y="4952521"/>
            <a:ext cx="7724775" cy="1335174"/>
          </a:xfrm>
          <a:prstGeom prst="rect">
            <a:avLst/>
          </a:prstGeom>
        </p:spPr>
        <p:txBody>
          <a:bodyPr vert="horz" wrap="square" lIns="0" tIns="9525" rIns="0" bIns="0" rtlCol="0">
            <a:spAutoFit/>
          </a:bodyPr>
          <a:lstStyle/>
          <a:p>
            <a:pPr>
              <a:defRPr/>
            </a:pPr>
            <a:r>
              <a:rPr lang="fr-FR" sz="1650" dirty="0">
                <a:solidFill>
                  <a:srgbClr val="FFFFFF"/>
                </a:solidFill>
                <a:latin typeface="Open Sans"/>
                <a:cs typeface="Open Sans"/>
              </a:rPr>
              <a:t>Nicolas Escach, Directeur</a:t>
            </a:r>
          </a:p>
          <a:p>
            <a:pPr>
              <a:defRPr/>
            </a:pPr>
            <a:r>
              <a:rPr lang="fr-FR" sz="1650" dirty="0">
                <a:solidFill>
                  <a:srgbClr val="FFFFFF"/>
                </a:solidFill>
                <a:latin typeface="Open Sans"/>
                <a:cs typeface="Open Sans"/>
              </a:rPr>
              <a:t>Campus des Transitions (Sciences Po Rennes</a:t>
            </a:r>
            <a:r>
              <a:rPr lang="fr-FR" sz="1650" dirty="0" smtClean="0">
                <a:solidFill>
                  <a:srgbClr val="FFFFFF"/>
                </a:solidFill>
                <a:latin typeface="Open Sans"/>
                <a:cs typeface="Open Sans"/>
              </a:rPr>
              <a:t>),</a:t>
            </a:r>
          </a:p>
          <a:p>
            <a:pPr>
              <a:defRPr/>
            </a:pPr>
            <a:r>
              <a:rPr lang="fr-FR" sz="1650" dirty="0" smtClean="0">
                <a:solidFill>
                  <a:srgbClr val="FFFFFF"/>
                </a:solidFill>
                <a:latin typeface="Open Sans"/>
                <a:cs typeface="Open Sans"/>
              </a:rPr>
              <a:t>Maire-adjoint en charge de la Ville durable (Caen) </a:t>
            </a:r>
            <a:endParaRPr lang="fr-FR" sz="1650" dirty="0">
              <a:solidFill>
                <a:srgbClr val="FFFFFF"/>
              </a:solidFill>
              <a:latin typeface="Open Sans"/>
              <a:cs typeface="Open Sans"/>
            </a:endParaRPr>
          </a:p>
          <a:p>
            <a:pPr>
              <a:defRPr/>
            </a:pPr>
            <a:r>
              <a:rPr lang="fr-FR" sz="1650" dirty="0" smtClean="0">
                <a:solidFill>
                  <a:srgbClr val="FFFFFF"/>
                </a:solidFill>
                <a:latin typeface="Open Sans"/>
                <a:cs typeface="Open Sans"/>
              </a:rPr>
              <a:t>Juin 2026</a:t>
            </a:r>
            <a:endParaRPr lang="fr-FR" sz="1650" dirty="0">
              <a:solidFill>
                <a:srgbClr val="FFFFFF"/>
              </a:solidFill>
              <a:latin typeface="Open Sans"/>
              <a:cs typeface="Open Sans"/>
            </a:endParaRPr>
          </a:p>
          <a:p>
            <a:pPr marL="9525" marR="3810">
              <a:lnSpc>
                <a:spcPct val="116900"/>
              </a:lnSpc>
              <a:spcBef>
                <a:spcPts val="75"/>
              </a:spcBef>
            </a:pPr>
            <a:endParaRPr sz="1650" dirty="0">
              <a:solidFill>
                <a:srgbClr val="FFFFFF"/>
              </a:solidFill>
              <a:latin typeface="Open Sans"/>
              <a:cs typeface="Open Sans"/>
            </a:endParaRPr>
          </a:p>
        </p:txBody>
      </p:sp>
    </p:spTree>
    <p:extLst>
      <p:ext uri="{BB962C8B-B14F-4D97-AF65-F5344CB8AC3E}">
        <p14:creationId xmlns:p14="http://schemas.microsoft.com/office/powerpoint/2010/main" val="634775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469" y="513160"/>
            <a:ext cx="6480403" cy="5837763"/>
          </a:xfrm>
          <a:prstGeom prst="rect">
            <a:avLst/>
          </a:prstGeom>
        </p:spPr>
      </p:pic>
      <p:sp>
        <p:nvSpPr>
          <p:cNvPr id="3" name="Rectangle 2"/>
          <p:cNvSpPr/>
          <p:nvPr/>
        </p:nvSpPr>
        <p:spPr>
          <a:xfrm>
            <a:off x="6918035" y="1308382"/>
            <a:ext cx="4089861" cy="4247317"/>
          </a:xfrm>
          <a:prstGeom prst="rect">
            <a:avLst/>
          </a:prstGeom>
        </p:spPr>
        <p:txBody>
          <a:bodyPr wrap="square">
            <a:spAutoFit/>
          </a:bodyPr>
          <a:lstStyle/>
          <a:p>
            <a:pPr algn="just"/>
            <a:r>
              <a:rPr lang="fr-FR" b="1" dirty="0" smtClean="0">
                <a:solidFill>
                  <a:schemeClr val="bg1"/>
                </a:solidFill>
              </a:rPr>
              <a:t>Ville de Caen : </a:t>
            </a:r>
            <a:r>
              <a:rPr lang="fr-FR" dirty="0">
                <a:solidFill>
                  <a:schemeClr val="bg1"/>
                </a:solidFill>
              </a:rPr>
              <a:t>107 250 </a:t>
            </a:r>
            <a:r>
              <a:rPr lang="fr-FR" dirty="0" smtClean="0">
                <a:solidFill>
                  <a:schemeClr val="bg1"/>
                </a:solidFill>
              </a:rPr>
              <a:t>habitants (prévision pour 2050 : 120 000 habitants)</a:t>
            </a:r>
            <a:endParaRPr lang="fr-FR" b="1" dirty="0" smtClean="0">
              <a:solidFill>
                <a:schemeClr val="bg1"/>
              </a:solidFill>
            </a:endParaRPr>
          </a:p>
          <a:p>
            <a:pPr algn="just"/>
            <a:endParaRPr lang="fr-FR" b="1" dirty="0">
              <a:solidFill>
                <a:schemeClr val="bg1"/>
              </a:solidFill>
            </a:endParaRPr>
          </a:p>
          <a:p>
            <a:pPr algn="just"/>
            <a:endParaRPr lang="fr-FR" b="1" dirty="0" smtClean="0">
              <a:solidFill>
                <a:schemeClr val="bg1"/>
              </a:solidFill>
            </a:endParaRPr>
          </a:p>
          <a:p>
            <a:pPr algn="just"/>
            <a:r>
              <a:rPr lang="fr-FR" b="1" dirty="0" smtClean="0">
                <a:solidFill>
                  <a:schemeClr val="bg1"/>
                </a:solidFill>
              </a:rPr>
              <a:t>Communauté urbaine de Caen la Mer </a:t>
            </a:r>
            <a:r>
              <a:rPr lang="fr-FR" b="1" dirty="0">
                <a:solidFill>
                  <a:schemeClr val="bg1"/>
                </a:solidFill>
              </a:rPr>
              <a:t>: </a:t>
            </a:r>
            <a:r>
              <a:rPr lang="fr-FR" dirty="0">
                <a:solidFill>
                  <a:schemeClr val="bg1"/>
                </a:solidFill>
              </a:rPr>
              <a:t>276 284 habitants </a:t>
            </a:r>
            <a:r>
              <a:rPr lang="fr-FR" dirty="0" smtClean="0">
                <a:solidFill>
                  <a:schemeClr val="bg1"/>
                </a:solidFill>
              </a:rPr>
              <a:t>(prévision pour 2050 : 300 000 habitants)</a:t>
            </a:r>
            <a:endParaRPr lang="fr-FR" dirty="0">
              <a:solidFill>
                <a:schemeClr val="bg1"/>
              </a:solidFill>
            </a:endParaRPr>
          </a:p>
          <a:p>
            <a:pPr algn="just"/>
            <a:endParaRPr lang="fr-FR" b="1" dirty="0">
              <a:solidFill>
                <a:schemeClr val="bg1"/>
              </a:solidFill>
            </a:endParaRPr>
          </a:p>
          <a:p>
            <a:pPr algn="just"/>
            <a:endParaRPr lang="fr-FR" b="1" dirty="0" smtClean="0">
              <a:solidFill>
                <a:schemeClr val="bg1"/>
              </a:solidFill>
            </a:endParaRPr>
          </a:p>
          <a:p>
            <a:pPr algn="just"/>
            <a:r>
              <a:rPr lang="fr-FR" b="1" dirty="0" smtClean="0">
                <a:solidFill>
                  <a:schemeClr val="bg1"/>
                </a:solidFill>
              </a:rPr>
              <a:t>Caen Normandie Métropole </a:t>
            </a:r>
            <a:r>
              <a:rPr lang="fr-FR" b="1" dirty="0">
                <a:solidFill>
                  <a:schemeClr val="bg1"/>
                </a:solidFill>
              </a:rPr>
              <a:t>: </a:t>
            </a:r>
            <a:r>
              <a:rPr lang="fr-FR" dirty="0">
                <a:solidFill>
                  <a:schemeClr val="bg1"/>
                </a:solidFill>
              </a:rPr>
              <a:t>1 275 000 habitants</a:t>
            </a:r>
          </a:p>
          <a:p>
            <a:pPr algn="just"/>
            <a:endParaRPr lang="fr-FR" dirty="0">
              <a:solidFill>
                <a:schemeClr val="bg1"/>
              </a:solidFill>
            </a:endParaRPr>
          </a:p>
          <a:p>
            <a:pPr algn="just"/>
            <a:endParaRPr lang="fr-FR" b="1" dirty="0">
              <a:solidFill>
                <a:schemeClr val="bg1"/>
              </a:solidFill>
            </a:endParaRPr>
          </a:p>
          <a:p>
            <a:pPr algn="just"/>
            <a:r>
              <a:rPr lang="fr-FR" b="1" dirty="0" smtClean="0">
                <a:solidFill>
                  <a:schemeClr val="bg1"/>
                </a:solidFill>
              </a:rPr>
              <a:t>Aire d’attractivité de Caen </a:t>
            </a:r>
            <a:r>
              <a:rPr lang="fr-FR" b="1" dirty="0">
                <a:solidFill>
                  <a:schemeClr val="bg1"/>
                </a:solidFill>
              </a:rPr>
              <a:t>: </a:t>
            </a:r>
            <a:r>
              <a:rPr lang="fr-FR" dirty="0">
                <a:solidFill>
                  <a:schemeClr val="bg1"/>
                </a:solidFill>
              </a:rPr>
              <a:t>477 137 </a:t>
            </a:r>
            <a:r>
              <a:rPr lang="fr-FR" dirty="0" smtClean="0">
                <a:solidFill>
                  <a:schemeClr val="bg1"/>
                </a:solidFill>
              </a:rPr>
              <a:t>habitants</a:t>
            </a:r>
            <a:endParaRPr lang="fr-FR" dirty="0">
              <a:solidFill>
                <a:schemeClr val="bg1"/>
              </a:solidFill>
            </a:endParaRPr>
          </a:p>
        </p:txBody>
      </p:sp>
    </p:spTree>
    <p:extLst>
      <p:ext uri="{BB962C8B-B14F-4D97-AF65-F5344CB8AC3E}">
        <p14:creationId xmlns:p14="http://schemas.microsoft.com/office/powerpoint/2010/main" val="820518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208200" y="91440"/>
            <a:ext cx="5819853" cy="6650182"/>
          </a:xfrm>
          <a:prstGeom prst="rect">
            <a:avLst/>
          </a:prstGeom>
        </p:spPr>
      </p:pic>
    </p:spTree>
    <p:extLst>
      <p:ext uri="{BB962C8B-B14F-4D97-AF65-F5344CB8AC3E}">
        <p14:creationId xmlns:p14="http://schemas.microsoft.com/office/powerpoint/2010/main" val="30874159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00546" y="96338"/>
            <a:ext cx="4899892" cy="4327879"/>
          </a:xfrm>
          <a:prstGeom prst="rect">
            <a:avLst/>
          </a:prstGeom>
        </p:spPr>
      </p:pic>
      <p:pic>
        <p:nvPicPr>
          <p:cNvPr id="3" name="Image 2"/>
          <p:cNvPicPr>
            <a:picLocks noChangeAspect="1"/>
          </p:cNvPicPr>
          <p:nvPr/>
        </p:nvPicPr>
        <p:blipFill>
          <a:blip r:embed="rId3"/>
          <a:stretch>
            <a:fillRect/>
          </a:stretch>
        </p:blipFill>
        <p:spPr>
          <a:xfrm>
            <a:off x="2166687" y="4555284"/>
            <a:ext cx="8679174" cy="2053621"/>
          </a:xfrm>
          <a:prstGeom prst="rect">
            <a:avLst/>
          </a:prstGeom>
        </p:spPr>
      </p:pic>
      <p:pic>
        <p:nvPicPr>
          <p:cNvPr id="4" name="Image 3"/>
          <p:cNvPicPr>
            <a:picLocks noChangeAspect="1"/>
          </p:cNvPicPr>
          <p:nvPr/>
        </p:nvPicPr>
        <p:blipFill>
          <a:blip r:embed="rId4"/>
          <a:stretch>
            <a:fillRect/>
          </a:stretch>
        </p:blipFill>
        <p:spPr>
          <a:xfrm>
            <a:off x="6147232" y="869858"/>
            <a:ext cx="5379749" cy="2952697"/>
          </a:xfrm>
          <a:prstGeom prst="rect">
            <a:avLst/>
          </a:prstGeom>
        </p:spPr>
      </p:pic>
    </p:spTree>
    <p:extLst>
      <p:ext uri="{BB962C8B-B14F-4D97-AF65-F5344CB8AC3E}">
        <p14:creationId xmlns:p14="http://schemas.microsoft.com/office/powerpoint/2010/main" val="42791269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77485" y="789709"/>
            <a:ext cx="4930204" cy="5368290"/>
          </a:xfrm>
          <a:prstGeom prst="rect">
            <a:avLst/>
          </a:prstGeom>
        </p:spPr>
      </p:pic>
      <p:pic>
        <p:nvPicPr>
          <p:cNvPr id="3" name="Image 2"/>
          <p:cNvPicPr>
            <a:picLocks noChangeAspect="1"/>
          </p:cNvPicPr>
          <p:nvPr/>
        </p:nvPicPr>
        <p:blipFill>
          <a:blip r:embed="rId3"/>
          <a:stretch>
            <a:fillRect/>
          </a:stretch>
        </p:blipFill>
        <p:spPr>
          <a:xfrm>
            <a:off x="6285528" y="677964"/>
            <a:ext cx="4743470" cy="5591780"/>
          </a:xfrm>
          <a:prstGeom prst="rect">
            <a:avLst/>
          </a:prstGeom>
        </p:spPr>
      </p:pic>
    </p:spTree>
    <p:extLst>
      <p:ext uri="{BB962C8B-B14F-4D97-AF65-F5344CB8AC3E}">
        <p14:creationId xmlns:p14="http://schemas.microsoft.com/office/powerpoint/2010/main" val="28475365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65017" y="135188"/>
            <a:ext cx="10978342" cy="6652240"/>
          </a:xfrm>
          <a:prstGeom prst="rect">
            <a:avLst/>
          </a:prstGeom>
        </p:spPr>
      </p:pic>
    </p:spTree>
    <p:extLst>
      <p:ext uri="{BB962C8B-B14F-4D97-AF65-F5344CB8AC3E}">
        <p14:creationId xmlns:p14="http://schemas.microsoft.com/office/powerpoint/2010/main" val="32760771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931684" y="349135"/>
            <a:ext cx="4555609" cy="6259450"/>
          </a:xfrm>
          <a:prstGeom prst="rect">
            <a:avLst/>
          </a:prstGeom>
        </p:spPr>
      </p:pic>
    </p:spTree>
    <p:extLst>
      <p:ext uri="{BB962C8B-B14F-4D97-AF65-F5344CB8AC3E}">
        <p14:creationId xmlns:p14="http://schemas.microsoft.com/office/powerpoint/2010/main" val="39463942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568632" y="78976"/>
            <a:ext cx="7627273" cy="6610863"/>
          </a:xfrm>
          <a:prstGeom prst="rect">
            <a:avLst/>
          </a:prstGeom>
        </p:spPr>
      </p:pic>
    </p:spTree>
    <p:extLst>
      <p:ext uri="{BB962C8B-B14F-4D97-AF65-F5344CB8AC3E}">
        <p14:creationId xmlns:p14="http://schemas.microsoft.com/office/powerpoint/2010/main" val="8274758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468879" y="191869"/>
            <a:ext cx="7491325" cy="6451298"/>
          </a:xfrm>
          <a:prstGeom prst="rect">
            <a:avLst/>
          </a:prstGeom>
        </p:spPr>
      </p:pic>
    </p:spTree>
    <p:extLst>
      <p:ext uri="{BB962C8B-B14F-4D97-AF65-F5344CB8AC3E}">
        <p14:creationId xmlns:p14="http://schemas.microsoft.com/office/powerpoint/2010/main" val="30850334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666750" y="171450"/>
            <a:ext cx="1230154" cy="946413"/>
          </a:xfrm>
          <a:prstGeom prst="rect">
            <a:avLst/>
          </a:prstGeom>
        </p:spPr>
        <p:txBody>
          <a:bodyPr vert="horz" wrap="square" lIns="0" tIns="11430" rIns="0" bIns="0" rtlCol="0">
            <a:spAutoFit/>
          </a:bodyPr>
          <a:lstStyle/>
          <a:p>
            <a:pPr marL="9525">
              <a:spcBef>
                <a:spcPts val="90"/>
              </a:spcBef>
            </a:pPr>
            <a:r>
              <a:rPr sz="6075" b="1" spc="-19" dirty="0" smtClean="0">
                <a:latin typeface="Caviar Dreams"/>
                <a:cs typeface="Caviar Dreams"/>
              </a:rPr>
              <a:t>0</a:t>
            </a:r>
            <a:r>
              <a:rPr lang="fr-FR" sz="6075" b="1" spc="-19" dirty="0">
                <a:latin typeface="Caviar Dreams"/>
                <a:cs typeface="Caviar Dreams"/>
              </a:rPr>
              <a:t>2</a:t>
            </a:r>
            <a:r>
              <a:rPr sz="6075" b="1" spc="-19" dirty="0" smtClean="0">
                <a:latin typeface="Caviar Dreams"/>
                <a:cs typeface="Caviar Dreams"/>
              </a:rPr>
              <a:t>.</a:t>
            </a:r>
            <a:endParaRPr sz="6075" dirty="0">
              <a:latin typeface="Caviar Dreams"/>
              <a:cs typeface="Caviar Dreams"/>
            </a:endParaRPr>
          </a:p>
        </p:txBody>
      </p:sp>
      <p:sp>
        <p:nvSpPr>
          <p:cNvPr id="7" name="object 7"/>
          <p:cNvSpPr txBox="1"/>
          <p:nvPr/>
        </p:nvSpPr>
        <p:spPr>
          <a:xfrm>
            <a:off x="2095641" y="876975"/>
            <a:ext cx="6115486" cy="1015791"/>
          </a:xfrm>
          <a:prstGeom prst="rect">
            <a:avLst/>
          </a:prstGeom>
        </p:spPr>
        <p:txBody>
          <a:bodyPr vert="horz" wrap="square" lIns="0" tIns="148590" rIns="0" bIns="0" rtlCol="0">
            <a:spAutoFit/>
          </a:bodyPr>
          <a:lstStyle/>
          <a:p>
            <a:pPr marL="9525">
              <a:spcBef>
                <a:spcPts val="450"/>
              </a:spcBef>
            </a:pPr>
            <a:r>
              <a:rPr lang="fr-FR" sz="2813" b="1" dirty="0" smtClean="0">
                <a:latin typeface="Caviar Dreams"/>
                <a:cs typeface="Caviar Dreams"/>
              </a:rPr>
              <a:t>La Ville de Caen engagée dans la redirection écologique </a:t>
            </a:r>
            <a:endParaRPr lang="fr-FR" sz="1200" dirty="0">
              <a:latin typeface="Open Sans"/>
              <a:cs typeface="Open Sans"/>
            </a:endParaRPr>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9450" y="268990"/>
            <a:ext cx="1008144" cy="981317"/>
          </a:xfrm>
          <a:prstGeom prst="rect">
            <a:avLst/>
          </a:prstGeom>
        </p:spPr>
      </p:pic>
      <p:sp>
        <p:nvSpPr>
          <p:cNvPr id="11" name="ZoneTexte 10"/>
          <p:cNvSpPr txBox="1"/>
          <p:nvPr/>
        </p:nvSpPr>
        <p:spPr>
          <a:xfrm>
            <a:off x="666750" y="5594198"/>
            <a:ext cx="4324710" cy="338554"/>
          </a:xfrm>
          <a:prstGeom prst="rect">
            <a:avLst/>
          </a:prstGeom>
          <a:noFill/>
        </p:spPr>
        <p:txBody>
          <a:bodyPr wrap="none" rtlCol="0">
            <a:spAutoFit/>
          </a:bodyPr>
          <a:lstStyle/>
          <a:p>
            <a:r>
              <a:rPr lang="fr-FR" sz="1600" dirty="0" err="1" smtClean="0">
                <a:solidFill>
                  <a:schemeClr val="tx1"/>
                </a:solidFill>
              </a:rPr>
              <a:t>Débitumisation</a:t>
            </a:r>
            <a:r>
              <a:rPr lang="fr-FR" sz="1600" dirty="0" smtClean="0">
                <a:solidFill>
                  <a:schemeClr val="tx1"/>
                </a:solidFill>
              </a:rPr>
              <a:t> et abri des veilleurs, © </a:t>
            </a:r>
            <a:r>
              <a:rPr lang="fr-FR" sz="1600" dirty="0" smtClean="0"/>
              <a:t>CLM</a:t>
            </a:r>
            <a:r>
              <a:rPr lang="fr-FR" sz="1600" dirty="0" smtClean="0">
                <a:solidFill>
                  <a:schemeClr val="tx1"/>
                </a:solidFill>
              </a:rPr>
              <a:t>, 2024</a:t>
            </a:r>
            <a:endParaRPr lang="fr-FR" sz="1600" dirty="0">
              <a:solidFill>
                <a:schemeClr val="tx1"/>
              </a:solidFill>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623" y="2255779"/>
            <a:ext cx="5009585" cy="3338419"/>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1297" y="2255779"/>
            <a:ext cx="5723004" cy="3338419"/>
          </a:xfrm>
          <a:prstGeom prst="rect">
            <a:avLst/>
          </a:prstGeom>
        </p:spPr>
      </p:pic>
    </p:spTree>
    <p:extLst>
      <p:ext uri="{BB962C8B-B14F-4D97-AF65-F5344CB8AC3E}">
        <p14:creationId xmlns:p14="http://schemas.microsoft.com/office/powerpoint/2010/main" val="23049250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t>c</a:t>
            </a:r>
            <a:endParaRPr lang="fr-FR" sz="1350" dirty="0"/>
          </a:p>
        </p:txBody>
      </p:sp>
      <p:sp>
        <p:nvSpPr>
          <p:cNvPr id="5" name="object 2"/>
          <p:cNvSpPr txBox="1"/>
          <p:nvPr/>
        </p:nvSpPr>
        <p:spPr>
          <a:xfrm>
            <a:off x="438150" y="26654"/>
            <a:ext cx="11315700" cy="563616"/>
          </a:xfrm>
          <a:prstGeom prst="rect">
            <a:avLst/>
          </a:prstGeom>
        </p:spPr>
        <p:txBody>
          <a:bodyPr vert="horz" wrap="square" lIns="0" tIns="100965" rIns="0" bIns="0" rtlCol="0">
            <a:spAutoFit/>
          </a:bodyPr>
          <a:lstStyle/>
          <a:p>
            <a:pPr marL="9525" marR="3810" algn="ctr">
              <a:lnSpc>
                <a:spcPts val="3600"/>
              </a:lnSpc>
              <a:spcBef>
                <a:spcPts val="795"/>
              </a:spcBef>
              <a:tabLst>
                <a:tab pos="1362551" algn="l"/>
                <a:tab pos="1558766" algn="l"/>
                <a:tab pos="2025491" algn="l"/>
              </a:tabLst>
            </a:pPr>
            <a:r>
              <a:rPr lang="fr-FR" sz="2700" b="1" spc="-8" dirty="0">
                <a:solidFill>
                  <a:srgbClr val="231F20"/>
                </a:solidFill>
                <a:latin typeface="Butler-Black"/>
                <a:cs typeface="Butler-Black"/>
              </a:rPr>
              <a:t>La structuration de la redirection écologique à Caen</a:t>
            </a:r>
            <a:endParaRPr sz="2700" b="1" spc="-8" dirty="0">
              <a:solidFill>
                <a:srgbClr val="231F20"/>
              </a:solidFill>
              <a:latin typeface="Butler-Black"/>
              <a:cs typeface="Butler-Black"/>
            </a:endParaRPr>
          </a:p>
        </p:txBody>
      </p:sp>
      <p:grpSp>
        <p:nvGrpSpPr>
          <p:cNvPr id="6" name="object 4"/>
          <p:cNvGrpSpPr/>
          <p:nvPr/>
        </p:nvGrpSpPr>
        <p:grpSpPr>
          <a:xfrm>
            <a:off x="3808853" y="1549722"/>
            <a:ext cx="3650456" cy="3650456"/>
            <a:chOff x="6011926" y="3041652"/>
            <a:chExt cx="4867275" cy="4867275"/>
          </a:xfrm>
        </p:grpSpPr>
        <p:sp>
          <p:nvSpPr>
            <p:cNvPr id="7" name="object 5"/>
            <p:cNvSpPr/>
            <p:nvPr/>
          </p:nvSpPr>
          <p:spPr>
            <a:xfrm>
              <a:off x="6748668" y="3766853"/>
              <a:ext cx="3372485" cy="3372485"/>
            </a:xfrm>
            <a:custGeom>
              <a:avLst/>
              <a:gdLst/>
              <a:ahLst/>
              <a:cxnLst/>
              <a:rect l="l" t="t" r="r" b="b"/>
              <a:pathLst>
                <a:path w="3372484" h="3372484">
                  <a:moveTo>
                    <a:pt x="1686166" y="0"/>
                  </a:moveTo>
                  <a:lnTo>
                    <a:pt x="1638158" y="670"/>
                  </a:lnTo>
                  <a:lnTo>
                    <a:pt x="1590483" y="2669"/>
                  </a:lnTo>
                  <a:lnTo>
                    <a:pt x="1543158" y="5978"/>
                  </a:lnTo>
                  <a:lnTo>
                    <a:pt x="1496201" y="10581"/>
                  </a:lnTo>
                  <a:lnTo>
                    <a:pt x="1449629" y="16460"/>
                  </a:lnTo>
                  <a:lnTo>
                    <a:pt x="1403461" y="23595"/>
                  </a:lnTo>
                  <a:lnTo>
                    <a:pt x="1357714" y="31971"/>
                  </a:lnTo>
                  <a:lnTo>
                    <a:pt x="1312406" y="41568"/>
                  </a:lnTo>
                  <a:lnTo>
                    <a:pt x="1267555" y="52369"/>
                  </a:lnTo>
                  <a:lnTo>
                    <a:pt x="1223179" y="64357"/>
                  </a:lnTo>
                  <a:lnTo>
                    <a:pt x="1179295" y="77513"/>
                  </a:lnTo>
                  <a:lnTo>
                    <a:pt x="1135921" y="91820"/>
                  </a:lnTo>
                  <a:lnTo>
                    <a:pt x="1093075" y="107260"/>
                  </a:lnTo>
                  <a:lnTo>
                    <a:pt x="1050775" y="123815"/>
                  </a:lnTo>
                  <a:lnTo>
                    <a:pt x="1009039" y="141468"/>
                  </a:lnTo>
                  <a:lnTo>
                    <a:pt x="967884" y="160200"/>
                  </a:lnTo>
                  <a:lnTo>
                    <a:pt x="927328" y="179993"/>
                  </a:lnTo>
                  <a:lnTo>
                    <a:pt x="887389" y="200831"/>
                  </a:lnTo>
                  <a:lnTo>
                    <a:pt x="848084" y="222695"/>
                  </a:lnTo>
                  <a:lnTo>
                    <a:pt x="809433" y="245568"/>
                  </a:lnTo>
                  <a:lnTo>
                    <a:pt x="771451" y="269431"/>
                  </a:lnTo>
                  <a:lnTo>
                    <a:pt x="734158" y="294266"/>
                  </a:lnTo>
                  <a:lnTo>
                    <a:pt x="697571" y="320057"/>
                  </a:lnTo>
                  <a:lnTo>
                    <a:pt x="661707" y="346785"/>
                  </a:lnTo>
                  <a:lnTo>
                    <a:pt x="626585" y="374433"/>
                  </a:lnTo>
                  <a:lnTo>
                    <a:pt x="592222" y="402982"/>
                  </a:lnTo>
                  <a:lnTo>
                    <a:pt x="558637" y="432415"/>
                  </a:lnTo>
                  <a:lnTo>
                    <a:pt x="525846" y="462714"/>
                  </a:lnTo>
                  <a:lnTo>
                    <a:pt x="493868" y="493861"/>
                  </a:lnTo>
                  <a:lnTo>
                    <a:pt x="462720" y="525839"/>
                  </a:lnTo>
                  <a:lnTo>
                    <a:pt x="432421" y="558629"/>
                  </a:lnTo>
                  <a:lnTo>
                    <a:pt x="402987" y="592215"/>
                  </a:lnTo>
                  <a:lnTo>
                    <a:pt x="374438" y="626577"/>
                  </a:lnTo>
                  <a:lnTo>
                    <a:pt x="346790" y="661699"/>
                  </a:lnTo>
                  <a:lnTo>
                    <a:pt x="320062" y="697562"/>
                  </a:lnTo>
                  <a:lnTo>
                    <a:pt x="294270" y="734149"/>
                  </a:lnTo>
                  <a:lnTo>
                    <a:pt x="269434" y="771442"/>
                  </a:lnTo>
                  <a:lnTo>
                    <a:pt x="245571" y="809423"/>
                  </a:lnTo>
                  <a:lnTo>
                    <a:pt x="222698" y="848075"/>
                  </a:lnTo>
                  <a:lnTo>
                    <a:pt x="200834" y="887379"/>
                  </a:lnTo>
                  <a:lnTo>
                    <a:pt x="179996" y="927318"/>
                  </a:lnTo>
                  <a:lnTo>
                    <a:pt x="160202" y="967873"/>
                  </a:lnTo>
                  <a:lnTo>
                    <a:pt x="141470" y="1009028"/>
                  </a:lnTo>
                  <a:lnTo>
                    <a:pt x="123817" y="1050764"/>
                  </a:lnTo>
                  <a:lnTo>
                    <a:pt x="107262" y="1093064"/>
                  </a:lnTo>
                  <a:lnTo>
                    <a:pt x="91822" y="1135910"/>
                  </a:lnTo>
                  <a:lnTo>
                    <a:pt x="77514" y="1179283"/>
                  </a:lnTo>
                  <a:lnTo>
                    <a:pt x="64358" y="1223167"/>
                  </a:lnTo>
                  <a:lnTo>
                    <a:pt x="52370" y="1267544"/>
                  </a:lnTo>
                  <a:lnTo>
                    <a:pt x="41568" y="1312394"/>
                  </a:lnTo>
                  <a:lnTo>
                    <a:pt x="31971" y="1357702"/>
                  </a:lnTo>
                  <a:lnTo>
                    <a:pt x="23596" y="1403449"/>
                  </a:lnTo>
                  <a:lnTo>
                    <a:pt x="16460" y="1449617"/>
                  </a:lnTo>
                  <a:lnTo>
                    <a:pt x="10582" y="1496188"/>
                  </a:lnTo>
                  <a:lnTo>
                    <a:pt x="5979" y="1543146"/>
                  </a:lnTo>
                  <a:lnTo>
                    <a:pt x="2669" y="1590471"/>
                  </a:lnTo>
                  <a:lnTo>
                    <a:pt x="670" y="1638146"/>
                  </a:lnTo>
                  <a:lnTo>
                    <a:pt x="0" y="1686153"/>
                  </a:lnTo>
                  <a:lnTo>
                    <a:pt x="670" y="1734161"/>
                  </a:lnTo>
                  <a:lnTo>
                    <a:pt x="2669" y="1781837"/>
                  </a:lnTo>
                  <a:lnTo>
                    <a:pt x="5979" y="1829162"/>
                  </a:lnTo>
                  <a:lnTo>
                    <a:pt x="10582" y="1876120"/>
                  </a:lnTo>
                  <a:lnTo>
                    <a:pt x="16460" y="1922692"/>
                  </a:lnTo>
                  <a:lnTo>
                    <a:pt x="23596" y="1968861"/>
                  </a:lnTo>
                  <a:lnTo>
                    <a:pt x="31971" y="2014608"/>
                  </a:lnTo>
                  <a:lnTo>
                    <a:pt x="41568" y="2059916"/>
                  </a:lnTo>
                  <a:lnTo>
                    <a:pt x="52370" y="2104768"/>
                  </a:lnTo>
                  <a:lnTo>
                    <a:pt x="64358" y="2149144"/>
                  </a:lnTo>
                  <a:lnTo>
                    <a:pt x="77514" y="2193029"/>
                  </a:lnTo>
                  <a:lnTo>
                    <a:pt x="91822" y="2236403"/>
                  </a:lnTo>
                  <a:lnTo>
                    <a:pt x="107262" y="2279249"/>
                  </a:lnTo>
                  <a:lnTo>
                    <a:pt x="123817" y="2321549"/>
                  </a:lnTo>
                  <a:lnTo>
                    <a:pt x="141470" y="2363286"/>
                  </a:lnTo>
                  <a:lnTo>
                    <a:pt x="160202" y="2404441"/>
                  </a:lnTo>
                  <a:lnTo>
                    <a:pt x="179996" y="2444997"/>
                  </a:lnTo>
                  <a:lnTo>
                    <a:pt x="200834" y="2484936"/>
                  </a:lnTo>
                  <a:lnTo>
                    <a:pt x="222698" y="2524240"/>
                  </a:lnTo>
                  <a:lnTo>
                    <a:pt x="245571" y="2562892"/>
                  </a:lnTo>
                  <a:lnTo>
                    <a:pt x="269434" y="2600873"/>
                  </a:lnTo>
                  <a:lnTo>
                    <a:pt x="294270" y="2638166"/>
                  </a:lnTo>
                  <a:lnTo>
                    <a:pt x="320062" y="2674754"/>
                  </a:lnTo>
                  <a:lnTo>
                    <a:pt x="346790" y="2710617"/>
                  </a:lnTo>
                  <a:lnTo>
                    <a:pt x="374438" y="2745739"/>
                  </a:lnTo>
                  <a:lnTo>
                    <a:pt x="402987" y="2780102"/>
                  </a:lnTo>
                  <a:lnTo>
                    <a:pt x="432421" y="2813687"/>
                  </a:lnTo>
                  <a:lnTo>
                    <a:pt x="462720" y="2846478"/>
                  </a:lnTo>
                  <a:lnTo>
                    <a:pt x="493868" y="2878456"/>
                  </a:lnTo>
                  <a:lnTo>
                    <a:pt x="525846" y="2909604"/>
                  </a:lnTo>
                  <a:lnTo>
                    <a:pt x="558637" y="2939903"/>
                  </a:lnTo>
                  <a:lnTo>
                    <a:pt x="592222" y="2969336"/>
                  </a:lnTo>
                  <a:lnTo>
                    <a:pt x="626585" y="2997885"/>
                  </a:lnTo>
                  <a:lnTo>
                    <a:pt x="661707" y="3025533"/>
                  </a:lnTo>
                  <a:lnTo>
                    <a:pt x="697571" y="3052261"/>
                  </a:lnTo>
                  <a:lnTo>
                    <a:pt x="734158" y="3078052"/>
                  </a:lnTo>
                  <a:lnTo>
                    <a:pt x="771451" y="3102888"/>
                  </a:lnTo>
                  <a:lnTo>
                    <a:pt x="809433" y="3126751"/>
                  </a:lnTo>
                  <a:lnTo>
                    <a:pt x="848084" y="3149623"/>
                  </a:lnTo>
                  <a:lnTo>
                    <a:pt x="887389" y="3171487"/>
                  </a:lnTo>
                  <a:lnTo>
                    <a:pt x="927328" y="3192325"/>
                  </a:lnTo>
                  <a:lnTo>
                    <a:pt x="967884" y="3212119"/>
                  </a:lnTo>
                  <a:lnTo>
                    <a:pt x="1009039" y="3230851"/>
                  </a:lnTo>
                  <a:lnTo>
                    <a:pt x="1050775" y="3248504"/>
                  </a:lnTo>
                  <a:lnTo>
                    <a:pt x="1093075" y="3265059"/>
                  </a:lnTo>
                  <a:lnTo>
                    <a:pt x="1135921" y="3280499"/>
                  </a:lnTo>
                  <a:lnTo>
                    <a:pt x="1179295" y="3294806"/>
                  </a:lnTo>
                  <a:lnTo>
                    <a:pt x="1223179" y="3307962"/>
                  </a:lnTo>
                  <a:lnTo>
                    <a:pt x="1267555" y="3319950"/>
                  </a:lnTo>
                  <a:lnTo>
                    <a:pt x="1312406" y="3330751"/>
                  </a:lnTo>
                  <a:lnTo>
                    <a:pt x="1357714" y="3340348"/>
                  </a:lnTo>
                  <a:lnTo>
                    <a:pt x="1403461" y="3348724"/>
                  </a:lnTo>
                  <a:lnTo>
                    <a:pt x="1449629" y="3355859"/>
                  </a:lnTo>
                  <a:lnTo>
                    <a:pt x="1496201" y="3361738"/>
                  </a:lnTo>
                  <a:lnTo>
                    <a:pt x="1543158" y="3366340"/>
                  </a:lnTo>
                  <a:lnTo>
                    <a:pt x="1590483" y="3369650"/>
                  </a:lnTo>
                  <a:lnTo>
                    <a:pt x="1638158" y="3371649"/>
                  </a:lnTo>
                  <a:lnTo>
                    <a:pt x="1686166" y="3372319"/>
                  </a:lnTo>
                  <a:lnTo>
                    <a:pt x="1734173" y="3371649"/>
                  </a:lnTo>
                  <a:lnTo>
                    <a:pt x="1781848" y="3369650"/>
                  </a:lnTo>
                  <a:lnTo>
                    <a:pt x="1829173" y="3366340"/>
                  </a:lnTo>
                  <a:lnTo>
                    <a:pt x="1876131" y="3361738"/>
                  </a:lnTo>
                  <a:lnTo>
                    <a:pt x="1922702" y="3355859"/>
                  </a:lnTo>
                  <a:lnTo>
                    <a:pt x="1968870" y="3348724"/>
                  </a:lnTo>
                  <a:lnTo>
                    <a:pt x="2014617" y="3340348"/>
                  </a:lnTo>
                  <a:lnTo>
                    <a:pt x="2059925" y="3330751"/>
                  </a:lnTo>
                  <a:lnTo>
                    <a:pt x="2104776" y="3319950"/>
                  </a:lnTo>
                  <a:lnTo>
                    <a:pt x="2149153" y="3307962"/>
                  </a:lnTo>
                  <a:lnTo>
                    <a:pt x="2193037" y="3294806"/>
                  </a:lnTo>
                  <a:lnTo>
                    <a:pt x="2236411" y="3280499"/>
                  </a:lnTo>
                  <a:lnTo>
                    <a:pt x="2279256" y="3265059"/>
                  </a:lnTo>
                  <a:lnTo>
                    <a:pt x="2321556" y="3248504"/>
                  </a:lnTo>
                  <a:lnTo>
                    <a:pt x="2363293" y="3230851"/>
                  </a:lnTo>
                  <a:lnTo>
                    <a:pt x="2404448" y="3212119"/>
                  </a:lnTo>
                  <a:lnTo>
                    <a:pt x="2445004" y="3192325"/>
                  </a:lnTo>
                  <a:lnTo>
                    <a:pt x="2484943" y="3171487"/>
                  </a:lnTo>
                  <a:lnTo>
                    <a:pt x="2524247" y="3149623"/>
                  </a:lnTo>
                  <a:lnTo>
                    <a:pt x="2562899" y="3126751"/>
                  </a:lnTo>
                  <a:lnTo>
                    <a:pt x="2600880" y="3102888"/>
                  </a:lnTo>
                  <a:lnTo>
                    <a:pt x="2638174" y="3078052"/>
                  </a:lnTo>
                  <a:lnTo>
                    <a:pt x="2674761" y="3052261"/>
                  </a:lnTo>
                  <a:lnTo>
                    <a:pt x="2710625" y="3025533"/>
                  </a:lnTo>
                  <a:lnTo>
                    <a:pt x="2745747" y="2997885"/>
                  </a:lnTo>
                  <a:lnTo>
                    <a:pt x="2780109" y="2969336"/>
                  </a:lnTo>
                  <a:lnTo>
                    <a:pt x="2813695" y="2939903"/>
                  </a:lnTo>
                  <a:lnTo>
                    <a:pt x="2846486" y="2909604"/>
                  </a:lnTo>
                  <a:lnTo>
                    <a:pt x="2878464" y="2878456"/>
                  </a:lnTo>
                  <a:lnTo>
                    <a:pt x="2909612" y="2846478"/>
                  </a:lnTo>
                  <a:lnTo>
                    <a:pt x="2939911" y="2813687"/>
                  </a:lnTo>
                  <a:lnTo>
                    <a:pt x="2969344" y="2780102"/>
                  </a:lnTo>
                  <a:lnTo>
                    <a:pt x="2997894" y="2745739"/>
                  </a:lnTo>
                  <a:lnTo>
                    <a:pt x="3025542" y="2710617"/>
                  </a:lnTo>
                  <a:lnTo>
                    <a:pt x="3052270" y="2674754"/>
                  </a:lnTo>
                  <a:lnTo>
                    <a:pt x="3078061" y="2638166"/>
                  </a:lnTo>
                  <a:lnTo>
                    <a:pt x="3102897" y="2600873"/>
                  </a:lnTo>
                  <a:lnTo>
                    <a:pt x="3126761" y="2562892"/>
                  </a:lnTo>
                  <a:lnTo>
                    <a:pt x="3149633" y="2524240"/>
                  </a:lnTo>
                  <a:lnTo>
                    <a:pt x="3171497" y="2484936"/>
                  </a:lnTo>
                  <a:lnTo>
                    <a:pt x="3192336" y="2444997"/>
                  </a:lnTo>
                  <a:lnTo>
                    <a:pt x="3212130" y="2404441"/>
                  </a:lnTo>
                  <a:lnTo>
                    <a:pt x="3230862" y="2363286"/>
                  </a:lnTo>
                  <a:lnTo>
                    <a:pt x="3248515" y="2321549"/>
                  </a:lnTo>
                  <a:lnTo>
                    <a:pt x="3265070" y="2279249"/>
                  </a:lnTo>
                  <a:lnTo>
                    <a:pt x="3280510" y="2236403"/>
                  </a:lnTo>
                  <a:lnTo>
                    <a:pt x="3294817" y="2193029"/>
                  </a:lnTo>
                  <a:lnTo>
                    <a:pt x="3307974" y="2149144"/>
                  </a:lnTo>
                  <a:lnTo>
                    <a:pt x="3319962" y="2104768"/>
                  </a:lnTo>
                  <a:lnTo>
                    <a:pt x="3330763" y="2059916"/>
                  </a:lnTo>
                  <a:lnTo>
                    <a:pt x="3340361" y="2014608"/>
                  </a:lnTo>
                  <a:lnTo>
                    <a:pt x="3348736" y="1968861"/>
                  </a:lnTo>
                  <a:lnTo>
                    <a:pt x="3355872" y="1922692"/>
                  </a:lnTo>
                  <a:lnTo>
                    <a:pt x="3361750" y="1876120"/>
                  </a:lnTo>
                  <a:lnTo>
                    <a:pt x="3366353" y="1829162"/>
                  </a:lnTo>
                  <a:lnTo>
                    <a:pt x="3369663" y="1781837"/>
                  </a:lnTo>
                  <a:lnTo>
                    <a:pt x="3371662" y="1734161"/>
                  </a:lnTo>
                  <a:lnTo>
                    <a:pt x="3372332" y="1686153"/>
                  </a:lnTo>
                  <a:lnTo>
                    <a:pt x="3371662" y="1638146"/>
                  </a:lnTo>
                  <a:lnTo>
                    <a:pt x="3369663" y="1590471"/>
                  </a:lnTo>
                  <a:lnTo>
                    <a:pt x="3366353" y="1543146"/>
                  </a:lnTo>
                  <a:lnTo>
                    <a:pt x="3361750" y="1496188"/>
                  </a:lnTo>
                  <a:lnTo>
                    <a:pt x="3355872" y="1449617"/>
                  </a:lnTo>
                  <a:lnTo>
                    <a:pt x="3348736" y="1403449"/>
                  </a:lnTo>
                  <a:lnTo>
                    <a:pt x="3340361" y="1357702"/>
                  </a:lnTo>
                  <a:lnTo>
                    <a:pt x="3330763" y="1312394"/>
                  </a:lnTo>
                  <a:lnTo>
                    <a:pt x="3319962" y="1267544"/>
                  </a:lnTo>
                  <a:lnTo>
                    <a:pt x="3307974" y="1223167"/>
                  </a:lnTo>
                  <a:lnTo>
                    <a:pt x="3294817" y="1179283"/>
                  </a:lnTo>
                  <a:lnTo>
                    <a:pt x="3280510" y="1135910"/>
                  </a:lnTo>
                  <a:lnTo>
                    <a:pt x="3265070" y="1093064"/>
                  </a:lnTo>
                  <a:lnTo>
                    <a:pt x="3248515" y="1050764"/>
                  </a:lnTo>
                  <a:lnTo>
                    <a:pt x="3230862" y="1009028"/>
                  </a:lnTo>
                  <a:lnTo>
                    <a:pt x="3212130" y="967873"/>
                  </a:lnTo>
                  <a:lnTo>
                    <a:pt x="3192336" y="927318"/>
                  </a:lnTo>
                  <a:lnTo>
                    <a:pt x="3171497" y="887379"/>
                  </a:lnTo>
                  <a:lnTo>
                    <a:pt x="3149633" y="848075"/>
                  </a:lnTo>
                  <a:lnTo>
                    <a:pt x="3126761" y="809423"/>
                  </a:lnTo>
                  <a:lnTo>
                    <a:pt x="3102897" y="771442"/>
                  </a:lnTo>
                  <a:lnTo>
                    <a:pt x="3078061" y="734149"/>
                  </a:lnTo>
                  <a:lnTo>
                    <a:pt x="3052270" y="697562"/>
                  </a:lnTo>
                  <a:lnTo>
                    <a:pt x="3025542" y="661699"/>
                  </a:lnTo>
                  <a:lnTo>
                    <a:pt x="2997894" y="626577"/>
                  </a:lnTo>
                  <a:lnTo>
                    <a:pt x="2969344" y="592215"/>
                  </a:lnTo>
                  <a:lnTo>
                    <a:pt x="2939911" y="558629"/>
                  </a:lnTo>
                  <a:lnTo>
                    <a:pt x="2909612" y="525839"/>
                  </a:lnTo>
                  <a:lnTo>
                    <a:pt x="2878464" y="493861"/>
                  </a:lnTo>
                  <a:lnTo>
                    <a:pt x="2846486" y="462714"/>
                  </a:lnTo>
                  <a:lnTo>
                    <a:pt x="2813695" y="432415"/>
                  </a:lnTo>
                  <a:lnTo>
                    <a:pt x="2780109" y="402982"/>
                  </a:lnTo>
                  <a:lnTo>
                    <a:pt x="2745747" y="374433"/>
                  </a:lnTo>
                  <a:lnTo>
                    <a:pt x="2710625" y="346785"/>
                  </a:lnTo>
                  <a:lnTo>
                    <a:pt x="2674761" y="320057"/>
                  </a:lnTo>
                  <a:lnTo>
                    <a:pt x="2638174" y="294266"/>
                  </a:lnTo>
                  <a:lnTo>
                    <a:pt x="2600880" y="269431"/>
                  </a:lnTo>
                  <a:lnTo>
                    <a:pt x="2562899" y="245568"/>
                  </a:lnTo>
                  <a:lnTo>
                    <a:pt x="2524247" y="222695"/>
                  </a:lnTo>
                  <a:lnTo>
                    <a:pt x="2484943" y="200831"/>
                  </a:lnTo>
                  <a:lnTo>
                    <a:pt x="2445004" y="179993"/>
                  </a:lnTo>
                  <a:lnTo>
                    <a:pt x="2404448" y="160200"/>
                  </a:lnTo>
                  <a:lnTo>
                    <a:pt x="2363293" y="141468"/>
                  </a:lnTo>
                  <a:lnTo>
                    <a:pt x="2321556" y="123815"/>
                  </a:lnTo>
                  <a:lnTo>
                    <a:pt x="2279256" y="107260"/>
                  </a:lnTo>
                  <a:lnTo>
                    <a:pt x="2236411" y="91820"/>
                  </a:lnTo>
                  <a:lnTo>
                    <a:pt x="2193037" y="77513"/>
                  </a:lnTo>
                  <a:lnTo>
                    <a:pt x="2149153" y="64357"/>
                  </a:lnTo>
                  <a:lnTo>
                    <a:pt x="2104776" y="52369"/>
                  </a:lnTo>
                  <a:lnTo>
                    <a:pt x="2059925" y="41568"/>
                  </a:lnTo>
                  <a:lnTo>
                    <a:pt x="2014617" y="31971"/>
                  </a:lnTo>
                  <a:lnTo>
                    <a:pt x="1968870" y="23595"/>
                  </a:lnTo>
                  <a:lnTo>
                    <a:pt x="1922702" y="16460"/>
                  </a:lnTo>
                  <a:lnTo>
                    <a:pt x="1876131" y="10581"/>
                  </a:lnTo>
                  <a:lnTo>
                    <a:pt x="1829173" y="5978"/>
                  </a:lnTo>
                  <a:lnTo>
                    <a:pt x="1781848" y="2669"/>
                  </a:lnTo>
                  <a:lnTo>
                    <a:pt x="1734173" y="670"/>
                  </a:lnTo>
                  <a:lnTo>
                    <a:pt x="1686166" y="0"/>
                  </a:lnTo>
                  <a:close/>
                </a:path>
              </a:pathLst>
            </a:custGeom>
            <a:solidFill>
              <a:srgbClr val="8D181A"/>
            </a:solidFill>
          </p:spPr>
          <p:txBody>
            <a:bodyPr wrap="square" lIns="0" tIns="0" rIns="0" bIns="0" rtlCol="0"/>
            <a:lstStyle/>
            <a:p>
              <a:endParaRPr sz="1350" dirty="0"/>
            </a:p>
          </p:txBody>
        </p:sp>
        <p:sp>
          <p:nvSpPr>
            <p:cNvPr id="8" name="object 6"/>
            <p:cNvSpPr/>
            <p:nvPr/>
          </p:nvSpPr>
          <p:spPr>
            <a:xfrm>
              <a:off x="6030976" y="3060702"/>
              <a:ext cx="4829175" cy="4829175"/>
            </a:xfrm>
            <a:custGeom>
              <a:avLst/>
              <a:gdLst/>
              <a:ahLst/>
              <a:cxnLst/>
              <a:rect l="l" t="t" r="r" b="b"/>
              <a:pathLst>
                <a:path w="4829175" h="4829175">
                  <a:moveTo>
                    <a:pt x="2414524" y="4829048"/>
                  </a:moveTo>
                  <a:lnTo>
                    <a:pt x="2462611" y="4828578"/>
                  </a:lnTo>
                  <a:lnTo>
                    <a:pt x="2510470" y="4827176"/>
                  </a:lnTo>
                  <a:lnTo>
                    <a:pt x="2558091" y="4824850"/>
                  </a:lnTo>
                  <a:lnTo>
                    <a:pt x="2605467" y="4821608"/>
                  </a:lnTo>
                  <a:lnTo>
                    <a:pt x="2652588" y="4817460"/>
                  </a:lnTo>
                  <a:lnTo>
                    <a:pt x="2699445" y="4812413"/>
                  </a:lnTo>
                  <a:lnTo>
                    <a:pt x="2746031" y="4806477"/>
                  </a:lnTo>
                  <a:lnTo>
                    <a:pt x="2792335" y="4799661"/>
                  </a:lnTo>
                  <a:lnTo>
                    <a:pt x="2838351" y="4791972"/>
                  </a:lnTo>
                  <a:lnTo>
                    <a:pt x="2884068" y="4783420"/>
                  </a:lnTo>
                  <a:lnTo>
                    <a:pt x="2929478" y="4774014"/>
                  </a:lnTo>
                  <a:lnTo>
                    <a:pt x="2974573" y="4763762"/>
                  </a:lnTo>
                  <a:lnTo>
                    <a:pt x="3019343" y="4752672"/>
                  </a:lnTo>
                  <a:lnTo>
                    <a:pt x="3063781" y="4740755"/>
                  </a:lnTo>
                  <a:lnTo>
                    <a:pt x="3107877" y="4728017"/>
                  </a:lnTo>
                  <a:lnTo>
                    <a:pt x="3151622" y="4714468"/>
                  </a:lnTo>
                  <a:lnTo>
                    <a:pt x="3195009" y="4700117"/>
                  </a:lnTo>
                  <a:lnTo>
                    <a:pt x="3238028" y="4684972"/>
                  </a:lnTo>
                  <a:lnTo>
                    <a:pt x="3280671" y="4669042"/>
                  </a:lnTo>
                  <a:lnTo>
                    <a:pt x="3322928" y="4652336"/>
                  </a:lnTo>
                  <a:lnTo>
                    <a:pt x="3364792" y="4634862"/>
                  </a:lnTo>
                  <a:lnTo>
                    <a:pt x="3406253" y="4616629"/>
                  </a:lnTo>
                  <a:lnTo>
                    <a:pt x="3447303" y="4597646"/>
                  </a:lnTo>
                  <a:lnTo>
                    <a:pt x="3487933" y="4577921"/>
                  </a:lnTo>
                  <a:lnTo>
                    <a:pt x="3528135" y="4557463"/>
                  </a:lnTo>
                  <a:lnTo>
                    <a:pt x="3567899" y="4536282"/>
                  </a:lnTo>
                  <a:lnTo>
                    <a:pt x="3607218" y="4514384"/>
                  </a:lnTo>
                  <a:lnTo>
                    <a:pt x="3646081" y="4491780"/>
                  </a:lnTo>
                  <a:lnTo>
                    <a:pt x="3684482" y="4468478"/>
                  </a:lnTo>
                  <a:lnTo>
                    <a:pt x="3722410" y="4444487"/>
                  </a:lnTo>
                  <a:lnTo>
                    <a:pt x="3759858" y="4419815"/>
                  </a:lnTo>
                  <a:lnTo>
                    <a:pt x="3796816" y="4394471"/>
                  </a:lnTo>
                  <a:lnTo>
                    <a:pt x="3833276" y="4368463"/>
                  </a:lnTo>
                  <a:lnTo>
                    <a:pt x="3869230" y="4341801"/>
                  </a:lnTo>
                  <a:lnTo>
                    <a:pt x="3904668" y="4314493"/>
                  </a:lnTo>
                  <a:lnTo>
                    <a:pt x="3939581" y="4286548"/>
                  </a:lnTo>
                  <a:lnTo>
                    <a:pt x="3973962" y="4257975"/>
                  </a:lnTo>
                  <a:lnTo>
                    <a:pt x="4007801" y="4228781"/>
                  </a:lnTo>
                  <a:lnTo>
                    <a:pt x="4041090" y="4198976"/>
                  </a:lnTo>
                  <a:lnTo>
                    <a:pt x="4073820" y="4168569"/>
                  </a:lnTo>
                  <a:lnTo>
                    <a:pt x="4105982" y="4137568"/>
                  </a:lnTo>
                  <a:lnTo>
                    <a:pt x="4137568" y="4105982"/>
                  </a:lnTo>
                  <a:lnTo>
                    <a:pt x="4168569" y="4073820"/>
                  </a:lnTo>
                  <a:lnTo>
                    <a:pt x="4198976" y="4041090"/>
                  </a:lnTo>
                  <a:lnTo>
                    <a:pt x="4228781" y="4007801"/>
                  </a:lnTo>
                  <a:lnTo>
                    <a:pt x="4257975" y="3973962"/>
                  </a:lnTo>
                  <a:lnTo>
                    <a:pt x="4286548" y="3939581"/>
                  </a:lnTo>
                  <a:lnTo>
                    <a:pt x="4314493" y="3904668"/>
                  </a:lnTo>
                  <a:lnTo>
                    <a:pt x="4341801" y="3869230"/>
                  </a:lnTo>
                  <a:lnTo>
                    <a:pt x="4368463" y="3833276"/>
                  </a:lnTo>
                  <a:lnTo>
                    <a:pt x="4394471" y="3796816"/>
                  </a:lnTo>
                  <a:lnTo>
                    <a:pt x="4419815" y="3759858"/>
                  </a:lnTo>
                  <a:lnTo>
                    <a:pt x="4444487" y="3722410"/>
                  </a:lnTo>
                  <a:lnTo>
                    <a:pt x="4468478" y="3684482"/>
                  </a:lnTo>
                  <a:lnTo>
                    <a:pt x="4491780" y="3646081"/>
                  </a:lnTo>
                  <a:lnTo>
                    <a:pt x="4514384" y="3607218"/>
                  </a:lnTo>
                  <a:lnTo>
                    <a:pt x="4536282" y="3567899"/>
                  </a:lnTo>
                  <a:lnTo>
                    <a:pt x="4557463" y="3528135"/>
                  </a:lnTo>
                  <a:lnTo>
                    <a:pt x="4577921" y="3487933"/>
                  </a:lnTo>
                  <a:lnTo>
                    <a:pt x="4597646" y="3447303"/>
                  </a:lnTo>
                  <a:lnTo>
                    <a:pt x="4616629" y="3406253"/>
                  </a:lnTo>
                  <a:lnTo>
                    <a:pt x="4634862" y="3364792"/>
                  </a:lnTo>
                  <a:lnTo>
                    <a:pt x="4652336" y="3322928"/>
                  </a:lnTo>
                  <a:lnTo>
                    <a:pt x="4669042" y="3280671"/>
                  </a:lnTo>
                  <a:lnTo>
                    <a:pt x="4684972" y="3238028"/>
                  </a:lnTo>
                  <a:lnTo>
                    <a:pt x="4700117" y="3195009"/>
                  </a:lnTo>
                  <a:lnTo>
                    <a:pt x="4714468" y="3151622"/>
                  </a:lnTo>
                  <a:lnTo>
                    <a:pt x="4728017" y="3107877"/>
                  </a:lnTo>
                  <a:lnTo>
                    <a:pt x="4740755" y="3063781"/>
                  </a:lnTo>
                  <a:lnTo>
                    <a:pt x="4752672" y="3019343"/>
                  </a:lnTo>
                  <a:lnTo>
                    <a:pt x="4763762" y="2974573"/>
                  </a:lnTo>
                  <a:lnTo>
                    <a:pt x="4774014" y="2929478"/>
                  </a:lnTo>
                  <a:lnTo>
                    <a:pt x="4783420" y="2884068"/>
                  </a:lnTo>
                  <a:lnTo>
                    <a:pt x="4791972" y="2838351"/>
                  </a:lnTo>
                  <a:lnTo>
                    <a:pt x="4799661" y="2792335"/>
                  </a:lnTo>
                  <a:lnTo>
                    <a:pt x="4806477" y="2746031"/>
                  </a:lnTo>
                  <a:lnTo>
                    <a:pt x="4812413" y="2699445"/>
                  </a:lnTo>
                  <a:lnTo>
                    <a:pt x="4817460" y="2652588"/>
                  </a:lnTo>
                  <a:lnTo>
                    <a:pt x="4821608" y="2605467"/>
                  </a:lnTo>
                  <a:lnTo>
                    <a:pt x="4824850" y="2558091"/>
                  </a:lnTo>
                  <a:lnTo>
                    <a:pt x="4827176" y="2510470"/>
                  </a:lnTo>
                  <a:lnTo>
                    <a:pt x="4828578" y="2462611"/>
                  </a:lnTo>
                  <a:lnTo>
                    <a:pt x="4829048" y="2414524"/>
                  </a:lnTo>
                  <a:lnTo>
                    <a:pt x="4828578" y="2366436"/>
                  </a:lnTo>
                  <a:lnTo>
                    <a:pt x="4827176" y="2318577"/>
                  </a:lnTo>
                  <a:lnTo>
                    <a:pt x="4824850" y="2270956"/>
                  </a:lnTo>
                  <a:lnTo>
                    <a:pt x="4821608" y="2223580"/>
                  </a:lnTo>
                  <a:lnTo>
                    <a:pt x="4817460" y="2176459"/>
                  </a:lnTo>
                  <a:lnTo>
                    <a:pt x="4812413" y="2129602"/>
                  </a:lnTo>
                  <a:lnTo>
                    <a:pt x="4806477" y="2083016"/>
                  </a:lnTo>
                  <a:lnTo>
                    <a:pt x="4799661" y="2036712"/>
                  </a:lnTo>
                  <a:lnTo>
                    <a:pt x="4791972" y="1990696"/>
                  </a:lnTo>
                  <a:lnTo>
                    <a:pt x="4783420" y="1944979"/>
                  </a:lnTo>
                  <a:lnTo>
                    <a:pt x="4774014" y="1899569"/>
                  </a:lnTo>
                  <a:lnTo>
                    <a:pt x="4763762" y="1854474"/>
                  </a:lnTo>
                  <a:lnTo>
                    <a:pt x="4752672" y="1809704"/>
                  </a:lnTo>
                  <a:lnTo>
                    <a:pt x="4740755" y="1765266"/>
                  </a:lnTo>
                  <a:lnTo>
                    <a:pt x="4728017" y="1721170"/>
                  </a:lnTo>
                  <a:lnTo>
                    <a:pt x="4714468" y="1677425"/>
                  </a:lnTo>
                  <a:lnTo>
                    <a:pt x="4700117" y="1634038"/>
                  </a:lnTo>
                  <a:lnTo>
                    <a:pt x="4684972" y="1591019"/>
                  </a:lnTo>
                  <a:lnTo>
                    <a:pt x="4669042" y="1548376"/>
                  </a:lnTo>
                  <a:lnTo>
                    <a:pt x="4652336" y="1506119"/>
                  </a:lnTo>
                  <a:lnTo>
                    <a:pt x="4634862" y="1464255"/>
                  </a:lnTo>
                  <a:lnTo>
                    <a:pt x="4616629" y="1422794"/>
                  </a:lnTo>
                  <a:lnTo>
                    <a:pt x="4597646" y="1381744"/>
                  </a:lnTo>
                  <a:lnTo>
                    <a:pt x="4577921" y="1341114"/>
                  </a:lnTo>
                  <a:lnTo>
                    <a:pt x="4557463" y="1300912"/>
                  </a:lnTo>
                  <a:lnTo>
                    <a:pt x="4536282" y="1261148"/>
                  </a:lnTo>
                  <a:lnTo>
                    <a:pt x="4514384" y="1221829"/>
                  </a:lnTo>
                  <a:lnTo>
                    <a:pt x="4491780" y="1182966"/>
                  </a:lnTo>
                  <a:lnTo>
                    <a:pt x="4468478" y="1144565"/>
                  </a:lnTo>
                  <a:lnTo>
                    <a:pt x="4444487" y="1106637"/>
                  </a:lnTo>
                  <a:lnTo>
                    <a:pt x="4419815" y="1069189"/>
                  </a:lnTo>
                  <a:lnTo>
                    <a:pt x="4394471" y="1032231"/>
                  </a:lnTo>
                  <a:lnTo>
                    <a:pt x="4368463" y="995771"/>
                  </a:lnTo>
                  <a:lnTo>
                    <a:pt x="4341801" y="959817"/>
                  </a:lnTo>
                  <a:lnTo>
                    <a:pt x="4314493" y="924379"/>
                  </a:lnTo>
                  <a:lnTo>
                    <a:pt x="4286548" y="889466"/>
                  </a:lnTo>
                  <a:lnTo>
                    <a:pt x="4257975" y="855085"/>
                  </a:lnTo>
                  <a:lnTo>
                    <a:pt x="4228781" y="821246"/>
                  </a:lnTo>
                  <a:lnTo>
                    <a:pt x="4198976" y="787957"/>
                  </a:lnTo>
                  <a:lnTo>
                    <a:pt x="4168569" y="755227"/>
                  </a:lnTo>
                  <a:lnTo>
                    <a:pt x="4137568" y="723065"/>
                  </a:lnTo>
                  <a:lnTo>
                    <a:pt x="4105982" y="691479"/>
                  </a:lnTo>
                  <a:lnTo>
                    <a:pt x="4073820" y="660478"/>
                  </a:lnTo>
                  <a:lnTo>
                    <a:pt x="4041090" y="630071"/>
                  </a:lnTo>
                  <a:lnTo>
                    <a:pt x="4007801" y="600266"/>
                  </a:lnTo>
                  <a:lnTo>
                    <a:pt x="3973962" y="571072"/>
                  </a:lnTo>
                  <a:lnTo>
                    <a:pt x="3939581" y="542499"/>
                  </a:lnTo>
                  <a:lnTo>
                    <a:pt x="3904668" y="514554"/>
                  </a:lnTo>
                  <a:lnTo>
                    <a:pt x="3869230" y="487246"/>
                  </a:lnTo>
                  <a:lnTo>
                    <a:pt x="3833276" y="460584"/>
                  </a:lnTo>
                  <a:lnTo>
                    <a:pt x="3796816" y="434576"/>
                  </a:lnTo>
                  <a:lnTo>
                    <a:pt x="3759858" y="409232"/>
                  </a:lnTo>
                  <a:lnTo>
                    <a:pt x="3722410" y="384560"/>
                  </a:lnTo>
                  <a:lnTo>
                    <a:pt x="3684482" y="360569"/>
                  </a:lnTo>
                  <a:lnTo>
                    <a:pt x="3646081" y="337267"/>
                  </a:lnTo>
                  <a:lnTo>
                    <a:pt x="3607218" y="314663"/>
                  </a:lnTo>
                  <a:lnTo>
                    <a:pt x="3567899" y="292765"/>
                  </a:lnTo>
                  <a:lnTo>
                    <a:pt x="3528135" y="271584"/>
                  </a:lnTo>
                  <a:lnTo>
                    <a:pt x="3487933" y="251126"/>
                  </a:lnTo>
                  <a:lnTo>
                    <a:pt x="3447303" y="231401"/>
                  </a:lnTo>
                  <a:lnTo>
                    <a:pt x="3406253" y="212418"/>
                  </a:lnTo>
                  <a:lnTo>
                    <a:pt x="3364792" y="194185"/>
                  </a:lnTo>
                  <a:lnTo>
                    <a:pt x="3322928" y="176711"/>
                  </a:lnTo>
                  <a:lnTo>
                    <a:pt x="3280671" y="160005"/>
                  </a:lnTo>
                  <a:lnTo>
                    <a:pt x="3238028" y="144075"/>
                  </a:lnTo>
                  <a:lnTo>
                    <a:pt x="3195009" y="128930"/>
                  </a:lnTo>
                  <a:lnTo>
                    <a:pt x="3151622" y="114579"/>
                  </a:lnTo>
                  <a:lnTo>
                    <a:pt x="3107877" y="101030"/>
                  </a:lnTo>
                  <a:lnTo>
                    <a:pt x="3063781" y="88292"/>
                  </a:lnTo>
                  <a:lnTo>
                    <a:pt x="3019343" y="76375"/>
                  </a:lnTo>
                  <a:lnTo>
                    <a:pt x="2974573" y="65285"/>
                  </a:lnTo>
                  <a:lnTo>
                    <a:pt x="2929478" y="55033"/>
                  </a:lnTo>
                  <a:lnTo>
                    <a:pt x="2884068" y="45627"/>
                  </a:lnTo>
                  <a:lnTo>
                    <a:pt x="2838351" y="37075"/>
                  </a:lnTo>
                  <a:lnTo>
                    <a:pt x="2792335" y="29386"/>
                  </a:lnTo>
                  <a:lnTo>
                    <a:pt x="2746031" y="22570"/>
                  </a:lnTo>
                  <a:lnTo>
                    <a:pt x="2699445" y="16634"/>
                  </a:lnTo>
                  <a:lnTo>
                    <a:pt x="2652588" y="11587"/>
                  </a:lnTo>
                  <a:lnTo>
                    <a:pt x="2605467" y="7439"/>
                  </a:lnTo>
                  <a:lnTo>
                    <a:pt x="2558091" y="4197"/>
                  </a:lnTo>
                  <a:lnTo>
                    <a:pt x="2510470" y="1871"/>
                  </a:lnTo>
                  <a:lnTo>
                    <a:pt x="2462611" y="469"/>
                  </a:lnTo>
                  <a:lnTo>
                    <a:pt x="2414524" y="0"/>
                  </a:lnTo>
                  <a:lnTo>
                    <a:pt x="2366436" y="469"/>
                  </a:lnTo>
                  <a:lnTo>
                    <a:pt x="2318577" y="1871"/>
                  </a:lnTo>
                  <a:lnTo>
                    <a:pt x="2270956" y="4197"/>
                  </a:lnTo>
                  <a:lnTo>
                    <a:pt x="2223580" y="7439"/>
                  </a:lnTo>
                  <a:lnTo>
                    <a:pt x="2176459" y="11587"/>
                  </a:lnTo>
                  <a:lnTo>
                    <a:pt x="2129602" y="16634"/>
                  </a:lnTo>
                  <a:lnTo>
                    <a:pt x="2083016" y="22570"/>
                  </a:lnTo>
                  <a:lnTo>
                    <a:pt x="2036712" y="29386"/>
                  </a:lnTo>
                  <a:lnTo>
                    <a:pt x="1990696" y="37075"/>
                  </a:lnTo>
                  <a:lnTo>
                    <a:pt x="1944979" y="45627"/>
                  </a:lnTo>
                  <a:lnTo>
                    <a:pt x="1899569" y="55033"/>
                  </a:lnTo>
                  <a:lnTo>
                    <a:pt x="1854474" y="65285"/>
                  </a:lnTo>
                  <a:lnTo>
                    <a:pt x="1809704" y="76375"/>
                  </a:lnTo>
                  <a:lnTo>
                    <a:pt x="1765266" y="88292"/>
                  </a:lnTo>
                  <a:lnTo>
                    <a:pt x="1721170" y="101030"/>
                  </a:lnTo>
                  <a:lnTo>
                    <a:pt x="1677425" y="114579"/>
                  </a:lnTo>
                  <a:lnTo>
                    <a:pt x="1634038" y="128930"/>
                  </a:lnTo>
                  <a:lnTo>
                    <a:pt x="1591019" y="144075"/>
                  </a:lnTo>
                  <a:lnTo>
                    <a:pt x="1548376" y="160005"/>
                  </a:lnTo>
                  <a:lnTo>
                    <a:pt x="1506119" y="176711"/>
                  </a:lnTo>
                  <a:lnTo>
                    <a:pt x="1464255" y="194185"/>
                  </a:lnTo>
                  <a:lnTo>
                    <a:pt x="1422794" y="212418"/>
                  </a:lnTo>
                  <a:lnTo>
                    <a:pt x="1381744" y="231401"/>
                  </a:lnTo>
                  <a:lnTo>
                    <a:pt x="1341114" y="251126"/>
                  </a:lnTo>
                  <a:lnTo>
                    <a:pt x="1300912" y="271584"/>
                  </a:lnTo>
                  <a:lnTo>
                    <a:pt x="1261148" y="292765"/>
                  </a:lnTo>
                  <a:lnTo>
                    <a:pt x="1221829" y="314663"/>
                  </a:lnTo>
                  <a:lnTo>
                    <a:pt x="1182966" y="337267"/>
                  </a:lnTo>
                  <a:lnTo>
                    <a:pt x="1144565" y="360569"/>
                  </a:lnTo>
                  <a:lnTo>
                    <a:pt x="1106637" y="384560"/>
                  </a:lnTo>
                  <a:lnTo>
                    <a:pt x="1069189" y="409232"/>
                  </a:lnTo>
                  <a:lnTo>
                    <a:pt x="1032231" y="434576"/>
                  </a:lnTo>
                  <a:lnTo>
                    <a:pt x="995771" y="460584"/>
                  </a:lnTo>
                  <a:lnTo>
                    <a:pt x="959817" y="487246"/>
                  </a:lnTo>
                  <a:lnTo>
                    <a:pt x="924379" y="514554"/>
                  </a:lnTo>
                  <a:lnTo>
                    <a:pt x="889466" y="542499"/>
                  </a:lnTo>
                  <a:lnTo>
                    <a:pt x="855085" y="571072"/>
                  </a:lnTo>
                  <a:lnTo>
                    <a:pt x="821246" y="600266"/>
                  </a:lnTo>
                  <a:lnTo>
                    <a:pt x="787957" y="630071"/>
                  </a:lnTo>
                  <a:lnTo>
                    <a:pt x="755227" y="660478"/>
                  </a:lnTo>
                  <a:lnTo>
                    <a:pt x="723065" y="691479"/>
                  </a:lnTo>
                  <a:lnTo>
                    <a:pt x="691479" y="723065"/>
                  </a:lnTo>
                  <a:lnTo>
                    <a:pt x="660478" y="755227"/>
                  </a:lnTo>
                  <a:lnTo>
                    <a:pt x="630071" y="787957"/>
                  </a:lnTo>
                  <a:lnTo>
                    <a:pt x="600266" y="821246"/>
                  </a:lnTo>
                  <a:lnTo>
                    <a:pt x="571072" y="855085"/>
                  </a:lnTo>
                  <a:lnTo>
                    <a:pt x="542499" y="889466"/>
                  </a:lnTo>
                  <a:lnTo>
                    <a:pt x="514554" y="924379"/>
                  </a:lnTo>
                  <a:lnTo>
                    <a:pt x="487246" y="959817"/>
                  </a:lnTo>
                  <a:lnTo>
                    <a:pt x="460584" y="995771"/>
                  </a:lnTo>
                  <a:lnTo>
                    <a:pt x="434576" y="1032231"/>
                  </a:lnTo>
                  <a:lnTo>
                    <a:pt x="409232" y="1069189"/>
                  </a:lnTo>
                  <a:lnTo>
                    <a:pt x="384560" y="1106637"/>
                  </a:lnTo>
                  <a:lnTo>
                    <a:pt x="360569" y="1144565"/>
                  </a:lnTo>
                  <a:lnTo>
                    <a:pt x="337267" y="1182966"/>
                  </a:lnTo>
                  <a:lnTo>
                    <a:pt x="314663" y="1221829"/>
                  </a:lnTo>
                  <a:lnTo>
                    <a:pt x="292765" y="1261148"/>
                  </a:lnTo>
                  <a:lnTo>
                    <a:pt x="271584" y="1300912"/>
                  </a:lnTo>
                  <a:lnTo>
                    <a:pt x="251126" y="1341114"/>
                  </a:lnTo>
                  <a:lnTo>
                    <a:pt x="231401" y="1381744"/>
                  </a:lnTo>
                  <a:lnTo>
                    <a:pt x="212418" y="1422794"/>
                  </a:lnTo>
                  <a:lnTo>
                    <a:pt x="194185" y="1464255"/>
                  </a:lnTo>
                  <a:lnTo>
                    <a:pt x="176711" y="1506119"/>
                  </a:lnTo>
                  <a:lnTo>
                    <a:pt x="160005" y="1548376"/>
                  </a:lnTo>
                  <a:lnTo>
                    <a:pt x="144075" y="1591019"/>
                  </a:lnTo>
                  <a:lnTo>
                    <a:pt x="128930" y="1634038"/>
                  </a:lnTo>
                  <a:lnTo>
                    <a:pt x="114579" y="1677425"/>
                  </a:lnTo>
                  <a:lnTo>
                    <a:pt x="101030" y="1721170"/>
                  </a:lnTo>
                  <a:lnTo>
                    <a:pt x="88292" y="1765266"/>
                  </a:lnTo>
                  <a:lnTo>
                    <a:pt x="76375" y="1809704"/>
                  </a:lnTo>
                  <a:lnTo>
                    <a:pt x="65285" y="1854474"/>
                  </a:lnTo>
                  <a:lnTo>
                    <a:pt x="55033" y="1899569"/>
                  </a:lnTo>
                  <a:lnTo>
                    <a:pt x="45627" y="1944979"/>
                  </a:lnTo>
                  <a:lnTo>
                    <a:pt x="37075" y="1990696"/>
                  </a:lnTo>
                  <a:lnTo>
                    <a:pt x="29386" y="2036712"/>
                  </a:lnTo>
                  <a:lnTo>
                    <a:pt x="22570" y="2083016"/>
                  </a:lnTo>
                  <a:lnTo>
                    <a:pt x="16634" y="2129602"/>
                  </a:lnTo>
                  <a:lnTo>
                    <a:pt x="11587" y="2176459"/>
                  </a:lnTo>
                  <a:lnTo>
                    <a:pt x="7439" y="2223580"/>
                  </a:lnTo>
                  <a:lnTo>
                    <a:pt x="4197" y="2270956"/>
                  </a:lnTo>
                  <a:lnTo>
                    <a:pt x="1871" y="2318577"/>
                  </a:lnTo>
                  <a:lnTo>
                    <a:pt x="469" y="2366436"/>
                  </a:lnTo>
                  <a:lnTo>
                    <a:pt x="0" y="2414524"/>
                  </a:lnTo>
                  <a:lnTo>
                    <a:pt x="469" y="2462611"/>
                  </a:lnTo>
                  <a:lnTo>
                    <a:pt x="1871" y="2510470"/>
                  </a:lnTo>
                  <a:lnTo>
                    <a:pt x="4197" y="2558091"/>
                  </a:lnTo>
                  <a:lnTo>
                    <a:pt x="7439" y="2605467"/>
                  </a:lnTo>
                  <a:lnTo>
                    <a:pt x="11587" y="2652588"/>
                  </a:lnTo>
                  <a:lnTo>
                    <a:pt x="16634" y="2699445"/>
                  </a:lnTo>
                  <a:lnTo>
                    <a:pt x="22570" y="2746031"/>
                  </a:lnTo>
                  <a:lnTo>
                    <a:pt x="29386" y="2792335"/>
                  </a:lnTo>
                  <a:lnTo>
                    <a:pt x="37075" y="2838351"/>
                  </a:lnTo>
                  <a:lnTo>
                    <a:pt x="45627" y="2884068"/>
                  </a:lnTo>
                  <a:lnTo>
                    <a:pt x="55033" y="2929478"/>
                  </a:lnTo>
                  <a:lnTo>
                    <a:pt x="65285" y="2974573"/>
                  </a:lnTo>
                  <a:lnTo>
                    <a:pt x="76375" y="3019343"/>
                  </a:lnTo>
                  <a:lnTo>
                    <a:pt x="88292" y="3063781"/>
                  </a:lnTo>
                  <a:lnTo>
                    <a:pt x="101030" y="3107877"/>
                  </a:lnTo>
                  <a:lnTo>
                    <a:pt x="114579" y="3151622"/>
                  </a:lnTo>
                  <a:lnTo>
                    <a:pt x="128930" y="3195009"/>
                  </a:lnTo>
                  <a:lnTo>
                    <a:pt x="144075" y="3238028"/>
                  </a:lnTo>
                  <a:lnTo>
                    <a:pt x="160005" y="3280671"/>
                  </a:lnTo>
                  <a:lnTo>
                    <a:pt x="176711" y="3322928"/>
                  </a:lnTo>
                  <a:lnTo>
                    <a:pt x="194185" y="3364792"/>
                  </a:lnTo>
                  <a:lnTo>
                    <a:pt x="212418" y="3406253"/>
                  </a:lnTo>
                  <a:lnTo>
                    <a:pt x="231401" y="3447303"/>
                  </a:lnTo>
                  <a:lnTo>
                    <a:pt x="251126" y="3487933"/>
                  </a:lnTo>
                  <a:lnTo>
                    <a:pt x="271584" y="3528135"/>
                  </a:lnTo>
                  <a:lnTo>
                    <a:pt x="292765" y="3567899"/>
                  </a:lnTo>
                  <a:lnTo>
                    <a:pt x="314663" y="3607218"/>
                  </a:lnTo>
                  <a:lnTo>
                    <a:pt x="337267" y="3646081"/>
                  </a:lnTo>
                  <a:lnTo>
                    <a:pt x="360569" y="3684482"/>
                  </a:lnTo>
                  <a:lnTo>
                    <a:pt x="384560" y="3722410"/>
                  </a:lnTo>
                  <a:lnTo>
                    <a:pt x="409232" y="3759858"/>
                  </a:lnTo>
                  <a:lnTo>
                    <a:pt x="434576" y="3796816"/>
                  </a:lnTo>
                  <a:lnTo>
                    <a:pt x="460584" y="3833276"/>
                  </a:lnTo>
                  <a:lnTo>
                    <a:pt x="487246" y="3869230"/>
                  </a:lnTo>
                  <a:lnTo>
                    <a:pt x="514554" y="3904668"/>
                  </a:lnTo>
                  <a:lnTo>
                    <a:pt x="542499" y="3939581"/>
                  </a:lnTo>
                  <a:lnTo>
                    <a:pt x="571072" y="3973962"/>
                  </a:lnTo>
                  <a:lnTo>
                    <a:pt x="600266" y="4007801"/>
                  </a:lnTo>
                  <a:lnTo>
                    <a:pt x="630071" y="4041090"/>
                  </a:lnTo>
                  <a:lnTo>
                    <a:pt x="660478" y="4073820"/>
                  </a:lnTo>
                  <a:lnTo>
                    <a:pt x="691479" y="4105982"/>
                  </a:lnTo>
                  <a:lnTo>
                    <a:pt x="723065" y="4137568"/>
                  </a:lnTo>
                  <a:lnTo>
                    <a:pt x="755227" y="4168569"/>
                  </a:lnTo>
                  <a:lnTo>
                    <a:pt x="787957" y="4198976"/>
                  </a:lnTo>
                  <a:lnTo>
                    <a:pt x="821246" y="4228781"/>
                  </a:lnTo>
                  <a:lnTo>
                    <a:pt x="855085" y="4257975"/>
                  </a:lnTo>
                  <a:lnTo>
                    <a:pt x="889466" y="4286548"/>
                  </a:lnTo>
                  <a:lnTo>
                    <a:pt x="924379" y="4314493"/>
                  </a:lnTo>
                  <a:lnTo>
                    <a:pt x="959817" y="4341801"/>
                  </a:lnTo>
                  <a:lnTo>
                    <a:pt x="995771" y="4368463"/>
                  </a:lnTo>
                  <a:lnTo>
                    <a:pt x="1032231" y="4394471"/>
                  </a:lnTo>
                  <a:lnTo>
                    <a:pt x="1069189" y="4419815"/>
                  </a:lnTo>
                  <a:lnTo>
                    <a:pt x="1106637" y="4444487"/>
                  </a:lnTo>
                  <a:lnTo>
                    <a:pt x="1144565" y="4468478"/>
                  </a:lnTo>
                  <a:lnTo>
                    <a:pt x="1182966" y="4491780"/>
                  </a:lnTo>
                  <a:lnTo>
                    <a:pt x="1221829" y="4514384"/>
                  </a:lnTo>
                  <a:lnTo>
                    <a:pt x="1261148" y="4536282"/>
                  </a:lnTo>
                  <a:lnTo>
                    <a:pt x="1300912" y="4557463"/>
                  </a:lnTo>
                  <a:lnTo>
                    <a:pt x="1341114" y="4577921"/>
                  </a:lnTo>
                  <a:lnTo>
                    <a:pt x="1381744" y="4597646"/>
                  </a:lnTo>
                  <a:lnTo>
                    <a:pt x="1422794" y="4616629"/>
                  </a:lnTo>
                  <a:lnTo>
                    <a:pt x="1464255" y="4634862"/>
                  </a:lnTo>
                  <a:lnTo>
                    <a:pt x="1506119" y="4652336"/>
                  </a:lnTo>
                  <a:lnTo>
                    <a:pt x="1548376" y="4669042"/>
                  </a:lnTo>
                  <a:lnTo>
                    <a:pt x="1591019" y="4684972"/>
                  </a:lnTo>
                  <a:lnTo>
                    <a:pt x="1634038" y="4700117"/>
                  </a:lnTo>
                  <a:lnTo>
                    <a:pt x="1677425" y="4714468"/>
                  </a:lnTo>
                  <a:lnTo>
                    <a:pt x="1721170" y="4728017"/>
                  </a:lnTo>
                  <a:lnTo>
                    <a:pt x="1765266" y="4740755"/>
                  </a:lnTo>
                  <a:lnTo>
                    <a:pt x="1809704" y="4752672"/>
                  </a:lnTo>
                  <a:lnTo>
                    <a:pt x="1854474" y="4763762"/>
                  </a:lnTo>
                  <a:lnTo>
                    <a:pt x="1899569" y="4774014"/>
                  </a:lnTo>
                  <a:lnTo>
                    <a:pt x="1944979" y="4783420"/>
                  </a:lnTo>
                  <a:lnTo>
                    <a:pt x="1990696" y="4791972"/>
                  </a:lnTo>
                  <a:lnTo>
                    <a:pt x="2036712" y="4799661"/>
                  </a:lnTo>
                  <a:lnTo>
                    <a:pt x="2083016" y="4806477"/>
                  </a:lnTo>
                  <a:lnTo>
                    <a:pt x="2129602" y="4812413"/>
                  </a:lnTo>
                  <a:lnTo>
                    <a:pt x="2176459" y="4817460"/>
                  </a:lnTo>
                  <a:lnTo>
                    <a:pt x="2223580" y="4821608"/>
                  </a:lnTo>
                  <a:lnTo>
                    <a:pt x="2270956" y="4824850"/>
                  </a:lnTo>
                  <a:lnTo>
                    <a:pt x="2318577" y="4827176"/>
                  </a:lnTo>
                  <a:lnTo>
                    <a:pt x="2366436" y="4828578"/>
                  </a:lnTo>
                  <a:lnTo>
                    <a:pt x="2414524" y="4829048"/>
                  </a:lnTo>
                  <a:close/>
                </a:path>
              </a:pathLst>
            </a:custGeom>
            <a:ln w="38100">
              <a:solidFill>
                <a:srgbClr val="D1D3D4"/>
              </a:solidFill>
            </a:ln>
          </p:spPr>
          <p:txBody>
            <a:bodyPr wrap="square" lIns="0" tIns="0" rIns="0" bIns="0" rtlCol="0"/>
            <a:lstStyle/>
            <a:p>
              <a:endParaRPr sz="1350" dirty="0"/>
            </a:p>
          </p:txBody>
        </p:sp>
        <p:sp>
          <p:nvSpPr>
            <p:cNvPr id="9" name="object 7"/>
            <p:cNvSpPr/>
            <p:nvPr/>
          </p:nvSpPr>
          <p:spPr>
            <a:xfrm>
              <a:off x="6485672" y="3531791"/>
              <a:ext cx="508000" cy="508000"/>
            </a:xfrm>
            <a:custGeom>
              <a:avLst/>
              <a:gdLst/>
              <a:ahLst/>
              <a:cxnLst/>
              <a:rect l="l" t="t" r="r" b="b"/>
              <a:pathLst>
                <a:path w="508000" h="508000">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4092" y="299657"/>
                  </a:lnTo>
                  <a:lnTo>
                    <a:pt x="15890" y="342630"/>
                  </a:lnTo>
                  <a:lnTo>
                    <a:pt x="34677" y="382200"/>
                  </a:lnTo>
                  <a:lnTo>
                    <a:pt x="59736" y="417650"/>
                  </a:lnTo>
                  <a:lnTo>
                    <a:pt x="90349" y="448263"/>
                  </a:lnTo>
                  <a:lnTo>
                    <a:pt x="125799" y="473322"/>
                  </a:lnTo>
                  <a:lnTo>
                    <a:pt x="165369" y="492109"/>
                  </a:lnTo>
                  <a:lnTo>
                    <a:pt x="208342" y="503907"/>
                  </a:lnTo>
                  <a:lnTo>
                    <a:pt x="254000" y="508000"/>
                  </a:lnTo>
                  <a:lnTo>
                    <a:pt x="299657" y="503907"/>
                  </a:lnTo>
                  <a:lnTo>
                    <a:pt x="342630" y="492109"/>
                  </a:lnTo>
                  <a:lnTo>
                    <a:pt x="382200" y="473322"/>
                  </a:lnTo>
                  <a:lnTo>
                    <a:pt x="417650" y="448263"/>
                  </a:lnTo>
                  <a:lnTo>
                    <a:pt x="448263" y="417650"/>
                  </a:lnTo>
                  <a:lnTo>
                    <a:pt x="473322" y="382200"/>
                  </a:lnTo>
                  <a:lnTo>
                    <a:pt x="492109" y="342630"/>
                  </a:lnTo>
                  <a:lnTo>
                    <a:pt x="503907" y="299657"/>
                  </a:lnTo>
                  <a:lnTo>
                    <a:pt x="508000" y="254000"/>
                  </a:lnTo>
                  <a:lnTo>
                    <a:pt x="503907" y="208342"/>
                  </a:lnTo>
                  <a:lnTo>
                    <a:pt x="492109" y="165369"/>
                  </a:lnTo>
                  <a:lnTo>
                    <a:pt x="473322" y="125799"/>
                  </a:lnTo>
                  <a:lnTo>
                    <a:pt x="448263" y="90349"/>
                  </a:lnTo>
                  <a:lnTo>
                    <a:pt x="417650" y="59736"/>
                  </a:lnTo>
                  <a:lnTo>
                    <a:pt x="382200" y="34677"/>
                  </a:lnTo>
                  <a:lnTo>
                    <a:pt x="342630" y="15890"/>
                  </a:lnTo>
                  <a:lnTo>
                    <a:pt x="299657" y="4092"/>
                  </a:lnTo>
                  <a:lnTo>
                    <a:pt x="254000" y="0"/>
                  </a:lnTo>
                  <a:close/>
                </a:path>
              </a:pathLst>
            </a:custGeom>
            <a:solidFill>
              <a:srgbClr val="CD2026"/>
            </a:solidFill>
          </p:spPr>
          <p:txBody>
            <a:bodyPr wrap="square" lIns="0" tIns="0" rIns="0" bIns="0" rtlCol="0"/>
            <a:lstStyle/>
            <a:p>
              <a:endParaRPr sz="1350" dirty="0"/>
            </a:p>
          </p:txBody>
        </p:sp>
        <p:sp>
          <p:nvSpPr>
            <p:cNvPr id="10" name="object 8"/>
            <p:cNvSpPr/>
            <p:nvPr/>
          </p:nvSpPr>
          <p:spPr>
            <a:xfrm>
              <a:off x="9857996" y="3531791"/>
              <a:ext cx="508000" cy="508000"/>
            </a:xfrm>
            <a:custGeom>
              <a:avLst/>
              <a:gdLst/>
              <a:ahLst/>
              <a:cxnLst/>
              <a:rect l="l" t="t" r="r" b="b"/>
              <a:pathLst>
                <a:path w="508000" h="508000">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4092" y="299657"/>
                  </a:lnTo>
                  <a:lnTo>
                    <a:pt x="15890" y="342630"/>
                  </a:lnTo>
                  <a:lnTo>
                    <a:pt x="34677" y="382200"/>
                  </a:lnTo>
                  <a:lnTo>
                    <a:pt x="59736" y="417650"/>
                  </a:lnTo>
                  <a:lnTo>
                    <a:pt x="90349" y="448263"/>
                  </a:lnTo>
                  <a:lnTo>
                    <a:pt x="125799" y="473322"/>
                  </a:lnTo>
                  <a:lnTo>
                    <a:pt x="165369" y="492109"/>
                  </a:lnTo>
                  <a:lnTo>
                    <a:pt x="208342" y="503907"/>
                  </a:lnTo>
                  <a:lnTo>
                    <a:pt x="254000" y="508000"/>
                  </a:lnTo>
                  <a:lnTo>
                    <a:pt x="299657" y="503907"/>
                  </a:lnTo>
                  <a:lnTo>
                    <a:pt x="342630" y="492109"/>
                  </a:lnTo>
                  <a:lnTo>
                    <a:pt x="382200" y="473322"/>
                  </a:lnTo>
                  <a:lnTo>
                    <a:pt x="417650" y="448263"/>
                  </a:lnTo>
                  <a:lnTo>
                    <a:pt x="448263" y="417650"/>
                  </a:lnTo>
                  <a:lnTo>
                    <a:pt x="473322" y="382200"/>
                  </a:lnTo>
                  <a:lnTo>
                    <a:pt x="492109" y="342630"/>
                  </a:lnTo>
                  <a:lnTo>
                    <a:pt x="503907" y="299657"/>
                  </a:lnTo>
                  <a:lnTo>
                    <a:pt x="508000" y="254000"/>
                  </a:lnTo>
                  <a:lnTo>
                    <a:pt x="503907" y="208342"/>
                  </a:lnTo>
                  <a:lnTo>
                    <a:pt x="492109" y="165369"/>
                  </a:lnTo>
                  <a:lnTo>
                    <a:pt x="473322" y="125799"/>
                  </a:lnTo>
                  <a:lnTo>
                    <a:pt x="448263" y="90349"/>
                  </a:lnTo>
                  <a:lnTo>
                    <a:pt x="417650" y="59736"/>
                  </a:lnTo>
                  <a:lnTo>
                    <a:pt x="382200" y="34677"/>
                  </a:lnTo>
                  <a:lnTo>
                    <a:pt x="342630" y="15890"/>
                  </a:lnTo>
                  <a:lnTo>
                    <a:pt x="299657" y="4092"/>
                  </a:lnTo>
                  <a:lnTo>
                    <a:pt x="254000" y="0"/>
                  </a:lnTo>
                  <a:close/>
                </a:path>
              </a:pathLst>
            </a:custGeom>
            <a:solidFill>
              <a:srgbClr val="6D6E71"/>
            </a:solidFill>
          </p:spPr>
          <p:txBody>
            <a:bodyPr wrap="square" lIns="0" tIns="0" rIns="0" bIns="0" rtlCol="0"/>
            <a:lstStyle/>
            <a:p>
              <a:endParaRPr sz="1350"/>
            </a:p>
          </p:txBody>
        </p:sp>
        <p:sp>
          <p:nvSpPr>
            <p:cNvPr id="11" name="object 9"/>
            <p:cNvSpPr/>
            <p:nvPr/>
          </p:nvSpPr>
          <p:spPr>
            <a:xfrm>
              <a:off x="9857996" y="6923025"/>
              <a:ext cx="508000" cy="508000"/>
            </a:xfrm>
            <a:custGeom>
              <a:avLst/>
              <a:gdLst/>
              <a:ahLst/>
              <a:cxnLst/>
              <a:rect l="l" t="t" r="r" b="b"/>
              <a:pathLst>
                <a:path w="508000" h="508000">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4092" y="299657"/>
                  </a:lnTo>
                  <a:lnTo>
                    <a:pt x="15890" y="342630"/>
                  </a:lnTo>
                  <a:lnTo>
                    <a:pt x="34677" y="382200"/>
                  </a:lnTo>
                  <a:lnTo>
                    <a:pt x="59736" y="417650"/>
                  </a:lnTo>
                  <a:lnTo>
                    <a:pt x="90349" y="448263"/>
                  </a:lnTo>
                  <a:lnTo>
                    <a:pt x="125799" y="473322"/>
                  </a:lnTo>
                  <a:lnTo>
                    <a:pt x="165369" y="492109"/>
                  </a:lnTo>
                  <a:lnTo>
                    <a:pt x="208342" y="503907"/>
                  </a:lnTo>
                  <a:lnTo>
                    <a:pt x="254000" y="508000"/>
                  </a:lnTo>
                  <a:lnTo>
                    <a:pt x="299657" y="503907"/>
                  </a:lnTo>
                  <a:lnTo>
                    <a:pt x="342630" y="492109"/>
                  </a:lnTo>
                  <a:lnTo>
                    <a:pt x="382200" y="473322"/>
                  </a:lnTo>
                  <a:lnTo>
                    <a:pt x="417650" y="448263"/>
                  </a:lnTo>
                  <a:lnTo>
                    <a:pt x="448263" y="417650"/>
                  </a:lnTo>
                  <a:lnTo>
                    <a:pt x="473322" y="382200"/>
                  </a:lnTo>
                  <a:lnTo>
                    <a:pt x="492109" y="342630"/>
                  </a:lnTo>
                  <a:lnTo>
                    <a:pt x="503907" y="299657"/>
                  </a:lnTo>
                  <a:lnTo>
                    <a:pt x="508000" y="254000"/>
                  </a:lnTo>
                  <a:lnTo>
                    <a:pt x="503907" y="208342"/>
                  </a:lnTo>
                  <a:lnTo>
                    <a:pt x="492109" y="165369"/>
                  </a:lnTo>
                  <a:lnTo>
                    <a:pt x="473322" y="125799"/>
                  </a:lnTo>
                  <a:lnTo>
                    <a:pt x="448263" y="90349"/>
                  </a:lnTo>
                  <a:lnTo>
                    <a:pt x="417650" y="59736"/>
                  </a:lnTo>
                  <a:lnTo>
                    <a:pt x="382200" y="34677"/>
                  </a:lnTo>
                  <a:lnTo>
                    <a:pt x="342630" y="15890"/>
                  </a:lnTo>
                  <a:lnTo>
                    <a:pt x="299657" y="4092"/>
                  </a:lnTo>
                  <a:lnTo>
                    <a:pt x="254000" y="0"/>
                  </a:lnTo>
                  <a:close/>
                </a:path>
              </a:pathLst>
            </a:custGeom>
            <a:solidFill>
              <a:srgbClr val="BC7D6A"/>
            </a:solidFill>
          </p:spPr>
          <p:txBody>
            <a:bodyPr wrap="square" lIns="0" tIns="0" rIns="0" bIns="0" rtlCol="0"/>
            <a:lstStyle/>
            <a:p>
              <a:endParaRPr sz="1350"/>
            </a:p>
          </p:txBody>
        </p:sp>
        <p:sp>
          <p:nvSpPr>
            <p:cNvPr id="12" name="object 10"/>
            <p:cNvSpPr/>
            <p:nvPr/>
          </p:nvSpPr>
          <p:spPr>
            <a:xfrm>
              <a:off x="6485672" y="6923025"/>
              <a:ext cx="508000" cy="508000"/>
            </a:xfrm>
            <a:custGeom>
              <a:avLst/>
              <a:gdLst/>
              <a:ahLst/>
              <a:cxnLst/>
              <a:rect l="l" t="t" r="r" b="b"/>
              <a:pathLst>
                <a:path w="508000" h="508000">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4092" y="299657"/>
                  </a:lnTo>
                  <a:lnTo>
                    <a:pt x="15890" y="342630"/>
                  </a:lnTo>
                  <a:lnTo>
                    <a:pt x="34677" y="382200"/>
                  </a:lnTo>
                  <a:lnTo>
                    <a:pt x="59736" y="417650"/>
                  </a:lnTo>
                  <a:lnTo>
                    <a:pt x="90349" y="448263"/>
                  </a:lnTo>
                  <a:lnTo>
                    <a:pt x="125799" y="473322"/>
                  </a:lnTo>
                  <a:lnTo>
                    <a:pt x="165369" y="492109"/>
                  </a:lnTo>
                  <a:lnTo>
                    <a:pt x="208342" y="503907"/>
                  </a:lnTo>
                  <a:lnTo>
                    <a:pt x="254000" y="508000"/>
                  </a:lnTo>
                  <a:lnTo>
                    <a:pt x="299657" y="503907"/>
                  </a:lnTo>
                  <a:lnTo>
                    <a:pt x="342630" y="492109"/>
                  </a:lnTo>
                  <a:lnTo>
                    <a:pt x="382200" y="473322"/>
                  </a:lnTo>
                  <a:lnTo>
                    <a:pt x="417650" y="448263"/>
                  </a:lnTo>
                  <a:lnTo>
                    <a:pt x="448263" y="417650"/>
                  </a:lnTo>
                  <a:lnTo>
                    <a:pt x="473322" y="382200"/>
                  </a:lnTo>
                  <a:lnTo>
                    <a:pt x="492109" y="342630"/>
                  </a:lnTo>
                  <a:lnTo>
                    <a:pt x="503907" y="299657"/>
                  </a:lnTo>
                  <a:lnTo>
                    <a:pt x="508000" y="254000"/>
                  </a:lnTo>
                  <a:lnTo>
                    <a:pt x="503907" y="208342"/>
                  </a:lnTo>
                  <a:lnTo>
                    <a:pt x="492109" y="165369"/>
                  </a:lnTo>
                  <a:lnTo>
                    <a:pt x="473322" y="125799"/>
                  </a:lnTo>
                  <a:lnTo>
                    <a:pt x="448263" y="90349"/>
                  </a:lnTo>
                  <a:lnTo>
                    <a:pt x="417650" y="59736"/>
                  </a:lnTo>
                  <a:lnTo>
                    <a:pt x="382200" y="34677"/>
                  </a:lnTo>
                  <a:lnTo>
                    <a:pt x="342630" y="15890"/>
                  </a:lnTo>
                  <a:lnTo>
                    <a:pt x="299657" y="4092"/>
                  </a:lnTo>
                  <a:lnTo>
                    <a:pt x="254000" y="0"/>
                  </a:lnTo>
                  <a:close/>
                </a:path>
              </a:pathLst>
            </a:custGeom>
            <a:solidFill>
              <a:srgbClr val="8D181A"/>
            </a:solidFill>
          </p:spPr>
          <p:txBody>
            <a:bodyPr wrap="square" lIns="0" tIns="0" rIns="0" bIns="0" rtlCol="0"/>
            <a:lstStyle/>
            <a:p>
              <a:endParaRPr sz="1350"/>
            </a:p>
          </p:txBody>
        </p:sp>
      </p:grpSp>
      <p:sp>
        <p:nvSpPr>
          <p:cNvPr id="13" name="object 11"/>
          <p:cNvSpPr txBox="1"/>
          <p:nvPr/>
        </p:nvSpPr>
        <p:spPr>
          <a:xfrm>
            <a:off x="4776830" y="2908476"/>
            <a:ext cx="1714500" cy="932948"/>
          </a:xfrm>
          <a:prstGeom prst="rect">
            <a:avLst/>
          </a:prstGeom>
        </p:spPr>
        <p:txBody>
          <a:bodyPr vert="horz" wrap="square" lIns="0" tIns="9525" rIns="0" bIns="0" rtlCol="0">
            <a:spAutoFit/>
          </a:bodyPr>
          <a:lstStyle/>
          <a:p>
            <a:pPr marL="9525" marR="3810" indent="-476" algn="ctr">
              <a:spcBef>
                <a:spcPts val="75"/>
              </a:spcBef>
            </a:pPr>
            <a:r>
              <a:rPr lang="fr-FR" sz="1500" b="1" dirty="0">
                <a:solidFill>
                  <a:srgbClr val="FFFFFF"/>
                </a:solidFill>
                <a:latin typeface="Caviar Dreams"/>
                <a:cs typeface="Caviar Dreams"/>
              </a:rPr>
              <a:t>La création d’une infrastructure citoyenne de transitions</a:t>
            </a:r>
            <a:endParaRPr sz="1500" dirty="0">
              <a:latin typeface="Caviar Dreams"/>
              <a:cs typeface="Caviar Dreams"/>
            </a:endParaRPr>
          </a:p>
        </p:txBody>
      </p:sp>
      <p:sp>
        <p:nvSpPr>
          <p:cNvPr id="14" name="object 12"/>
          <p:cNvSpPr txBox="1"/>
          <p:nvPr/>
        </p:nvSpPr>
        <p:spPr>
          <a:xfrm>
            <a:off x="714370" y="1325882"/>
            <a:ext cx="4624388" cy="1807546"/>
          </a:xfrm>
          <a:prstGeom prst="rect">
            <a:avLst/>
          </a:prstGeom>
        </p:spPr>
        <p:txBody>
          <a:bodyPr vert="horz" wrap="square" lIns="0" tIns="9525" rIns="0" bIns="0" rtlCol="0">
            <a:spAutoFit/>
          </a:bodyPr>
          <a:lstStyle/>
          <a:p>
            <a:pPr marL="9525" marR="1568767">
              <a:spcBef>
                <a:spcPts val="75"/>
              </a:spcBef>
            </a:pPr>
            <a:r>
              <a:rPr lang="fr-FR" sz="1350" b="1" dirty="0">
                <a:solidFill>
                  <a:srgbClr val="231F20"/>
                </a:solidFill>
                <a:latin typeface="Caviar Dreams"/>
                <a:cs typeface="Caviar Dreams"/>
              </a:rPr>
              <a:t>Feuille de route 2030 </a:t>
            </a:r>
          </a:p>
          <a:p>
            <a:pPr marL="9525" marR="1568767">
              <a:spcBef>
                <a:spcPts val="75"/>
              </a:spcBef>
            </a:pPr>
            <a:r>
              <a:rPr lang="fr-FR" sz="1350" b="1" dirty="0">
                <a:solidFill>
                  <a:srgbClr val="231F20"/>
                </a:solidFill>
                <a:latin typeface="Caviar Dreams"/>
                <a:cs typeface="Caviar Dreams"/>
              </a:rPr>
              <a:t>Caen, quartiers en transition</a:t>
            </a:r>
          </a:p>
          <a:p>
            <a:pPr marL="9525" marR="1568767">
              <a:spcBef>
                <a:spcPts val="75"/>
              </a:spcBef>
            </a:pPr>
            <a:endParaRPr lang="fr-FR" sz="1200" b="1" dirty="0">
              <a:solidFill>
                <a:srgbClr val="231F20"/>
              </a:solidFill>
              <a:latin typeface="Caviar Dreams"/>
              <a:cs typeface="Caviar Dreams"/>
            </a:endParaRPr>
          </a:p>
          <a:p>
            <a:pPr marL="9525" marR="1568767">
              <a:spcBef>
                <a:spcPts val="75"/>
              </a:spcBef>
            </a:pPr>
            <a:r>
              <a:rPr lang="fr-FR" sz="1200" dirty="0">
                <a:solidFill>
                  <a:srgbClr val="231F20"/>
                </a:solidFill>
                <a:latin typeface="Open Sans"/>
                <a:cs typeface="Open Sans"/>
              </a:rPr>
              <a:t>- 25 orientations prioritaires</a:t>
            </a:r>
          </a:p>
          <a:p>
            <a:pPr marL="9525" marR="1568767">
              <a:spcBef>
                <a:spcPts val="75"/>
              </a:spcBef>
            </a:pPr>
            <a:r>
              <a:rPr lang="fr-FR" sz="1200" dirty="0">
                <a:solidFill>
                  <a:srgbClr val="231F20"/>
                </a:solidFill>
                <a:latin typeface="Open Sans"/>
                <a:cs typeface="Open Sans"/>
              </a:rPr>
              <a:t>- Une feuille de route </a:t>
            </a:r>
            <a:r>
              <a:rPr lang="fr-FR" sz="1200" dirty="0" err="1">
                <a:solidFill>
                  <a:srgbClr val="231F20"/>
                </a:solidFill>
                <a:latin typeface="Open Sans"/>
                <a:cs typeface="Open Sans"/>
              </a:rPr>
              <a:t>coconstruite</a:t>
            </a:r>
            <a:endParaRPr lang="fr-FR" sz="1200" dirty="0">
              <a:solidFill>
                <a:srgbClr val="231F20"/>
              </a:solidFill>
              <a:latin typeface="Open Sans"/>
              <a:cs typeface="Open Sans"/>
            </a:endParaRPr>
          </a:p>
          <a:p>
            <a:pPr marL="9525" marR="1568767">
              <a:spcBef>
                <a:spcPts val="75"/>
              </a:spcBef>
            </a:pPr>
            <a:r>
              <a:rPr lang="fr-FR" sz="1200" dirty="0">
                <a:solidFill>
                  <a:srgbClr val="231F20"/>
                </a:solidFill>
                <a:latin typeface="Open Sans"/>
                <a:cs typeface="Open Sans"/>
              </a:rPr>
              <a:t>- Indicateurs de suivi et de résultat </a:t>
            </a:r>
          </a:p>
          <a:p>
            <a:pPr marL="9525" marR="1568767">
              <a:spcBef>
                <a:spcPts val="75"/>
              </a:spcBef>
            </a:pPr>
            <a:r>
              <a:rPr lang="fr-FR" sz="1200" dirty="0">
                <a:solidFill>
                  <a:srgbClr val="231F20"/>
                </a:solidFill>
                <a:latin typeface="Open Sans"/>
                <a:cs typeface="Open Sans"/>
              </a:rPr>
              <a:t>- Rôle de la cartographie</a:t>
            </a:r>
          </a:p>
          <a:p>
            <a:pPr marL="9525" marR="1568767">
              <a:spcBef>
                <a:spcPts val="75"/>
              </a:spcBef>
            </a:pPr>
            <a:r>
              <a:rPr lang="fr-FR" sz="1200" dirty="0">
                <a:solidFill>
                  <a:srgbClr val="231F20"/>
                </a:solidFill>
                <a:latin typeface="Open Sans"/>
                <a:cs typeface="Open Sans"/>
              </a:rPr>
              <a:t>- Rapport développement durable et budget vert</a:t>
            </a:r>
            <a:endParaRPr lang="fr-FR" sz="1200" dirty="0">
              <a:solidFill>
                <a:srgbClr val="231F20"/>
              </a:solidFill>
              <a:latin typeface="Open Sans"/>
              <a:cs typeface="Open Sans"/>
            </a:endParaRPr>
          </a:p>
        </p:txBody>
      </p:sp>
      <p:sp>
        <p:nvSpPr>
          <p:cNvPr id="15" name="object 13"/>
          <p:cNvSpPr txBox="1"/>
          <p:nvPr/>
        </p:nvSpPr>
        <p:spPr>
          <a:xfrm>
            <a:off x="714370" y="4277082"/>
            <a:ext cx="5257800" cy="2546210"/>
          </a:xfrm>
          <a:prstGeom prst="rect">
            <a:avLst/>
          </a:prstGeom>
        </p:spPr>
        <p:txBody>
          <a:bodyPr vert="horz" wrap="square" lIns="0" tIns="9525" rIns="0" bIns="0" rtlCol="0">
            <a:spAutoFit/>
          </a:bodyPr>
          <a:lstStyle/>
          <a:p>
            <a:pPr marL="9525" marR="1568767">
              <a:spcBef>
                <a:spcPts val="75"/>
              </a:spcBef>
            </a:pPr>
            <a:r>
              <a:rPr lang="fr-FR" sz="1350" b="1" dirty="0">
                <a:solidFill>
                  <a:srgbClr val="231F20"/>
                </a:solidFill>
                <a:latin typeface="Caviar Dreams"/>
                <a:cs typeface="Caviar Dreams"/>
              </a:rPr>
              <a:t>Labellisation de lieux de transitions</a:t>
            </a:r>
          </a:p>
          <a:p>
            <a:pPr marL="9525" marR="1568767">
              <a:spcBef>
                <a:spcPts val="75"/>
              </a:spcBef>
            </a:pPr>
            <a:endParaRPr lang="fr-FR" sz="1350" b="1" dirty="0">
              <a:solidFill>
                <a:srgbClr val="231F20"/>
              </a:solidFill>
              <a:latin typeface="Caviar Dreams"/>
              <a:cs typeface="Caviar Dreams"/>
            </a:endParaRPr>
          </a:p>
          <a:p>
            <a:pPr marL="9525" marR="1568767">
              <a:spcBef>
                <a:spcPts val="75"/>
              </a:spcBef>
            </a:pPr>
            <a:r>
              <a:rPr lang="fr-FR" sz="1200" dirty="0">
                <a:solidFill>
                  <a:srgbClr val="231F20"/>
                </a:solidFill>
                <a:latin typeface="Caviar Dreams"/>
                <a:cs typeface="Caviar Dreams"/>
              </a:rPr>
              <a:t>- </a:t>
            </a:r>
            <a:r>
              <a:rPr lang="fr-FR" sz="1200" dirty="0">
                <a:solidFill>
                  <a:srgbClr val="231F20"/>
                </a:solidFill>
                <a:latin typeface="Open Sans"/>
                <a:cs typeface="Caviar Dreams"/>
              </a:rPr>
              <a:t>Programme de formation aux transitions dans les quartiers </a:t>
            </a:r>
            <a:endParaRPr lang="fr-FR" sz="1200" dirty="0">
              <a:solidFill>
                <a:srgbClr val="231F20"/>
              </a:solidFill>
              <a:latin typeface="Open Sans"/>
              <a:cs typeface="Open Sans"/>
            </a:endParaRPr>
          </a:p>
          <a:p>
            <a:pPr marL="9525" marR="1568767">
              <a:spcBef>
                <a:spcPts val="75"/>
              </a:spcBef>
            </a:pPr>
            <a:r>
              <a:rPr lang="fr-FR" sz="1200" dirty="0">
                <a:solidFill>
                  <a:srgbClr val="231F20"/>
                </a:solidFill>
                <a:latin typeface="Open Sans"/>
                <a:cs typeface="Open Sans"/>
              </a:rPr>
              <a:t>- Projets partagés de quartiers dans le cadre de la feuille de route et des contrats de ville pour les quartiers prioritaires </a:t>
            </a:r>
          </a:p>
          <a:p>
            <a:pPr marL="9525" marR="1568767">
              <a:spcBef>
                <a:spcPts val="75"/>
              </a:spcBef>
            </a:pPr>
            <a:r>
              <a:rPr lang="fr-FR" sz="1200" dirty="0">
                <a:solidFill>
                  <a:srgbClr val="231F20"/>
                </a:solidFill>
                <a:latin typeface="Open Sans"/>
                <a:cs typeface="Open Sans"/>
              </a:rPr>
              <a:t>- Investissement dans des lieux consacrés aux transitions au cœur des quartiers (centres socio-culturels, MJC, PVQ…)</a:t>
            </a:r>
          </a:p>
          <a:p>
            <a:pPr marL="9525" marR="1568767">
              <a:spcBef>
                <a:spcPts val="75"/>
              </a:spcBef>
            </a:pPr>
            <a:r>
              <a:rPr lang="fr-FR" sz="1200" dirty="0">
                <a:solidFill>
                  <a:srgbClr val="231F20"/>
                </a:solidFill>
                <a:latin typeface="Open Sans"/>
                <a:cs typeface="Open Sans"/>
              </a:rPr>
              <a:t>- Programme annuel « Caen Nature »</a:t>
            </a:r>
            <a:endParaRPr lang="fr-FR" sz="1200" dirty="0">
              <a:solidFill>
                <a:srgbClr val="231F20"/>
              </a:solidFill>
              <a:latin typeface="Open Sans"/>
              <a:cs typeface="Open Sans"/>
            </a:endParaRPr>
          </a:p>
          <a:p>
            <a:pPr marL="223838" marR="1568767" indent="-214313">
              <a:spcBef>
                <a:spcPts val="75"/>
              </a:spcBef>
              <a:buFontTx/>
              <a:buChar char="-"/>
            </a:pPr>
            <a:endParaRPr lang="fr-FR" sz="1200" dirty="0">
              <a:solidFill>
                <a:srgbClr val="231F20"/>
              </a:solidFill>
              <a:latin typeface="Caviar Dreams"/>
              <a:cs typeface="Caviar Dreams"/>
            </a:endParaRPr>
          </a:p>
          <a:p>
            <a:pPr marL="223838" marR="1568767" indent="-214313">
              <a:spcBef>
                <a:spcPts val="75"/>
              </a:spcBef>
              <a:buFontTx/>
              <a:buChar char="-"/>
            </a:pPr>
            <a:endParaRPr sz="1200" dirty="0">
              <a:solidFill>
                <a:srgbClr val="231F20"/>
              </a:solidFill>
              <a:latin typeface="Caviar Dreams"/>
              <a:cs typeface="Caviar Dreams"/>
            </a:endParaRPr>
          </a:p>
        </p:txBody>
      </p:sp>
      <p:sp>
        <p:nvSpPr>
          <p:cNvPr id="16" name="object 14"/>
          <p:cNvSpPr txBox="1"/>
          <p:nvPr/>
        </p:nvSpPr>
        <p:spPr>
          <a:xfrm>
            <a:off x="7939082" y="1380801"/>
            <a:ext cx="3690938" cy="1879361"/>
          </a:xfrm>
          <a:prstGeom prst="rect">
            <a:avLst/>
          </a:prstGeom>
        </p:spPr>
        <p:txBody>
          <a:bodyPr vert="horz" wrap="square" lIns="0" tIns="9525" rIns="0" bIns="0" rtlCol="0">
            <a:spAutoFit/>
          </a:bodyPr>
          <a:lstStyle/>
          <a:p>
            <a:pPr marL="9525" marR="1568767">
              <a:spcBef>
                <a:spcPts val="75"/>
              </a:spcBef>
            </a:pPr>
            <a:r>
              <a:rPr lang="fr-FR" sz="1350" b="1" dirty="0">
                <a:solidFill>
                  <a:srgbClr val="231F20"/>
                </a:solidFill>
                <a:latin typeface="Caviar Dreams"/>
                <a:cs typeface="Caviar Dreams"/>
              </a:rPr>
              <a:t>Création de communs</a:t>
            </a:r>
            <a:endParaRPr sz="1350" b="1" dirty="0">
              <a:solidFill>
                <a:srgbClr val="231F20"/>
              </a:solidFill>
              <a:latin typeface="Caviar Dreams"/>
              <a:cs typeface="Caviar Dreams"/>
            </a:endParaRPr>
          </a:p>
          <a:p>
            <a:pPr marL="9525" marR="3810" algn="just"/>
            <a:endParaRPr lang="fr-FR" sz="1200" dirty="0">
              <a:solidFill>
                <a:srgbClr val="231F20"/>
              </a:solidFill>
              <a:latin typeface="Open Sans"/>
              <a:cs typeface="Open Sans"/>
            </a:endParaRPr>
          </a:p>
          <a:p>
            <a:pPr marL="9525" marR="3810" algn="just"/>
            <a:r>
              <a:rPr lang="fr-FR" sz="1200" dirty="0">
                <a:solidFill>
                  <a:srgbClr val="231F20"/>
                </a:solidFill>
                <a:latin typeface="Open Sans"/>
                <a:cs typeface="Open Sans"/>
              </a:rPr>
              <a:t>- 12 sites de production photovoltaïque sur la ville de Caen</a:t>
            </a:r>
          </a:p>
          <a:p>
            <a:pPr marL="9525" marR="3810" algn="just"/>
            <a:r>
              <a:rPr lang="fr-FR" sz="1200" dirty="0">
                <a:solidFill>
                  <a:srgbClr val="231F20"/>
                </a:solidFill>
                <a:latin typeface="Open Sans"/>
                <a:cs typeface="Open Sans"/>
              </a:rPr>
              <a:t>- Consommation directe, vente ou autoconsommation collective étendue</a:t>
            </a:r>
          </a:p>
          <a:p>
            <a:pPr marL="9525" marR="3810" algn="just"/>
            <a:r>
              <a:rPr lang="fr-FR" sz="1200" dirty="0">
                <a:solidFill>
                  <a:srgbClr val="231F20"/>
                </a:solidFill>
                <a:latin typeface="Open Sans"/>
                <a:cs typeface="Open Sans"/>
              </a:rPr>
              <a:t>- Projet de site de production participatif au boulodrome de </a:t>
            </a:r>
            <a:r>
              <a:rPr lang="fr-FR" sz="1200" dirty="0" err="1">
                <a:solidFill>
                  <a:srgbClr val="231F20"/>
                </a:solidFill>
                <a:latin typeface="Open Sans"/>
                <a:cs typeface="Open Sans"/>
              </a:rPr>
              <a:t>Venoix</a:t>
            </a:r>
            <a:endParaRPr lang="fr-FR" sz="1200" dirty="0">
              <a:solidFill>
                <a:srgbClr val="231F20"/>
              </a:solidFill>
              <a:latin typeface="Open Sans"/>
              <a:cs typeface="Open Sans"/>
            </a:endParaRPr>
          </a:p>
          <a:p>
            <a:pPr marL="9525" marR="3810" algn="just"/>
            <a:r>
              <a:rPr lang="fr-FR" sz="1200" dirty="0">
                <a:solidFill>
                  <a:srgbClr val="231F20"/>
                </a:solidFill>
                <a:latin typeface="Open Sans"/>
                <a:cs typeface="Open Sans"/>
              </a:rPr>
              <a:t>- Une ceinture verte et des productions hors-sol</a:t>
            </a:r>
          </a:p>
          <a:p>
            <a:pPr marL="9525" marR="3810" algn="just"/>
            <a:endParaRPr lang="fr-FR" sz="1200" dirty="0">
              <a:solidFill>
                <a:srgbClr val="231F20"/>
              </a:solidFill>
              <a:latin typeface="Open Sans"/>
              <a:cs typeface="Open Sans"/>
            </a:endParaRPr>
          </a:p>
        </p:txBody>
      </p:sp>
      <p:sp>
        <p:nvSpPr>
          <p:cNvPr id="17" name="object 15"/>
          <p:cNvSpPr txBox="1"/>
          <p:nvPr/>
        </p:nvSpPr>
        <p:spPr>
          <a:xfrm>
            <a:off x="7939082" y="4312920"/>
            <a:ext cx="4043368" cy="2629566"/>
          </a:xfrm>
          <a:prstGeom prst="rect">
            <a:avLst/>
          </a:prstGeom>
        </p:spPr>
        <p:txBody>
          <a:bodyPr vert="horz" wrap="square" lIns="0" tIns="9525" rIns="0" bIns="0" rtlCol="0">
            <a:spAutoFit/>
          </a:bodyPr>
          <a:lstStyle/>
          <a:p>
            <a:pPr marL="9525" marR="1568767">
              <a:spcBef>
                <a:spcPts val="75"/>
              </a:spcBef>
            </a:pPr>
            <a:r>
              <a:rPr lang="fr-FR" sz="1350" b="1" dirty="0">
                <a:solidFill>
                  <a:srgbClr val="231F20"/>
                </a:solidFill>
                <a:latin typeface="Caviar Dreams"/>
                <a:cs typeface="Caviar Dreams"/>
              </a:rPr>
              <a:t>Volet innovation et expérimentation </a:t>
            </a:r>
            <a:endParaRPr sz="1350" b="1" dirty="0">
              <a:solidFill>
                <a:srgbClr val="231F20"/>
              </a:solidFill>
              <a:latin typeface="Caviar Dreams"/>
              <a:cs typeface="Caviar Dreams"/>
            </a:endParaRPr>
          </a:p>
          <a:p>
            <a:pPr>
              <a:spcBef>
                <a:spcPts val="15"/>
              </a:spcBef>
            </a:pPr>
            <a:endParaRPr sz="1125" dirty="0">
              <a:latin typeface="Caviar Dreams"/>
              <a:cs typeface="Caviar Dreams"/>
            </a:endParaRPr>
          </a:p>
          <a:p>
            <a:pPr marL="9525" marR="3810" algn="just"/>
            <a:r>
              <a:rPr lang="fr-FR" sz="1200" dirty="0">
                <a:solidFill>
                  <a:srgbClr val="231F20"/>
                </a:solidFill>
                <a:latin typeface="Open Sans"/>
                <a:cs typeface="Open Sans"/>
              </a:rPr>
              <a:t>- Travaux réguliers avec des groupes d’étudiants (université de Caen, </a:t>
            </a:r>
            <a:r>
              <a:rPr lang="fr-FR" sz="1200" dirty="0">
                <a:solidFill>
                  <a:srgbClr val="231F20"/>
                </a:solidFill>
                <a:latin typeface="Open Sans"/>
                <a:cs typeface="Open Sans"/>
              </a:rPr>
              <a:t>École des Ponts </a:t>
            </a:r>
            <a:r>
              <a:rPr lang="fr-FR" sz="1200" dirty="0">
                <a:solidFill>
                  <a:srgbClr val="231F20"/>
                </a:solidFill>
                <a:latin typeface="Open Sans"/>
                <a:cs typeface="Open Sans"/>
              </a:rPr>
              <a:t>– </a:t>
            </a:r>
            <a:r>
              <a:rPr lang="fr-FR" sz="1200" dirty="0" err="1">
                <a:solidFill>
                  <a:srgbClr val="231F20"/>
                </a:solidFill>
                <a:latin typeface="Open Sans"/>
                <a:cs typeface="Open Sans"/>
              </a:rPr>
              <a:t>ParisTech</a:t>
            </a:r>
            <a:r>
              <a:rPr lang="fr-FR" sz="1200" dirty="0">
                <a:solidFill>
                  <a:srgbClr val="231F20"/>
                </a:solidFill>
                <a:latin typeface="Open Sans"/>
                <a:cs typeface="Open Sans"/>
              </a:rPr>
              <a:t>)</a:t>
            </a:r>
          </a:p>
          <a:p>
            <a:pPr marL="9525" marR="3810" algn="just"/>
            <a:r>
              <a:rPr lang="fr-FR" sz="1200" dirty="0">
                <a:solidFill>
                  <a:srgbClr val="231F20"/>
                </a:solidFill>
                <a:latin typeface="Open Sans"/>
                <a:cs typeface="Open Sans"/>
              </a:rPr>
              <a:t>- Participation au </a:t>
            </a:r>
            <a:r>
              <a:rPr lang="fr-FR" sz="1200" dirty="0" err="1">
                <a:solidFill>
                  <a:srgbClr val="231F20"/>
                </a:solidFill>
                <a:latin typeface="Open Sans"/>
                <a:cs typeface="Open Sans"/>
              </a:rPr>
              <a:t>Hackathon</a:t>
            </a:r>
            <a:r>
              <a:rPr lang="fr-FR" sz="1200" dirty="0">
                <a:solidFill>
                  <a:srgbClr val="231F20"/>
                </a:solidFill>
                <a:latin typeface="Open Sans"/>
                <a:cs typeface="Open Sans"/>
              </a:rPr>
              <a:t> du </a:t>
            </a:r>
            <a:r>
              <a:rPr lang="fr-FR" sz="1200" dirty="0" err="1">
                <a:solidFill>
                  <a:srgbClr val="231F20"/>
                </a:solidFill>
                <a:latin typeface="Open Sans"/>
                <a:cs typeface="Open Sans"/>
              </a:rPr>
              <a:t>MoHo</a:t>
            </a:r>
            <a:endParaRPr lang="fr-FR" sz="1200" dirty="0">
              <a:solidFill>
                <a:srgbClr val="231F20"/>
              </a:solidFill>
              <a:latin typeface="Open Sans"/>
              <a:cs typeface="Open Sans"/>
            </a:endParaRPr>
          </a:p>
          <a:p>
            <a:pPr marL="9525" marR="3810" algn="just"/>
            <a:r>
              <a:rPr lang="fr-FR" sz="1200" dirty="0">
                <a:solidFill>
                  <a:srgbClr val="231F20"/>
                </a:solidFill>
                <a:latin typeface="Open Sans"/>
                <a:cs typeface="Open Sans"/>
              </a:rPr>
              <a:t>- Déploiement de stations de mesure des îlots de chaleur par l’équipe d’Olivier </a:t>
            </a:r>
            <a:r>
              <a:rPr lang="fr-FR" sz="1200" dirty="0" err="1">
                <a:solidFill>
                  <a:srgbClr val="231F20"/>
                </a:solidFill>
                <a:latin typeface="Open Sans"/>
                <a:cs typeface="Open Sans"/>
              </a:rPr>
              <a:t>Cantat</a:t>
            </a:r>
            <a:r>
              <a:rPr lang="fr-FR" sz="1200" dirty="0">
                <a:solidFill>
                  <a:srgbClr val="231F20"/>
                </a:solidFill>
                <a:latin typeface="Open Sans"/>
                <a:cs typeface="Open Sans"/>
              </a:rPr>
              <a:t> (université de Caen-Normandie)</a:t>
            </a:r>
          </a:p>
          <a:p>
            <a:pPr marL="9525" marR="3810" algn="just"/>
            <a:r>
              <a:rPr lang="fr-FR" sz="1200" dirty="0">
                <a:solidFill>
                  <a:srgbClr val="231F20"/>
                </a:solidFill>
                <a:latin typeface="Open Sans"/>
                <a:cs typeface="Open Sans"/>
              </a:rPr>
              <a:t>- Liens avec la ville jumelle de </a:t>
            </a:r>
            <a:r>
              <a:rPr lang="fr-FR" sz="1200" dirty="0" err="1">
                <a:solidFill>
                  <a:srgbClr val="231F20"/>
                </a:solidFill>
                <a:latin typeface="Open Sans"/>
                <a:cs typeface="Open Sans"/>
              </a:rPr>
              <a:t>Würtzburg</a:t>
            </a:r>
            <a:r>
              <a:rPr lang="fr-FR" sz="1200" dirty="0">
                <a:solidFill>
                  <a:srgbClr val="231F20"/>
                </a:solidFill>
                <a:latin typeface="Open Sans"/>
                <a:cs typeface="Open Sans"/>
              </a:rPr>
              <a:t> (Allemagne) autour de l’énergie. </a:t>
            </a:r>
          </a:p>
          <a:p>
            <a:pPr marL="9525" marR="3810" algn="just"/>
            <a:r>
              <a:rPr lang="fr-FR" sz="1200" dirty="0">
                <a:solidFill>
                  <a:srgbClr val="231F20"/>
                </a:solidFill>
                <a:latin typeface="Open Sans"/>
                <a:cs typeface="Open Sans"/>
              </a:rPr>
              <a:t>- Expérimentations sur des sites-laboratoires comme la Presqu’île</a:t>
            </a:r>
          </a:p>
          <a:p>
            <a:pPr marL="9525" marR="3810" algn="just"/>
            <a:endParaRPr lang="fr-FR" sz="1200" dirty="0">
              <a:solidFill>
                <a:srgbClr val="231F20"/>
              </a:solidFill>
              <a:latin typeface="Open Sans"/>
              <a:cs typeface="Open Sans"/>
            </a:endParaRPr>
          </a:p>
        </p:txBody>
      </p:sp>
      <p:sp>
        <p:nvSpPr>
          <p:cNvPr id="18" name="object 16"/>
          <p:cNvSpPr/>
          <p:nvPr/>
        </p:nvSpPr>
        <p:spPr>
          <a:xfrm>
            <a:off x="723896" y="1200150"/>
            <a:ext cx="535781" cy="0"/>
          </a:xfrm>
          <a:custGeom>
            <a:avLst/>
            <a:gdLst/>
            <a:ahLst/>
            <a:cxnLst/>
            <a:rect l="l" t="t" r="r" b="b"/>
            <a:pathLst>
              <a:path w="714375">
                <a:moveTo>
                  <a:pt x="0" y="0"/>
                </a:moveTo>
                <a:lnTo>
                  <a:pt x="714375" y="0"/>
                </a:lnTo>
              </a:path>
            </a:pathLst>
          </a:custGeom>
          <a:ln w="38100">
            <a:solidFill>
              <a:srgbClr val="CD2026"/>
            </a:solidFill>
          </a:ln>
        </p:spPr>
        <p:txBody>
          <a:bodyPr wrap="square" lIns="0" tIns="0" rIns="0" bIns="0" rtlCol="0"/>
          <a:lstStyle/>
          <a:p>
            <a:endParaRPr sz="1350"/>
          </a:p>
        </p:txBody>
      </p:sp>
      <p:sp>
        <p:nvSpPr>
          <p:cNvPr id="19" name="object 17"/>
          <p:cNvSpPr/>
          <p:nvPr/>
        </p:nvSpPr>
        <p:spPr>
          <a:xfrm>
            <a:off x="7948609" y="1255069"/>
            <a:ext cx="535781" cy="0"/>
          </a:xfrm>
          <a:custGeom>
            <a:avLst/>
            <a:gdLst/>
            <a:ahLst/>
            <a:cxnLst/>
            <a:rect l="l" t="t" r="r" b="b"/>
            <a:pathLst>
              <a:path w="714375">
                <a:moveTo>
                  <a:pt x="0" y="0"/>
                </a:moveTo>
                <a:lnTo>
                  <a:pt x="714375" y="0"/>
                </a:lnTo>
              </a:path>
            </a:pathLst>
          </a:custGeom>
          <a:ln w="38100">
            <a:solidFill>
              <a:srgbClr val="6D6E71"/>
            </a:solidFill>
          </a:ln>
        </p:spPr>
        <p:txBody>
          <a:bodyPr wrap="square" lIns="0" tIns="0" rIns="0" bIns="0" rtlCol="0"/>
          <a:lstStyle/>
          <a:p>
            <a:endParaRPr sz="1350"/>
          </a:p>
        </p:txBody>
      </p:sp>
      <p:sp>
        <p:nvSpPr>
          <p:cNvPr id="20" name="object 18"/>
          <p:cNvSpPr/>
          <p:nvPr/>
        </p:nvSpPr>
        <p:spPr>
          <a:xfrm>
            <a:off x="723896" y="4158598"/>
            <a:ext cx="535781" cy="0"/>
          </a:xfrm>
          <a:custGeom>
            <a:avLst/>
            <a:gdLst/>
            <a:ahLst/>
            <a:cxnLst/>
            <a:rect l="l" t="t" r="r" b="b"/>
            <a:pathLst>
              <a:path w="714375">
                <a:moveTo>
                  <a:pt x="0" y="0"/>
                </a:moveTo>
                <a:lnTo>
                  <a:pt x="714375" y="0"/>
                </a:lnTo>
              </a:path>
            </a:pathLst>
          </a:custGeom>
          <a:ln w="38100">
            <a:solidFill>
              <a:srgbClr val="8D181A"/>
            </a:solidFill>
          </a:ln>
        </p:spPr>
        <p:txBody>
          <a:bodyPr wrap="square" lIns="0" tIns="0" rIns="0" bIns="0" rtlCol="0"/>
          <a:lstStyle/>
          <a:p>
            <a:endParaRPr sz="1350"/>
          </a:p>
        </p:txBody>
      </p:sp>
      <p:sp>
        <p:nvSpPr>
          <p:cNvPr id="21" name="object 19"/>
          <p:cNvSpPr/>
          <p:nvPr/>
        </p:nvSpPr>
        <p:spPr>
          <a:xfrm>
            <a:off x="7948609" y="4194436"/>
            <a:ext cx="535781" cy="0"/>
          </a:xfrm>
          <a:custGeom>
            <a:avLst/>
            <a:gdLst/>
            <a:ahLst/>
            <a:cxnLst/>
            <a:rect l="l" t="t" r="r" b="b"/>
            <a:pathLst>
              <a:path w="714375">
                <a:moveTo>
                  <a:pt x="0" y="0"/>
                </a:moveTo>
                <a:lnTo>
                  <a:pt x="714375" y="0"/>
                </a:lnTo>
              </a:path>
            </a:pathLst>
          </a:custGeom>
          <a:ln w="38100">
            <a:solidFill>
              <a:srgbClr val="BC7D6A"/>
            </a:solidFill>
          </a:ln>
        </p:spPr>
        <p:txBody>
          <a:bodyPr wrap="square" lIns="0" tIns="0" rIns="0" bIns="0" rtlCol="0"/>
          <a:lstStyle/>
          <a:p>
            <a:endParaRPr sz="1350"/>
          </a:p>
        </p:txBody>
      </p:sp>
    </p:spTree>
    <p:extLst>
      <p:ext uri="{BB962C8B-B14F-4D97-AF65-F5344CB8AC3E}">
        <p14:creationId xmlns:p14="http://schemas.microsoft.com/office/powerpoint/2010/main" val="7792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666750" y="171450"/>
            <a:ext cx="1230154" cy="946413"/>
          </a:xfrm>
          <a:prstGeom prst="rect">
            <a:avLst/>
          </a:prstGeom>
        </p:spPr>
        <p:txBody>
          <a:bodyPr vert="horz" wrap="square" lIns="0" tIns="11430" rIns="0" bIns="0" rtlCol="0">
            <a:spAutoFit/>
          </a:bodyPr>
          <a:lstStyle/>
          <a:p>
            <a:pPr marL="9525">
              <a:spcBef>
                <a:spcPts val="90"/>
              </a:spcBef>
            </a:pPr>
            <a:r>
              <a:rPr sz="6075" b="1" spc="-19" dirty="0" smtClean="0">
                <a:latin typeface="Caviar Dreams"/>
                <a:cs typeface="Caviar Dreams"/>
              </a:rPr>
              <a:t>0</a:t>
            </a:r>
            <a:r>
              <a:rPr lang="fr-FR" sz="6075" b="1" spc="-19" dirty="0" smtClean="0">
                <a:latin typeface="Caviar Dreams"/>
                <a:cs typeface="Caviar Dreams"/>
              </a:rPr>
              <a:t>1</a:t>
            </a:r>
            <a:r>
              <a:rPr sz="6075" b="1" spc="-19" dirty="0" smtClean="0">
                <a:latin typeface="Caviar Dreams"/>
                <a:cs typeface="Caviar Dreams"/>
              </a:rPr>
              <a:t>.</a:t>
            </a:r>
            <a:endParaRPr sz="6075" dirty="0">
              <a:latin typeface="Caviar Dreams"/>
              <a:cs typeface="Caviar Dreams"/>
            </a:endParaRPr>
          </a:p>
        </p:txBody>
      </p:sp>
      <p:sp>
        <p:nvSpPr>
          <p:cNvPr id="7" name="object 7"/>
          <p:cNvSpPr txBox="1"/>
          <p:nvPr/>
        </p:nvSpPr>
        <p:spPr>
          <a:xfrm>
            <a:off x="2095641" y="803084"/>
            <a:ext cx="6115486" cy="1015791"/>
          </a:xfrm>
          <a:prstGeom prst="rect">
            <a:avLst/>
          </a:prstGeom>
        </p:spPr>
        <p:txBody>
          <a:bodyPr vert="horz" wrap="square" lIns="0" tIns="148590" rIns="0" bIns="0" rtlCol="0">
            <a:spAutoFit/>
          </a:bodyPr>
          <a:lstStyle/>
          <a:p>
            <a:pPr marL="9525">
              <a:spcBef>
                <a:spcPts val="450"/>
              </a:spcBef>
            </a:pPr>
            <a:r>
              <a:rPr lang="fr-FR" sz="2813" b="1" dirty="0" smtClean="0">
                <a:latin typeface="Caviar Dreams"/>
                <a:cs typeface="Caviar Dreams"/>
              </a:rPr>
              <a:t>Situation </a:t>
            </a:r>
            <a:r>
              <a:rPr lang="fr-FR" sz="2813" b="1" dirty="0" err="1" smtClean="0">
                <a:latin typeface="Caviar Dreams"/>
                <a:cs typeface="Caviar Dreams"/>
              </a:rPr>
              <a:t>multiscalaire</a:t>
            </a:r>
            <a:r>
              <a:rPr lang="fr-FR" sz="2813" b="1" dirty="0" smtClean="0">
                <a:latin typeface="Caviar Dreams"/>
                <a:cs typeface="Caviar Dreams"/>
              </a:rPr>
              <a:t> du territoire caennais</a:t>
            </a:r>
            <a:endParaRPr lang="fr-FR" sz="1200" dirty="0">
              <a:latin typeface="Open Sans"/>
              <a:cs typeface="Open Sans"/>
            </a:endParaRPr>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9450" y="268990"/>
            <a:ext cx="1008144" cy="981317"/>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154" y="2255779"/>
            <a:ext cx="5266601" cy="3375891"/>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791" y="2255779"/>
            <a:ext cx="5063836" cy="3375891"/>
          </a:xfrm>
          <a:prstGeom prst="rect">
            <a:avLst/>
          </a:prstGeom>
        </p:spPr>
      </p:pic>
      <p:sp>
        <p:nvSpPr>
          <p:cNvPr id="11" name="ZoneTexte 10"/>
          <p:cNvSpPr txBox="1"/>
          <p:nvPr/>
        </p:nvSpPr>
        <p:spPr>
          <a:xfrm>
            <a:off x="1004738" y="5631670"/>
            <a:ext cx="6646435" cy="338554"/>
          </a:xfrm>
          <a:prstGeom prst="rect">
            <a:avLst/>
          </a:prstGeom>
          <a:noFill/>
        </p:spPr>
        <p:txBody>
          <a:bodyPr wrap="none" rtlCol="0">
            <a:spAutoFit/>
          </a:bodyPr>
          <a:lstStyle/>
          <a:p>
            <a:r>
              <a:rPr lang="fr-FR" sz="1600" dirty="0" smtClean="0">
                <a:solidFill>
                  <a:schemeClr val="tx1"/>
                </a:solidFill>
              </a:rPr>
              <a:t>Bibliothèque Alexis de Tocqueville et Hôtel d’</a:t>
            </a:r>
            <a:r>
              <a:rPr lang="fr-FR" sz="1600" dirty="0" err="1" smtClean="0">
                <a:solidFill>
                  <a:schemeClr val="tx1"/>
                </a:solidFill>
              </a:rPr>
              <a:t>Escoville</a:t>
            </a:r>
            <a:r>
              <a:rPr lang="fr-FR" sz="1600" dirty="0" smtClean="0">
                <a:solidFill>
                  <a:schemeClr val="tx1"/>
                </a:solidFill>
              </a:rPr>
              <a:t>, © </a:t>
            </a:r>
            <a:r>
              <a:rPr lang="fr-FR" sz="1600" dirty="0" smtClean="0"/>
              <a:t>CLM Tourisme</a:t>
            </a:r>
            <a:r>
              <a:rPr lang="fr-FR" sz="1600" dirty="0" smtClean="0">
                <a:solidFill>
                  <a:schemeClr val="tx1"/>
                </a:solidFill>
              </a:rPr>
              <a:t>, 2024</a:t>
            </a:r>
            <a:endParaRPr lang="fr-FR" sz="1600" dirty="0">
              <a:solidFill>
                <a:schemeClr val="tx1"/>
              </a:solidFill>
            </a:endParaRPr>
          </a:p>
        </p:txBody>
      </p:sp>
    </p:spTree>
    <p:extLst>
      <p:ext uri="{BB962C8B-B14F-4D97-AF65-F5344CB8AC3E}">
        <p14:creationId xmlns:p14="http://schemas.microsoft.com/office/powerpoint/2010/main" val="42324590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8672" y="440575"/>
            <a:ext cx="6333059" cy="5631612"/>
          </a:xfrm>
          <a:prstGeom prst="rect">
            <a:avLst/>
          </a:prstGeom>
        </p:spPr>
      </p:pic>
      <p:pic>
        <p:nvPicPr>
          <p:cNvPr id="3" name="Image 2"/>
          <p:cNvPicPr>
            <a:picLocks noChangeAspect="1"/>
          </p:cNvPicPr>
          <p:nvPr/>
        </p:nvPicPr>
        <p:blipFill>
          <a:blip r:embed="rId3"/>
          <a:stretch>
            <a:fillRect/>
          </a:stretch>
        </p:blipFill>
        <p:spPr>
          <a:xfrm>
            <a:off x="6758247" y="1446411"/>
            <a:ext cx="5359558" cy="3619940"/>
          </a:xfrm>
          <a:prstGeom prst="rect">
            <a:avLst/>
          </a:prstGeom>
        </p:spPr>
      </p:pic>
    </p:spTree>
    <p:extLst>
      <p:ext uri="{BB962C8B-B14F-4D97-AF65-F5344CB8AC3E}">
        <p14:creationId xmlns:p14="http://schemas.microsoft.com/office/powerpoint/2010/main" val="31385461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838200" y="514350"/>
            <a:ext cx="3378994" cy="5915025"/>
          </a:xfrm>
          <a:prstGeom prst="rect">
            <a:avLst/>
          </a:prstGeom>
        </p:spPr>
      </p:pic>
      <p:pic>
        <p:nvPicPr>
          <p:cNvPr id="4" name="Image 3"/>
          <p:cNvPicPr>
            <a:picLocks noChangeAspect="1"/>
          </p:cNvPicPr>
          <p:nvPr/>
        </p:nvPicPr>
        <p:blipFill>
          <a:blip r:embed="rId3"/>
          <a:stretch>
            <a:fillRect/>
          </a:stretch>
        </p:blipFill>
        <p:spPr>
          <a:xfrm>
            <a:off x="4495800" y="514350"/>
            <a:ext cx="3349979" cy="5915025"/>
          </a:xfrm>
          <a:prstGeom prst="rect">
            <a:avLst/>
          </a:prstGeom>
        </p:spPr>
      </p:pic>
      <p:sp>
        <p:nvSpPr>
          <p:cNvPr id="6" name="Rectangle 5"/>
          <p:cNvSpPr/>
          <p:nvPr/>
        </p:nvSpPr>
        <p:spPr>
          <a:xfrm>
            <a:off x="11010900" y="196836"/>
            <a:ext cx="971550" cy="1003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 name="object 2"/>
          <p:cNvSpPr txBox="1"/>
          <p:nvPr/>
        </p:nvSpPr>
        <p:spPr>
          <a:xfrm>
            <a:off x="8039100" y="433473"/>
            <a:ext cx="3770435" cy="6195927"/>
          </a:xfrm>
          <a:prstGeom prst="rect">
            <a:avLst/>
          </a:prstGeom>
        </p:spPr>
        <p:txBody>
          <a:bodyPr vert="horz" wrap="square" lIns="0" tIns="100965" rIns="0" bIns="0" rtlCol="0">
            <a:spAutoFit/>
          </a:bodyPr>
          <a:lstStyle/>
          <a:p>
            <a:pPr marR="3810" algn="just">
              <a:tabLst>
                <a:tab pos="1362551" algn="l"/>
                <a:tab pos="1558766" algn="l"/>
                <a:tab pos="2025491" algn="l"/>
              </a:tabLst>
            </a:pPr>
            <a:r>
              <a:rPr lang="fr-FR" sz="1650" b="1" dirty="0">
                <a:latin typeface="Arial" panose="020B0604020202020204" pitchFamily="34" charset="0"/>
              </a:rPr>
              <a:t>Une feuille de route </a:t>
            </a:r>
            <a:r>
              <a:rPr lang="fr-FR" sz="1650" b="1" dirty="0" err="1">
                <a:latin typeface="Arial" panose="020B0604020202020204" pitchFamily="34" charset="0"/>
              </a:rPr>
              <a:t>co</a:t>
            </a:r>
            <a:r>
              <a:rPr lang="fr-FR" sz="1650" b="1" dirty="0">
                <a:latin typeface="Arial" panose="020B0604020202020204" pitchFamily="34" charset="0"/>
              </a:rPr>
              <a:t>-construite </a:t>
            </a:r>
            <a:r>
              <a:rPr lang="fr-FR" sz="1650" dirty="0">
                <a:latin typeface="Arial" panose="020B0604020202020204" pitchFamily="34" charset="0"/>
              </a:rPr>
              <a:t>avec les habitants et les acteurs du territoires (services techniques, entreprises, associations) lors de forums des futurs possibles, des futurs souhaitables et des actions ;  </a:t>
            </a:r>
          </a:p>
          <a:p>
            <a:pPr marR="3810" algn="just">
              <a:tabLst>
                <a:tab pos="1362551" algn="l"/>
                <a:tab pos="1558766" algn="l"/>
                <a:tab pos="2025491" algn="l"/>
              </a:tabLst>
            </a:pPr>
            <a:endParaRPr lang="fr-FR" sz="1650" b="1" dirty="0">
              <a:latin typeface="Arial" panose="020B0604020202020204" pitchFamily="34" charset="0"/>
            </a:endParaRPr>
          </a:p>
          <a:p>
            <a:pPr marR="3810" algn="just">
              <a:tabLst>
                <a:tab pos="1362551" algn="l"/>
                <a:tab pos="1558766" algn="l"/>
                <a:tab pos="2025491" algn="l"/>
              </a:tabLst>
            </a:pPr>
            <a:r>
              <a:rPr lang="fr-FR" sz="1650" b="1" dirty="0">
                <a:latin typeface="Arial" panose="020B0604020202020204" pitchFamily="34" charset="0"/>
              </a:rPr>
              <a:t>25 orientations prioritaires </a:t>
            </a:r>
            <a:r>
              <a:rPr lang="fr-FR" sz="1650" dirty="0">
                <a:latin typeface="Arial" panose="020B0604020202020204" pitchFamily="34" charset="0"/>
              </a:rPr>
              <a:t>dans les quartiers de Caen ;</a:t>
            </a:r>
          </a:p>
          <a:p>
            <a:pPr marR="3810" algn="just">
              <a:tabLst>
                <a:tab pos="1362551" algn="l"/>
                <a:tab pos="1558766" algn="l"/>
                <a:tab pos="2025491" algn="l"/>
              </a:tabLst>
            </a:pPr>
            <a:endParaRPr lang="fr-FR" sz="1650" dirty="0">
              <a:latin typeface="Arial" panose="020B0604020202020204" pitchFamily="34" charset="0"/>
            </a:endParaRPr>
          </a:p>
          <a:p>
            <a:pPr marR="3810" algn="just">
              <a:tabLst>
                <a:tab pos="1362551" algn="l"/>
                <a:tab pos="1558766" algn="l"/>
                <a:tab pos="2025491" algn="l"/>
              </a:tabLst>
            </a:pPr>
            <a:r>
              <a:rPr lang="fr-FR" sz="1650" b="1" dirty="0">
                <a:latin typeface="Arial" panose="020B0604020202020204" pitchFamily="34" charset="0"/>
              </a:rPr>
              <a:t>Un suivi par plusieurs directions : </a:t>
            </a:r>
            <a:r>
              <a:rPr lang="fr-FR" sz="1650" dirty="0">
                <a:latin typeface="Arial" panose="020B0604020202020204" pitchFamily="34" charset="0"/>
              </a:rPr>
              <a:t>transition écologique, proximité, implication de la direction des finances (budget vert) ;</a:t>
            </a:r>
          </a:p>
          <a:p>
            <a:pPr marR="3810" indent="-428625" algn="just">
              <a:buFont typeface="Wingdings" panose="05000000000000000000" pitchFamily="2" charset="2"/>
              <a:buChar char="§"/>
              <a:tabLst>
                <a:tab pos="1362551" algn="l"/>
                <a:tab pos="1558766" algn="l"/>
                <a:tab pos="2025491" algn="l"/>
              </a:tabLst>
            </a:pPr>
            <a:endParaRPr lang="fr-FR" sz="1650" dirty="0">
              <a:latin typeface="Arial" panose="020B0604020202020204" pitchFamily="34" charset="0"/>
            </a:endParaRPr>
          </a:p>
          <a:p>
            <a:pPr marR="3810" algn="just">
              <a:tabLst>
                <a:tab pos="1362551" algn="l"/>
                <a:tab pos="1558766" algn="l"/>
                <a:tab pos="2025491" algn="l"/>
              </a:tabLst>
            </a:pPr>
            <a:r>
              <a:rPr lang="fr-FR" sz="1650" b="1" dirty="0">
                <a:latin typeface="Arial" panose="020B0604020202020204" pitchFamily="34" charset="0"/>
              </a:rPr>
              <a:t>Une vision des transitions </a:t>
            </a:r>
            <a:r>
              <a:rPr lang="fr-FR" sz="1650" dirty="0">
                <a:latin typeface="Arial" panose="020B0604020202020204" pitchFamily="34" charset="0"/>
              </a:rPr>
              <a:t>:</a:t>
            </a:r>
            <a:r>
              <a:rPr lang="fr-FR" sz="1650" b="1" dirty="0">
                <a:latin typeface="Arial" panose="020B0604020202020204" pitchFamily="34" charset="0"/>
              </a:rPr>
              <a:t> </a:t>
            </a:r>
            <a:r>
              <a:rPr lang="fr-FR" sz="1650" dirty="0">
                <a:latin typeface="Arial" panose="020B0604020202020204" pitchFamily="34" charset="0"/>
              </a:rPr>
              <a:t>transition de proximité, en lien avec l’identité de chaque quartier, en partant de la résilience sociale ;</a:t>
            </a:r>
          </a:p>
          <a:p>
            <a:pPr marR="3810" algn="just">
              <a:tabLst>
                <a:tab pos="1362551" algn="l"/>
                <a:tab pos="1558766" algn="l"/>
                <a:tab pos="2025491" algn="l"/>
              </a:tabLst>
            </a:pPr>
            <a:endParaRPr lang="fr-FR" sz="1650" dirty="0">
              <a:latin typeface="Arial" panose="020B0604020202020204" pitchFamily="34" charset="0"/>
            </a:endParaRPr>
          </a:p>
          <a:p>
            <a:pPr marR="3810" algn="just">
              <a:tabLst>
                <a:tab pos="1362551" algn="l"/>
                <a:tab pos="1558766" algn="l"/>
                <a:tab pos="2025491" algn="l"/>
              </a:tabLst>
            </a:pPr>
            <a:r>
              <a:rPr lang="fr-FR" sz="1650" b="1" dirty="0">
                <a:latin typeface="Arial" panose="020B0604020202020204" pitchFamily="34" charset="0"/>
              </a:rPr>
              <a:t>Une transition qui ne dit pas toujours son nom </a:t>
            </a:r>
            <a:r>
              <a:rPr lang="fr-FR" sz="1650" dirty="0">
                <a:latin typeface="Arial" panose="020B0604020202020204" pitchFamily="34" charset="0"/>
              </a:rPr>
              <a:t>autour de problématiques concrètes (alimentation, réemploi des matériaux, espace public, écoles). </a:t>
            </a:r>
          </a:p>
        </p:txBody>
      </p:sp>
    </p:spTree>
    <p:extLst>
      <p:ext uri="{BB962C8B-B14F-4D97-AF65-F5344CB8AC3E}">
        <p14:creationId xmlns:p14="http://schemas.microsoft.com/office/powerpoint/2010/main" val="237476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838200" y="571500"/>
            <a:ext cx="3378994" cy="5915025"/>
          </a:xfrm>
          <a:prstGeom prst="rect">
            <a:avLst/>
          </a:prstGeom>
        </p:spPr>
      </p:pic>
      <p:pic>
        <p:nvPicPr>
          <p:cNvPr id="4" name="Image 3"/>
          <p:cNvPicPr>
            <a:picLocks noChangeAspect="1"/>
          </p:cNvPicPr>
          <p:nvPr/>
        </p:nvPicPr>
        <p:blipFill>
          <a:blip r:embed="rId3"/>
          <a:stretch>
            <a:fillRect/>
          </a:stretch>
        </p:blipFill>
        <p:spPr>
          <a:xfrm>
            <a:off x="4495800" y="571500"/>
            <a:ext cx="3349979" cy="5915025"/>
          </a:xfrm>
          <a:prstGeom prst="rect">
            <a:avLst/>
          </a:prstGeom>
        </p:spPr>
      </p:pic>
      <p:sp>
        <p:nvSpPr>
          <p:cNvPr id="5" name="Rectangle 4"/>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 name="object 2"/>
          <p:cNvSpPr txBox="1"/>
          <p:nvPr/>
        </p:nvSpPr>
        <p:spPr>
          <a:xfrm>
            <a:off x="8154865" y="1314450"/>
            <a:ext cx="3770435" cy="4418517"/>
          </a:xfrm>
          <a:prstGeom prst="rect">
            <a:avLst/>
          </a:prstGeom>
        </p:spPr>
        <p:txBody>
          <a:bodyPr vert="horz" wrap="square" lIns="0" tIns="100965" rIns="0" bIns="0" rtlCol="0">
            <a:spAutoFit/>
          </a:bodyPr>
          <a:lstStyle/>
          <a:p>
            <a:pPr marR="3810" algn="just">
              <a:tabLst>
                <a:tab pos="1362551" algn="l"/>
                <a:tab pos="1558766" algn="l"/>
                <a:tab pos="2025491" algn="l"/>
              </a:tabLst>
            </a:pPr>
            <a:r>
              <a:rPr lang="fr-FR" sz="1650" dirty="0">
                <a:latin typeface="Arial" panose="020B0604020202020204" pitchFamily="34" charset="0"/>
              </a:rPr>
              <a:t>Un </a:t>
            </a:r>
            <a:r>
              <a:rPr lang="fr-FR" sz="1650" b="1" dirty="0">
                <a:latin typeface="Arial" panose="020B0604020202020204" pitchFamily="34" charset="0"/>
              </a:rPr>
              <a:t>atlas initial des ressources et initiatives</a:t>
            </a:r>
            <a:r>
              <a:rPr lang="fr-FR" sz="1650" dirty="0">
                <a:latin typeface="Arial" panose="020B0604020202020204" pitchFamily="34" charset="0"/>
              </a:rPr>
              <a:t> à l’échelle des quartiers pour créer des circuits courts des projets et diagnostiquer l’existant ;</a:t>
            </a:r>
          </a:p>
          <a:p>
            <a:pPr marR="3810" algn="just">
              <a:tabLst>
                <a:tab pos="1362551" algn="l"/>
                <a:tab pos="1558766" algn="l"/>
                <a:tab pos="2025491" algn="l"/>
              </a:tabLst>
            </a:pPr>
            <a:endParaRPr lang="fr-FR" sz="1650" dirty="0">
              <a:latin typeface="Arial" panose="020B0604020202020204" pitchFamily="34" charset="0"/>
            </a:endParaRPr>
          </a:p>
          <a:p>
            <a:pPr marR="3810" indent="-428625" algn="just">
              <a:buFont typeface="Wingdings" panose="05000000000000000000" pitchFamily="2" charset="2"/>
              <a:buChar char="§"/>
              <a:tabLst>
                <a:tab pos="1362551" algn="l"/>
                <a:tab pos="1558766" algn="l"/>
                <a:tab pos="2025491" algn="l"/>
              </a:tabLst>
            </a:pPr>
            <a:endParaRPr lang="fr-FR" sz="1650" dirty="0">
              <a:latin typeface="Arial" panose="020B0604020202020204" pitchFamily="34" charset="0"/>
            </a:endParaRPr>
          </a:p>
          <a:p>
            <a:pPr marR="3810" algn="just">
              <a:tabLst>
                <a:tab pos="1362551" algn="l"/>
                <a:tab pos="1558766" algn="l"/>
                <a:tab pos="2025491" algn="l"/>
              </a:tabLst>
            </a:pPr>
            <a:r>
              <a:rPr lang="fr-FR" sz="1650" b="1" dirty="0">
                <a:latin typeface="Arial" panose="020B0604020202020204" pitchFamily="34" charset="0"/>
              </a:rPr>
              <a:t>Des fonds de carte participatifs </a:t>
            </a:r>
            <a:r>
              <a:rPr lang="fr-FR" sz="1650" dirty="0">
                <a:latin typeface="Arial" panose="020B0604020202020204" pitchFamily="34" charset="0"/>
              </a:rPr>
              <a:t>complétés dans le cadre d’ateliers avec des facilitateurs graphiques (pour concilier les conflits d’usages et les intérêts divergents) ;</a:t>
            </a:r>
          </a:p>
          <a:p>
            <a:pPr marR="3810" algn="just">
              <a:tabLst>
                <a:tab pos="1362551" algn="l"/>
                <a:tab pos="1558766" algn="l"/>
                <a:tab pos="2025491" algn="l"/>
              </a:tabLst>
            </a:pPr>
            <a:endParaRPr lang="fr-FR" sz="1650" dirty="0">
              <a:latin typeface="Arial" panose="020B0604020202020204" pitchFamily="34" charset="0"/>
            </a:endParaRPr>
          </a:p>
          <a:p>
            <a:pPr marR="3810" indent="-428625" algn="just">
              <a:buFont typeface="Wingdings" panose="05000000000000000000" pitchFamily="2" charset="2"/>
              <a:buChar char="§"/>
              <a:tabLst>
                <a:tab pos="1362551" algn="l"/>
                <a:tab pos="1558766" algn="l"/>
                <a:tab pos="2025491" algn="l"/>
              </a:tabLst>
            </a:pPr>
            <a:endParaRPr lang="fr-FR" sz="1650" dirty="0">
              <a:latin typeface="Arial" panose="020B0604020202020204" pitchFamily="34" charset="0"/>
            </a:endParaRPr>
          </a:p>
          <a:p>
            <a:pPr marR="3810" algn="just">
              <a:tabLst>
                <a:tab pos="1362551" algn="l"/>
                <a:tab pos="1558766" algn="l"/>
                <a:tab pos="2025491" algn="l"/>
              </a:tabLst>
            </a:pPr>
            <a:r>
              <a:rPr lang="fr-FR" sz="1650" b="1" dirty="0">
                <a:latin typeface="Arial" panose="020B0604020202020204" pitchFamily="34" charset="0"/>
              </a:rPr>
              <a:t>Une carte interactive en ligne </a:t>
            </a:r>
            <a:r>
              <a:rPr lang="fr-FR" sz="1650" dirty="0">
                <a:latin typeface="Arial" panose="020B0604020202020204" pitchFamily="34" charset="0"/>
              </a:rPr>
              <a:t>pour mesurer le rythme de la transformation et assurer une couverture complète des quartiers. </a:t>
            </a:r>
            <a:endParaRPr sz="1650" dirty="0">
              <a:latin typeface="Arial" panose="020B0604020202020204" pitchFamily="34" charset="0"/>
            </a:endParaRPr>
          </a:p>
        </p:txBody>
      </p:sp>
    </p:spTree>
    <p:extLst>
      <p:ext uri="{BB962C8B-B14F-4D97-AF65-F5344CB8AC3E}">
        <p14:creationId xmlns:p14="http://schemas.microsoft.com/office/powerpoint/2010/main" val="235816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928857" y="3257550"/>
            <a:ext cx="4794024" cy="3086100"/>
          </a:xfrm>
          <a:prstGeom prst="rect">
            <a:avLst/>
          </a:prstGeom>
        </p:spPr>
      </p:pic>
      <p:pic>
        <p:nvPicPr>
          <p:cNvPr id="4" name="Image 3"/>
          <p:cNvPicPr>
            <a:picLocks noChangeAspect="1"/>
          </p:cNvPicPr>
          <p:nvPr/>
        </p:nvPicPr>
        <p:blipFill>
          <a:blip r:embed="rId3"/>
          <a:stretch>
            <a:fillRect/>
          </a:stretch>
        </p:blipFill>
        <p:spPr>
          <a:xfrm>
            <a:off x="5810250" y="1371600"/>
            <a:ext cx="5791200" cy="5120352"/>
          </a:xfrm>
          <a:prstGeom prst="rect">
            <a:avLst/>
          </a:prstGeom>
        </p:spPr>
      </p:pic>
      <p:pic>
        <p:nvPicPr>
          <p:cNvPr id="6" name="Image 5"/>
          <p:cNvPicPr>
            <a:picLocks noChangeAspect="1"/>
          </p:cNvPicPr>
          <p:nvPr/>
        </p:nvPicPr>
        <p:blipFill>
          <a:blip r:embed="rId4"/>
          <a:stretch>
            <a:fillRect/>
          </a:stretch>
        </p:blipFill>
        <p:spPr>
          <a:xfrm>
            <a:off x="2259069" y="1371601"/>
            <a:ext cx="2133600" cy="1788530"/>
          </a:xfrm>
          <a:prstGeom prst="rect">
            <a:avLst/>
          </a:prstGeom>
        </p:spPr>
      </p:pic>
      <p:sp>
        <p:nvSpPr>
          <p:cNvPr id="7" name="Rectangle 6"/>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 name="object 2"/>
          <p:cNvSpPr txBox="1"/>
          <p:nvPr/>
        </p:nvSpPr>
        <p:spPr>
          <a:xfrm>
            <a:off x="512885" y="579385"/>
            <a:ext cx="11696700" cy="563616"/>
          </a:xfrm>
          <a:prstGeom prst="rect">
            <a:avLst/>
          </a:prstGeom>
        </p:spPr>
        <p:txBody>
          <a:bodyPr vert="horz" wrap="square" lIns="0" tIns="100965" rIns="0" bIns="0" rtlCol="0">
            <a:spAutoFit/>
          </a:bodyPr>
          <a:lstStyle/>
          <a:p>
            <a:pPr marL="9525" marR="3810" algn="ctr">
              <a:lnSpc>
                <a:spcPts val="3600"/>
              </a:lnSpc>
              <a:spcBef>
                <a:spcPts val="795"/>
              </a:spcBef>
              <a:tabLst>
                <a:tab pos="1362551" algn="l"/>
                <a:tab pos="1558766" algn="l"/>
                <a:tab pos="2025491" algn="l"/>
              </a:tabLst>
            </a:pPr>
            <a:r>
              <a:rPr lang="fr-FR" sz="3000" b="1" spc="-8" dirty="0">
                <a:solidFill>
                  <a:srgbClr val="231F20"/>
                </a:solidFill>
                <a:latin typeface="Butler-Black"/>
                <a:cs typeface="Butler-Black"/>
              </a:rPr>
              <a:t>La carte et l’action publique :  « Caen, quartiers en transition »</a:t>
            </a:r>
            <a:endParaRPr sz="3000" b="1" spc="-8" dirty="0">
              <a:solidFill>
                <a:srgbClr val="231F20"/>
              </a:solidFill>
              <a:latin typeface="Butler-Black"/>
              <a:cs typeface="Butler-Black"/>
            </a:endParaRPr>
          </a:p>
        </p:txBody>
      </p:sp>
    </p:spTree>
    <p:extLst>
      <p:ext uri="{BB962C8B-B14F-4D97-AF65-F5344CB8AC3E}">
        <p14:creationId xmlns:p14="http://schemas.microsoft.com/office/powerpoint/2010/main" val="9863981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587665" y="274594"/>
            <a:ext cx="9016671" cy="6308812"/>
          </a:xfrm>
          <a:prstGeom prst="rect">
            <a:avLst/>
          </a:prstGeom>
        </p:spPr>
      </p:pic>
      <p:sp>
        <p:nvSpPr>
          <p:cNvPr id="4" name="Rectangle 3"/>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27555313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409700" y="1433215"/>
            <a:ext cx="3918982" cy="348491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700" y="5306755"/>
            <a:ext cx="3918982" cy="979745"/>
          </a:xfrm>
          <a:prstGeom prst="rect">
            <a:avLst/>
          </a:prstGeom>
        </p:spPr>
      </p:pic>
      <p:sp>
        <p:nvSpPr>
          <p:cNvPr id="6" name="object 2"/>
          <p:cNvSpPr/>
          <p:nvPr/>
        </p:nvSpPr>
        <p:spPr>
          <a:xfrm>
            <a:off x="6229036" y="0"/>
            <a:ext cx="5982014" cy="6858000"/>
          </a:xfrm>
          <a:custGeom>
            <a:avLst/>
            <a:gdLst/>
            <a:ahLst/>
            <a:cxnLst/>
            <a:rect l="l" t="t" r="r" b="b"/>
            <a:pathLst>
              <a:path w="6562090" h="9144000">
                <a:moveTo>
                  <a:pt x="6561670" y="0"/>
                </a:moveTo>
                <a:lnTo>
                  <a:pt x="0" y="0"/>
                </a:lnTo>
                <a:lnTo>
                  <a:pt x="0" y="9144000"/>
                </a:lnTo>
                <a:lnTo>
                  <a:pt x="6561670" y="9144000"/>
                </a:lnTo>
                <a:lnTo>
                  <a:pt x="6561670" y="0"/>
                </a:lnTo>
                <a:close/>
              </a:path>
            </a:pathLst>
          </a:custGeom>
          <a:solidFill>
            <a:schemeClr val="bg1">
              <a:lumMod val="95000"/>
            </a:schemeClr>
          </a:solidFill>
        </p:spPr>
        <p:txBody>
          <a:bodyPr wrap="square" lIns="0" tIns="0" rIns="0" bIns="0" rtlCol="0"/>
          <a:lstStyle/>
          <a:p>
            <a:endParaRPr sz="1350" dirty="0"/>
          </a:p>
        </p:txBody>
      </p:sp>
      <p:sp>
        <p:nvSpPr>
          <p:cNvPr id="7" name="object 2"/>
          <p:cNvSpPr txBox="1"/>
          <p:nvPr/>
        </p:nvSpPr>
        <p:spPr>
          <a:xfrm>
            <a:off x="692666" y="228601"/>
            <a:ext cx="5353050" cy="1025281"/>
          </a:xfrm>
          <a:prstGeom prst="rect">
            <a:avLst/>
          </a:prstGeom>
        </p:spPr>
        <p:txBody>
          <a:bodyPr vert="horz" wrap="square" lIns="0" tIns="100965" rIns="0" bIns="0" rtlCol="0">
            <a:spAutoFit/>
          </a:bodyPr>
          <a:lstStyle/>
          <a:p>
            <a:pPr marL="9525" marR="3810" algn="ctr">
              <a:lnSpc>
                <a:spcPts val="3600"/>
              </a:lnSpc>
              <a:spcBef>
                <a:spcPts val="795"/>
              </a:spcBef>
              <a:tabLst>
                <a:tab pos="1362551" algn="l"/>
                <a:tab pos="1558766" algn="l"/>
                <a:tab pos="2025491" algn="l"/>
              </a:tabLst>
            </a:pPr>
            <a:r>
              <a:rPr lang="fr-FR" sz="3300" b="1" spc="-8" dirty="0">
                <a:solidFill>
                  <a:srgbClr val="231F20"/>
                </a:solidFill>
                <a:latin typeface="Butler-Black"/>
                <a:cs typeface="Butler-Black"/>
              </a:rPr>
              <a:t>L’énergie pour faire quartier ? </a:t>
            </a:r>
          </a:p>
        </p:txBody>
      </p:sp>
      <p:sp>
        <p:nvSpPr>
          <p:cNvPr id="8" name="Rectangle 7"/>
          <p:cNvSpPr/>
          <p:nvPr/>
        </p:nvSpPr>
        <p:spPr>
          <a:xfrm>
            <a:off x="6324600" y="694774"/>
            <a:ext cx="5543550" cy="6186309"/>
          </a:xfrm>
          <a:prstGeom prst="rect">
            <a:avLst/>
          </a:prstGeom>
        </p:spPr>
        <p:txBody>
          <a:bodyPr wrap="square">
            <a:spAutoFit/>
          </a:bodyPr>
          <a:lstStyle/>
          <a:p>
            <a:pPr marL="257175" indent="-257175" algn="just">
              <a:spcBef>
                <a:spcPct val="0"/>
              </a:spcBef>
              <a:buFont typeface="Wingdings" panose="05000000000000000000" pitchFamily="2" charset="2"/>
              <a:buChar char="§"/>
              <a:defRPr/>
            </a:pPr>
            <a:r>
              <a:rPr lang="fr-FR" altLang="fr-FR" sz="1650" dirty="0">
                <a:latin typeface="Arial" panose="020B0604020202020204" pitchFamily="34" charset="0"/>
              </a:rPr>
              <a:t>Dans le cadre de « Caen, quartier en transition », </a:t>
            </a:r>
            <a:r>
              <a:rPr lang="fr-FR" altLang="fr-FR" sz="1650" b="1" dirty="0">
                <a:latin typeface="Arial" panose="020B0604020202020204" pitchFamily="34" charset="0"/>
              </a:rPr>
              <a:t>un programme POPSU a été lancé sur trois ans </a:t>
            </a:r>
            <a:r>
              <a:rPr lang="fr-FR" altLang="fr-FR" sz="1650" dirty="0">
                <a:latin typeface="Arial" panose="020B0604020202020204" pitchFamily="34" charset="0"/>
              </a:rPr>
              <a:t>sur les communautés d’usagers de l’énergie dans </a:t>
            </a:r>
            <a:r>
              <a:rPr lang="fr-FR" altLang="fr-FR" sz="1650" b="1" dirty="0">
                <a:latin typeface="Arial" panose="020B0604020202020204" pitchFamily="34" charset="0"/>
              </a:rPr>
              <a:t>cinq quartiers prioritaires de la ville de Caen</a:t>
            </a:r>
            <a:r>
              <a:rPr lang="fr-FR" altLang="fr-FR" sz="1650" dirty="0">
                <a:latin typeface="Arial" panose="020B0604020202020204" pitchFamily="34" charset="0"/>
              </a:rPr>
              <a:t>. </a:t>
            </a:r>
          </a:p>
          <a:p>
            <a:pPr marL="257175" indent="-257175" algn="just">
              <a:spcBef>
                <a:spcPct val="0"/>
              </a:spcBef>
              <a:buFont typeface="Wingdings" panose="05000000000000000000" pitchFamily="2" charset="2"/>
              <a:buChar char="§"/>
              <a:defRPr/>
            </a:pPr>
            <a:endParaRPr lang="fr-FR" altLang="fr-FR" sz="1650" dirty="0">
              <a:latin typeface="Arial" panose="020B0604020202020204" pitchFamily="34" charset="0"/>
            </a:endParaRPr>
          </a:p>
          <a:p>
            <a:pPr marL="257175" indent="-257175" algn="just">
              <a:spcBef>
                <a:spcPct val="0"/>
              </a:spcBef>
              <a:buFont typeface="Wingdings" panose="05000000000000000000" pitchFamily="2" charset="2"/>
              <a:buChar char="§"/>
              <a:defRPr/>
            </a:pPr>
            <a:r>
              <a:rPr lang="fr-FR" altLang="fr-FR" sz="1650" b="1" dirty="0">
                <a:latin typeface="Arial" panose="020B0604020202020204" pitchFamily="34" charset="0"/>
              </a:rPr>
              <a:t>L’objectif est de réduire les factures énergétiques et de créer des collectifs plus résilients</a:t>
            </a:r>
            <a:r>
              <a:rPr lang="fr-FR" altLang="fr-FR" sz="1650" dirty="0">
                <a:latin typeface="Arial" panose="020B0604020202020204" pitchFamily="34" charset="0"/>
              </a:rPr>
              <a:t>. </a:t>
            </a:r>
          </a:p>
          <a:p>
            <a:pPr marL="257175" indent="-257175" algn="just">
              <a:spcBef>
                <a:spcPct val="0"/>
              </a:spcBef>
              <a:buFont typeface="Wingdings" panose="05000000000000000000" pitchFamily="2" charset="2"/>
              <a:buChar char="§"/>
              <a:defRPr/>
            </a:pPr>
            <a:endParaRPr lang="fr-FR" altLang="fr-FR" sz="1650" dirty="0">
              <a:latin typeface="Arial" panose="020B0604020202020204" pitchFamily="34" charset="0"/>
            </a:endParaRPr>
          </a:p>
          <a:p>
            <a:pPr marL="257175" indent="-257175" algn="just">
              <a:spcBef>
                <a:spcPct val="0"/>
              </a:spcBef>
              <a:buFont typeface="Wingdings" panose="05000000000000000000" pitchFamily="2" charset="2"/>
              <a:buChar char="§"/>
              <a:defRPr/>
            </a:pPr>
            <a:r>
              <a:rPr lang="fr-FR" altLang="fr-FR" sz="1650" b="1" dirty="0">
                <a:latin typeface="Arial" panose="020B0604020202020204" pitchFamily="34" charset="0"/>
              </a:rPr>
              <a:t>Une série d’enquêtes et d’entretiens </a:t>
            </a:r>
            <a:r>
              <a:rPr lang="fr-FR" altLang="fr-FR" sz="1650" dirty="0">
                <a:latin typeface="Arial" panose="020B0604020202020204" pitchFamily="34" charset="0"/>
              </a:rPr>
              <a:t>a été réalisée pour rendre compte des </a:t>
            </a:r>
            <a:r>
              <a:rPr lang="fr-FR" altLang="fr-FR" sz="1650" b="1" dirty="0">
                <a:latin typeface="Arial" panose="020B0604020202020204" pitchFamily="34" charset="0"/>
              </a:rPr>
              <a:t>pratiques ordinaires</a:t>
            </a:r>
            <a:r>
              <a:rPr lang="fr-FR" altLang="fr-FR" sz="1650" dirty="0">
                <a:latin typeface="Arial" panose="020B0604020202020204" pitchFamily="34" charset="0"/>
              </a:rPr>
              <a:t>.</a:t>
            </a:r>
          </a:p>
          <a:p>
            <a:pPr marL="257175" indent="-257175" algn="just">
              <a:spcBef>
                <a:spcPct val="0"/>
              </a:spcBef>
              <a:buFont typeface="Wingdings" panose="05000000000000000000" pitchFamily="2" charset="2"/>
              <a:buChar char="§"/>
              <a:defRPr/>
            </a:pPr>
            <a:endParaRPr lang="fr-FR" altLang="fr-FR" sz="1650" dirty="0">
              <a:latin typeface="Arial" panose="020B0604020202020204" pitchFamily="34" charset="0"/>
            </a:endParaRPr>
          </a:p>
          <a:p>
            <a:pPr marL="257175" indent="-257175" algn="just">
              <a:spcBef>
                <a:spcPct val="0"/>
              </a:spcBef>
              <a:buFont typeface="Wingdings" panose="05000000000000000000" pitchFamily="2" charset="2"/>
              <a:buChar char="§"/>
              <a:defRPr/>
            </a:pPr>
            <a:r>
              <a:rPr lang="fr-FR" altLang="fr-FR" sz="1650" dirty="0">
                <a:latin typeface="Arial" panose="020B0604020202020204" pitchFamily="34" charset="0"/>
              </a:rPr>
              <a:t>Les entretiens ont fait émerger </a:t>
            </a:r>
            <a:r>
              <a:rPr lang="fr-FR" altLang="fr-FR" sz="1650" b="1" dirty="0">
                <a:latin typeface="Arial" panose="020B0604020202020204" pitchFamily="34" charset="0"/>
              </a:rPr>
              <a:t>des communautés d’usage et de solidarité géographiques</a:t>
            </a:r>
            <a:r>
              <a:rPr lang="fr-FR" altLang="fr-FR" sz="1650" dirty="0">
                <a:latin typeface="Arial" panose="020B0604020202020204" pitchFamily="34" charset="0"/>
              </a:rPr>
              <a:t> </a:t>
            </a:r>
            <a:r>
              <a:rPr lang="fr-FR" altLang="fr-FR" sz="1650" b="1" dirty="0">
                <a:latin typeface="Arial" panose="020B0604020202020204" pitchFamily="34" charset="0"/>
              </a:rPr>
              <a:t>ou </a:t>
            </a:r>
            <a:r>
              <a:rPr lang="fr-FR" altLang="fr-FR" sz="1650" b="1" dirty="0" err="1">
                <a:latin typeface="Arial" panose="020B0604020202020204" pitchFamily="34" charset="0"/>
              </a:rPr>
              <a:t>agéographiques</a:t>
            </a:r>
            <a:r>
              <a:rPr lang="fr-FR" altLang="fr-FR" sz="1650" dirty="0">
                <a:latin typeface="Arial" panose="020B0604020202020204" pitchFamily="34" charset="0"/>
              </a:rPr>
              <a:t>. </a:t>
            </a:r>
          </a:p>
          <a:p>
            <a:pPr marL="257175" indent="-257175" algn="just">
              <a:spcBef>
                <a:spcPct val="0"/>
              </a:spcBef>
              <a:buFont typeface="Wingdings" panose="05000000000000000000" pitchFamily="2" charset="2"/>
              <a:buChar char="§"/>
              <a:defRPr/>
            </a:pPr>
            <a:endParaRPr lang="fr-FR" altLang="fr-FR" sz="1650" dirty="0">
              <a:latin typeface="Arial" panose="020B0604020202020204" pitchFamily="34" charset="0"/>
            </a:endParaRPr>
          </a:p>
          <a:p>
            <a:pPr marL="257175" indent="-257175" algn="just">
              <a:spcBef>
                <a:spcPct val="0"/>
              </a:spcBef>
              <a:buFont typeface="Wingdings" panose="05000000000000000000" pitchFamily="2" charset="2"/>
              <a:buChar char="§"/>
              <a:defRPr/>
            </a:pPr>
            <a:r>
              <a:rPr lang="fr-FR" altLang="fr-FR" sz="1650" b="1" dirty="0">
                <a:latin typeface="Arial" panose="020B0604020202020204" pitchFamily="34" charset="0"/>
              </a:rPr>
              <a:t>Le bon périmètre n’est donc pas toujours le quartier </a:t>
            </a:r>
            <a:r>
              <a:rPr lang="fr-FR" altLang="fr-FR" sz="1650" dirty="0">
                <a:latin typeface="Arial" panose="020B0604020202020204" pitchFamily="34" charset="0"/>
              </a:rPr>
              <a:t>(rivalités </a:t>
            </a:r>
            <a:r>
              <a:rPr lang="fr-FR" altLang="fr-FR" sz="1650" dirty="0" err="1">
                <a:latin typeface="Arial" panose="020B0604020202020204" pitchFamily="34" charset="0"/>
              </a:rPr>
              <a:t>intraquartiers</a:t>
            </a:r>
            <a:r>
              <a:rPr lang="fr-FR" altLang="fr-FR" sz="1650" dirty="0">
                <a:latin typeface="Arial" panose="020B0604020202020204" pitchFamily="34" charset="0"/>
              </a:rPr>
              <a:t>). </a:t>
            </a:r>
          </a:p>
          <a:p>
            <a:pPr marL="257175" indent="-257175" algn="just">
              <a:spcBef>
                <a:spcPct val="0"/>
              </a:spcBef>
              <a:buFont typeface="Wingdings" panose="05000000000000000000" pitchFamily="2" charset="2"/>
              <a:buChar char="§"/>
              <a:defRPr/>
            </a:pPr>
            <a:endParaRPr lang="fr-FR" altLang="fr-FR" sz="1650" dirty="0">
              <a:latin typeface="Arial" panose="020B0604020202020204" pitchFamily="34" charset="0"/>
            </a:endParaRPr>
          </a:p>
          <a:p>
            <a:pPr marL="257175" indent="-257175" algn="just">
              <a:spcBef>
                <a:spcPct val="0"/>
              </a:spcBef>
              <a:buFont typeface="Wingdings" panose="05000000000000000000" pitchFamily="2" charset="2"/>
              <a:buChar char="§"/>
              <a:defRPr/>
            </a:pPr>
            <a:r>
              <a:rPr lang="fr-FR" altLang="fr-FR" sz="1650" b="1" dirty="0">
                <a:latin typeface="Arial" panose="020B0604020202020204" pitchFamily="34" charset="0"/>
              </a:rPr>
              <a:t>Ce qui fait quartier </a:t>
            </a:r>
            <a:r>
              <a:rPr lang="fr-FR" altLang="fr-FR" sz="1650" dirty="0">
                <a:latin typeface="Arial" panose="020B0604020202020204" pitchFamily="34" charset="0"/>
              </a:rPr>
              <a:t>: identité commune, habitudes similaires, logistique partagée, intérêts bien compris, stigmatisation externe, polarités fédératrices, événement catalyseur. </a:t>
            </a:r>
          </a:p>
          <a:p>
            <a:pPr marL="257175" indent="-257175" algn="just">
              <a:spcBef>
                <a:spcPct val="0"/>
              </a:spcBef>
              <a:buFont typeface="Wingdings" panose="05000000000000000000" pitchFamily="2" charset="2"/>
              <a:buChar char="§"/>
              <a:defRPr/>
            </a:pPr>
            <a:endParaRPr lang="fr-FR" altLang="fr-FR" sz="1650" dirty="0">
              <a:latin typeface="Arial" panose="020B0604020202020204" pitchFamily="34" charset="0"/>
            </a:endParaRPr>
          </a:p>
          <a:p>
            <a:pPr marL="257175" indent="-257175" algn="just">
              <a:spcBef>
                <a:spcPct val="0"/>
              </a:spcBef>
              <a:buFont typeface="Wingdings" panose="05000000000000000000" pitchFamily="2" charset="2"/>
              <a:buChar char="§"/>
              <a:defRPr/>
            </a:pPr>
            <a:endParaRPr lang="fr-FR" altLang="fr-FR" sz="1650" dirty="0">
              <a:latin typeface="Arial" panose="020B0604020202020204" pitchFamily="34" charset="0"/>
            </a:endParaRPr>
          </a:p>
        </p:txBody>
      </p:sp>
    </p:spTree>
    <p:extLst>
      <p:ext uri="{BB962C8B-B14F-4D97-AF65-F5344CB8AC3E}">
        <p14:creationId xmlns:p14="http://schemas.microsoft.com/office/powerpoint/2010/main" val="294682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350" y="2800350"/>
            <a:ext cx="5029200" cy="2825932"/>
          </a:xfrm>
          <a:prstGeom prst="rect">
            <a:avLst/>
          </a:prstGeom>
        </p:spPr>
      </p:pic>
      <p:sp>
        <p:nvSpPr>
          <p:cNvPr id="4" name="Rectangle 3"/>
          <p:cNvSpPr/>
          <p:nvPr/>
        </p:nvSpPr>
        <p:spPr>
          <a:xfrm>
            <a:off x="895350" y="827291"/>
            <a:ext cx="5029200" cy="1938992"/>
          </a:xfrm>
          <a:prstGeom prst="rect">
            <a:avLst/>
          </a:prstGeom>
        </p:spPr>
        <p:txBody>
          <a:bodyPr wrap="square">
            <a:spAutoFit/>
          </a:bodyPr>
          <a:lstStyle/>
          <a:p>
            <a:pPr marL="9525" marR="3810" algn="ctr">
              <a:lnSpc>
                <a:spcPts val="3600"/>
              </a:lnSpc>
              <a:spcBef>
                <a:spcPts val="795"/>
              </a:spcBef>
              <a:tabLst>
                <a:tab pos="1362551" algn="l"/>
                <a:tab pos="1558766" algn="l"/>
                <a:tab pos="2025491" algn="l"/>
              </a:tabLst>
            </a:pPr>
            <a:r>
              <a:rPr lang="fr-FR" sz="2700" b="1" spc="-8" dirty="0">
                <a:solidFill>
                  <a:srgbClr val="231F20"/>
                </a:solidFill>
                <a:latin typeface="Butler-Black"/>
                <a:cs typeface="Butler-Black"/>
              </a:rPr>
              <a:t>L’écologie populaire au cœur de la démarche des lieux-relais et des recherches-actions</a:t>
            </a:r>
            <a:endParaRPr lang="fr-FR" sz="2700" b="1" spc="-8" dirty="0">
              <a:solidFill>
                <a:srgbClr val="231F20"/>
              </a:solidFill>
              <a:latin typeface="Butler-Black"/>
              <a:cs typeface="Butler-Black"/>
            </a:endParaRPr>
          </a:p>
        </p:txBody>
      </p:sp>
      <p:sp>
        <p:nvSpPr>
          <p:cNvPr id="6" name="Rectangle 5"/>
          <p:cNvSpPr/>
          <p:nvPr/>
        </p:nvSpPr>
        <p:spPr>
          <a:xfrm>
            <a:off x="6324600" y="342901"/>
            <a:ext cx="5629433" cy="6417141"/>
          </a:xfrm>
          <a:prstGeom prst="rect">
            <a:avLst/>
          </a:prstGeom>
        </p:spPr>
        <p:txBody>
          <a:bodyPr wrap="square">
            <a:spAutoFit/>
          </a:bodyPr>
          <a:lstStyle/>
          <a:p>
            <a:pPr marL="257175" indent="-257175" algn="just">
              <a:spcBef>
                <a:spcPct val="0"/>
              </a:spcBef>
              <a:buFont typeface="Wingdings" panose="05000000000000000000" pitchFamily="2" charset="2"/>
              <a:buChar char="§"/>
              <a:defRPr/>
            </a:pPr>
            <a:r>
              <a:rPr lang="fr-FR" altLang="fr-FR" sz="1575" b="1" dirty="0">
                <a:latin typeface="Arial" panose="020B0604020202020204" pitchFamily="34" charset="0"/>
              </a:rPr>
              <a:t>Labellisation de centralités de quartier existantes </a:t>
            </a:r>
            <a:r>
              <a:rPr lang="fr-FR" altLang="fr-FR" sz="1575" dirty="0">
                <a:latin typeface="Arial" panose="020B0604020202020204" pitchFamily="34" charset="0"/>
              </a:rPr>
              <a:t>: centres socio-culturels, MJC, maisons de quartiers, bibliothèques de quartiers, maisons des familles, jardins partagés.   </a:t>
            </a:r>
          </a:p>
          <a:p>
            <a:pPr marL="257175" indent="-257175" algn="just">
              <a:spcBef>
                <a:spcPct val="0"/>
              </a:spcBef>
              <a:buFont typeface="Wingdings" panose="05000000000000000000" pitchFamily="2" charset="2"/>
              <a:buChar char="§"/>
              <a:defRPr/>
            </a:pPr>
            <a:endParaRPr lang="fr-FR" altLang="fr-FR" sz="1575" dirty="0">
              <a:latin typeface="Arial" panose="020B0604020202020204" pitchFamily="34" charset="0"/>
            </a:endParaRPr>
          </a:p>
          <a:p>
            <a:pPr marL="257175" indent="-257175" algn="just">
              <a:spcBef>
                <a:spcPct val="0"/>
              </a:spcBef>
              <a:buFont typeface="Wingdings" panose="05000000000000000000" pitchFamily="2" charset="2"/>
              <a:buChar char="§"/>
              <a:defRPr/>
            </a:pPr>
            <a:r>
              <a:rPr lang="fr-FR" altLang="fr-FR" sz="1575" b="1" dirty="0">
                <a:latin typeface="Arial" panose="020B0604020202020204" pitchFamily="34" charset="0"/>
              </a:rPr>
              <a:t>Programme d’activités autour de quatre thématiques de la vie quotidienne : </a:t>
            </a:r>
            <a:r>
              <a:rPr lang="fr-FR" altLang="fr-FR" sz="1575" dirty="0">
                <a:latin typeface="Arial" panose="020B0604020202020204" pitchFamily="34" charset="0"/>
              </a:rPr>
              <a:t>alimentation, objets du quotidien (réemploi, partage), accès à la terre et aux espaces verts, éducation à l’environnement dans les écoles. </a:t>
            </a:r>
          </a:p>
          <a:p>
            <a:pPr marL="257175" indent="-257175" algn="just">
              <a:spcBef>
                <a:spcPct val="0"/>
              </a:spcBef>
              <a:buFont typeface="Wingdings" panose="05000000000000000000" pitchFamily="2" charset="2"/>
              <a:buChar char="§"/>
              <a:defRPr/>
            </a:pPr>
            <a:endParaRPr lang="fr-FR" altLang="fr-FR" sz="1575" dirty="0">
              <a:latin typeface="Arial" panose="020B0604020202020204" pitchFamily="34" charset="0"/>
            </a:endParaRPr>
          </a:p>
          <a:p>
            <a:pPr marL="257175" indent="-257175" algn="just">
              <a:spcBef>
                <a:spcPct val="0"/>
              </a:spcBef>
              <a:buFont typeface="Wingdings" panose="05000000000000000000" pitchFamily="2" charset="2"/>
              <a:buChar char="§"/>
              <a:defRPr/>
            </a:pPr>
            <a:r>
              <a:rPr lang="fr-FR" altLang="fr-FR" sz="1575" b="1" dirty="0">
                <a:latin typeface="Arial" panose="020B0604020202020204" pitchFamily="34" charset="0"/>
              </a:rPr>
              <a:t>Faire de l’écologie sans le dire et partir des pratiques habitantes </a:t>
            </a:r>
            <a:r>
              <a:rPr lang="fr-FR" altLang="fr-FR" sz="1575" dirty="0">
                <a:latin typeface="Arial" panose="020B0604020202020204" pitchFamily="34" charset="0"/>
              </a:rPr>
              <a:t>: garages clandestins, culture en pied d’immeuble, covoiturage, repas collectifs. </a:t>
            </a:r>
            <a:endParaRPr lang="fr-FR" altLang="fr-FR" sz="1575" dirty="0">
              <a:latin typeface="Arial" panose="020B0604020202020204" pitchFamily="34" charset="0"/>
            </a:endParaRPr>
          </a:p>
          <a:p>
            <a:pPr marL="257175" indent="-257175" algn="just">
              <a:spcBef>
                <a:spcPct val="0"/>
              </a:spcBef>
              <a:buFont typeface="Wingdings" panose="05000000000000000000" pitchFamily="2" charset="2"/>
              <a:buChar char="§"/>
              <a:defRPr/>
            </a:pPr>
            <a:endParaRPr lang="fr-FR" altLang="fr-FR" sz="1650" dirty="0">
              <a:latin typeface="Arial" panose="020B0604020202020204" pitchFamily="34" charset="0"/>
            </a:endParaRPr>
          </a:p>
          <a:p>
            <a:pPr marL="257175" indent="-257175" algn="just">
              <a:spcBef>
                <a:spcPct val="0"/>
              </a:spcBef>
              <a:buFont typeface="Wingdings" panose="05000000000000000000" pitchFamily="2" charset="2"/>
              <a:buChar char="§"/>
              <a:defRPr/>
            </a:pPr>
            <a:r>
              <a:rPr lang="fr-FR" altLang="fr-FR" sz="1575" b="1" dirty="0">
                <a:latin typeface="Arial" panose="020B0604020202020204" pitchFamily="34" charset="0"/>
              </a:rPr>
              <a:t>Former les habitants qui le souhaitent pour reconnaître leur engagement et leur délivrer des </a:t>
            </a:r>
            <a:r>
              <a:rPr lang="fr-FR" altLang="fr-FR" sz="1575" b="1" i="1" dirty="0">
                <a:latin typeface="Arial" panose="020B0604020202020204" pitchFamily="34" charset="0"/>
              </a:rPr>
              <a:t>open badges</a:t>
            </a:r>
            <a:r>
              <a:rPr lang="fr-FR" altLang="fr-FR" sz="1575" b="1" dirty="0">
                <a:latin typeface="Arial" panose="020B0604020202020204" pitchFamily="34" charset="0"/>
              </a:rPr>
              <a:t> </a:t>
            </a:r>
            <a:r>
              <a:rPr lang="fr-FR" altLang="fr-FR" sz="1575" dirty="0">
                <a:latin typeface="Arial" panose="020B0604020202020204" pitchFamily="34" charset="0"/>
              </a:rPr>
              <a:t>(en lien avec </a:t>
            </a:r>
            <a:r>
              <a:rPr lang="fr-FR" altLang="fr-FR" sz="1575" dirty="0">
                <a:latin typeface="Arial" panose="020B0604020202020204" pitchFamily="34" charset="0"/>
              </a:rPr>
              <a:t>des tiers-lieux).</a:t>
            </a:r>
          </a:p>
          <a:p>
            <a:pPr marL="257175" indent="-257175" algn="just">
              <a:spcBef>
                <a:spcPct val="0"/>
              </a:spcBef>
              <a:buFont typeface="Wingdings" panose="05000000000000000000" pitchFamily="2" charset="2"/>
              <a:buChar char="§"/>
              <a:defRPr/>
            </a:pPr>
            <a:endParaRPr lang="fr-FR" altLang="fr-FR" sz="1575" dirty="0">
              <a:latin typeface="Arial" panose="020B0604020202020204" pitchFamily="34" charset="0"/>
            </a:endParaRPr>
          </a:p>
          <a:p>
            <a:pPr marL="257175" indent="-257175" algn="just">
              <a:spcBef>
                <a:spcPct val="0"/>
              </a:spcBef>
              <a:buFont typeface="Wingdings" panose="05000000000000000000" pitchFamily="2" charset="2"/>
              <a:buChar char="§"/>
              <a:defRPr/>
            </a:pPr>
            <a:r>
              <a:rPr lang="fr-FR" altLang="fr-FR" sz="1575" b="1" dirty="0">
                <a:latin typeface="Arial" panose="020B0604020202020204" pitchFamily="34" charset="0"/>
              </a:rPr>
              <a:t>Affronter des questions culturelles délicates </a:t>
            </a:r>
            <a:r>
              <a:rPr lang="fr-FR" altLang="fr-FR" sz="1575" dirty="0">
                <a:latin typeface="Arial" panose="020B0604020202020204" pitchFamily="34" charset="0"/>
              </a:rPr>
              <a:t>: accès difficile à la terre, </a:t>
            </a:r>
            <a:r>
              <a:rPr lang="fr-FR" altLang="fr-FR" sz="1575" dirty="0" err="1">
                <a:latin typeface="Arial" panose="020B0604020202020204" pitchFamily="34" charset="0"/>
              </a:rPr>
              <a:t>multiculturalité</a:t>
            </a:r>
            <a:r>
              <a:rPr lang="fr-FR" altLang="fr-FR" sz="1575" dirty="0">
                <a:latin typeface="Arial" panose="020B0604020202020204" pitchFamily="34" charset="0"/>
              </a:rPr>
              <a:t>, leviers religieux, réparations mémorielles, inscription dans plusieurs territoires. </a:t>
            </a:r>
          </a:p>
          <a:p>
            <a:pPr marL="257175" indent="-257175" algn="just">
              <a:spcBef>
                <a:spcPct val="0"/>
              </a:spcBef>
              <a:buFont typeface="Wingdings" panose="05000000000000000000" pitchFamily="2" charset="2"/>
              <a:buChar char="§"/>
              <a:defRPr/>
            </a:pPr>
            <a:endParaRPr lang="fr-FR" altLang="fr-FR" sz="1575" dirty="0">
              <a:latin typeface="Arial" panose="020B0604020202020204" pitchFamily="34" charset="0"/>
            </a:endParaRPr>
          </a:p>
          <a:p>
            <a:pPr marL="257175" indent="-257175" algn="just">
              <a:spcBef>
                <a:spcPct val="0"/>
              </a:spcBef>
              <a:buFont typeface="Wingdings" panose="05000000000000000000" pitchFamily="2" charset="2"/>
              <a:buChar char="§"/>
              <a:defRPr/>
            </a:pPr>
            <a:r>
              <a:rPr lang="fr-FR" altLang="fr-FR" sz="1575" b="1" dirty="0">
                <a:latin typeface="Arial" panose="020B0604020202020204" pitchFamily="34" charset="0"/>
              </a:rPr>
              <a:t>Accompagner l’</a:t>
            </a:r>
            <a:r>
              <a:rPr lang="fr-FR" altLang="fr-FR" sz="1575" b="1" dirty="0" err="1">
                <a:latin typeface="Arial" panose="020B0604020202020204" pitchFamily="34" charset="0"/>
              </a:rPr>
              <a:t>encapacitation</a:t>
            </a:r>
            <a:r>
              <a:rPr lang="fr-FR" altLang="fr-FR" sz="1575" dirty="0">
                <a:latin typeface="Arial" panose="020B0604020202020204" pitchFamily="34" charset="0"/>
              </a:rPr>
              <a:t> </a:t>
            </a:r>
            <a:r>
              <a:rPr lang="fr-FR" altLang="fr-FR" sz="1575" dirty="0">
                <a:latin typeface="Arial" panose="020B0604020202020204" pitchFamily="34" charset="0"/>
              </a:rPr>
              <a:t>: investissement dans les lieux labellisés et </a:t>
            </a:r>
            <a:r>
              <a:rPr lang="fr-FR" altLang="fr-FR" sz="1575" dirty="0" err="1">
                <a:latin typeface="Arial" panose="020B0604020202020204" pitchFamily="34" charset="0"/>
              </a:rPr>
              <a:t>co</a:t>
            </a:r>
            <a:r>
              <a:rPr lang="fr-FR" altLang="fr-FR" sz="1575" dirty="0">
                <a:latin typeface="Arial" panose="020B0604020202020204" pitchFamily="34" charset="0"/>
              </a:rPr>
              <a:t>-construction avec les habitants.   </a:t>
            </a:r>
            <a:endParaRPr lang="fr-FR" altLang="fr-FR" sz="1575" dirty="0">
              <a:latin typeface="Arial" panose="020B0604020202020204" pitchFamily="34" charset="0"/>
            </a:endParaRPr>
          </a:p>
          <a:p>
            <a:pPr marL="257175" indent="-257175" algn="just">
              <a:spcBef>
                <a:spcPct val="0"/>
              </a:spcBef>
              <a:buFont typeface="Wingdings" panose="05000000000000000000" pitchFamily="2" charset="2"/>
              <a:buChar char="§"/>
              <a:defRPr/>
            </a:pPr>
            <a:endParaRPr lang="fr-FR" altLang="fr-FR" sz="1650" dirty="0">
              <a:latin typeface="Arial" panose="020B0604020202020204" pitchFamily="34" charset="0"/>
            </a:endParaRPr>
          </a:p>
        </p:txBody>
      </p:sp>
      <p:sp>
        <p:nvSpPr>
          <p:cNvPr id="7" name="ZoneTexte 6"/>
          <p:cNvSpPr txBox="1"/>
          <p:nvPr/>
        </p:nvSpPr>
        <p:spPr>
          <a:xfrm>
            <a:off x="2630769" y="5626282"/>
            <a:ext cx="1425134" cy="276999"/>
          </a:xfrm>
          <a:prstGeom prst="rect">
            <a:avLst/>
          </a:prstGeom>
          <a:noFill/>
        </p:spPr>
        <p:txBody>
          <a:bodyPr wrap="none" rtlCol="0">
            <a:spAutoFit/>
          </a:bodyPr>
          <a:lstStyle/>
          <a:p>
            <a:r>
              <a:rPr lang="fr-FR" sz="1200" dirty="0"/>
              <a:t>Centre Thiès, Caen. </a:t>
            </a:r>
          </a:p>
        </p:txBody>
      </p:sp>
    </p:spTree>
    <p:extLst>
      <p:ext uri="{BB962C8B-B14F-4D97-AF65-F5344CB8AC3E}">
        <p14:creationId xmlns:p14="http://schemas.microsoft.com/office/powerpoint/2010/main" val="364718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txBox="1"/>
          <p:nvPr/>
        </p:nvSpPr>
        <p:spPr>
          <a:xfrm>
            <a:off x="305562" y="177049"/>
            <a:ext cx="11696700" cy="563616"/>
          </a:xfrm>
          <a:prstGeom prst="rect">
            <a:avLst/>
          </a:prstGeom>
        </p:spPr>
        <p:txBody>
          <a:bodyPr vert="horz" wrap="square" lIns="0" tIns="100965" rIns="0" bIns="0" rtlCol="0">
            <a:spAutoFit/>
          </a:bodyPr>
          <a:lstStyle/>
          <a:p>
            <a:pPr marL="9525" marR="3810" algn="ctr">
              <a:lnSpc>
                <a:spcPts val="3600"/>
              </a:lnSpc>
              <a:spcBef>
                <a:spcPts val="795"/>
              </a:spcBef>
              <a:tabLst>
                <a:tab pos="1362517" algn="l"/>
                <a:tab pos="1558727" algn="l"/>
                <a:tab pos="2025440" algn="l"/>
              </a:tabLst>
            </a:pPr>
            <a:r>
              <a:rPr lang="fr-FR" sz="2700" b="1" spc="-6" dirty="0">
                <a:solidFill>
                  <a:srgbClr val="231F20"/>
                </a:solidFill>
                <a:latin typeface="Butler-Black"/>
                <a:cs typeface="Butler-Black"/>
              </a:rPr>
              <a:t>Des lieux relais de transition</a:t>
            </a:r>
            <a:endParaRPr sz="2700" b="1" spc="-6" dirty="0">
              <a:solidFill>
                <a:srgbClr val="231F20"/>
              </a:solidFill>
              <a:latin typeface="Butler-Black"/>
              <a:cs typeface="Butler-Black"/>
            </a:endParaRPr>
          </a:p>
        </p:txBody>
      </p:sp>
      <p:sp>
        <p:nvSpPr>
          <p:cNvPr id="6" name="Rectangle 5"/>
          <p:cNvSpPr/>
          <p:nvPr/>
        </p:nvSpPr>
        <p:spPr>
          <a:xfrm>
            <a:off x="4892041" y="1152146"/>
            <a:ext cx="6904736" cy="7201972"/>
          </a:xfrm>
          <a:prstGeom prst="rect">
            <a:avLst/>
          </a:prstGeom>
        </p:spPr>
        <p:txBody>
          <a:bodyPr wrap="square">
            <a:spAutoFit/>
          </a:bodyPr>
          <a:lstStyle/>
          <a:p>
            <a:pPr marL="457189" indent="-457189" algn="just">
              <a:buFont typeface="Wingdings" panose="05000000000000000000" pitchFamily="2" charset="2"/>
              <a:buChar char="§"/>
            </a:pPr>
            <a:r>
              <a:rPr lang="fr-FR" sz="2200" b="1" dirty="0">
                <a:latin typeface="Arial" panose="020B0604020202020204" pitchFamily="34" charset="0"/>
              </a:rPr>
              <a:t>Un partenariat sur le temps long </a:t>
            </a:r>
            <a:r>
              <a:rPr lang="fr-FR" sz="2200" dirty="0">
                <a:latin typeface="Arial" panose="020B0604020202020204" pitchFamily="34" charset="0"/>
              </a:rPr>
              <a:t>entre trois structures pilotes associatives ou coopératives et la Ville de Caen</a:t>
            </a:r>
          </a:p>
          <a:p>
            <a:pPr marL="457189" indent="-457189" algn="just">
              <a:buFont typeface="Wingdings" panose="05000000000000000000" pitchFamily="2" charset="2"/>
              <a:buChar char="§"/>
            </a:pPr>
            <a:endParaRPr lang="fr-FR" sz="2200" dirty="0">
              <a:latin typeface="Arial" panose="020B0604020202020204" pitchFamily="34" charset="0"/>
            </a:endParaRPr>
          </a:p>
          <a:p>
            <a:pPr marL="457189" indent="-457189" algn="just">
              <a:buFont typeface="Wingdings" panose="05000000000000000000" pitchFamily="2" charset="2"/>
              <a:buChar char="§"/>
            </a:pPr>
            <a:r>
              <a:rPr lang="fr-FR" sz="2200" b="1" dirty="0">
                <a:latin typeface="Arial" panose="020B0604020202020204" pitchFamily="34" charset="0"/>
              </a:rPr>
              <a:t>Trois objectifs : </a:t>
            </a:r>
            <a:r>
              <a:rPr lang="fr-FR" sz="2200" dirty="0">
                <a:latin typeface="Arial" panose="020B0604020202020204" pitchFamily="34" charset="0"/>
              </a:rPr>
              <a:t>se former et transmettre, activer et révéler, réaliser et coopérer</a:t>
            </a:r>
          </a:p>
          <a:p>
            <a:pPr marL="457189" indent="-457189" algn="just">
              <a:buFont typeface="Wingdings" panose="05000000000000000000" pitchFamily="2" charset="2"/>
              <a:buChar char="§"/>
            </a:pPr>
            <a:endParaRPr lang="fr-FR" sz="2200" dirty="0">
              <a:latin typeface="Arial" panose="020B0604020202020204" pitchFamily="34" charset="0"/>
            </a:endParaRPr>
          </a:p>
          <a:p>
            <a:pPr marL="457189" indent="-457189" algn="just">
              <a:buFont typeface="Wingdings" panose="05000000000000000000" pitchFamily="2" charset="2"/>
              <a:buChar char="§"/>
            </a:pPr>
            <a:r>
              <a:rPr lang="fr-FR" sz="2200" b="1" dirty="0">
                <a:latin typeface="Arial" panose="020B0604020202020204" pitchFamily="34" charset="0"/>
              </a:rPr>
              <a:t>Une charte de partenariat</a:t>
            </a:r>
            <a:r>
              <a:rPr lang="fr-FR" sz="2200" dirty="0">
                <a:latin typeface="Arial" panose="020B0604020202020204" pitchFamily="34" charset="0"/>
              </a:rPr>
              <a:t> autour des valeurs de la coopération</a:t>
            </a:r>
          </a:p>
          <a:p>
            <a:pPr marL="457189" indent="-457189" algn="just">
              <a:buFont typeface="Wingdings" panose="05000000000000000000" pitchFamily="2" charset="2"/>
              <a:buChar char="§"/>
            </a:pPr>
            <a:endParaRPr lang="fr-FR" sz="2200" dirty="0">
              <a:latin typeface="Arial" panose="020B0604020202020204" pitchFamily="34" charset="0"/>
            </a:endParaRPr>
          </a:p>
          <a:p>
            <a:pPr marL="457189" indent="-457189" algn="just">
              <a:buFont typeface="Wingdings" panose="05000000000000000000" pitchFamily="2" charset="2"/>
              <a:buChar char="§"/>
            </a:pPr>
            <a:r>
              <a:rPr lang="fr-FR" sz="2200" b="1" dirty="0">
                <a:latin typeface="Arial" panose="020B0604020202020204" pitchFamily="34" charset="0"/>
              </a:rPr>
              <a:t>Un travail autour des récits </a:t>
            </a:r>
            <a:r>
              <a:rPr lang="fr-FR" sz="2200" dirty="0">
                <a:latin typeface="Arial" panose="020B0604020202020204" pitchFamily="34" charset="0"/>
              </a:rPr>
              <a:t>: cartographie des pratiques ordinaires, réflexion sur les compétences de demain, recherche-action sur les communautés de sobriété énergétique, résidences artistiques sur l’espace public de demain</a:t>
            </a:r>
          </a:p>
          <a:p>
            <a:pPr marL="457189" indent="-457189" algn="just">
              <a:buFont typeface="Wingdings" panose="05000000000000000000" pitchFamily="2" charset="2"/>
              <a:buChar char="§"/>
            </a:pPr>
            <a:endParaRPr lang="fr-FR" sz="2200" dirty="0">
              <a:latin typeface="Arial" panose="020B0604020202020204" pitchFamily="34" charset="0"/>
            </a:endParaRPr>
          </a:p>
          <a:p>
            <a:pPr marL="457189" indent="-457189" algn="just">
              <a:buFont typeface="Wingdings" panose="05000000000000000000" pitchFamily="2" charset="2"/>
              <a:buChar char="§"/>
            </a:pPr>
            <a:endParaRPr lang="fr-FR" sz="2200" dirty="0">
              <a:latin typeface="Arial" panose="020B0604020202020204" pitchFamily="34" charset="0"/>
            </a:endParaRPr>
          </a:p>
          <a:p>
            <a:pPr marL="342892" indent="-342892" algn="just">
              <a:buFont typeface="Wingdings" panose="05000000000000000000" pitchFamily="2" charset="2"/>
              <a:buChar char="§"/>
            </a:pPr>
            <a:endParaRPr lang="fr-FR" sz="2200" dirty="0">
              <a:latin typeface="Arial" panose="020B0604020202020204" pitchFamily="34" charset="0"/>
            </a:endParaRPr>
          </a:p>
          <a:p>
            <a:pPr marL="342892" indent="-342892" algn="just">
              <a:buFont typeface="Wingdings" panose="05000000000000000000" pitchFamily="2" charset="2"/>
              <a:buChar char="§"/>
            </a:pPr>
            <a:endParaRPr lang="fr-FR" sz="2200" dirty="0">
              <a:latin typeface="Arial" panose="020B0604020202020204" pitchFamily="34" charset="0"/>
            </a:endParaRPr>
          </a:p>
          <a:p>
            <a:pPr marL="342892" indent="-342892" algn="just">
              <a:buFont typeface="Wingdings" panose="05000000000000000000" pitchFamily="2" charset="2"/>
              <a:buChar char="§"/>
            </a:pPr>
            <a:endParaRPr lang="fr-FR" sz="2200" dirty="0">
              <a:latin typeface="Arial" panose="020B0604020202020204" pitchFamily="34" charset="0"/>
            </a:endParaRPr>
          </a:p>
        </p:txBody>
      </p:sp>
      <p:pic>
        <p:nvPicPr>
          <p:cNvPr id="7" name="Image 6"/>
          <p:cNvPicPr>
            <a:picLocks noChangeAspect="1"/>
          </p:cNvPicPr>
          <p:nvPr/>
        </p:nvPicPr>
        <p:blipFill>
          <a:blip r:embed="rId2"/>
          <a:stretch>
            <a:fillRect/>
          </a:stretch>
        </p:blipFill>
        <p:spPr>
          <a:xfrm>
            <a:off x="90424" y="2660905"/>
            <a:ext cx="4529565" cy="1648587"/>
          </a:xfrm>
          <a:prstGeom prst="rect">
            <a:avLst/>
          </a:prstGeom>
        </p:spPr>
      </p:pic>
    </p:spTree>
    <p:extLst>
      <p:ext uri="{BB962C8B-B14F-4D97-AF65-F5344CB8AC3E}">
        <p14:creationId xmlns:p14="http://schemas.microsoft.com/office/powerpoint/2010/main" val="400502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08" y="906086"/>
            <a:ext cx="6514485" cy="4669675"/>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7503" y="1811912"/>
            <a:ext cx="4788596" cy="2693585"/>
          </a:xfrm>
          <a:prstGeom prst="rect">
            <a:avLst/>
          </a:prstGeom>
        </p:spPr>
      </p:pic>
    </p:spTree>
    <p:extLst>
      <p:ext uri="{BB962C8B-B14F-4D97-AF65-F5344CB8AC3E}">
        <p14:creationId xmlns:p14="http://schemas.microsoft.com/office/powerpoint/2010/main" val="403712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635183" y="624219"/>
            <a:ext cx="8822228" cy="6164249"/>
          </a:xfrm>
          <a:prstGeom prst="rect">
            <a:avLst/>
          </a:prstGeom>
        </p:spPr>
      </p:pic>
      <p:sp>
        <p:nvSpPr>
          <p:cNvPr id="6" name="object 2"/>
          <p:cNvSpPr txBox="1"/>
          <p:nvPr/>
        </p:nvSpPr>
        <p:spPr>
          <a:xfrm>
            <a:off x="305562" y="60671"/>
            <a:ext cx="11696700" cy="527004"/>
          </a:xfrm>
          <a:prstGeom prst="rect">
            <a:avLst/>
          </a:prstGeom>
        </p:spPr>
        <p:txBody>
          <a:bodyPr vert="horz" wrap="square" lIns="0" tIns="100965" rIns="0" bIns="0" rtlCol="0">
            <a:spAutoFit/>
          </a:bodyPr>
          <a:lstStyle/>
          <a:p>
            <a:pPr marL="9525" marR="3810" algn="ctr">
              <a:lnSpc>
                <a:spcPts val="3600"/>
              </a:lnSpc>
              <a:spcBef>
                <a:spcPts val="795"/>
              </a:spcBef>
              <a:tabLst>
                <a:tab pos="1362517" algn="l"/>
                <a:tab pos="1558727" algn="l"/>
                <a:tab pos="2025440" algn="l"/>
              </a:tabLst>
            </a:pPr>
            <a:r>
              <a:rPr lang="fr-FR" sz="2700" b="1" spc="-6" dirty="0" smtClean="0">
                <a:solidFill>
                  <a:srgbClr val="231F20"/>
                </a:solidFill>
                <a:latin typeface="Butler-Black"/>
                <a:cs typeface="Butler-Black"/>
              </a:rPr>
              <a:t>Aménagement de la place Foch</a:t>
            </a:r>
            <a:endParaRPr sz="2700" b="1" spc="-6" dirty="0">
              <a:solidFill>
                <a:srgbClr val="231F20"/>
              </a:solidFill>
              <a:latin typeface="Butler-Black"/>
              <a:cs typeface="Butler-Black"/>
            </a:endParaRPr>
          </a:p>
        </p:txBody>
      </p:sp>
    </p:spTree>
    <p:extLst>
      <p:ext uri="{BB962C8B-B14F-4D97-AF65-F5344CB8AC3E}">
        <p14:creationId xmlns:p14="http://schemas.microsoft.com/office/powerpoint/2010/main" val="4139297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71" y="713233"/>
            <a:ext cx="7011731" cy="4964360"/>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8184" y="1810513"/>
            <a:ext cx="4490489" cy="2994244"/>
          </a:xfrm>
          <a:prstGeom prst="rect">
            <a:avLst/>
          </a:prstGeom>
        </p:spPr>
      </p:pic>
    </p:spTree>
    <p:extLst>
      <p:ext uri="{BB962C8B-B14F-4D97-AF65-F5344CB8AC3E}">
        <p14:creationId xmlns:p14="http://schemas.microsoft.com/office/powerpoint/2010/main" val="32214029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771" y="405885"/>
            <a:ext cx="10662458" cy="5991286"/>
          </a:xfrm>
          <a:prstGeom prst="rect">
            <a:avLst/>
          </a:prstGeom>
        </p:spPr>
      </p:pic>
    </p:spTree>
    <p:extLst>
      <p:ext uri="{BB962C8B-B14F-4D97-AF65-F5344CB8AC3E}">
        <p14:creationId xmlns:p14="http://schemas.microsoft.com/office/powerpoint/2010/main" val="42233185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071687" y="1147762"/>
            <a:ext cx="8048625" cy="4562475"/>
          </a:xfrm>
          <a:prstGeom prst="rect">
            <a:avLst/>
          </a:prstGeom>
        </p:spPr>
      </p:pic>
    </p:spTree>
    <p:extLst>
      <p:ext uri="{BB962C8B-B14F-4D97-AF65-F5344CB8AC3E}">
        <p14:creationId xmlns:p14="http://schemas.microsoft.com/office/powerpoint/2010/main" val="23291832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8776" y="130174"/>
            <a:ext cx="6513078" cy="6513078"/>
          </a:xfrm>
          <a:prstGeom prst="rect">
            <a:avLst/>
          </a:prstGeom>
        </p:spPr>
      </p:pic>
    </p:spTree>
    <p:extLst>
      <p:ext uri="{BB962C8B-B14F-4D97-AF65-F5344CB8AC3E}">
        <p14:creationId xmlns:p14="http://schemas.microsoft.com/office/powerpoint/2010/main" val="32013580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3651" y="156458"/>
            <a:ext cx="6205744" cy="6543600"/>
          </a:xfrm>
          <a:prstGeom prst="rect">
            <a:avLst/>
          </a:prstGeom>
        </p:spPr>
      </p:pic>
    </p:spTree>
    <p:extLst>
      <p:ext uri="{BB962C8B-B14F-4D97-AF65-F5344CB8AC3E}">
        <p14:creationId xmlns:p14="http://schemas.microsoft.com/office/powerpoint/2010/main" val="1712014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07478" y="2718262"/>
            <a:ext cx="5876964" cy="1491787"/>
          </a:xfrm>
          <a:prstGeom prst="rect">
            <a:avLst/>
          </a:prstGeom>
        </p:spPr>
      </p:pic>
      <p:pic>
        <p:nvPicPr>
          <p:cNvPr id="3" name="Image 2"/>
          <p:cNvPicPr>
            <a:picLocks noChangeAspect="1"/>
          </p:cNvPicPr>
          <p:nvPr/>
        </p:nvPicPr>
        <p:blipFill>
          <a:blip r:embed="rId3"/>
          <a:stretch>
            <a:fillRect/>
          </a:stretch>
        </p:blipFill>
        <p:spPr>
          <a:xfrm>
            <a:off x="6769822" y="141317"/>
            <a:ext cx="4926185" cy="6512950"/>
          </a:xfrm>
          <a:prstGeom prst="rect">
            <a:avLst/>
          </a:prstGeom>
        </p:spPr>
      </p:pic>
    </p:spTree>
    <p:extLst>
      <p:ext uri="{BB962C8B-B14F-4D97-AF65-F5344CB8AC3E}">
        <p14:creationId xmlns:p14="http://schemas.microsoft.com/office/powerpoint/2010/main" val="2035400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09" y="4291412"/>
            <a:ext cx="4060031" cy="1727673"/>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909" y="1485900"/>
            <a:ext cx="4079081" cy="2719388"/>
          </a:xfrm>
          <a:prstGeom prst="rect">
            <a:avLst/>
          </a:prstGeom>
        </p:spPr>
      </p:pic>
      <p:pic>
        <p:nvPicPr>
          <p:cNvPr id="10" name="Image 9"/>
          <p:cNvPicPr>
            <a:picLocks noChangeAspect="1"/>
          </p:cNvPicPr>
          <p:nvPr/>
        </p:nvPicPr>
        <p:blipFill>
          <a:blip r:embed="rId4"/>
          <a:stretch>
            <a:fillRect/>
          </a:stretch>
        </p:blipFill>
        <p:spPr>
          <a:xfrm>
            <a:off x="5192912" y="1485900"/>
            <a:ext cx="3114675" cy="4400550"/>
          </a:xfrm>
          <a:prstGeom prst="rect">
            <a:avLst/>
          </a:prstGeom>
        </p:spPr>
      </p:pic>
      <p:sp>
        <p:nvSpPr>
          <p:cNvPr id="12" name="Rectangle 11"/>
          <p:cNvSpPr/>
          <p:nvPr/>
        </p:nvSpPr>
        <p:spPr>
          <a:xfrm>
            <a:off x="8463558" y="1200150"/>
            <a:ext cx="3618539" cy="4508927"/>
          </a:xfrm>
          <a:prstGeom prst="rect">
            <a:avLst/>
          </a:prstGeom>
        </p:spPr>
        <p:txBody>
          <a:bodyPr wrap="square">
            <a:spAutoFit/>
          </a:bodyPr>
          <a:lstStyle/>
          <a:p>
            <a:pPr>
              <a:lnSpc>
                <a:spcPct val="90000"/>
              </a:lnSpc>
              <a:spcBef>
                <a:spcPts val="750"/>
              </a:spcBef>
              <a:spcAft>
                <a:spcPts val="750"/>
              </a:spcAft>
            </a:pPr>
            <a:r>
              <a:rPr lang="fr-FR" b="1" dirty="0">
                <a:solidFill>
                  <a:schemeClr val="tx2">
                    <a:lumMod val="50000"/>
                  </a:schemeClr>
                </a:solidFill>
              </a:rPr>
              <a:t>- Lecture du territoire et du patrimoine</a:t>
            </a:r>
            <a:endParaRPr lang="fr-FR" sz="1350" dirty="0"/>
          </a:p>
          <a:p>
            <a:pPr>
              <a:lnSpc>
                <a:spcPct val="90000"/>
              </a:lnSpc>
              <a:spcBef>
                <a:spcPts val="750"/>
              </a:spcBef>
              <a:spcAft>
                <a:spcPts val="750"/>
              </a:spcAft>
            </a:pPr>
            <a:r>
              <a:rPr lang="fr-FR" b="1" dirty="0">
                <a:solidFill>
                  <a:schemeClr val="tx2">
                    <a:lumMod val="50000"/>
                  </a:schemeClr>
                </a:solidFill>
              </a:rPr>
              <a:t>- Infrastructure de mobilité </a:t>
            </a:r>
            <a:endParaRPr lang="fr-FR" b="1" dirty="0">
              <a:solidFill>
                <a:schemeClr val="tx2">
                  <a:lumMod val="50000"/>
                </a:schemeClr>
              </a:solidFill>
              <a:latin typeface="Bahnschrift" panose="020B0502040204020203" pitchFamily="34" charset="0"/>
            </a:endParaRPr>
          </a:p>
          <a:p>
            <a:pPr>
              <a:lnSpc>
                <a:spcPct val="90000"/>
              </a:lnSpc>
              <a:spcBef>
                <a:spcPts val="750"/>
              </a:spcBef>
              <a:spcAft>
                <a:spcPts val="750"/>
              </a:spcAft>
            </a:pPr>
            <a:r>
              <a:rPr lang="fr-FR" b="1" dirty="0">
                <a:solidFill>
                  <a:schemeClr val="tx2">
                    <a:lumMod val="50000"/>
                  </a:schemeClr>
                </a:solidFill>
                <a:latin typeface="Bahnschrift" panose="020B0502040204020203" pitchFamily="34" charset="0"/>
              </a:rPr>
              <a:t>- É</a:t>
            </a:r>
            <a:r>
              <a:rPr lang="fr-FR" b="1" dirty="0">
                <a:solidFill>
                  <a:schemeClr val="tx2">
                    <a:lumMod val="50000"/>
                  </a:schemeClr>
                </a:solidFill>
              </a:rPr>
              <a:t>ducation à la nature et au vivant</a:t>
            </a:r>
          </a:p>
          <a:p>
            <a:pPr>
              <a:lnSpc>
                <a:spcPct val="90000"/>
              </a:lnSpc>
              <a:spcBef>
                <a:spcPts val="750"/>
              </a:spcBef>
              <a:spcAft>
                <a:spcPts val="750"/>
              </a:spcAft>
            </a:pPr>
            <a:r>
              <a:rPr lang="fr-FR" b="1" dirty="0">
                <a:solidFill>
                  <a:schemeClr val="tx2">
                    <a:lumMod val="50000"/>
                  </a:schemeClr>
                </a:solidFill>
              </a:rPr>
              <a:t>- Espace d’expériences</a:t>
            </a:r>
          </a:p>
          <a:p>
            <a:pPr>
              <a:spcBef>
                <a:spcPts val="750"/>
              </a:spcBef>
              <a:spcAft>
                <a:spcPts val="750"/>
              </a:spcAft>
            </a:pPr>
            <a:r>
              <a:rPr lang="fr-FR" b="1" dirty="0">
                <a:solidFill>
                  <a:schemeClr val="tx2">
                    <a:lumMod val="50000"/>
                  </a:schemeClr>
                </a:solidFill>
              </a:rPr>
              <a:t>- Vecteur d’inclusion sociale</a:t>
            </a:r>
          </a:p>
          <a:p>
            <a:pPr>
              <a:spcBef>
                <a:spcPts val="750"/>
              </a:spcBef>
              <a:spcAft>
                <a:spcPts val="750"/>
              </a:spcAft>
            </a:pPr>
            <a:r>
              <a:rPr lang="fr-FR" b="1" dirty="0">
                <a:solidFill>
                  <a:schemeClr val="tx2">
                    <a:lumMod val="50000"/>
                  </a:schemeClr>
                </a:solidFill>
              </a:rPr>
              <a:t>- Objet de participation citoyenne (veilleurs, sentinelles, contribution au tracé)</a:t>
            </a:r>
          </a:p>
          <a:p>
            <a:pPr>
              <a:spcBef>
                <a:spcPts val="750"/>
              </a:spcBef>
              <a:spcAft>
                <a:spcPts val="750"/>
              </a:spcAft>
            </a:pPr>
            <a:r>
              <a:rPr lang="fr-FR" b="1" dirty="0">
                <a:solidFill>
                  <a:schemeClr val="tx2">
                    <a:lumMod val="50000"/>
                  </a:schemeClr>
                </a:solidFill>
              </a:rPr>
              <a:t>- Valorisation des actions de transition et espace d’expérimentation écologique</a:t>
            </a:r>
          </a:p>
        </p:txBody>
      </p:sp>
      <p:sp>
        <p:nvSpPr>
          <p:cNvPr id="4" name="object 2"/>
          <p:cNvSpPr txBox="1"/>
          <p:nvPr/>
        </p:nvSpPr>
        <p:spPr>
          <a:xfrm>
            <a:off x="495300" y="84736"/>
            <a:ext cx="11696700" cy="563616"/>
          </a:xfrm>
          <a:prstGeom prst="rect">
            <a:avLst/>
          </a:prstGeom>
        </p:spPr>
        <p:txBody>
          <a:bodyPr vert="horz" wrap="square" lIns="0" tIns="100965" rIns="0" bIns="0" rtlCol="0">
            <a:spAutoFit/>
          </a:bodyPr>
          <a:lstStyle/>
          <a:p>
            <a:pPr marL="9525" marR="3810" algn="ctr">
              <a:lnSpc>
                <a:spcPts val="3600"/>
              </a:lnSpc>
              <a:spcBef>
                <a:spcPts val="795"/>
              </a:spcBef>
              <a:tabLst>
                <a:tab pos="1362551" algn="l"/>
                <a:tab pos="1558766" algn="l"/>
                <a:tab pos="2025491" algn="l"/>
              </a:tabLst>
            </a:pPr>
            <a:r>
              <a:rPr lang="fr-FR" sz="2700" b="1" spc="-8" dirty="0">
                <a:solidFill>
                  <a:srgbClr val="231F20"/>
                </a:solidFill>
                <a:latin typeface="Butler-Black"/>
                <a:cs typeface="Butler-Black"/>
              </a:rPr>
              <a:t>Développer une offre éducative et culturelle : les sentiers urbains</a:t>
            </a:r>
            <a:endParaRPr sz="2700" dirty="0">
              <a:latin typeface="Butler-Black"/>
              <a:cs typeface="Butler-Black"/>
            </a:endParaRPr>
          </a:p>
        </p:txBody>
      </p:sp>
    </p:spTree>
    <p:extLst>
      <p:ext uri="{BB962C8B-B14F-4D97-AF65-F5344CB8AC3E}">
        <p14:creationId xmlns:p14="http://schemas.microsoft.com/office/powerpoint/2010/main" val="100030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3175" y="126534"/>
            <a:ext cx="8271407" cy="6639102"/>
          </a:xfrm>
          <a:prstGeom prst="rect">
            <a:avLst/>
          </a:prstGeom>
        </p:spPr>
      </p:pic>
    </p:spTree>
    <p:extLst>
      <p:ext uri="{BB962C8B-B14F-4D97-AF65-F5344CB8AC3E}">
        <p14:creationId xmlns:p14="http://schemas.microsoft.com/office/powerpoint/2010/main" val="27235336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966" y="2123534"/>
            <a:ext cx="6610996" cy="3714750"/>
          </a:xfrm>
          <a:prstGeom prst="rect">
            <a:avLst/>
          </a:prstGeom>
        </p:spPr>
      </p:pic>
      <p:sp>
        <p:nvSpPr>
          <p:cNvPr id="4" name="object 2"/>
          <p:cNvSpPr txBox="1"/>
          <p:nvPr/>
        </p:nvSpPr>
        <p:spPr>
          <a:xfrm>
            <a:off x="7810500" y="1771650"/>
            <a:ext cx="4114800" cy="4672433"/>
          </a:xfrm>
          <a:prstGeom prst="rect">
            <a:avLst/>
          </a:prstGeom>
        </p:spPr>
        <p:txBody>
          <a:bodyPr vert="horz" wrap="square" lIns="0" tIns="100965" rIns="0" bIns="0" rtlCol="0">
            <a:spAutoFit/>
          </a:bodyPr>
          <a:lstStyle/>
          <a:p>
            <a:pPr marR="3810" algn="just">
              <a:tabLst>
                <a:tab pos="1362551" algn="l"/>
                <a:tab pos="1558766" algn="l"/>
                <a:tab pos="2025491" algn="l"/>
              </a:tabLst>
            </a:pPr>
            <a:r>
              <a:rPr lang="fr-FR" sz="1650" b="1" dirty="0">
                <a:latin typeface="Arial" panose="020B0604020202020204" pitchFamily="34" charset="0"/>
              </a:rPr>
              <a:t>La négociation à l’échelle de la rue : </a:t>
            </a:r>
          </a:p>
          <a:p>
            <a:pPr marR="3810" algn="just">
              <a:tabLst>
                <a:tab pos="1362551" algn="l"/>
                <a:tab pos="1558766" algn="l"/>
                <a:tab pos="2025491" algn="l"/>
              </a:tabLst>
            </a:pPr>
            <a:endParaRPr lang="fr-FR" sz="1650" dirty="0">
              <a:latin typeface="Arial" panose="020B0604020202020204" pitchFamily="34" charset="0"/>
            </a:endParaRPr>
          </a:p>
          <a:p>
            <a:pPr marL="257175" marR="3810" indent="-257175" algn="just">
              <a:buFontTx/>
              <a:buChar char="-"/>
              <a:tabLst>
                <a:tab pos="1362551" algn="l"/>
                <a:tab pos="1558766" algn="l"/>
                <a:tab pos="2025491" algn="l"/>
              </a:tabLst>
            </a:pPr>
            <a:r>
              <a:rPr lang="fr-FR" sz="1650" dirty="0">
                <a:latin typeface="Arial" panose="020B0604020202020204" pitchFamily="34" charset="0"/>
              </a:rPr>
              <a:t>Réseaux souterrains</a:t>
            </a:r>
          </a:p>
          <a:p>
            <a:pPr marL="257175" marR="3810" indent="-257175" algn="just">
              <a:buFontTx/>
              <a:buChar char="-"/>
              <a:tabLst>
                <a:tab pos="1362551" algn="l"/>
                <a:tab pos="1558766" algn="l"/>
                <a:tab pos="2025491" algn="l"/>
              </a:tabLst>
            </a:pPr>
            <a:endParaRPr lang="fr-FR" sz="1650" dirty="0">
              <a:latin typeface="Arial" panose="020B0604020202020204" pitchFamily="34" charset="0"/>
            </a:endParaRPr>
          </a:p>
          <a:p>
            <a:pPr marL="257175" marR="3810" indent="-257175" algn="just">
              <a:buFontTx/>
              <a:buChar char="-"/>
              <a:tabLst>
                <a:tab pos="1362551" algn="l"/>
                <a:tab pos="1558766" algn="l"/>
                <a:tab pos="2025491" algn="l"/>
              </a:tabLst>
            </a:pPr>
            <a:r>
              <a:rPr lang="fr-FR" sz="1650" dirty="0">
                <a:latin typeface="Arial" panose="020B0604020202020204" pitchFamily="34" charset="0"/>
              </a:rPr>
              <a:t>Hiérarchie du trafic routier </a:t>
            </a:r>
          </a:p>
          <a:p>
            <a:pPr marL="257175" marR="3810" indent="-257175" algn="just">
              <a:buFontTx/>
              <a:buChar char="-"/>
              <a:tabLst>
                <a:tab pos="1362551" algn="l"/>
                <a:tab pos="1558766" algn="l"/>
                <a:tab pos="2025491" algn="l"/>
              </a:tabLst>
            </a:pPr>
            <a:endParaRPr lang="fr-FR" sz="1650" dirty="0">
              <a:latin typeface="Arial" panose="020B0604020202020204" pitchFamily="34" charset="0"/>
            </a:endParaRPr>
          </a:p>
          <a:p>
            <a:pPr marL="257175" marR="3810" indent="-257175" algn="just">
              <a:buFontTx/>
              <a:buChar char="-"/>
              <a:tabLst>
                <a:tab pos="1362551" algn="l"/>
                <a:tab pos="1558766" algn="l"/>
                <a:tab pos="2025491" algn="l"/>
              </a:tabLst>
            </a:pPr>
            <a:r>
              <a:rPr lang="fr-FR" sz="1650" dirty="0">
                <a:latin typeface="Arial" panose="020B0604020202020204" pitchFamily="34" charset="0"/>
              </a:rPr>
              <a:t>Places de stationnement </a:t>
            </a:r>
          </a:p>
          <a:p>
            <a:pPr marL="257175" marR="3810" indent="-257175" algn="just">
              <a:buFontTx/>
              <a:buChar char="-"/>
              <a:tabLst>
                <a:tab pos="1362551" algn="l"/>
                <a:tab pos="1558766" algn="l"/>
                <a:tab pos="2025491" algn="l"/>
              </a:tabLst>
            </a:pPr>
            <a:endParaRPr lang="fr-FR" sz="1650" dirty="0">
              <a:latin typeface="Arial" panose="020B0604020202020204" pitchFamily="34" charset="0"/>
            </a:endParaRPr>
          </a:p>
          <a:p>
            <a:pPr marL="257175" marR="3810" indent="-257175" algn="just">
              <a:buFontTx/>
              <a:buChar char="-"/>
              <a:tabLst>
                <a:tab pos="1362551" algn="l"/>
                <a:tab pos="1558766" algn="l"/>
                <a:tab pos="2025491" algn="l"/>
              </a:tabLst>
            </a:pPr>
            <a:r>
              <a:rPr lang="fr-FR" sz="1650" dirty="0">
                <a:latin typeface="Arial" panose="020B0604020202020204" pitchFamily="34" charset="0"/>
              </a:rPr>
              <a:t>Voies cyclables</a:t>
            </a:r>
          </a:p>
          <a:p>
            <a:pPr marL="257175" marR="3810" indent="-257175" algn="just">
              <a:buFontTx/>
              <a:buChar char="-"/>
              <a:tabLst>
                <a:tab pos="1362551" algn="l"/>
                <a:tab pos="1558766" algn="l"/>
                <a:tab pos="2025491" algn="l"/>
              </a:tabLst>
            </a:pPr>
            <a:endParaRPr lang="fr-FR" sz="1650" dirty="0">
              <a:latin typeface="Arial" panose="020B0604020202020204" pitchFamily="34" charset="0"/>
            </a:endParaRPr>
          </a:p>
          <a:p>
            <a:pPr marL="257175" marR="3810" indent="-257175" algn="just">
              <a:buFontTx/>
              <a:buChar char="-"/>
              <a:tabLst>
                <a:tab pos="1362551" algn="l"/>
                <a:tab pos="1558766" algn="l"/>
                <a:tab pos="2025491" algn="l"/>
              </a:tabLst>
            </a:pPr>
            <a:r>
              <a:rPr lang="fr-FR" sz="1650" dirty="0" err="1">
                <a:latin typeface="Arial" panose="020B0604020202020204" pitchFamily="34" charset="0"/>
              </a:rPr>
              <a:t>Débitumisation</a:t>
            </a:r>
            <a:r>
              <a:rPr lang="fr-FR" sz="1650" dirty="0">
                <a:latin typeface="Arial" panose="020B0604020202020204" pitchFamily="34" charset="0"/>
              </a:rPr>
              <a:t>/Végétalisation </a:t>
            </a:r>
          </a:p>
          <a:p>
            <a:pPr marL="257175" marR="3810" indent="-257175" algn="just">
              <a:buFontTx/>
              <a:buChar char="-"/>
              <a:tabLst>
                <a:tab pos="1362551" algn="l"/>
                <a:tab pos="1558766" algn="l"/>
                <a:tab pos="2025491" algn="l"/>
              </a:tabLst>
            </a:pPr>
            <a:endParaRPr lang="fr-FR" sz="1650" dirty="0">
              <a:latin typeface="Arial" panose="020B0604020202020204" pitchFamily="34" charset="0"/>
            </a:endParaRPr>
          </a:p>
          <a:p>
            <a:pPr marL="257175" marR="3810" indent="-257175" algn="just">
              <a:buFontTx/>
              <a:buChar char="-"/>
              <a:tabLst>
                <a:tab pos="1362551" algn="l"/>
                <a:tab pos="1558766" algn="l"/>
                <a:tab pos="2025491" algn="l"/>
              </a:tabLst>
            </a:pPr>
            <a:r>
              <a:rPr lang="fr-FR" sz="1650" dirty="0">
                <a:latin typeface="Arial" panose="020B0604020202020204" pitchFamily="34" charset="0"/>
              </a:rPr>
              <a:t>Intégration d’espaces publics </a:t>
            </a:r>
          </a:p>
          <a:p>
            <a:pPr marL="257175" marR="3810" indent="-257175" algn="just">
              <a:buFontTx/>
              <a:buChar char="-"/>
              <a:tabLst>
                <a:tab pos="1362551" algn="l"/>
                <a:tab pos="1558766" algn="l"/>
                <a:tab pos="2025491" algn="l"/>
              </a:tabLst>
            </a:pPr>
            <a:endParaRPr lang="fr-FR" sz="1650" dirty="0">
              <a:latin typeface="Arial" panose="020B0604020202020204" pitchFamily="34" charset="0"/>
            </a:endParaRPr>
          </a:p>
          <a:p>
            <a:pPr marL="257175" marR="3810" indent="-257175" algn="just">
              <a:buFontTx/>
              <a:buChar char="-"/>
              <a:tabLst>
                <a:tab pos="1362551" algn="l"/>
                <a:tab pos="1558766" algn="l"/>
                <a:tab pos="2025491" algn="l"/>
              </a:tabLst>
            </a:pPr>
            <a:r>
              <a:rPr lang="fr-FR" sz="1650" dirty="0">
                <a:latin typeface="Arial" panose="020B0604020202020204" pitchFamily="34" charset="0"/>
              </a:rPr>
              <a:t>Desserrement des espaces </a:t>
            </a:r>
            <a:r>
              <a:rPr lang="fr-FR" sz="1650" dirty="0" err="1">
                <a:latin typeface="Arial" panose="020B0604020202020204" pitchFamily="34" charset="0"/>
              </a:rPr>
              <a:t>intersticiels</a:t>
            </a:r>
            <a:r>
              <a:rPr lang="fr-FR" sz="1650" dirty="0">
                <a:latin typeface="Arial" panose="020B0604020202020204" pitchFamily="34" charset="0"/>
              </a:rPr>
              <a:t> dans une perspective de « densité acceptable »</a:t>
            </a:r>
          </a:p>
          <a:p>
            <a:pPr marL="257175" marR="3810" indent="-257175" algn="just">
              <a:buFontTx/>
              <a:buChar char="-"/>
              <a:tabLst>
                <a:tab pos="1362551" algn="l"/>
                <a:tab pos="1558766" algn="l"/>
                <a:tab pos="2025491" algn="l"/>
              </a:tabLst>
            </a:pPr>
            <a:endParaRPr lang="fr-FR" sz="1650" dirty="0">
              <a:latin typeface="Arial" panose="020B0604020202020204" pitchFamily="34" charset="0"/>
            </a:endParaRPr>
          </a:p>
        </p:txBody>
      </p:sp>
      <p:sp>
        <p:nvSpPr>
          <p:cNvPr id="5" name="Rectangle 4"/>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 name="object 2"/>
          <p:cNvSpPr txBox="1"/>
          <p:nvPr/>
        </p:nvSpPr>
        <p:spPr>
          <a:xfrm>
            <a:off x="512885" y="579385"/>
            <a:ext cx="11696700" cy="1025281"/>
          </a:xfrm>
          <a:prstGeom prst="rect">
            <a:avLst/>
          </a:prstGeom>
        </p:spPr>
        <p:txBody>
          <a:bodyPr vert="horz" wrap="square" lIns="0" tIns="100965" rIns="0" bIns="0" rtlCol="0">
            <a:spAutoFit/>
          </a:bodyPr>
          <a:lstStyle/>
          <a:p>
            <a:pPr marL="9525" marR="3810" algn="ctr">
              <a:lnSpc>
                <a:spcPts val="3600"/>
              </a:lnSpc>
              <a:spcBef>
                <a:spcPts val="795"/>
              </a:spcBef>
              <a:tabLst>
                <a:tab pos="1362551" algn="l"/>
                <a:tab pos="1558766" algn="l"/>
                <a:tab pos="2025491" algn="l"/>
              </a:tabLst>
            </a:pPr>
            <a:r>
              <a:rPr lang="fr-FR" sz="3000" b="1" spc="-8" dirty="0">
                <a:solidFill>
                  <a:srgbClr val="231F20"/>
                </a:solidFill>
                <a:latin typeface="Butler-Black"/>
                <a:cs typeface="Butler-Black"/>
              </a:rPr>
              <a:t>La carte pour dépasser l’effet NIMBY et définir des cohérences locales</a:t>
            </a:r>
            <a:endParaRPr sz="3000" b="1" spc="-8" dirty="0">
              <a:solidFill>
                <a:srgbClr val="231F20"/>
              </a:solidFill>
              <a:latin typeface="Butler-Black"/>
              <a:cs typeface="Butler-Black"/>
            </a:endParaRPr>
          </a:p>
        </p:txBody>
      </p:sp>
      <p:sp>
        <p:nvSpPr>
          <p:cNvPr id="7" name="ZoneTexte 6"/>
          <p:cNvSpPr txBox="1"/>
          <p:nvPr/>
        </p:nvSpPr>
        <p:spPr>
          <a:xfrm>
            <a:off x="3009900" y="5838284"/>
            <a:ext cx="3310522" cy="230832"/>
          </a:xfrm>
          <a:prstGeom prst="rect">
            <a:avLst/>
          </a:prstGeom>
          <a:noFill/>
        </p:spPr>
        <p:txBody>
          <a:bodyPr wrap="none" rtlCol="0">
            <a:spAutoFit/>
          </a:bodyPr>
          <a:lstStyle/>
          <a:p>
            <a:r>
              <a:rPr lang="fr-FR" sz="900" dirty="0"/>
              <a:t>Programme de </a:t>
            </a:r>
            <a:r>
              <a:rPr lang="fr-FR" sz="900" dirty="0" err="1"/>
              <a:t>débitumisation</a:t>
            </a:r>
            <a:r>
              <a:rPr lang="fr-FR" sz="900" dirty="0"/>
              <a:t> de la Ville de Caen, © Escach, 2023.</a:t>
            </a:r>
          </a:p>
        </p:txBody>
      </p:sp>
    </p:spTree>
    <p:extLst>
      <p:ext uri="{BB962C8B-B14F-4D97-AF65-F5344CB8AC3E}">
        <p14:creationId xmlns:p14="http://schemas.microsoft.com/office/powerpoint/2010/main" val="229111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666750" y="171450"/>
            <a:ext cx="1230154" cy="946413"/>
          </a:xfrm>
          <a:prstGeom prst="rect">
            <a:avLst/>
          </a:prstGeom>
        </p:spPr>
        <p:txBody>
          <a:bodyPr vert="horz" wrap="square" lIns="0" tIns="11430" rIns="0" bIns="0" rtlCol="0">
            <a:spAutoFit/>
          </a:bodyPr>
          <a:lstStyle/>
          <a:p>
            <a:pPr marL="9525">
              <a:spcBef>
                <a:spcPts val="90"/>
              </a:spcBef>
            </a:pPr>
            <a:r>
              <a:rPr sz="6075" b="1" spc="-19" dirty="0" smtClean="0">
                <a:latin typeface="Caviar Dreams"/>
                <a:cs typeface="Caviar Dreams"/>
              </a:rPr>
              <a:t>0</a:t>
            </a:r>
            <a:r>
              <a:rPr lang="fr-FR" sz="6075" b="1" spc="-19" dirty="0" smtClean="0">
                <a:latin typeface="Caviar Dreams"/>
                <a:cs typeface="Caviar Dreams"/>
              </a:rPr>
              <a:t>3</a:t>
            </a:r>
            <a:r>
              <a:rPr sz="6075" b="1" spc="-19" dirty="0" smtClean="0">
                <a:latin typeface="Caviar Dreams"/>
                <a:cs typeface="Caviar Dreams"/>
              </a:rPr>
              <a:t>.</a:t>
            </a:r>
            <a:endParaRPr sz="6075" dirty="0">
              <a:latin typeface="Caviar Dreams"/>
              <a:cs typeface="Caviar Dreams"/>
            </a:endParaRPr>
          </a:p>
        </p:txBody>
      </p:sp>
      <p:sp>
        <p:nvSpPr>
          <p:cNvPr id="7" name="object 7"/>
          <p:cNvSpPr txBox="1"/>
          <p:nvPr/>
        </p:nvSpPr>
        <p:spPr>
          <a:xfrm>
            <a:off x="2095641" y="876975"/>
            <a:ext cx="6115486" cy="1015791"/>
          </a:xfrm>
          <a:prstGeom prst="rect">
            <a:avLst/>
          </a:prstGeom>
        </p:spPr>
        <p:txBody>
          <a:bodyPr vert="horz" wrap="square" lIns="0" tIns="148590" rIns="0" bIns="0" rtlCol="0">
            <a:spAutoFit/>
          </a:bodyPr>
          <a:lstStyle/>
          <a:p>
            <a:pPr marL="9525">
              <a:spcBef>
                <a:spcPts val="450"/>
              </a:spcBef>
            </a:pPr>
            <a:r>
              <a:rPr lang="fr-FR" sz="2813" b="1" dirty="0" smtClean="0">
                <a:latin typeface="Caviar Dreams"/>
                <a:cs typeface="Caviar Dreams"/>
              </a:rPr>
              <a:t>Le renoncement à travers la Presqu’île</a:t>
            </a:r>
            <a:endParaRPr lang="fr-FR" sz="1200" dirty="0">
              <a:latin typeface="Open Sans"/>
              <a:cs typeface="Open Sans"/>
            </a:endParaRPr>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9450" y="268990"/>
            <a:ext cx="1008144" cy="981317"/>
          </a:xfrm>
          <a:prstGeom prst="rect">
            <a:avLst/>
          </a:prstGeom>
        </p:spPr>
      </p:pic>
      <p:sp>
        <p:nvSpPr>
          <p:cNvPr id="11" name="ZoneTexte 10"/>
          <p:cNvSpPr txBox="1"/>
          <p:nvPr/>
        </p:nvSpPr>
        <p:spPr>
          <a:xfrm>
            <a:off x="572358" y="5763475"/>
            <a:ext cx="3706977" cy="338554"/>
          </a:xfrm>
          <a:prstGeom prst="rect">
            <a:avLst/>
          </a:prstGeom>
          <a:noFill/>
        </p:spPr>
        <p:txBody>
          <a:bodyPr wrap="none" rtlCol="0">
            <a:spAutoFit/>
          </a:bodyPr>
          <a:lstStyle/>
          <a:p>
            <a:r>
              <a:rPr lang="fr-FR" sz="1600" dirty="0" smtClean="0">
                <a:solidFill>
                  <a:schemeClr val="tx1"/>
                </a:solidFill>
              </a:rPr>
              <a:t>Le </a:t>
            </a:r>
            <a:r>
              <a:rPr lang="fr-FR" sz="1600" dirty="0" err="1" smtClean="0">
                <a:solidFill>
                  <a:schemeClr val="tx1"/>
                </a:solidFill>
              </a:rPr>
              <a:t>Bazarnaom</a:t>
            </a:r>
            <a:r>
              <a:rPr lang="fr-FR" sz="1600" dirty="0" smtClean="0">
                <a:solidFill>
                  <a:schemeClr val="tx1"/>
                </a:solidFill>
              </a:rPr>
              <a:t> et le Pavillon, © </a:t>
            </a:r>
            <a:r>
              <a:rPr lang="fr-FR" sz="1600" dirty="0" smtClean="0"/>
              <a:t>CLM</a:t>
            </a:r>
            <a:r>
              <a:rPr lang="fr-FR" sz="1600" dirty="0" smtClean="0">
                <a:solidFill>
                  <a:schemeClr val="tx1"/>
                </a:solidFill>
              </a:rPr>
              <a:t>, 2024</a:t>
            </a:r>
            <a:endParaRPr lang="fr-FR" sz="1600" dirty="0">
              <a:solidFill>
                <a:schemeClr val="tx1"/>
              </a:solidFill>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50" y="2085093"/>
            <a:ext cx="4904509" cy="3678382"/>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3490" y="2085093"/>
            <a:ext cx="5524479" cy="3678382"/>
          </a:xfrm>
          <a:prstGeom prst="rect">
            <a:avLst/>
          </a:prstGeom>
        </p:spPr>
      </p:pic>
    </p:spTree>
    <p:extLst>
      <p:ext uri="{BB962C8B-B14F-4D97-AF65-F5344CB8AC3E}">
        <p14:creationId xmlns:p14="http://schemas.microsoft.com/office/powerpoint/2010/main" val="18967730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193636" y="160539"/>
            <a:ext cx="7864763" cy="6441442"/>
          </a:xfrm>
          <a:prstGeom prst="rect">
            <a:avLst/>
          </a:prstGeom>
        </p:spPr>
      </p:pic>
    </p:spTree>
    <p:extLst>
      <p:ext uri="{BB962C8B-B14F-4D97-AF65-F5344CB8AC3E}">
        <p14:creationId xmlns:p14="http://schemas.microsoft.com/office/powerpoint/2010/main" val="3893693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6" y="260648"/>
            <a:ext cx="6768752" cy="6510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80090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pture d’écran 2017-10-13 à 08.12.11.png"/>
          <p:cNvPicPr>
            <a:picLocks noChangeAspect="1"/>
          </p:cNvPicPr>
          <p:nvPr/>
        </p:nvPicPr>
        <p:blipFill>
          <a:blip r:embed="rId2">
            <a:extLst/>
          </a:blip>
          <a:stretch>
            <a:fillRect/>
          </a:stretch>
        </p:blipFill>
        <p:spPr>
          <a:xfrm>
            <a:off x="781050" y="400050"/>
            <a:ext cx="11115377" cy="6115050"/>
          </a:xfrm>
          <a:prstGeom prst="rect">
            <a:avLst/>
          </a:prstGeom>
          <a:ln w="12700">
            <a:miter lim="400000"/>
          </a:ln>
        </p:spPr>
      </p:pic>
    </p:spTree>
    <p:extLst>
      <p:ext uri="{BB962C8B-B14F-4D97-AF65-F5344CB8AC3E}">
        <p14:creationId xmlns:p14="http://schemas.microsoft.com/office/powerpoint/2010/main" val="28993312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4150" y="285750"/>
            <a:ext cx="7117490" cy="6343650"/>
          </a:xfrm>
          <a:prstGeom prst="rect">
            <a:avLst/>
          </a:prstGeom>
        </p:spPr>
      </p:pic>
      <p:sp>
        <p:nvSpPr>
          <p:cNvPr id="4" name="Rectangle 3"/>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25386624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266950" y="400050"/>
            <a:ext cx="8072809" cy="5979858"/>
          </a:xfrm>
          <a:prstGeom prst="rect">
            <a:avLst/>
          </a:prstGeom>
        </p:spPr>
      </p:pic>
      <p:sp>
        <p:nvSpPr>
          <p:cNvPr id="4" name="Rectangle 3"/>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26598785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266950" y="400051"/>
            <a:ext cx="7886700" cy="5960525"/>
          </a:xfrm>
          <a:prstGeom prst="rect">
            <a:avLst/>
          </a:prstGeom>
        </p:spPr>
      </p:pic>
      <p:sp>
        <p:nvSpPr>
          <p:cNvPr id="4" name="Rectangle 3"/>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35154518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181100" y="228600"/>
            <a:ext cx="9055981" cy="6584719"/>
          </a:xfrm>
          <a:prstGeom prst="rect">
            <a:avLst/>
          </a:prstGeom>
        </p:spPr>
      </p:pic>
      <p:sp>
        <p:nvSpPr>
          <p:cNvPr id="4" name="Rectangle 3"/>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20795587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095501" y="342900"/>
            <a:ext cx="8031341" cy="6076088"/>
          </a:xfrm>
          <a:prstGeom prst="rect">
            <a:avLst/>
          </a:prstGeom>
        </p:spPr>
      </p:pic>
      <p:sp>
        <p:nvSpPr>
          <p:cNvPr id="4" name="Rectangle 3"/>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22435490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 name="object 2"/>
          <p:cNvSpPr txBox="1"/>
          <p:nvPr/>
        </p:nvSpPr>
        <p:spPr>
          <a:xfrm>
            <a:off x="495300" y="228601"/>
            <a:ext cx="11696700" cy="563616"/>
          </a:xfrm>
          <a:prstGeom prst="rect">
            <a:avLst/>
          </a:prstGeom>
        </p:spPr>
        <p:txBody>
          <a:bodyPr vert="horz" wrap="square" lIns="0" tIns="100965" rIns="0" bIns="0" rtlCol="0">
            <a:spAutoFit/>
          </a:bodyPr>
          <a:lstStyle/>
          <a:p>
            <a:pPr marL="9525" marR="3810" algn="ctr">
              <a:lnSpc>
                <a:spcPts val="3600"/>
              </a:lnSpc>
              <a:spcBef>
                <a:spcPts val="795"/>
              </a:spcBef>
              <a:tabLst>
                <a:tab pos="1362551" algn="l"/>
                <a:tab pos="1558766" algn="l"/>
                <a:tab pos="2025491" algn="l"/>
              </a:tabLst>
            </a:pPr>
            <a:r>
              <a:rPr lang="fr-FR" sz="2700" b="1" spc="-8" dirty="0">
                <a:solidFill>
                  <a:srgbClr val="231F20"/>
                </a:solidFill>
                <a:latin typeface="Butler-Black"/>
                <a:cs typeface="Butler-Black"/>
              </a:rPr>
              <a:t>Un exemple de redirection : la mise sur pause de la Presqu’île</a:t>
            </a:r>
            <a:endParaRPr sz="2700" dirty="0">
              <a:latin typeface="Butler-Black"/>
              <a:cs typeface="Butler-Black"/>
            </a:endParaRPr>
          </a:p>
        </p:txBody>
      </p:sp>
      <p:sp>
        <p:nvSpPr>
          <p:cNvPr id="6" name="ZoneTexte 5"/>
          <p:cNvSpPr txBox="1"/>
          <p:nvPr/>
        </p:nvSpPr>
        <p:spPr>
          <a:xfrm>
            <a:off x="6210300" y="944036"/>
            <a:ext cx="5715000" cy="5824095"/>
          </a:xfrm>
          <a:prstGeom prst="rect">
            <a:avLst/>
          </a:prstGeom>
          <a:noFill/>
        </p:spPr>
        <p:txBody>
          <a:bodyPr wrap="square" rtlCol="0">
            <a:spAutoFit/>
          </a:bodyPr>
          <a:lstStyle/>
          <a:p>
            <a:pPr marL="257175" indent="-257175" algn="just">
              <a:buFont typeface="Wingdings" panose="05000000000000000000" pitchFamily="2" charset="2"/>
              <a:buChar char="§"/>
            </a:pPr>
            <a:endParaRPr lang="fr-FR" sz="1688" b="1" dirty="0"/>
          </a:p>
          <a:p>
            <a:pPr marL="257175" indent="-257175" algn="just">
              <a:buFont typeface="Wingdings" panose="05000000000000000000" pitchFamily="2" charset="2"/>
              <a:buChar char="§"/>
            </a:pPr>
            <a:r>
              <a:rPr lang="fr-FR" sz="1688" b="1" dirty="0"/>
              <a:t>Un </a:t>
            </a:r>
            <a:r>
              <a:rPr lang="fr-FR" sz="1688" b="1" dirty="0" err="1"/>
              <a:t>écoquartier</a:t>
            </a:r>
            <a:r>
              <a:rPr lang="fr-FR" sz="1688" b="1" dirty="0"/>
              <a:t> dont les premiers lots devaient être commercialisés en 2023 : </a:t>
            </a:r>
            <a:r>
              <a:rPr lang="fr-FR" sz="1688" dirty="0"/>
              <a:t>6500 habitants, 2900 logements, 3200 m² de surfaces commerciales ;  </a:t>
            </a:r>
          </a:p>
          <a:p>
            <a:pPr marL="257175" indent="-257175" algn="just">
              <a:buFont typeface="Wingdings" panose="05000000000000000000" pitchFamily="2" charset="2"/>
              <a:buChar char="§"/>
            </a:pPr>
            <a:endParaRPr lang="fr-FR" sz="1688" dirty="0"/>
          </a:p>
          <a:p>
            <a:pPr marL="257175" indent="-257175" algn="just">
              <a:buFont typeface="Wingdings" panose="05000000000000000000" pitchFamily="2" charset="2"/>
              <a:buChar char="§"/>
            </a:pPr>
            <a:r>
              <a:rPr lang="fr-FR" sz="1688" b="1" dirty="0"/>
              <a:t>Aucun obstacle réglementaire </a:t>
            </a:r>
            <a:r>
              <a:rPr lang="fr-FR" sz="1688" dirty="0"/>
              <a:t>: conformité avec le PPRM, autorisations environnementales ;  </a:t>
            </a:r>
          </a:p>
          <a:p>
            <a:pPr marL="257175" indent="-257175" algn="just">
              <a:buFont typeface="Wingdings" panose="05000000000000000000" pitchFamily="2" charset="2"/>
              <a:buChar char="§"/>
            </a:pPr>
            <a:endParaRPr lang="fr-FR" sz="1688" dirty="0"/>
          </a:p>
          <a:p>
            <a:pPr marL="257175" indent="-257175" algn="just">
              <a:buFont typeface="Wingdings" panose="05000000000000000000" pitchFamily="2" charset="2"/>
              <a:buChar char="§"/>
            </a:pPr>
            <a:r>
              <a:rPr lang="fr-FR" sz="1688" b="1" dirty="0"/>
              <a:t>Des données scientifiques nouvelles : </a:t>
            </a:r>
            <a:r>
              <a:rPr lang="fr-FR" sz="1688" dirty="0"/>
              <a:t>prévisions de montées des eaux par le GIEC normand (+1,8 m à +2m en 2100), présence quotidienne de l’eau, rôle de la Presqu’île dans la protection de l’</a:t>
            </a:r>
            <a:r>
              <a:rPr lang="fr-FR" sz="1688" dirty="0" err="1"/>
              <a:t>hypercentre</a:t>
            </a:r>
            <a:r>
              <a:rPr lang="fr-FR" sz="1688" dirty="0"/>
              <a:t> de Caen ; </a:t>
            </a:r>
          </a:p>
          <a:p>
            <a:pPr marL="257175" indent="-257175" algn="just">
              <a:buFont typeface="Wingdings" panose="05000000000000000000" pitchFamily="2" charset="2"/>
              <a:buChar char="§"/>
            </a:pPr>
            <a:endParaRPr lang="fr-FR" sz="1688" dirty="0"/>
          </a:p>
          <a:p>
            <a:pPr marL="257175" indent="-257175" algn="just">
              <a:buFont typeface="Wingdings" panose="05000000000000000000" pitchFamily="2" charset="2"/>
              <a:buChar char="§"/>
            </a:pPr>
            <a:r>
              <a:rPr lang="fr-FR" sz="1688" b="1" dirty="0"/>
              <a:t>Un défi scientifique </a:t>
            </a:r>
            <a:r>
              <a:rPr lang="fr-FR" sz="1688" dirty="0"/>
              <a:t>(étude hydraulique, croisement des enjeux),</a:t>
            </a:r>
            <a:r>
              <a:rPr lang="fr-FR" sz="1688" b="1" dirty="0"/>
              <a:t> social </a:t>
            </a:r>
            <a:r>
              <a:rPr lang="fr-FR" sz="1688" dirty="0"/>
              <a:t>(nouveaux imaginaires, reconquête culturelle) et </a:t>
            </a:r>
            <a:r>
              <a:rPr lang="fr-FR" sz="1688" b="1" dirty="0"/>
              <a:t>opérationnel </a:t>
            </a:r>
            <a:r>
              <a:rPr lang="fr-FR" sz="1688" dirty="0"/>
              <a:t>(urbanisme transitoire et autorisations d’occupation temporaire, modèle économique et assuranciel) ; </a:t>
            </a:r>
          </a:p>
          <a:p>
            <a:pPr marL="257175" indent="-257175" algn="just">
              <a:buFont typeface="Wingdings" panose="05000000000000000000" pitchFamily="2" charset="2"/>
              <a:buChar char="§"/>
            </a:pPr>
            <a:endParaRPr lang="fr-FR" sz="1688" dirty="0"/>
          </a:p>
          <a:p>
            <a:pPr marL="257175" indent="-257175" algn="just">
              <a:buFont typeface="Wingdings" panose="05000000000000000000" pitchFamily="2" charset="2"/>
              <a:buChar char="§"/>
            </a:pPr>
            <a:r>
              <a:rPr lang="fr-FR" sz="1688" b="1" dirty="0"/>
              <a:t>Une redécouverte de l’existant : </a:t>
            </a:r>
            <a:r>
              <a:rPr lang="fr-FR" sz="1688" dirty="0"/>
              <a:t>travail sur les traces, renaturation, rôle de la brise de mer. </a:t>
            </a:r>
          </a:p>
          <a:p>
            <a:pPr marL="257175" indent="-257175" algn="just">
              <a:buFont typeface="Wingdings" panose="05000000000000000000" pitchFamily="2" charset="2"/>
              <a:buChar char="§"/>
            </a:pPr>
            <a:endParaRPr lang="fr-FR" dirty="0"/>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758" y="1323366"/>
            <a:ext cx="5600700" cy="5041003"/>
          </a:xfrm>
          <a:prstGeom prst="rect">
            <a:avLst/>
          </a:prstGeom>
        </p:spPr>
      </p:pic>
    </p:spTree>
    <p:extLst>
      <p:ext uri="{BB962C8B-B14F-4D97-AF65-F5344CB8AC3E}">
        <p14:creationId xmlns:p14="http://schemas.microsoft.com/office/powerpoint/2010/main" val="86346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6" grpI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 name="Rectangle 5"/>
          <p:cNvSpPr/>
          <p:nvPr/>
        </p:nvSpPr>
        <p:spPr>
          <a:xfrm>
            <a:off x="4152900" y="6396115"/>
            <a:ext cx="4738798" cy="219291"/>
          </a:xfrm>
          <a:prstGeom prst="rect">
            <a:avLst/>
          </a:prstGeom>
        </p:spPr>
        <p:txBody>
          <a:bodyPr wrap="none">
            <a:spAutoFit/>
          </a:bodyPr>
          <a:lstStyle/>
          <a:p>
            <a:r>
              <a:rPr lang="fr-FR" sz="825" dirty="0"/>
              <a:t>Prévision à l’horizon 2100 – SSP5 ; Référence : https://coastal.climatecentral.org/map/ (consulté en 2024)</a:t>
            </a:r>
          </a:p>
        </p:txBody>
      </p:sp>
      <p:sp>
        <p:nvSpPr>
          <p:cNvPr id="7" name="object 2"/>
          <p:cNvSpPr txBox="1"/>
          <p:nvPr/>
        </p:nvSpPr>
        <p:spPr>
          <a:xfrm>
            <a:off x="838200" y="114301"/>
            <a:ext cx="11040666" cy="563616"/>
          </a:xfrm>
          <a:prstGeom prst="rect">
            <a:avLst/>
          </a:prstGeom>
        </p:spPr>
        <p:txBody>
          <a:bodyPr vert="horz" wrap="square" lIns="0" tIns="100965" rIns="0" bIns="0" rtlCol="0">
            <a:spAutoFit/>
          </a:bodyPr>
          <a:lstStyle/>
          <a:p>
            <a:pPr marL="9525" marR="3810" algn="ctr">
              <a:lnSpc>
                <a:spcPts val="3600"/>
              </a:lnSpc>
              <a:spcBef>
                <a:spcPts val="795"/>
              </a:spcBef>
              <a:tabLst>
                <a:tab pos="1362551" algn="l"/>
                <a:tab pos="1558766" algn="l"/>
                <a:tab pos="2025491" algn="l"/>
              </a:tabLst>
            </a:pPr>
            <a:r>
              <a:rPr lang="fr-FR" sz="2700" b="1" spc="-8" dirty="0">
                <a:solidFill>
                  <a:srgbClr val="231F20"/>
                </a:solidFill>
                <a:latin typeface="Butler-Black"/>
                <a:cs typeface="Butler-Black"/>
              </a:rPr>
              <a:t>La montée des eaux à Caen</a:t>
            </a:r>
            <a:endParaRPr sz="2700" dirty="0">
              <a:latin typeface="Butler-Black"/>
              <a:cs typeface="Butler-Black"/>
            </a:endParaRPr>
          </a:p>
        </p:txBody>
      </p:sp>
      <p:pic>
        <p:nvPicPr>
          <p:cNvPr id="2" name="Image 1"/>
          <p:cNvPicPr>
            <a:picLocks noChangeAspect="1"/>
          </p:cNvPicPr>
          <p:nvPr/>
        </p:nvPicPr>
        <p:blipFill>
          <a:blip r:embed="rId2"/>
          <a:stretch>
            <a:fillRect/>
          </a:stretch>
        </p:blipFill>
        <p:spPr>
          <a:xfrm>
            <a:off x="1446839" y="771111"/>
            <a:ext cx="9823389" cy="5593318"/>
          </a:xfrm>
          <a:prstGeom prst="rect">
            <a:avLst/>
          </a:prstGeom>
        </p:spPr>
      </p:pic>
    </p:spTree>
    <p:extLst>
      <p:ext uri="{BB962C8B-B14F-4D97-AF65-F5344CB8AC3E}">
        <p14:creationId xmlns:p14="http://schemas.microsoft.com/office/powerpoint/2010/main" val="3226390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p:nvPr/>
        </p:nvSpPr>
        <p:spPr>
          <a:xfrm>
            <a:off x="838200" y="114301"/>
            <a:ext cx="11040666" cy="563616"/>
          </a:xfrm>
          <a:prstGeom prst="rect">
            <a:avLst/>
          </a:prstGeom>
        </p:spPr>
        <p:txBody>
          <a:bodyPr vert="horz" wrap="square" lIns="0" tIns="100965" rIns="0" bIns="0" rtlCol="0">
            <a:spAutoFit/>
          </a:bodyPr>
          <a:lstStyle/>
          <a:p>
            <a:pPr marL="9525" marR="3810" algn="ctr">
              <a:lnSpc>
                <a:spcPts val="3600"/>
              </a:lnSpc>
              <a:spcBef>
                <a:spcPts val="795"/>
              </a:spcBef>
              <a:tabLst>
                <a:tab pos="1362551" algn="l"/>
                <a:tab pos="1558766" algn="l"/>
                <a:tab pos="2025491" algn="l"/>
              </a:tabLst>
            </a:pPr>
            <a:r>
              <a:rPr lang="fr-FR" sz="2700" b="1" spc="-8" dirty="0">
                <a:solidFill>
                  <a:srgbClr val="231F20"/>
                </a:solidFill>
                <a:latin typeface="Butler-Black"/>
                <a:cs typeface="Butler-Black"/>
              </a:rPr>
              <a:t>La montée des eaux à Caen</a:t>
            </a:r>
            <a:endParaRPr sz="2700" dirty="0">
              <a:latin typeface="Butler-Black"/>
              <a:cs typeface="Butler-Black"/>
            </a:endParaRPr>
          </a:p>
        </p:txBody>
      </p:sp>
      <p:sp>
        <p:nvSpPr>
          <p:cNvPr id="5" name="Rectangle 4"/>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3" name="Image 2"/>
          <p:cNvPicPr>
            <a:picLocks noChangeAspect="1"/>
          </p:cNvPicPr>
          <p:nvPr/>
        </p:nvPicPr>
        <p:blipFill>
          <a:blip r:embed="rId2"/>
          <a:stretch>
            <a:fillRect/>
          </a:stretch>
        </p:blipFill>
        <p:spPr>
          <a:xfrm>
            <a:off x="1295401" y="742950"/>
            <a:ext cx="10268114" cy="5659591"/>
          </a:xfrm>
          <a:prstGeom prst="rect">
            <a:avLst/>
          </a:prstGeom>
        </p:spPr>
      </p:pic>
      <p:sp>
        <p:nvSpPr>
          <p:cNvPr id="7" name="Rectangle 6"/>
          <p:cNvSpPr/>
          <p:nvPr/>
        </p:nvSpPr>
        <p:spPr>
          <a:xfrm>
            <a:off x="4152900" y="6396115"/>
            <a:ext cx="4738798" cy="219291"/>
          </a:xfrm>
          <a:prstGeom prst="rect">
            <a:avLst/>
          </a:prstGeom>
        </p:spPr>
        <p:txBody>
          <a:bodyPr wrap="none">
            <a:spAutoFit/>
          </a:bodyPr>
          <a:lstStyle/>
          <a:p>
            <a:r>
              <a:rPr lang="fr-FR" sz="825" dirty="0"/>
              <a:t>Prévision à l’horizon 2100 – SSP5 ; Référence : https://coastal.climatecentral.org/map/ (consulté en 2024)</a:t>
            </a:r>
          </a:p>
        </p:txBody>
      </p:sp>
    </p:spTree>
    <p:extLst>
      <p:ext uri="{BB962C8B-B14F-4D97-AF65-F5344CB8AC3E}">
        <p14:creationId xmlns:p14="http://schemas.microsoft.com/office/powerpoint/2010/main" val="42434525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2478"/>
          <a:stretch/>
        </p:blipFill>
        <p:spPr>
          <a:xfrm>
            <a:off x="1409700" y="514350"/>
            <a:ext cx="9486900" cy="6266873"/>
          </a:xfrm>
          <a:prstGeom prst="rect">
            <a:avLst/>
          </a:prstGeom>
        </p:spPr>
      </p:pic>
      <p:sp>
        <p:nvSpPr>
          <p:cNvPr id="4" name="Rectangle 3"/>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2924197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9637" y="260648"/>
            <a:ext cx="8820472" cy="6238350"/>
          </a:xfrm>
          <a:prstGeom prst="rect">
            <a:avLst/>
          </a:prstGeom>
        </p:spPr>
      </p:pic>
    </p:spTree>
    <p:extLst>
      <p:ext uri="{BB962C8B-B14F-4D97-AF65-F5344CB8AC3E}">
        <p14:creationId xmlns:p14="http://schemas.microsoft.com/office/powerpoint/2010/main" val="35351999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343026" y="137433"/>
            <a:ext cx="9829280" cy="6720568"/>
          </a:xfrm>
          <a:prstGeom prst="rect">
            <a:avLst/>
          </a:prstGeom>
        </p:spPr>
      </p:pic>
      <p:sp>
        <p:nvSpPr>
          <p:cNvPr id="3" name="Rectangle 2"/>
          <p:cNvSpPr/>
          <p:nvPr/>
        </p:nvSpPr>
        <p:spPr>
          <a:xfrm>
            <a:off x="10873048" y="6708372"/>
            <a:ext cx="299258" cy="149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32556177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781305" y="102369"/>
            <a:ext cx="10823262" cy="6617652"/>
          </a:xfrm>
          <a:prstGeom prst="rect">
            <a:avLst/>
          </a:prstGeom>
        </p:spPr>
      </p:pic>
    </p:spTree>
    <p:extLst>
      <p:ext uri="{BB962C8B-B14F-4D97-AF65-F5344CB8AC3E}">
        <p14:creationId xmlns:p14="http://schemas.microsoft.com/office/powerpoint/2010/main" val="22098671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311752" y="0"/>
            <a:ext cx="9774482" cy="6794269"/>
          </a:xfrm>
          <a:prstGeom prst="rect">
            <a:avLst/>
          </a:prstGeom>
        </p:spPr>
      </p:pic>
    </p:spTree>
    <p:extLst>
      <p:ext uri="{BB962C8B-B14F-4D97-AF65-F5344CB8AC3E}">
        <p14:creationId xmlns:p14="http://schemas.microsoft.com/office/powerpoint/2010/main" val="2481749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52437" y="490537"/>
            <a:ext cx="11287125" cy="5876925"/>
          </a:xfrm>
          <a:prstGeom prst="rect">
            <a:avLst/>
          </a:prstGeom>
        </p:spPr>
      </p:pic>
    </p:spTree>
    <p:extLst>
      <p:ext uri="{BB962C8B-B14F-4D97-AF65-F5344CB8AC3E}">
        <p14:creationId xmlns:p14="http://schemas.microsoft.com/office/powerpoint/2010/main" val="38916650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033228" y="556953"/>
            <a:ext cx="4293960" cy="5886016"/>
          </a:xfrm>
          <a:prstGeom prst="rect">
            <a:avLst/>
          </a:prstGeom>
        </p:spPr>
      </p:pic>
    </p:spTree>
    <p:extLst>
      <p:ext uri="{BB962C8B-B14F-4D97-AF65-F5344CB8AC3E}">
        <p14:creationId xmlns:p14="http://schemas.microsoft.com/office/powerpoint/2010/main" val="1432664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35508" y="440573"/>
            <a:ext cx="11617761" cy="6131849"/>
          </a:xfrm>
          <a:prstGeom prst="rect">
            <a:avLst/>
          </a:prstGeom>
        </p:spPr>
      </p:pic>
    </p:spTree>
    <p:extLst>
      <p:ext uri="{BB962C8B-B14F-4D97-AF65-F5344CB8AC3E}">
        <p14:creationId xmlns:p14="http://schemas.microsoft.com/office/powerpoint/2010/main" val="13840661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99258" y="686899"/>
            <a:ext cx="11545232" cy="5391493"/>
          </a:xfrm>
          <a:prstGeom prst="rect">
            <a:avLst/>
          </a:prstGeom>
        </p:spPr>
      </p:pic>
    </p:spTree>
    <p:extLst>
      <p:ext uri="{BB962C8B-B14F-4D97-AF65-F5344CB8AC3E}">
        <p14:creationId xmlns:p14="http://schemas.microsoft.com/office/powerpoint/2010/main" val="33608416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4"/>
          <p:cNvGrpSpPr/>
          <p:nvPr/>
        </p:nvGrpSpPr>
        <p:grpSpPr>
          <a:xfrm>
            <a:off x="3937540" y="1616335"/>
            <a:ext cx="3650456" cy="3650456"/>
            <a:chOff x="6011926" y="3041652"/>
            <a:chExt cx="4867275" cy="4867275"/>
          </a:xfrm>
        </p:grpSpPr>
        <p:sp>
          <p:nvSpPr>
            <p:cNvPr id="3" name="object 5"/>
            <p:cNvSpPr/>
            <p:nvPr/>
          </p:nvSpPr>
          <p:spPr>
            <a:xfrm>
              <a:off x="6748668" y="3766853"/>
              <a:ext cx="3372485" cy="3372485"/>
            </a:xfrm>
            <a:custGeom>
              <a:avLst/>
              <a:gdLst/>
              <a:ahLst/>
              <a:cxnLst/>
              <a:rect l="l" t="t" r="r" b="b"/>
              <a:pathLst>
                <a:path w="3372484" h="3372484">
                  <a:moveTo>
                    <a:pt x="1686166" y="0"/>
                  </a:moveTo>
                  <a:lnTo>
                    <a:pt x="1638158" y="670"/>
                  </a:lnTo>
                  <a:lnTo>
                    <a:pt x="1590483" y="2669"/>
                  </a:lnTo>
                  <a:lnTo>
                    <a:pt x="1543158" y="5978"/>
                  </a:lnTo>
                  <a:lnTo>
                    <a:pt x="1496201" y="10581"/>
                  </a:lnTo>
                  <a:lnTo>
                    <a:pt x="1449629" y="16460"/>
                  </a:lnTo>
                  <a:lnTo>
                    <a:pt x="1403461" y="23595"/>
                  </a:lnTo>
                  <a:lnTo>
                    <a:pt x="1357714" y="31971"/>
                  </a:lnTo>
                  <a:lnTo>
                    <a:pt x="1312406" y="41568"/>
                  </a:lnTo>
                  <a:lnTo>
                    <a:pt x="1267555" y="52369"/>
                  </a:lnTo>
                  <a:lnTo>
                    <a:pt x="1223179" y="64357"/>
                  </a:lnTo>
                  <a:lnTo>
                    <a:pt x="1179295" y="77513"/>
                  </a:lnTo>
                  <a:lnTo>
                    <a:pt x="1135921" y="91820"/>
                  </a:lnTo>
                  <a:lnTo>
                    <a:pt x="1093075" y="107260"/>
                  </a:lnTo>
                  <a:lnTo>
                    <a:pt x="1050775" y="123815"/>
                  </a:lnTo>
                  <a:lnTo>
                    <a:pt x="1009039" y="141468"/>
                  </a:lnTo>
                  <a:lnTo>
                    <a:pt x="967884" y="160200"/>
                  </a:lnTo>
                  <a:lnTo>
                    <a:pt x="927328" y="179993"/>
                  </a:lnTo>
                  <a:lnTo>
                    <a:pt x="887389" y="200831"/>
                  </a:lnTo>
                  <a:lnTo>
                    <a:pt x="848084" y="222695"/>
                  </a:lnTo>
                  <a:lnTo>
                    <a:pt x="809433" y="245568"/>
                  </a:lnTo>
                  <a:lnTo>
                    <a:pt x="771451" y="269431"/>
                  </a:lnTo>
                  <a:lnTo>
                    <a:pt x="734158" y="294266"/>
                  </a:lnTo>
                  <a:lnTo>
                    <a:pt x="697571" y="320057"/>
                  </a:lnTo>
                  <a:lnTo>
                    <a:pt x="661707" y="346785"/>
                  </a:lnTo>
                  <a:lnTo>
                    <a:pt x="626585" y="374433"/>
                  </a:lnTo>
                  <a:lnTo>
                    <a:pt x="592222" y="402982"/>
                  </a:lnTo>
                  <a:lnTo>
                    <a:pt x="558637" y="432415"/>
                  </a:lnTo>
                  <a:lnTo>
                    <a:pt x="525846" y="462714"/>
                  </a:lnTo>
                  <a:lnTo>
                    <a:pt x="493868" y="493861"/>
                  </a:lnTo>
                  <a:lnTo>
                    <a:pt x="462720" y="525839"/>
                  </a:lnTo>
                  <a:lnTo>
                    <a:pt x="432421" y="558629"/>
                  </a:lnTo>
                  <a:lnTo>
                    <a:pt x="402987" y="592215"/>
                  </a:lnTo>
                  <a:lnTo>
                    <a:pt x="374438" y="626577"/>
                  </a:lnTo>
                  <a:lnTo>
                    <a:pt x="346790" y="661699"/>
                  </a:lnTo>
                  <a:lnTo>
                    <a:pt x="320062" y="697562"/>
                  </a:lnTo>
                  <a:lnTo>
                    <a:pt x="294270" y="734149"/>
                  </a:lnTo>
                  <a:lnTo>
                    <a:pt x="269434" y="771442"/>
                  </a:lnTo>
                  <a:lnTo>
                    <a:pt x="245571" y="809423"/>
                  </a:lnTo>
                  <a:lnTo>
                    <a:pt x="222698" y="848075"/>
                  </a:lnTo>
                  <a:lnTo>
                    <a:pt x="200834" y="887379"/>
                  </a:lnTo>
                  <a:lnTo>
                    <a:pt x="179996" y="927318"/>
                  </a:lnTo>
                  <a:lnTo>
                    <a:pt x="160202" y="967873"/>
                  </a:lnTo>
                  <a:lnTo>
                    <a:pt x="141470" y="1009028"/>
                  </a:lnTo>
                  <a:lnTo>
                    <a:pt x="123817" y="1050764"/>
                  </a:lnTo>
                  <a:lnTo>
                    <a:pt x="107262" y="1093064"/>
                  </a:lnTo>
                  <a:lnTo>
                    <a:pt x="91822" y="1135910"/>
                  </a:lnTo>
                  <a:lnTo>
                    <a:pt x="77514" y="1179283"/>
                  </a:lnTo>
                  <a:lnTo>
                    <a:pt x="64358" y="1223167"/>
                  </a:lnTo>
                  <a:lnTo>
                    <a:pt x="52370" y="1267544"/>
                  </a:lnTo>
                  <a:lnTo>
                    <a:pt x="41568" y="1312394"/>
                  </a:lnTo>
                  <a:lnTo>
                    <a:pt x="31971" y="1357702"/>
                  </a:lnTo>
                  <a:lnTo>
                    <a:pt x="23596" y="1403449"/>
                  </a:lnTo>
                  <a:lnTo>
                    <a:pt x="16460" y="1449617"/>
                  </a:lnTo>
                  <a:lnTo>
                    <a:pt x="10582" y="1496188"/>
                  </a:lnTo>
                  <a:lnTo>
                    <a:pt x="5979" y="1543146"/>
                  </a:lnTo>
                  <a:lnTo>
                    <a:pt x="2669" y="1590471"/>
                  </a:lnTo>
                  <a:lnTo>
                    <a:pt x="670" y="1638146"/>
                  </a:lnTo>
                  <a:lnTo>
                    <a:pt x="0" y="1686153"/>
                  </a:lnTo>
                  <a:lnTo>
                    <a:pt x="670" y="1734161"/>
                  </a:lnTo>
                  <a:lnTo>
                    <a:pt x="2669" y="1781837"/>
                  </a:lnTo>
                  <a:lnTo>
                    <a:pt x="5979" y="1829162"/>
                  </a:lnTo>
                  <a:lnTo>
                    <a:pt x="10582" y="1876120"/>
                  </a:lnTo>
                  <a:lnTo>
                    <a:pt x="16460" y="1922692"/>
                  </a:lnTo>
                  <a:lnTo>
                    <a:pt x="23596" y="1968861"/>
                  </a:lnTo>
                  <a:lnTo>
                    <a:pt x="31971" y="2014608"/>
                  </a:lnTo>
                  <a:lnTo>
                    <a:pt x="41568" y="2059916"/>
                  </a:lnTo>
                  <a:lnTo>
                    <a:pt x="52370" y="2104768"/>
                  </a:lnTo>
                  <a:lnTo>
                    <a:pt x="64358" y="2149144"/>
                  </a:lnTo>
                  <a:lnTo>
                    <a:pt x="77514" y="2193029"/>
                  </a:lnTo>
                  <a:lnTo>
                    <a:pt x="91822" y="2236403"/>
                  </a:lnTo>
                  <a:lnTo>
                    <a:pt x="107262" y="2279249"/>
                  </a:lnTo>
                  <a:lnTo>
                    <a:pt x="123817" y="2321549"/>
                  </a:lnTo>
                  <a:lnTo>
                    <a:pt x="141470" y="2363286"/>
                  </a:lnTo>
                  <a:lnTo>
                    <a:pt x="160202" y="2404441"/>
                  </a:lnTo>
                  <a:lnTo>
                    <a:pt x="179996" y="2444997"/>
                  </a:lnTo>
                  <a:lnTo>
                    <a:pt x="200834" y="2484936"/>
                  </a:lnTo>
                  <a:lnTo>
                    <a:pt x="222698" y="2524240"/>
                  </a:lnTo>
                  <a:lnTo>
                    <a:pt x="245571" y="2562892"/>
                  </a:lnTo>
                  <a:lnTo>
                    <a:pt x="269434" y="2600873"/>
                  </a:lnTo>
                  <a:lnTo>
                    <a:pt x="294270" y="2638166"/>
                  </a:lnTo>
                  <a:lnTo>
                    <a:pt x="320062" y="2674754"/>
                  </a:lnTo>
                  <a:lnTo>
                    <a:pt x="346790" y="2710617"/>
                  </a:lnTo>
                  <a:lnTo>
                    <a:pt x="374438" y="2745739"/>
                  </a:lnTo>
                  <a:lnTo>
                    <a:pt x="402987" y="2780102"/>
                  </a:lnTo>
                  <a:lnTo>
                    <a:pt x="432421" y="2813687"/>
                  </a:lnTo>
                  <a:lnTo>
                    <a:pt x="462720" y="2846478"/>
                  </a:lnTo>
                  <a:lnTo>
                    <a:pt x="493868" y="2878456"/>
                  </a:lnTo>
                  <a:lnTo>
                    <a:pt x="525846" y="2909604"/>
                  </a:lnTo>
                  <a:lnTo>
                    <a:pt x="558637" y="2939903"/>
                  </a:lnTo>
                  <a:lnTo>
                    <a:pt x="592222" y="2969336"/>
                  </a:lnTo>
                  <a:lnTo>
                    <a:pt x="626585" y="2997885"/>
                  </a:lnTo>
                  <a:lnTo>
                    <a:pt x="661707" y="3025533"/>
                  </a:lnTo>
                  <a:lnTo>
                    <a:pt x="697571" y="3052261"/>
                  </a:lnTo>
                  <a:lnTo>
                    <a:pt x="734158" y="3078052"/>
                  </a:lnTo>
                  <a:lnTo>
                    <a:pt x="771451" y="3102888"/>
                  </a:lnTo>
                  <a:lnTo>
                    <a:pt x="809433" y="3126751"/>
                  </a:lnTo>
                  <a:lnTo>
                    <a:pt x="848084" y="3149623"/>
                  </a:lnTo>
                  <a:lnTo>
                    <a:pt x="887389" y="3171487"/>
                  </a:lnTo>
                  <a:lnTo>
                    <a:pt x="927328" y="3192325"/>
                  </a:lnTo>
                  <a:lnTo>
                    <a:pt x="967884" y="3212119"/>
                  </a:lnTo>
                  <a:lnTo>
                    <a:pt x="1009039" y="3230851"/>
                  </a:lnTo>
                  <a:lnTo>
                    <a:pt x="1050775" y="3248504"/>
                  </a:lnTo>
                  <a:lnTo>
                    <a:pt x="1093075" y="3265059"/>
                  </a:lnTo>
                  <a:lnTo>
                    <a:pt x="1135921" y="3280499"/>
                  </a:lnTo>
                  <a:lnTo>
                    <a:pt x="1179295" y="3294806"/>
                  </a:lnTo>
                  <a:lnTo>
                    <a:pt x="1223179" y="3307962"/>
                  </a:lnTo>
                  <a:lnTo>
                    <a:pt x="1267555" y="3319950"/>
                  </a:lnTo>
                  <a:lnTo>
                    <a:pt x="1312406" y="3330751"/>
                  </a:lnTo>
                  <a:lnTo>
                    <a:pt x="1357714" y="3340348"/>
                  </a:lnTo>
                  <a:lnTo>
                    <a:pt x="1403461" y="3348724"/>
                  </a:lnTo>
                  <a:lnTo>
                    <a:pt x="1449629" y="3355859"/>
                  </a:lnTo>
                  <a:lnTo>
                    <a:pt x="1496201" y="3361738"/>
                  </a:lnTo>
                  <a:lnTo>
                    <a:pt x="1543158" y="3366340"/>
                  </a:lnTo>
                  <a:lnTo>
                    <a:pt x="1590483" y="3369650"/>
                  </a:lnTo>
                  <a:lnTo>
                    <a:pt x="1638158" y="3371649"/>
                  </a:lnTo>
                  <a:lnTo>
                    <a:pt x="1686166" y="3372319"/>
                  </a:lnTo>
                  <a:lnTo>
                    <a:pt x="1734173" y="3371649"/>
                  </a:lnTo>
                  <a:lnTo>
                    <a:pt x="1781848" y="3369650"/>
                  </a:lnTo>
                  <a:lnTo>
                    <a:pt x="1829173" y="3366340"/>
                  </a:lnTo>
                  <a:lnTo>
                    <a:pt x="1876131" y="3361738"/>
                  </a:lnTo>
                  <a:lnTo>
                    <a:pt x="1922702" y="3355859"/>
                  </a:lnTo>
                  <a:lnTo>
                    <a:pt x="1968870" y="3348724"/>
                  </a:lnTo>
                  <a:lnTo>
                    <a:pt x="2014617" y="3340348"/>
                  </a:lnTo>
                  <a:lnTo>
                    <a:pt x="2059925" y="3330751"/>
                  </a:lnTo>
                  <a:lnTo>
                    <a:pt x="2104776" y="3319950"/>
                  </a:lnTo>
                  <a:lnTo>
                    <a:pt x="2149153" y="3307962"/>
                  </a:lnTo>
                  <a:lnTo>
                    <a:pt x="2193037" y="3294806"/>
                  </a:lnTo>
                  <a:lnTo>
                    <a:pt x="2236411" y="3280499"/>
                  </a:lnTo>
                  <a:lnTo>
                    <a:pt x="2279256" y="3265059"/>
                  </a:lnTo>
                  <a:lnTo>
                    <a:pt x="2321556" y="3248504"/>
                  </a:lnTo>
                  <a:lnTo>
                    <a:pt x="2363293" y="3230851"/>
                  </a:lnTo>
                  <a:lnTo>
                    <a:pt x="2404448" y="3212119"/>
                  </a:lnTo>
                  <a:lnTo>
                    <a:pt x="2445004" y="3192325"/>
                  </a:lnTo>
                  <a:lnTo>
                    <a:pt x="2484943" y="3171487"/>
                  </a:lnTo>
                  <a:lnTo>
                    <a:pt x="2524247" y="3149623"/>
                  </a:lnTo>
                  <a:lnTo>
                    <a:pt x="2562899" y="3126751"/>
                  </a:lnTo>
                  <a:lnTo>
                    <a:pt x="2600880" y="3102888"/>
                  </a:lnTo>
                  <a:lnTo>
                    <a:pt x="2638174" y="3078052"/>
                  </a:lnTo>
                  <a:lnTo>
                    <a:pt x="2674761" y="3052261"/>
                  </a:lnTo>
                  <a:lnTo>
                    <a:pt x="2710625" y="3025533"/>
                  </a:lnTo>
                  <a:lnTo>
                    <a:pt x="2745747" y="2997885"/>
                  </a:lnTo>
                  <a:lnTo>
                    <a:pt x="2780109" y="2969336"/>
                  </a:lnTo>
                  <a:lnTo>
                    <a:pt x="2813695" y="2939903"/>
                  </a:lnTo>
                  <a:lnTo>
                    <a:pt x="2846486" y="2909604"/>
                  </a:lnTo>
                  <a:lnTo>
                    <a:pt x="2878464" y="2878456"/>
                  </a:lnTo>
                  <a:lnTo>
                    <a:pt x="2909612" y="2846478"/>
                  </a:lnTo>
                  <a:lnTo>
                    <a:pt x="2939911" y="2813687"/>
                  </a:lnTo>
                  <a:lnTo>
                    <a:pt x="2969344" y="2780102"/>
                  </a:lnTo>
                  <a:lnTo>
                    <a:pt x="2997894" y="2745739"/>
                  </a:lnTo>
                  <a:lnTo>
                    <a:pt x="3025542" y="2710617"/>
                  </a:lnTo>
                  <a:lnTo>
                    <a:pt x="3052270" y="2674754"/>
                  </a:lnTo>
                  <a:lnTo>
                    <a:pt x="3078061" y="2638166"/>
                  </a:lnTo>
                  <a:lnTo>
                    <a:pt x="3102897" y="2600873"/>
                  </a:lnTo>
                  <a:lnTo>
                    <a:pt x="3126761" y="2562892"/>
                  </a:lnTo>
                  <a:lnTo>
                    <a:pt x="3149633" y="2524240"/>
                  </a:lnTo>
                  <a:lnTo>
                    <a:pt x="3171497" y="2484936"/>
                  </a:lnTo>
                  <a:lnTo>
                    <a:pt x="3192336" y="2444997"/>
                  </a:lnTo>
                  <a:lnTo>
                    <a:pt x="3212130" y="2404441"/>
                  </a:lnTo>
                  <a:lnTo>
                    <a:pt x="3230862" y="2363286"/>
                  </a:lnTo>
                  <a:lnTo>
                    <a:pt x="3248515" y="2321549"/>
                  </a:lnTo>
                  <a:lnTo>
                    <a:pt x="3265070" y="2279249"/>
                  </a:lnTo>
                  <a:lnTo>
                    <a:pt x="3280510" y="2236403"/>
                  </a:lnTo>
                  <a:lnTo>
                    <a:pt x="3294817" y="2193029"/>
                  </a:lnTo>
                  <a:lnTo>
                    <a:pt x="3307974" y="2149144"/>
                  </a:lnTo>
                  <a:lnTo>
                    <a:pt x="3319962" y="2104768"/>
                  </a:lnTo>
                  <a:lnTo>
                    <a:pt x="3330763" y="2059916"/>
                  </a:lnTo>
                  <a:lnTo>
                    <a:pt x="3340361" y="2014608"/>
                  </a:lnTo>
                  <a:lnTo>
                    <a:pt x="3348736" y="1968861"/>
                  </a:lnTo>
                  <a:lnTo>
                    <a:pt x="3355872" y="1922692"/>
                  </a:lnTo>
                  <a:lnTo>
                    <a:pt x="3361750" y="1876120"/>
                  </a:lnTo>
                  <a:lnTo>
                    <a:pt x="3366353" y="1829162"/>
                  </a:lnTo>
                  <a:lnTo>
                    <a:pt x="3369663" y="1781837"/>
                  </a:lnTo>
                  <a:lnTo>
                    <a:pt x="3371662" y="1734161"/>
                  </a:lnTo>
                  <a:lnTo>
                    <a:pt x="3372332" y="1686153"/>
                  </a:lnTo>
                  <a:lnTo>
                    <a:pt x="3371662" y="1638146"/>
                  </a:lnTo>
                  <a:lnTo>
                    <a:pt x="3369663" y="1590471"/>
                  </a:lnTo>
                  <a:lnTo>
                    <a:pt x="3366353" y="1543146"/>
                  </a:lnTo>
                  <a:lnTo>
                    <a:pt x="3361750" y="1496188"/>
                  </a:lnTo>
                  <a:lnTo>
                    <a:pt x="3355872" y="1449617"/>
                  </a:lnTo>
                  <a:lnTo>
                    <a:pt x="3348736" y="1403449"/>
                  </a:lnTo>
                  <a:lnTo>
                    <a:pt x="3340361" y="1357702"/>
                  </a:lnTo>
                  <a:lnTo>
                    <a:pt x="3330763" y="1312394"/>
                  </a:lnTo>
                  <a:lnTo>
                    <a:pt x="3319962" y="1267544"/>
                  </a:lnTo>
                  <a:lnTo>
                    <a:pt x="3307974" y="1223167"/>
                  </a:lnTo>
                  <a:lnTo>
                    <a:pt x="3294817" y="1179283"/>
                  </a:lnTo>
                  <a:lnTo>
                    <a:pt x="3280510" y="1135910"/>
                  </a:lnTo>
                  <a:lnTo>
                    <a:pt x="3265070" y="1093064"/>
                  </a:lnTo>
                  <a:lnTo>
                    <a:pt x="3248515" y="1050764"/>
                  </a:lnTo>
                  <a:lnTo>
                    <a:pt x="3230862" y="1009028"/>
                  </a:lnTo>
                  <a:lnTo>
                    <a:pt x="3212130" y="967873"/>
                  </a:lnTo>
                  <a:lnTo>
                    <a:pt x="3192336" y="927318"/>
                  </a:lnTo>
                  <a:lnTo>
                    <a:pt x="3171497" y="887379"/>
                  </a:lnTo>
                  <a:lnTo>
                    <a:pt x="3149633" y="848075"/>
                  </a:lnTo>
                  <a:lnTo>
                    <a:pt x="3126761" y="809423"/>
                  </a:lnTo>
                  <a:lnTo>
                    <a:pt x="3102897" y="771442"/>
                  </a:lnTo>
                  <a:lnTo>
                    <a:pt x="3078061" y="734149"/>
                  </a:lnTo>
                  <a:lnTo>
                    <a:pt x="3052270" y="697562"/>
                  </a:lnTo>
                  <a:lnTo>
                    <a:pt x="3025542" y="661699"/>
                  </a:lnTo>
                  <a:lnTo>
                    <a:pt x="2997894" y="626577"/>
                  </a:lnTo>
                  <a:lnTo>
                    <a:pt x="2969344" y="592215"/>
                  </a:lnTo>
                  <a:lnTo>
                    <a:pt x="2939911" y="558629"/>
                  </a:lnTo>
                  <a:lnTo>
                    <a:pt x="2909612" y="525839"/>
                  </a:lnTo>
                  <a:lnTo>
                    <a:pt x="2878464" y="493861"/>
                  </a:lnTo>
                  <a:lnTo>
                    <a:pt x="2846486" y="462714"/>
                  </a:lnTo>
                  <a:lnTo>
                    <a:pt x="2813695" y="432415"/>
                  </a:lnTo>
                  <a:lnTo>
                    <a:pt x="2780109" y="402982"/>
                  </a:lnTo>
                  <a:lnTo>
                    <a:pt x="2745747" y="374433"/>
                  </a:lnTo>
                  <a:lnTo>
                    <a:pt x="2710625" y="346785"/>
                  </a:lnTo>
                  <a:lnTo>
                    <a:pt x="2674761" y="320057"/>
                  </a:lnTo>
                  <a:lnTo>
                    <a:pt x="2638174" y="294266"/>
                  </a:lnTo>
                  <a:lnTo>
                    <a:pt x="2600880" y="269431"/>
                  </a:lnTo>
                  <a:lnTo>
                    <a:pt x="2562899" y="245568"/>
                  </a:lnTo>
                  <a:lnTo>
                    <a:pt x="2524247" y="222695"/>
                  </a:lnTo>
                  <a:lnTo>
                    <a:pt x="2484943" y="200831"/>
                  </a:lnTo>
                  <a:lnTo>
                    <a:pt x="2445004" y="179993"/>
                  </a:lnTo>
                  <a:lnTo>
                    <a:pt x="2404448" y="160200"/>
                  </a:lnTo>
                  <a:lnTo>
                    <a:pt x="2363293" y="141468"/>
                  </a:lnTo>
                  <a:lnTo>
                    <a:pt x="2321556" y="123815"/>
                  </a:lnTo>
                  <a:lnTo>
                    <a:pt x="2279256" y="107260"/>
                  </a:lnTo>
                  <a:lnTo>
                    <a:pt x="2236411" y="91820"/>
                  </a:lnTo>
                  <a:lnTo>
                    <a:pt x="2193037" y="77513"/>
                  </a:lnTo>
                  <a:lnTo>
                    <a:pt x="2149153" y="64357"/>
                  </a:lnTo>
                  <a:lnTo>
                    <a:pt x="2104776" y="52369"/>
                  </a:lnTo>
                  <a:lnTo>
                    <a:pt x="2059925" y="41568"/>
                  </a:lnTo>
                  <a:lnTo>
                    <a:pt x="2014617" y="31971"/>
                  </a:lnTo>
                  <a:lnTo>
                    <a:pt x="1968870" y="23595"/>
                  </a:lnTo>
                  <a:lnTo>
                    <a:pt x="1922702" y="16460"/>
                  </a:lnTo>
                  <a:lnTo>
                    <a:pt x="1876131" y="10581"/>
                  </a:lnTo>
                  <a:lnTo>
                    <a:pt x="1829173" y="5978"/>
                  </a:lnTo>
                  <a:lnTo>
                    <a:pt x="1781848" y="2669"/>
                  </a:lnTo>
                  <a:lnTo>
                    <a:pt x="1734173" y="670"/>
                  </a:lnTo>
                  <a:lnTo>
                    <a:pt x="1686166" y="0"/>
                  </a:lnTo>
                  <a:close/>
                </a:path>
              </a:pathLst>
            </a:custGeom>
            <a:solidFill>
              <a:srgbClr val="8D181A"/>
            </a:solidFill>
          </p:spPr>
          <p:txBody>
            <a:bodyPr wrap="square" lIns="0" tIns="0" rIns="0" bIns="0" rtlCol="0"/>
            <a:lstStyle/>
            <a:p>
              <a:pPr defTabSz="914355"/>
              <a:endParaRPr sz="1350" dirty="0">
                <a:solidFill>
                  <a:prstClr val="black"/>
                </a:solidFill>
                <a:latin typeface="Calibri" panose="020F0502020204030204"/>
              </a:endParaRPr>
            </a:p>
          </p:txBody>
        </p:sp>
        <p:sp>
          <p:nvSpPr>
            <p:cNvPr id="4" name="object 6"/>
            <p:cNvSpPr/>
            <p:nvPr/>
          </p:nvSpPr>
          <p:spPr>
            <a:xfrm>
              <a:off x="6030976" y="3060702"/>
              <a:ext cx="4829175" cy="4829175"/>
            </a:xfrm>
            <a:custGeom>
              <a:avLst/>
              <a:gdLst/>
              <a:ahLst/>
              <a:cxnLst/>
              <a:rect l="l" t="t" r="r" b="b"/>
              <a:pathLst>
                <a:path w="4829175" h="4829175">
                  <a:moveTo>
                    <a:pt x="2414524" y="4829048"/>
                  </a:moveTo>
                  <a:lnTo>
                    <a:pt x="2462611" y="4828578"/>
                  </a:lnTo>
                  <a:lnTo>
                    <a:pt x="2510470" y="4827176"/>
                  </a:lnTo>
                  <a:lnTo>
                    <a:pt x="2558091" y="4824850"/>
                  </a:lnTo>
                  <a:lnTo>
                    <a:pt x="2605467" y="4821608"/>
                  </a:lnTo>
                  <a:lnTo>
                    <a:pt x="2652588" y="4817460"/>
                  </a:lnTo>
                  <a:lnTo>
                    <a:pt x="2699445" y="4812413"/>
                  </a:lnTo>
                  <a:lnTo>
                    <a:pt x="2746031" y="4806477"/>
                  </a:lnTo>
                  <a:lnTo>
                    <a:pt x="2792335" y="4799661"/>
                  </a:lnTo>
                  <a:lnTo>
                    <a:pt x="2838351" y="4791972"/>
                  </a:lnTo>
                  <a:lnTo>
                    <a:pt x="2884068" y="4783420"/>
                  </a:lnTo>
                  <a:lnTo>
                    <a:pt x="2929478" y="4774014"/>
                  </a:lnTo>
                  <a:lnTo>
                    <a:pt x="2974573" y="4763762"/>
                  </a:lnTo>
                  <a:lnTo>
                    <a:pt x="3019343" y="4752672"/>
                  </a:lnTo>
                  <a:lnTo>
                    <a:pt x="3063781" y="4740755"/>
                  </a:lnTo>
                  <a:lnTo>
                    <a:pt x="3107877" y="4728017"/>
                  </a:lnTo>
                  <a:lnTo>
                    <a:pt x="3151622" y="4714468"/>
                  </a:lnTo>
                  <a:lnTo>
                    <a:pt x="3195009" y="4700117"/>
                  </a:lnTo>
                  <a:lnTo>
                    <a:pt x="3238028" y="4684972"/>
                  </a:lnTo>
                  <a:lnTo>
                    <a:pt x="3280671" y="4669042"/>
                  </a:lnTo>
                  <a:lnTo>
                    <a:pt x="3322928" y="4652336"/>
                  </a:lnTo>
                  <a:lnTo>
                    <a:pt x="3364792" y="4634862"/>
                  </a:lnTo>
                  <a:lnTo>
                    <a:pt x="3406253" y="4616629"/>
                  </a:lnTo>
                  <a:lnTo>
                    <a:pt x="3447303" y="4597646"/>
                  </a:lnTo>
                  <a:lnTo>
                    <a:pt x="3487933" y="4577921"/>
                  </a:lnTo>
                  <a:lnTo>
                    <a:pt x="3528135" y="4557463"/>
                  </a:lnTo>
                  <a:lnTo>
                    <a:pt x="3567899" y="4536282"/>
                  </a:lnTo>
                  <a:lnTo>
                    <a:pt x="3607218" y="4514384"/>
                  </a:lnTo>
                  <a:lnTo>
                    <a:pt x="3646081" y="4491780"/>
                  </a:lnTo>
                  <a:lnTo>
                    <a:pt x="3684482" y="4468478"/>
                  </a:lnTo>
                  <a:lnTo>
                    <a:pt x="3722410" y="4444487"/>
                  </a:lnTo>
                  <a:lnTo>
                    <a:pt x="3759858" y="4419815"/>
                  </a:lnTo>
                  <a:lnTo>
                    <a:pt x="3796816" y="4394471"/>
                  </a:lnTo>
                  <a:lnTo>
                    <a:pt x="3833276" y="4368463"/>
                  </a:lnTo>
                  <a:lnTo>
                    <a:pt x="3869230" y="4341801"/>
                  </a:lnTo>
                  <a:lnTo>
                    <a:pt x="3904668" y="4314493"/>
                  </a:lnTo>
                  <a:lnTo>
                    <a:pt x="3939581" y="4286548"/>
                  </a:lnTo>
                  <a:lnTo>
                    <a:pt x="3973962" y="4257975"/>
                  </a:lnTo>
                  <a:lnTo>
                    <a:pt x="4007801" y="4228781"/>
                  </a:lnTo>
                  <a:lnTo>
                    <a:pt x="4041090" y="4198976"/>
                  </a:lnTo>
                  <a:lnTo>
                    <a:pt x="4073820" y="4168569"/>
                  </a:lnTo>
                  <a:lnTo>
                    <a:pt x="4105982" y="4137568"/>
                  </a:lnTo>
                  <a:lnTo>
                    <a:pt x="4137568" y="4105982"/>
                  </a:lnTo>
                  <a:lnTo>
                    <a:pt x="4168569" y="4073820"/>
                  </a:lnTo>
                  <a:lnTo>
                    <a:pt x="4198976" y="4041090"/>
                  </a:lnTo>
                  <a:lnTo>
                    <a:pt x="4228781" y="4007801"/>
                  </a:lnTo>
                  <a:lnTo>
                    <a:pt x="4257975" y="3973962"/>
                  </a:lnTo>
                  <a:lnTo>
                    <a:pt x="4286548" y="3939581"/>
                  </a:lnTo>
                  <a:lnTo>
                    <a:pt x="4314493" y="3904668"/>
                  </a:lnTo>
                  <a:lnTo>
                    <a:pt x="4341801" y="3869230"/>
                  </a:lnTo>
                  <a:lnTo>
                    <a:pt x="4368463" y="3833276"/>
                  </a:lnTo>
                  <a:lnTo>
                    <a:pt x="4394471" y="3796816"/>
                  </a:lnTo>
                  <a:lnTo>
                    <a:pt x="4419815" y="3759858"/>
                  </a:lnTo>
                  <a:lnTo>
                    <a:pt x="4444487" y="3722410"/>
                  </a:lnTo>
                  <a:lnTo>
                    <a:pt x="4468478" y="3684482"/>
                  </a:lnTo>
                  <a:lnTo>
                    <a:pt x="4491780" y="3646081"/>
                  </a:lnTo>
                  <a:lnTo>
                    <a:pt x="4514384" y="3607218"/>
                  </a:lnTo>
                  <a:lnTo>
                    <a:pt x="4536282" y="3567899"/>
                  </a:lnTo>
                  <a:lnTo>
                    <a:pt x="4557463" y="3528135"/>
                  </a:lnTo>
                  <a:lnTo>
                    <a:pt x="4577921" y="3487933"/>
                  </a:lnTo>
                  <a:lnTo>
                    <a:pt x="4597646" y="3447303"/>
                  </a:lnTo>
                  <a:lnTo>
                    <a:pt x="4616629" y="3406253"/>
                  </a:lnTo>
                  <a:lnTo>
                    <a:pt x="4634862" y="3364792"/>
                  </a:lnTo>
                  <a:lnTo>
                    <a:pt x="4652336" y="3322928"/>
                  </a:lnTo>
                  <a:lnTo>
                    <a:pt x="4669042" y="3280671"/>
                  </a:lnTo>
                  <a:lnTo>
                    <a:pt x="4684972" y="3238028"/>
                  </a:lnTo>
                  <a:lnTo>
                    <a:pt x="4700117" y="3195009"/>
                  </a:lnTo>
                  <a:lnTo>
                    <a:pt x="4714468" y="3151622"/>
                  </a:lnTo>
                  <a:lnTo>
                    <a:pt x="4728017" y="3107877"/>
                  </a:lnTo>
                  <a:lnTo>
                    <a:pt x="4740755" y="3063781"/>
                  </a:lnTo>
                  <a:lnTo>
                    <a:pt x="4752672" y="3019343"/>
                  </a:lnTo>
                  <a:lnTo>
                    <a:pt x="4763762" y="2974573"/>
                  </a:lnTo>
                  <a:lnTo>
                    <a:pt x="4774014" y="2929478"/>
                  </a:lnTo>
                  <a:lnTo>
                    <a:pt x="4783420" y="2884068"/>
                  </a:lnTo>
                  <a:lnTo>
                    <a:pt x="4791972" y="2838351"/>
                  </a:lnTo>
                  <a:lnTo>
                    <a:pt x="4799661" y="2792335"/>
                  </a:lnTo>
                  <a:lnTo>
                    <a:pt x="4806477" y="2746031"/>
                  </a:lnTo>
                  <a:lnTo>
                    <a:pt x="4812413" y="2699445"/>
                  </a:lnTo>
                  <a:lnTo>
                    <a:pt x="4817460" y="2652588"/>
                  </a:lnTo>
                  <a:lnTo>
                    <a:pt x="4821608" y="2605467"/>
                  </a:lnTo>
                  <a:lnTo>
                    <a:pt x="4824850" y="2558091"/>
                  </a:lnTo>
                  <a:lnTo>
                    <a:pt x="4827176" y="2510470"/>
                  </a:lnTo>
                  <a:lnTo>
                    <a:pt x="4828578" y="2462611"/>
                  </a:lnTo>
                  <a:lnTo>
                    <a:pt x="4829048" y="2414524"/>
                  </a:lnTo>
                  <a:lnTo>
                    <a:pt x="4828578" y="2366436"/>
                  </a:lnTo>
                  <a:lnTo>
                    <a:pt x="4827176" y="2318577"/>
                  </a:lnTo>
                  <a:lnTo>
                    <a:pt x="4824850" y="2270956"/>
                  </a:lnTo>
                  <a:lnTo>
                    <a:pt x="4821608" y="2223580"/>
                  </a:lnTo>
                  <a:lnTo>
                    <a:pt x="4817460" y="2176459"/>
                  </a:lnTo>
                  <a:lnTo>
                    <a:pt x="4812413" y="2129602"/>
                  </a:lnTo>
                  <a:lnTo>
                    <a:pt x="4806477" y="2083016"/>
                  </a:lnTo>
                  <a:lnTo>
                    <a:pt x="4799661" y="2036712"/>
                  </a:lnTo>
                  <a:lnTo>
                    <a:pt x="4791972" y="1990696"/>
                  </a:lnTo>
                  <a:lnTo>
                    <a:pt x="4783420" y="1944979"/>
                  </a:lnTo>
                  <a:lnTo>
                    <a:pt x="4774014" y="1899569"/>
                  </a:lnTo>
                  <a:lnTo>
                    <a:pt x="4763762" y="1854474"/>
                  </a:lnTo>
                  <a:lnTo>
                    <a:pt x="4752672" y="1809704"/>
                  </a:lnTo>
                  <a:lnTo>
                    <a:pt x="4740755" y="1765266"/>
                  </a:lnTo>
                  <a:lnTo>
                    <a:pt x="4728017" y="1721170"/>
                  </a:lnTo>
                  <a:lnTo>
                    <a:pt x="4714468" y="1677425"/>
                  </a:lnTo>
                  <a:lnTo>
                    <a:pt x="4700117" y="1634038"/>
                  </a:lnTo>
                  <a:lnTo>
                    <a:pt x="4684972" y="1591019"/>
                  </a:lnTo>
                  <a:lnTo>
                    <a:pt x="4669042" y="1548376"/>
                  </a:lnTo>
                  <a:lnTo>
                    <a:pt x="4652336" y="1506119"/>
                  </a:lnTo>
                  <a:lnTo>
                    <a:pt x="4634862" y="1464255"/>
                  </a:lnTo>
                  <a:lnTo>
                    <a:pt x="4616629" y="1422794"/>
                  </a:lnTo>
                  <a:lnTo>
                    <a:pt x="4597646" y="1381744"/>
                  </a:lnTo>
                  <a:lnTo>
                    <a:pt x="4577921" y="1341114"/>
                  </a:lnTo>
                  <a:lnTo>
                    <a:pt x="4557463" y="1300912"/>
                  </a:lnTo>
                  <a:lnTo>
                    <a:pt x="4536282" y="1261148"/>
                  </a:lnTo>
                  <a:lnTo>
                    <a:pt x="4514384" y="1221829"/>
                  </a:lnTo>
                  <a:lnTo>
                    <a:pt x="4491780" y="1182966"/>
                  </a:lnTo>
                  <a:lnTo>
                    <a:pt x="4468478" y="1144565"/>
                  </a:lnTo>
                  <a:lnTo>
                    <a:pt x="4444487" y="1106637"/>
                  </a:lnTo>
                  <a:lnTo>
                    <a:pt x="4419815" y="1069189"/>
                  </a:lnTo>
                  <a:lnTo>
                    <a:pt x="4394471" y="1032231"/>
                  </a:lnTo>
                  <a:lnTo>
                    <a:pt x="4368463" y="995771"/>
                  </a:lnTo>
                  <a:lnTo>
                    <a:pt x="4341801" y="959817"/>
                  </a:lnTo>
                  <a:lnTo>
                    <a:pt x="4314493" y="924379"/>
                  </a:lnTo>
                  <a:lnTo>
                    <a:pt x="4286548" y="889466"/>
                  </a:lnTo>
                  <a:lnTo>
                    <a:pt x="4257975" y="855085"/>
                  </a:lnTo>
                  <a:lnTo>
                    <a:pt x="4228781" y="821246"/>
                  </a:lnTo>
                  <a:lnTo>
                    <a:pt x="4198976" y="787957"/>
                  </a:lnTo>
                  <a:lnTo>
                    <a:pt x="4168569" y="755227"/>
                  </a:lnTo>
                  <a:lnTo>
                    <a:pt x="4137568" y="723065"/>
                  </a:lnTo>
                  <a:lnTo>
                    <a:pt x="4105982" y="691479"/>
                  </a:lnTo>
                  <a:lnTo>
                    <a:pt x="4073820" y="660478"/>
                  </a:lnTo>
                  <a:lnTo>
                    <a:pt x="4041090" y="630071"/>
                  </a:lnTo>
                  <a:lnTo>
                    <a:pt x="4007801" y="600266"/>
                  </a:lnTo>
                  <a:lnTo>
                    <a:pt x="3973962" y="571072"/>
                  </a:lnTo>
                  <a:lnTo>
                    <a:pt x="3939581" y="542499"/>
                  </a:lnTo>
                  <a:lnTo>
                    <a:pt x="3904668" y="514554"/>
                  </a:lnTo>
                  <a:lnTo>
                    <a:pt x="3869230" y="487246"/>
                  </a:lnTo>
                  <a:lnTo>
                    <a:pt x="3833276" y="460584"/>
                  </a:lnTo>
                  <a:lnTo>
                    <a:pt x="3796816" y="434576"/>
                  </a:lnTo>
                  <a:lnTo>
                    <a:pt x="3759858" y="409232"/>
                  </a:lnTo>
                  <a:lnTo>
                    <a:pt x="3722410" y="384560"/>
                  </a:lnTo>
                  <a:lnTo>
                    <a:pt x="3684482" y="360569"/>
                  </a:lnTo>
                  <a:lnTo>
                    <a:pt x="3646081" y="337267"/>
                  </a:lnTo>
                  <a:lnTo>
                    <a:pt x="3607218" y="314663"/>
                  </a:lnTo>
                  <a:lnTo>
                    <a:pt x="3567899" y="292765"/>
                  </a:lnTo>
                  <a:lnTo>
                    <a:pt x="3528135" y="271584"/>
                  </a:lnTo>
                  <a:lnTo>
                    <a:pt x="3487933" y="251126"/>
                  </a:lnTo>
                  <a:lnTo>
                    <a:pt x="3447303" y="231401"/>
                  </a:lnTo>
                  <a:lnTo>
                    <a:pt x="3406253" y="212418"/>
                  </a:lnTo>
                  <a:lnTo>
                    <a:pt x="3364792" y="194185"/>
                  </a:lnTo>
                  <a:lnTo>
                    <a:pt x="3322928" y="176711"/>
                  </a:lnTo>
                  <a:lnTo>
                    <a:pt x="3280671" y="160005"/>
                  </a:lnTo>
                  <a:lnTo>
                    <a:pt x="3238028" y="144075"/>
                  </a:lnTo>
                  <a:lnTo>
                    <a:pt x="3195009" y="128930"/>
                  </a:lnTo>
                  <a:lnTo>
                    <a:pt x="3151622" y="114579"/>
                  </a:lnTo>
                  <a:lnTo>
                    <a:pt x="3107877" y="101030"/>
                  </a:lnTo>
                  <a:lnTo>
                    <a:pt x="3063781" y="88292"/>
                  </a:lnTo>
                  <a:lnTo>
                    <a:pt x="3019343" y="76375"/>
                  </a:lnTo>
                  <a:lnTo>
                    <a:pt x="2974573" y="65285"/>
                  </a:lnTo>
                  <a:lnTo>
                    <a:pt x="2929478" y="55033"/>
                  </a:lnTo>
                  <a:lnTo>
                    <a:pt x="2884068" y="45627"/>
                  </a:lnTo>
                  <a:lnTo>
                    <a:pt x="2838351" y="37075"/>
                  </a:lnTo>
                  <a:lnTo>
                    <a:pt x="2792335" y="29386"/>
                  </a:lnTo>
                  <a:lnTo>
                    <a:pt x="2746031" y="22570"/>
                  </a:lnTo>
                  <a:lnTo>
                    <a:pt x="2699445" y="16634"/>
                  </a:lnTo>
                  <a:lnTo>
                    <a:pt x="2652588" y="11587"/>
                  </a:lnTo>
                  <a:lnTo>
                    <a:pt x="2605467" y="7439"/>
                  </a:lnTo>
                  <a:lnTo>
                    <a:pt x="2558091" y="4197"/>
                  </a:lnTo>
                  <a:lnTo>
                    <a:pt x="2510470" y="1871"/>
                  </a:lnTo>
                  <a:lnTo>
                    <a:pt x="2462611" y="469"/>
                  </a:lnTo>
                  <a:lnTo>
                    <a:pt x="2414524" y="0"/>
                  </a:lnTo>
                  <a:lnTo>
                    <a:pt x="2366436" y="469"/>
                  </a:lnTo>
                  <a:lnTo>
                    <a:pt x="2318577" y="1871"/>
                  </a:lnTo>
                  <a:lnTo>
                    <a:pt x="2270956" y="4197"/>
                  </a:lnTo>
                  <a:lnTo>
                    <a:pt x="2223580" y="7439"/>
                  </a:lnTo>
                  <a:lnTo>
                    <a:pt x="2176459" y="11587"/>
                  </a:lnTo>
                  <a:lnTo>
                    <a:pt x="2129602" y="16634"/>
                  </a:lnTo>
                  <a:lnTo>
                    <a:pt x="2083016" y="22570"/>
                  </a:lnTo>
                  <a:lnTo>
                    <a:pt x="2036712" y="29386"/>
                  </a:lnTo>
                  <a:lnTo>
                    <a:pt x="1990696" y="37075"/>
                  </a:lnTo>
                  <a:lnTo>
                    <a:pt x="1944979" y="45627"/>
                  </a:lnTo>
                  <a:lnTo>
                    <a:pt x="1899569" y="55033"/>
                  </a:lnTo>
                  <a:lnTo>
                    <a:pt x="1854474" y="65285"/>
                  </a:lnTo>
                  <a:lnTo>
                    <a:pt x="1809704" y="76375"/>
                  </a:lnTo>
                  <a:lnTo>
                    <a:pt x="1765266" y="88292"/>
                  </a:lnTo>
                  <a:lnTo>
                    <a:pt x="1721170" y="101030"/>
                  </a:lnTo>
                  <a:lnTo>
                    <a:pt x="1677425" y="114579"/>
                  </a:lnTo>
                  <a:lnTo>
                    <a:pt x="1634038" y="128930"/>
                  </a:lnTo>
                  <a:lnTo>
                    <a:pt x="1591019" y="144075"/>
                  </a:lnTo>
                  <a:lnTo>
                    <a:pt x="1548376" y="160005"/>
                  </a:lnTo>
                  <a:lnTo>
                    <a:pt x="1506119" y="176711"/>
                  </a:lnTo>
                  <a:lnTo>
                    <a:pt x="1464255" y="194185"/>
                  </a:lnTo>
                  <a:lnTo>
                    <a:pt x="1422794" y="212418"/>
                  </a:lnTo>
                  <a:lnTo>
                    <a:pt x="1381744" y="231401"/>
                  </a:lnTo>
                  <a:lnTo>
                    <a:pt x="1341114" y="251126"/>
                  </a:lnTo>
                  <a:lnTo>
                    <a:pt x="1300912" y="271584"/>
                  </a:lnTo>
                  <a:lnTo>
                    <a:pt x="1261148" y="292765"/>
                  </a:lnTo>
                  <a:lnTo>
                    <a:pt x="1221829" y="314663"/>
                  </a:lnTo>
                  <a:lnTo>
                    <a:pt x="1182966" y="337267"/>
                  </a:lnTo>
                  <a:lnTo>
                    <a:pt x="1144565" y="360569"/>
                  </a:lnTo>
                  <a:lnTo>
                    <a:pt x="1106637" y="384560"/>
                  </a:lnTo>
                  <a:lnTo>
                    <a:pt x="1069189" y="409232"/>
                  </a:lnTo>
                  <a:lnTo>
                    <a:pt x="1032231" y="434576"/>
                  </a:lnTo>
                  <a:lnTo>
                    <a:pt x="995771" y="460584"/>
                  </a:lnTo>
                  <a:lnTo>
                    <a:pt x="959817" y="487246"/>
                  </a:lnTo>
                  <a:lnTo>
                    <a:pt x="924379" y="514554"/>
                  </a:lnTo>
                  <a:lnTo>
                    <a:pt x="889466" y="542499"/>
                  </a:lnTo>
                  <a:lnTo>
                    <a:pt x="855085" y="571072"/>
                  </a:lnTo>
                  <a:lnTo>
                    <a:pt x="821246" y="600266"/>
                  </a:lnTo>
                  <a:lnTo>
                    <a:pt x="787957" y="630071"/>
                  </a:lnTo>
                  <a:lnTo>
                    <a:pt x="755227" y="660478"/>
                  </a:lnTo>
                  <a:lnTo>
                    <a:pt x="723065" y="691479"/>
                  </a:lnTo>
                  <a:lnTo>
                    <a:pt x="691479" y="723065"/>
                  </a:lnTo>
                  <a:lnTo>
                    <a:pt x="660478" y="755227"/>
                  </a:lnTo>
                  <a:lnTo>
                    <a:pt x="630071" y="787957"/>
                  </a:lnTo>
                  <a:lnTo>
                    <a:pt x="600266" y="821246"/>
                  </a:lnTo>
                  <a:lnTo>
                    <a:pt x="571072" y="855085"/>
                  </a:lnTo>
                  <a:lnTo>
                    <a:pt x="542499" y="889466"/>
                  </a:lnTo>
                  <a:lnTo>
                    <a:pt x="514554" y="924379"/>
                  </a:lnTo>
                  <a:lnTo>
                    <a:pt x="487246" y="959817"/>
                  </a:lnTo>
                  <a:lnTo>
                    <a:pt x="460584" y="995771"/>
                  </a:lnTo>
                  <a:lnTo>
                    <a:pt x="434576" y="1032231"/>
                  </a:lnTo>
                  <a:lnTo>
                    <a:pt x="409232" y="1069189"/>
                  </a:lnTo>
                  <a:lnTo>
                    <a:pt x="384560" y="1106637"/>
                  </a:lnTo>
                  <a:lnTo>
                    <a:pt x="360569" y="1144565"/>
                  </a:lnTo>
                  <a:lnTo>
                    <a:pt x="337267" y="1182966"/>
                  </a:lnTo>
                  <a:lnTo>
                    <a:pt x="314663" y="1221829"/>
                  </a:lnTo>
                  <a:lnTo>
                    <a:pt x="292765" y="1261148"/>
                  </a:lnTo>
                  <a:lnTo>
                    <a:pt x="271584" y="1300912"/>
                  </a:lnTo>
                  <a:lnTo>
                    <a:pt x="251126" y="1341114"/>
                  </a:lnTo>
                  <a:lnTo>
                    <a:pt x="231401" y="1381744"/>
                  </a:lnTo>
                  <a:lnTo>
                    <a:pt x="212418" y="1422794"/>
                  </a:lnTo>
                  <a:lnTo>
                    <a:pt x="194185" y="1464255"/>
                  </a:lnTo>
                  <a:lnTo>
                    <a:pt x="176711" y="1506119"/>
                  </a:lnTo>
                  <a:lnTo>
                    <a:pt x="160005" y="1548376"/>
                  </a:lnTo>
                  <a:lnTo>
                    <a:pt x="144075" y="1591019"/>
                  </a:lnTo>
                  <a:lnTo>
                    <a:pt x="128930" y="1634038"/>
                  </a:lnTo>
                  <a:lnTo>
                    <a:pt x="114579" y="1677425"/>
                  </a:lnTo>
                  <a:lnTo>
                    <a:pt x="101030" y="1721170"/>
                  </a:lnTo>
                  <a:lnTo>
                    <a:pt x="88292" y="1765266"/>
                  </a:lnTo>
                  <a:lnTo>
                    <a:pt x="76375" y="1809704"/>
                  </a:lnTo>
                  <a:lnTo>
                    <a:pt x="65285" y="1854474"/>
                  </a:lnTo>
                  <a:lnTo>
                    <a:pt x="55033" y="1899569"/>
                  </a:lnTo>
                  <a:lnTo>
                    <a:pt x="45627" y="1944979"/>
                  </a:lnTo>
                  <a:lnTo>
                    <a:pt x="37075" y="1990696"/>
                  </a:lnTo>
                  <a:lnTo>
                    <a:pt x="29386" y="2036712"/>
                  </a:lnTo>
                  <a:lnTo>
                    <a:pt x="22570" y="2083016"/>
                  </a:lnTo>
                  <a:lnTo>
                    <a:pt x="16634" y="2129602"/>
                  </a:lnTo>
                  <a:lnTo>
                    <a:pt x="11587" y="2176459"/>
                  </a:lnTo>
                  <a:lnTo>
                    <a:pt x="7439" y="2223580"/>
                  </a:lnTo>
                  <a:lnTo>
                    <a:pt x="4197" y="2270956"/>
                  </a:lnTo>
                  <a:lnTo>
                    <a:pt x="1871" y="2318577"/>
                  </a:lnTo>
                  <a:lnTo>
                    <a:pt x="469" y="2366436"/>
                  </a:lnTo>
                  <a:lnTo>
                    <a:pt x="0" y="2414524"/>
                  </a:lnTo>
                  <a:lnTo>
                    <a:pt x="469" y="2462611"/>
                  </a:lnTo>
                  <a:lnTo>
                    <a:pt x="1871" y="2510470"/>
                  </a:lnTo>
                  <a:lnTo>
                    <a:pt x="4197" y="2558091"/>
                  </a:lnTo>
                  <a:lnTo>
                    <a:pt x="7439" y="2605467"/>
                  </a:lnTo>
                  <a:lnTo>
                    <a:pt x="11587" y="2652588"/>
                  </a:lnTo>
                  <a:lnTo>
                    <a:pt x="16634" y="2699445"/>
                  </a:lnTo>
                  <a:lnTo>
                    <a:pt x="22570" y="2746031"/>
                  </a:lnTo>
                  <a:lnTo>
                    <a:pt x="29386" y="2792335"/>
                  </a:lnTo>
                  <a:lnTo>
                    <a:pt x="37075" y="2838351"/>
                  </a:lnTo>
                  <a:lnTo>
                    <a:pt x="45627" y="2884068"/>
                  </a:lnTo>
                  <a:lnTo>
                    <a:pt x="55033" y="2929478"/>
                  </a:lnTo>
                  <a:lnTo>
                    <a:pt x="65285" y="2974573"/>
                  </a:lnTo>
                  <a:lnTo>
                    <a:pt x="76375" y="3019343"/>
                  </a:lnTo>
                  <a:lnTo>
                    <a:pt x="88292" y="3063781"/>
                  </a:lnTo>
                  <a:lnTo>
                    <a:pt x="101030" y="3107877"/>
                  </a:lnTo>
                  <a:lnTo>
                    <a:pt x="114579" y="3151622"/>
                  </a:lnTo>
                  <a:lnTo>
                    <a:pt x="128930" y="3195009"/>
                  </a:lnTo>
                  <a:lnTo>
                    <a:pt x="144075" y="3238028"/>
                  </a:lnTo>
                  <a:lnTo>
                    <a:pt x="160005" y="3280671"/>
                  </a:lnTo>
                  <a:lnTo>
                    <a:pt x="176711" y="3322928"/>
                  </a:lnTo>
                  <a:lnTo>
                    <a:pt x="194185" y="3364792"/>
                  </a:lnTo>
                  <a:lnTo>
                    <a:pt x="212418" y="3406253"/>
                  </a:lnTo>
                  <a:lnTo>
                    <a:pt x="231401" y="3447303"/>
                  </a:lnTo>
                  <a:lnTo>
                    <a:pt x="251126" y="3487933"/>
                  </a:lnTo>
                  <a:lnTo>
                    <a:pt x="271584" y="3528135"/>
                  </a:lnTo>
                  <a:lnTo>
                    <a:pt x="292765" y="3567899"/>
                  </a:lnTo>
                  <a:lnTo>
                    <a:pt x="314663" y="3607218"/>
                  </a:lnTo>
                  <a:lnTo>
                    <a:pt x="337267" y="3646081"/>
                  </a:lnTo>
                  <a:lnTo>
                    <a:pt x="360569" y="3684482"/>
                  </a:lnTo>
                  <a:lnTo>
                    <a:pt x="384560" y="3722410"/>
                  </a:lnTo>
                  <a:lnTo>
                    <a:pt x="409232" y="3759858"/>
                  </a:lnTo>
                  <a:lnTo>
                    <a:pt x="434576" y="3796816"/>
                  </a:lnTo>
                  <a:lnTo>
                    <a:pt x="460584" y="3833276"/>
                  </a:lnTo>
                  <a:lnTo>
                    <a:pt x="487246" y="3869230"/>
                  </a:lnTo>
                  <a:lnTo>
                    <a:pt x="514554" y="3904668"/>
                  </a:lnTo>
                  <a:lnTo>
                    <a:pt x="542499" y="3939581"/>
                  </a:lnTo>
                  <a:lnTo>
                    <a:pt x="571072" y="3973962"/>
                  </a:lnTo>
                  <a:lnTo>
                    <a:pt x="600266" y="4007801"/>
                  </a:lnTo>
                  <a:lnTo>
                    <a:pt x="630071" y="4041090"/>
                  </a:lnTo>
                  <a:lnTo>
                    <a:pt x="660478" y="4073820"/>
                  </a:lnTo>
                  <a:lnTo>
                    <a:pt x="691479" y="4105982"/>
                  </a:lnTo>
                  <a:lnTo>
                    <a:pt x="723065" y="4137568"/>
                  </a:lnTo>
                  <a:lnTo>
                    <a:pt x="755227" y="4168569"/>
                  </a:lnTo>
                  <a:lnTo>
                    <a:pt x="787957" y="4198976"/>
                  </a:lnTo>
                  <a:lnTo>
                    <a:pt x="821246" y="4228781"/>
                  </a:lnTo>
                  <a:lnTo>
                    <a:pt x="855085" y="4257975"/>
                  </a:lnTo>
                  <a:lnTo>
                    <a:pt x="889466" y="4286548"/>
                  </a:lnTo>
                  <a:lnTo>
                    <a:pt x="924379" y="4314493"/>
                  </a:lnTo>
                  <a:lnTo>
                    <a:pt x="959817" y="4341801"/>
                  </a:lnTo>
                  <a:lnTo>
                    <a:pt x="995771" y="4368463"/>
                  </a:lnTo>
                  <a:lnTo>
                    <a:pt x="1032231" y="4394471"/>
                  </a:lnTo>
                  <a:lnTo>
                    <a:pt x="1069189" y="4419815"/>
                  </a:lnTo>
                  <a:lnTo>
                    <a:pt x="1106637" y="4444487"/>
                  </a:lnTo>
                  <a:lnTo>
                    <a:pt x="1144565" y="4468478"/>
                  </a:lnTo>
                  <a:lnTo>
                    <a:pt x="1182966" y="4491780"/>
                  </a:lnTo>
                  <a:lnTo>
                    <a:pt x="1221829" y="4514384"/>
                  </a:lnTo>
                  <a:lnTo>
                    <a:pt x="1261148" y="4536282"/>
                  </a:lnTo>
                  <a:lnTo>
                    <a:pt x="1300912" y="4557463"/>
                  </a:lnTo>
                  <a:lnTo>
                    <a:pt x="1341114" y="4577921"/>
                  </a:lnTo>
                  <a:lnTo>
                    <a:pt x="1381744" y="4597646"/>
                  </a:lnTo>
                  <a:lnTo>
                    <a:pt x="1422794" y="4616629"/>
                  </a:lnTo>
                  <a:lnTo>
                    <a:pt x="1464255" y="4634862"/>
                  </a:lnTo>
                  <a:lnTo>
                    <a:pt x="1506119" y="4652336"/>
                  </a:lnTo>
                  <a:lnTo>
                    <a:pt x="1548376" y="4669042"/>
                  </a:lnTo>
                  <a:lnTo>
                    <a:pt x="1591019" y="4684972"/>
                  </a:lnTo>
                  <a:lnTo>
                    <a:pt x="1634038" y="4700117"/>
                  </a:lnTo>
                  <a:lnTo>
                    <a:pt x="1677425" y="4714468"/>
                  </a:lnTo>
                  <a:lnTo>
                    <a:pt x="1721170" y="4728017"/>
                  </a:lnTo>
                  <a:lnTo>
                    <a:pt x="1765266" y="4740755"/>
                  </a:lnTo>
                  <a:lnTo>
                    <a:pt x="1809704" y="4752672"/>
                  </a:lnTo>
                  <a:lnTo>
                    <a:pt x="1854474" y="4763762"/>
                  </a:lnTo>
                  <a:lnTo>
                    <a:pt x="1899569" y="4774014"/>
                  </a:lnTo>
                  <a:lnTo>
                    <a:pt x="1944979" y="4783420"/>
                  </a:lnTo>
                  <a:lnTo>
                    <a:pt x="1990696" y="4791972"/>
                  </a:lnTo>
                  <a:lnTo>
                    <a:pt x="2036712" y="4799661"/>
                  </a:lnTo>
                  <a:lnTo>
                    <a:pt x="2083016" y="4806477"/>
                  </a:lnTo>
                  <a:lnTo>
                    <a:pt x="2129602" y="4812413"/>
                  </a:lnTo>
                  <a:lnTo>
                    <a:pt x="2176459" y="4817460"/>
                  </a:lnTo>
                  <a:lnTo>
                    <a:pt x="2223580" y="4821608"/>
                  </a:lnTo>
                  <a:lnTo>
                    <a:pt x="2270956" y="4824850"/>
                  </a:lnTo>
                  <a:lnTo>
                    <a:pt x="2318577" y="4827176"/>
                  </a:lnTo>
                  <a:lnTo>
                    <a:pt x="2366436" y="4828578"/>
                  </a:lnTo>
                  <a:lnTo>
                    <a:pt x="2414524" y="4829048"/>
                  </a:lnTo>
                  <a:close/>
                </a:path>
              </a:pathLst>
            </a:custGeom>
            <a:ln w="38100">
              <a:solidFill>
                <a:srgbClr val="D1D3D4"/>
              </a:solidFill>
            </a:ln>
          </p:spPr>
          <p:txBody>
            <a:bodyPr wrap="square" lIns="0" tIns="0" rIns="0" bIns="0" rtlCol="0"/>
            <a:lstStyle/>
            <a:p>
              <a:pPr defTabSz="914355"/>
              <a:endParaRPr sz="1350" dirty="0">
                <a:solidFill>
                  <a:prstClr val="black"/>
                </a:solidFill>
                <a:latin typeface="Calibri" panose="020F0502020204030204"/>
              </a:endParaRPr>
            </a:p>
          </p:txBody>
        </p:sp>
        <p:sp>
          <p:nvSpPr>
            <p:cNvPr id="5" name="object 7"/>
            <p:cNvSpPr/>
            <p:nvPr/>
          </p:nvSpPr>
          <p:spPr>
            <a:xfrm>
              <a:off x="6485672" y="3531791"/>
              <a:ext cx="508000" cy="508000"/>
            </a:xfrm>
            <a:custGeom>
              <a:avLst/>
              <a:gdLst/>
              <a:ahLst/>
              <a:cxnLst/>
              <a:rect l="l" t="t" r="r" b="b"/>
              <a:pathLst>
                <a:path w="508000" h="508000">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4092" y="299657"/>
                  </a:lnTo>
                  <a:lnTo>
                    <a:pt x="15890" y="342630"/>
                  </a:lnTo>
                  <a:lnTo>
                    <a:pt x="34677" y="382200"/>
                  </a:lnTo>
                  <a:lnTo>
                    <a:pt x="59736" y="417650"/>
                  </a:lnTo>
                  <a:lnTo>
                    <a:pt x="90349" y="448263"/>
                  </a:lnTo>
                  <a:lnTo>
                    <a:pt x="125799" y="473322"/>
                  </a:lnTo>
                  <a:lnTo>
                    <a:pt x="165369" y="492109"/>
                  </a:lnTo>
                  <a:lnTo>
                    <a:pt x="208342" y="503907"/>
                  </a:lnTo>
                  <a:lnTo>
                    <a:pt x="254000" y="508000"/>
                  </a:lnTo>
                  <a:lnTo>
                    <a:pt x="299657" y="503907"/>
                  </a:lnTo>
                  <a:lnTo>
                    <a:pt x="342630" y="492109"/>
                  </a:lnTo>
                  <a:lnTo>
                    <a:pt x="382200" y="473322"/>
                  </a:lnTo>
                  <a:lnTo>
                    <a:pt x="417650" y="448263"/>
                  </a:lnTo>
                  <a:lnTo>
                    <a:pt x="448263" y="417650"/>
                  </a:lnTo>
                  <a:lnTo>
                    <a:pt x="473322" y="382200"/>
                  </a:lnTo>
                  <a:lnTo>
                    <a:pt x="492109" y="342630"/>
                  </a:lnTo>
                  <a:lnTo>
                    <a:pt x="503907" y="299657"/>
                  </a:lnTo>
                  <a:lnTo>
                    <a:pt x="508000" y="254000"/>
                  </a:lnTo>
                  <a:lnTo>
                    <a:pt x="503907" y="208342"/>
                  </a:lnTo>
                  <a:lnTo>
                    <a:pt x="492109" y="165369"/>
                  </a:lnTo>
                  <a:lnTo>
                    <a:pt x="473322" y="125799"/>
                  </a:lnTo>
                  <a:lnTo>
                    <a:pt x="448263" y="90349"/>
                  </a:lnTo>
                  <a:lnTo>
                    <a:pt x="417650" y="59736"/>
                  </a:lnTo>
                  <a:lnTo>
                    <a:pt x="382200" y="34677"/>
                  </a:lnTo>
                  <a:lnTo>
                    <a:pt x="342630" y="15890"/>
                  </a:lnTo>
                  <a:lnTo>
                    <a:pt x="299657" y="4092"/>
                  </a:lnTo>
                  <a:lnTo>
                    <a:pt x="254000" y="0"/>
                  </a:lnTo>
                  <a:close/>
                </a:path>
              </a:pathLst>
            </a:custGeom>
            <a:solidFill>
              <a:srgbClr val="CD2026"/>
            </a:solidFill>
          </p:spPr>
          <p:txBody>
            <a:bodyPr wrap="square" lIns="0" tIns="0" rIns="0" bIns="0" rtlCol="0"/>
            <a:lstStyle/>
            <a:p>
              <a:pPr defTabSz="914355"/>
              <a:endParaRPr sz="1350" dirty="0">
                <a:solidFill>
                  <a:prstClr val="black"/>
                </a:solidFill>
                <a:latin typeface="Calibri" panose="020F0502020204030204"/>
              </a:endParaRPr>
            </a:p>
          </p:txBody>
        </p:sp>
        <p:sp>
          <p:nvSpPr>
            <p:cNvPr id="6" name="object 8"/>
            <p:cNvSpPr/>
            <p:nvPr/>
          </p:nvSpPr>
          <p:spPr>
            <a:xfrm>
              <a:off x="9857996" y="3531791"/>
              <a:ext cx="508000" cy="508000"/>
            </a:xfrm>
            <a:custGeom>
              <a:avLst/>
              <a:gdLst/>
              <a:ahLst/>
              <a:cxnLst/>
              <a:rect l="l" t="t" r="r" b="b"/>
              <a:pathLst>
                <a:path w="508000" h="508000">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4092" y="299657"/>
                  </a:lnTo>
                  <a:lnTo>
                    <a:pt x="15890" y="342630"/>
                  </a:lnTo>
                  <a:lnTo>
                    <a:pt x="34677" y="382200"/>
                  </a:lnTo>
                  <a:lnTo>
                    <a:pt x="59736" y="417650"/>
                  </a:lnTo>
                  <a:lnTo>
                    <a:pt x="90349" y="448263"/>
                  </a:lnTo>
                  <a:lnTo>
                    <a:pt x="125799" y="473322"/>
                  </a:lnTo>
                  <a:lnTo>
                    <a:pt x="165369" y="492109"/>
                  </a:lnTo>
                  <a:lnTo>
                    <a:pt x="208342" y="503907"/>
                  </a:lnTo>
                  <a:lnTo>
                    <a:pt x="254000" y="508000"/>
                  </a:lnTo>
                  <a:lnTo>
                    <a:pt x="299657" y="503907"/>
                  </a:lnTo>
                  <a:lnTo>
                    <a:pt x="342630" y="492109"/>
                  </a:lnTo>
                  <a:lnTo>
                    <a:pt x="382200" y="473322"/>
                  </a:lnTo>
                  <a:lnTo>
                    <a:pt x="417650" y="448263"/>
                  </a:lnTo>
                  <a:lnTo>
                    <a:pt x="448263" y="417650"/>
                  </a:lnTo>
                  <a:lnTo>
                    <a:pt x="473322" y="382200"/>
                  </a:lnTo>
                  <a:lnTo>
                    <a:pt x="492109" y="342630"/>
                  </a:lnTo>
                  <a:lnTo>
                    <a:pt x="503907" y="299657"/>
                  </a:lnTo>
                  <a:lnTo>
                    <a:pt x="508000" y="254000"/>
                  </a:lnTo>
                  <a:lnTo>
                    <a:pt x="503907" y="208342"/>
                  </a:lnTo>
                  <a:lnTo>
                    <a:pt x="492109" y="165369"/>
                  </a:lnTo>
                  <a:lnTo>
                    <a:pt x="473322" y="125799"/>
                  </a:lnTo>
                  <a:lnTo>
                    <a:pt x="448263" y="90349"/>
                  </a:lnTo>
                  <a:lnTo>
                    <a:pt x="417650" y="59736"/>
                  </a:lnTo>
                  <a:lnTo>
                    <a:pt x="382200" y="34677"/>
                  </a:lnTo>
                  <a:lnTo>
                    <a:pt x="342630" y="15890"/>
                  </a:lnTo>
                  <a:lnTo>
                    <a:pt x="299657" y="4092"/>
                  </a:lnTo>
                  <a:lnTo>
                    <a:pt x="254000" y="0"/>
                  </a:lnTo>
                  <a:close/>
                </a:path>
              </a:pathLst>
            </a:custGeom>
            <a:solidFill>
              <a:srgbClr val="6D6E71"/>
            </a:solidFill>
          </p:spPr>
          <p:txBody>
            <a:bodyPr wrap="square" lIns="0" tIns="0" rIns="0" bIns="0" rtlCol="0"/>
            <a:lstStyle/>
            <a:p>
              <a:pPr defTabSz="914355"/>
              <a:endParaRPr sz="1350">
                <a:solidFill>
                  <a:prstClr val="black"/>
                </a:solidFill>
                <a:latin typeface="Calibri" panose="020F0502020204030204"/>
              </a:endParaRPr>
            </a:p>
          </p:txBody>
        </p:sp>
        <p:sp>
          <p:nvSpPr>
            <p:cNvPr id="7" name="object 9"/>
            <p:cNvSpPr/>
            <p:nvPr/>
          </p:nvSpPr>
          <p:spPr>
            <a:xfrm>
              <a:off x="9857996" y="6923025"/>
              <a:ext cx="508000" cy="508000"/>
            </a:xfrm>
            <a:custGeom>
              <a:avLst/>
              <a:gdLst/>
              <a:ahLst/>
              <a:cxnLst/>
              <a:rect l="l" t="t" r="r" b="b"/>
              <a:pathLst>
                <a:path w="508000" h="508000">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4092" y="299657"/>
                  </a:lnTo>
                  <a:lnTo>
                    <a:pt x="15890" y="342630"/>
                  </a:lnTo>
                  <a:lnTo>
                    <a:pt x="34677" y="382200"/>
                  </a:lnTo>
                  <a:lnTo>
                    <a:pt x="59736" y="417650"/>
                  </a:lnTo>
                  <a:lnTo>
                    <a:pt x="90349" y="448263"/>
                  </a:lnTo>
                  <a:lnTo>
                    <a:pt x="125799" y="473322"/>
                  </a:lnTo>
                  <a:lnTo>
                    <a:pt x="165369" y="492109"/>
                  </a:lnTo>
                  <a:lnTo>
                    <a:pt x="208342" y="503907"/>
                  </a:lnTo>
                  <a:lnTo>
                    <a:pt x="254000" y="508000"/>
                  </a:lnTo>
                  <a:lnTo>
                    <a:pt x="299657" y="503907"/>
                  </a:lnTo>
                  <a:lnTo>
                    <a:pt x="342630" y="492109"/>
                  </a:lnTo>
                  <a:lnTo>
                    <a:pt x="382200" y="473322"/>
                  </a:lnTo>
                  <a:lnTo>
                    <a:pt x="417650" y="448263"/>
                  </a:lnTo>
                  <a:lnTo>
                    <a:pt x="448263" y="417650"/>
                  </a:lnTo>
                  <a:lnTo>
                    <a:pt x="473322" y="382200"/>
                  </a:lnTo>
                  <a:lnTo>
                    <a:pt x="492109" y="342630"/>
                  </a:lnTo>
                  <a:lnTo>
                    <a:pt x="503907" y="299657"/>
                  </a:lnTo>
                  <a:lnTo>
                    <a:pt x="508000" y="254000"/>
                  </a:lnTo>
                  <a:lnTo>
                    <a:pt x="503907" y="208342"/>
                  </a:lnTo>
                  <a:lnTo>
                    <a:pt x="492109" y="165369"/>
                  </a:lnTo>
                  <a:lnTo>
                    <a:pt x="473322" y="125799"/>
                  </a:lnTo>
                  <a:lnTo>
                    <a:pt x="448263" y="90349"/>
                  </a:lnTo>
                  <a:lnTo>
                    <a:pt x="417650" y="59736"/>
                  </a:lnTo>
                  <a:lnTo>
                    <a:pt x="382200" y="34677"/>
                  </a:lnTo>
                  <a:lnTo>
                    <a:pt x="342630" y="15890"/>
                  </a:lnTo>
                  <a:lnTo>
                    <a:pt x="299657" y="4092"/>
                  </a:lnTo>
                  <a:lnTo>
                    <a:pt x="254000" y="0"/>
                  </a:lnTo>
                  <a:close/>
                </a:path>
              </a:pathLst>
            </a:custGeom>
            <a:solidFill>
              <a:srgbClr val="BC7D6A"/>
            </a:solidFill>
          </p:spPr>
          <p:txBody>
            <a:bodyPr wrap="square" lIns="0" tIns="0" rIns="0" bIns="0" rtlCol="0"/>
            <a:lstStyle/>
            <a:p>
              <a:pPr defTabSz="914355"/>
              <a:endParaRPr sz="1350">
                <a:solidFill>
                  <a:prstClr val="black"/>
                </a:solidFill>
                <a:latin typeface="Calibri" panose="020F0502020204030204"/>
              </a:endParaRPr>
            </a:p>
          </p:txBody>
        </p:sp>
        <p:sp>
          <p:nvSpPr>
            <p:cNvPr id="8" name="object 10"/>
            <p:cNvSpPr/>
            <p:nvPr/>
          </p:nvSpPr>
          <p:spPr>
            <a:xfrm>
              <a:off x="6485672" y="6923025"/>
              <a:ext cx="508000" cy="508000"/>
            </a:xfrm>
            <a:custGeom>
              <a:avLst/>
              <a:gdLst/>
              <a:ahLst/>
              <a:cxnLst/>
              <a:rect l="l" t="t" r="r" b="b"/>
              <a:pathLst>
                <a:path w="508000" h="508000">
                  <a:moveTo>
                    <a:pt x="254000" y="0"/>
                  </a:moveTo>
                  <a:lnTo>
                    <a:pt x="208342" y="4092"/>
                  </a:lnTo>
                  <a:lnTo>
                    <a:pt x="165369" y="15890"/>
                  </a:lnTo>
                  <a:lnTo>
                    <a:pt x="125799" y="34677"/>
                  </a:lnTo>
                  <a:lnTo>
                    <a:pt x="90349" y="59736"/>
                  </a:lnTo>
                  <a:lnTo>
                    <a:pt x="59736" y="90349"/>
                  </a:lnTo>
                  <a:lnTo>
                    <a:pt x="34677" y="125799"/>
                  </a:lnTo>
                  <a:lnTo>
                    <a:pt x="15890" y="165369"/>
                  </a:lnTo>
                  <a:lnTo>
                    <a:pt x="4092" y="208342"/>
                  </a:lnTo>
                  <a:lnTo>
                    <a:pt x="0" y="254000"/>
                  </a:lnTo>
                  <a:lnTo>
                    <a:pt x="4092" y="299657"/>
                  </a:lnTo>
                  <a:lnTo>
                    <a:pt x="15890" y="342630"/>
                  </a:lnTo>
                  <a:lnTo>
                    <a:pt x="34677" y="382200"/>
                  </a:lnTo>
                  <a:lnTo>
                    <a:pt x="59736" y="417650"/>
                  </a:lnTo>
                  <a:lnTo>
                    <a:pt x="90349" y="448263"/>
                  </a:lnTo>
                  <a:lnTo>
                    <a:pt x="125799" y="473322"/>
                  </a:lnTo>
                  <a:lnTo>
                    <a:pt x="165369" y="492109"/>
                  </a:lnTo>
                  <a:lnTo>
                    <a:pt x="208342" y="503907"/>
                  </a:lnTo>
                  <a:lnTo>
                    <a:pt x="254000" y="508000"/>
                  </a:lnTo>
                  <a:lnTo>
                    <a:pt x="299657" y="503907"/>
                  </a:lnTo>
                  <a:lnTo>
                    <a:pt x="342630" y="492109"/>
                  </a:lnTo>
                  <a:lnTo>
                    <a:pt x="382200" y="473322"/>
                  </a:lnTo>
                  <a:lnTo>
                    <a:pt x="417650" y="448263"/>
                  </a:lnTo>
                  <a:lnTo>
                    <a:pt x="448263" y="417650"/>
                  </a:lnTo>
                  <a:lnTo>
                    <a:pt x="473322" y="382200"/>
                  </a:lnTo>
                  <a:lnTo>
                    <a:pt x="492109" y="342630"/>
                  </a:lnTo>
                  <a:lnTo>
                    <a:pt x="503907" y="299657"/>
                  </a:lnTo>
                  <a:lnTo>
                    <a:pt x="508000" y="254000"/>
                  </a:lnTo>
                  <a:lnTo>
                    <a:pt x="503907" y="208342"/>
                  </a:lnTo>
                  <a:lnTo>
                    <a:pt x="492109" y="165369"/>
                  </a:lnTo>
                  <a:lnTo>
                    <a:pt x="473322" y="125799"/>
                  </a:lnTo>
                  <a:lnTo>
                    <a:pt x="448263" y="90349"/>
                  </a:lnTo>
                  <a:lnTo>
                    <a:pt x="417650" y="59736"/>
                  </a:lnTo>
                  <a:lnTo>
                    <a:pt x="382200" y="34677"/>
                  </a:lnTo>
                  <a:lnTo>
                    <a:pt x="342630" y="15890"/>
                  </a:lnTo>
                  <a:lnTo>
                    <a:pt x="299657" y="4092"/>
                  </a:lnTo>
                  <a:lnTo>
                    <a:pt x="254000" y="0"/>
                  </a:lnTo>
                  <a:close/>
                </a:path>
              </a:pathLst>
            </a:custGeom>
            <a:solidFill>
              <a:srgbClr val="8D181A"/>
            </a:solidFill>
          </p:spPr>
          <p:txBody>
            <a:bodyPr wrap="square" lIns="0" tIns="0" rIns="0" bIns="0" rtlCol="0"/>
            <a:lstStyle/>
            <a:p>
              <a:pPr defTabSz="914355"/>
              <a:endParaRPr sz="1350">
                <a:solidFill>
                  <a:prstClr val="black"/>
                </a:solidFill>
                <a:latin typeface="Calibri" panose="020F0502020204030204"/>
              </a:endParaRPr>
            </a:p>
          </p:txBody>
        </p:sp>
      </p:grpSp>
      <p:sp>
        <p:nvSpPr>
          <p:cNvPr id="9" name="object 11"/>
          <p:cNvSpPr txBox="1"/>
          <p:nvPr/>
        </p:nvSpPr>
        <p:spPr>
          <a:xfrm>
            <a:off x="5039681" y="3086100"/>
            <a:ext cx="1367215" cy="702115"/>
          </a:xfrm>
          <a:prstGeom prst="rect">
            <a:avLst/>
          </a:prstGeom>
        </p:spPr>
        <p:txBody>
          <a:bodyPr vert="horz" wrap="square" lIns="0" tIns="9525" rIns="0" bIns="0" rtlCol="0">
            <a:spAutoFit/>
          </a:bodyPr>
          <a:lstStyle/>
          <a:p>
            <a:pPr marL="9525" marR="3810" indent="-476" algn="ctr" defTabSz="914355">
              <a:spcBef>
                <a:spcPts val="75"/>
              </a:spcBef>
            </a:pPr>
            <a:r>
              <a:rPr lang="fr-FR" sz="1500" b="1" dirty="0">
                <a:solidFill>
                  <a:srgbClr val="FFFFFF"/>
                </a:solidFill>
                <a:latin typeface="Caviar Dreams"/>
                <a:cs typeface="Caviar Dreams"/>
              </a:rPr>
              <a:t>Un laboratoire de l’</a:t>
            </a:r>
            <a:r>
              <a:rPr lang="fr-FR" sz="1500" b="1" dirty="0">
                <a:solidFill>
                  <a:srgbClr val="FFFFFF"/>
                </a:solidFill>
                <a:latin typeface="Bahnschrift" panose="020B0502040204020203" pitchFamily="34" charset="0"/>
                <a:cs typeface="Caviar Dreams"/>
              </a:rPr>
              <a:t>É</a:t>
            </a:r>
            <a:r>
              <a:rPr lang="fr-FR" sz="1500" b="1" dirty="0">
                <a:solidFill>
                  <a:srgbClr val="FFFFFF"/>
                </a:solidFill>
                <a:latin typeface="Caviar Dreams"/>
                <a:cs typeface="Caviar Dreams"/>
              </a:rPr>
              <a:t>cologie culturelle? </a:t>
            </a:r>
            <a:endParaRPr sz="1500" b="1" dirty="0">
              <a:solidFill>
                <a:srgbClr val="FFFFFF"/>
              </a:solidFill>
              <a:latin typeface="Caviar Dreams"/>
              <a:cs typeface="Caviar Dreams"/>
            </a:endParaRPr>
          </a:p>
        </p:txBody>
      </p:sp>
      <p:sp>
        <p:nvSpPr>
          <p:cNvPr id="10" name="object 12"/>
          <p:cNvSpPr txBox="1"/>
          <p:nvPr/>
        </p:nvSpPr>
        <p:spPr>
          <a:xfrm>
            <a:off x="958596" y="1389929"/>
            <a:ext cx="4420672" cy="2766783"/>
          </a:xfrm>
          <a:prstGeom prst="rect">
            <a:avLst/>
          </a:prstGeom>
        </p:spPr>
        <p:txBody>
          <a:bodyPr vert="horz" wrap="square" lIns="0" tIns="9525" rIns="0" bIns="0" rtlCol="0">
            <a:spAutoFit/>
          </a:bodyPr>
          <a:lstStyle/>
          <a:p>
            <a:pPr marL="9525" marR="1568650" defTabSz="914355">
              <a:spcBef>
                <a:spcPts val="75"/>
              </a:spcBef>
            </a:pPr>
            <a:r>
              <a:rPr lang="fr-FR" b="1" dirty="0">
                <a:solidFill>
                  <a:srgbClr val="231F20"/>
                </a:solidFill>
                <a:latin typeface="Caviar Dreams"/>
                <a:cs typeface="Caviar Dreams"/>
              </a:rPr>
              <a:t>Décélération</a:t>
            </a:r>
            <a:endParaRPr lang="en-US" b="1" dirty="0">
              <a:solidFill>
                <a:srgbClr val="231F20"/>
              </a:solidFill>
              <a:latin typeface="Caviar Dreams"/>
              <a:cs typeface="Caviar Dreams"/>
            </a:endParaRPr>
          </a:p>
          <a:p>
            <a:pPr marL="9525" marR="1568650" defTabSz="914355">
              <a:spcBef>
                <a:spcPts val="75"/>
              </a:spcBef>
            </a:pPr>
            <a:r>
              <a:rPr lang="en-US" sz="1500" i="1" dirty="0">
                <a:solidFill>
                  <a:srgbClr val="231F20"/>
                </a:solidFill>
                <a:latin typeface="Caviar Dreams"/>
                <a:cs typeface="Caviar Dreams"/>
              </a:rPr>
              <a:t>La culture </a:t>
            </a:r>
            <a:r>
              <a:rPr lang="en-US" sz="1500" i="1" dirty="0" err="1">
                <a:solidFill>
                  <a:srgbClr val="231F20"/>
                </a:solidFill>
                <a:latin typeface="Caviar Dreams"/>
                <a:cs typeface="Caviar Dreams"/>
              </a:rPr>
              <a:t>comme</a:t>
            </a:r>
            <a:r>
              <a:rPr lang="en-US" sz="1500" i="1" dirty="0">
                <a:solidFill>
                  <a:srgbClr val="231F20"/>
                </a:solidFill>
                <a:latin typeface="Caviar Dreams"/>
                <a:cs typeface="Caviar Dreams"/>
              </a:rPr>
              <a:t> </a:t>
            </a:r>
            <a:r>
              <a:rPr lang="en-US" sz="1500" i="1" dirty="0" err="1">
                <a:solidFill>
                  <a:srgbClr val="231F20"/>
                </a:solidFill>
                <a:latin typeface="Caviar Dreams"/>
                <a:cs typeface="Caviar Dreams"/>
              </a:rPr>
              <a:t>synchronicité</a:t>
            </a:r>
            <a:endParaRPr lang="en-US" sz="1500" i="1" dirty="0">
              <a:solidFill>
                <a:srgbClr val="231F20"/>
              </a:solidFill>
              <a:latin typeface="Caviar Dreams"/>
              <a:cs typeface="Caviar Dreams"/>
            </a:endParaRPr>
          </a:p>
          <a:p>
            <a:pPr marL="9525" marR="1568650" defTabSz="914355">
              <a:spcBef>
                <a:spcPts val="75"/>
              </a:spcBef>
            </a:pPr>
            <a:endParaRPr lang="en-US" sz="1500" i="1" dirty="0">
              <a:solidFill>
                <a:srgbClr val="231F20"/>
              </a:solidFill>
              <a:latin typeface="Caviar Dreams"/>
              <a:cs typeface="Caviar Dreams"/>
            </a:endParaRPr>
          </a:p>
          <a:p>
            <a:pPr marL="266687" marR="1568650" indent="-257162" defTabSz="914355">
              <a:spcBef>
                <a:spcPts val="75"/>
              </a:spcBef>
              <a:buFontTx/>
              <a:buChar char="-"/>
            </a:pPr>
            <a:r>
              <a:rPr lang="en-US" sz="1350" dirty="0" err="1">
                <a:solidFill>
                  <a:srgbClr val="231F20"/>
                </a:solidFill>
                <a:latin typeface="Caviar Dreams"/>
                <a:cs typeface="Caviar Dreams"/>
              </a:rPr>
              <a:t>Relais</a:t>
            </a:r>
            <a:r>
              <a:rPr lang="en-US" sz="1350" dirty="0">
                <a:solidFill>
                  <a:srgbClr val="231F20"/>
                </a:solidFill>
                <a:latin typeface="Caviar Dreams"/>
                <a:cs typeface="Caviar Dreams"/>
              </a:rPr>
              <a:t> </a:t>
            </a:r>
            <a:r>
              <a:rPr lang="en-US" sz="1350" dirty="0" err="1">
                <a:solidFill>
                  <a:srgbClr val="231F20"/>
                </a:solidFill>
                <a:latin typeface="Caviar Dreams"/>
                <a:cs typeface="Caviar Dreams"/>
              </a:rPr>
              <a:t>timides</a:t>
            </a:r>
            <a:r>
              <a:rPr lang="en-US" sz="1350" dirty="0">
                <a:solidFill>
                  <a:srgbClr val="231F20"/>
                </a:solidFill>
                <a:latin typeface="Caviar Dreams"/>
                <a:cs typeface="Caviar Dreams"/>
              </a:rPr>
              <a:t> à </a:t>
            </a:r>
            <a:r>
              <a:rPr lang="en-US" sz="1350" dirty="0" err="1">
                <a:solidFill>
                  <a:srgbClr val="231F20"/>
                </a:solidFill>
                <a:latin typeface="Caviar Dreams"/>
                <a:cs typeface="Caviar Dreams"/>
              </a:rPr>
              <a:t>l’annonce</a:t>
            </a:r>
            <a:r>
              <a:rPr lang="en-US" sz="1350" dirty="0">
                <a:solidFill>
                  <a:srgbClr val="231F20"/>
                </a:solidFill>
                <a:latin typeface="Caviar Dreams"/>
                <a:cs typeface="Caviar Dreams"/>
              </a:rPr>
              <a:t> de la </a:t>
            </a:r>
            <a:r>
              <a:rPr lang="en-US" sz="1350" dirty="0" err="1">
                <a:solidFill>
                  <a:srgbClr val="231F20"/>
                </a:solidFill>
                <a:latin typeface="Caviar Dreams"/>
                <a:cs typeface="Caviar Dreams"/>
              </a:rPr>
              <a:t>mise</a:t>
            </a:r>
            <a:r>
              <a:rPr lang="en-US" sz="1350" dirty="0">
                <a:solidFill>
                  <a:srgbClr val="231F20"/>
                </a:solidFill>
                <a:latin typeface="Caviar Dreams"/>
                <a:cs typeface="Caviar Dreams"/>
              </a:rPr>
              <a:t> sur pause</a:t>
            </a:r>
          </a:p>
          <a:p>
            <a:pPr marL="266687" marR="1568650" indent="-257162" defTabSz="914355">
              <a:spcBef>
                <a:spcPts val="75"/>
              </a:spcBef>
              <a:buFontTx/>
              <a:buChar char="-"/>
            </a:pPr>
            <a:r>
              <a:rPr lang="en-US" sz="1350" dirty="0" err="1">
                <a:solidFill>
                  <a:srgbClr val="231F20"/>
                </a:solidFill>
                <a:latin typeface="Caviar Dreams"/>
                <a:cs typeface="Caviar Dreams"/>
              </a:rPr>
              <a:t>Millénaire</a:t>
            </a:r>
            <a:r>
              <a:rPr lang="en-US" sz="1350" dirty="0">
                <a:solidFill>
                  <a:srgbClr val="231F20"/>
                </a:solidFill>
                <a:latin typeface="Caviar Dreams"/>
                <a:cs typeface="Caviar Dreams"/>
              </a:rPr>
              <a:t> de la Ville de Caen : week-end maritime, </a:t>
            </a:r>
            <a:r>
              <a:rPr lang="en-US" sz="1350" dirty="0" err="1">
                <a:solidFill>
                  <a:srgbClr val="231F20"/>
                </a:solidFill>
                <a:latin typeface="Caviar Dreams"/>
                <a:cs typeface="Caviar Dreams"/>
              </a:rPr>
              <a:t>Débord</a:t>
            </a:r>
            <a:r>
              <a:rPr lang="en-US" sz="1350" dirty="0">
                <a:solidFill>
                  <a:srgbClr val="231F20"/>
                </a:solidFill>
                <a:latin typeface="Caviar Dreams"/>
                <a:cs typeface="Caviar Dreams"/>
              </a:rPr>
              <a:t>(</a:t>
            </a:r>
            <a:r>
              <a:rPr lang="en-US" sz="1350" dirty="0" err="1">
                <a:solidFill>
                  <a:srgbClr val="231F20"/>
                </a:solidFill>
                <a:latin typeface="Caviar Dreams"/>
                <a:cs typeface="Caviar Dreams"/>
              </a:rPr>
              <a:t>i</a:t>
            </a:r>
            <a:r>
              <a:rPr lang="en-US" sz="1350" dirty="0">
                <a:solidFill>
                  <a:srgbClr val="231F20"/>
                </a:solidFill>
                <a:latin typeface="Caviar Dreams"/>
                <a:cs typeface="Caviar Dreams"/>
              </a:rPr>
              <a:t>)</a:t>
            </a:r>
            <a:r>
              <a:rPr lang="en-US" sz="1350" dirty="0" err="1">
                <a:solidFill>
                  <a:srgbClr val="231F20"/>
                </a:solidFill>
                <a:latin typeface="Caviar Dreams"/>
                <a:cs typeface="Caviar Dreams"/>
              </a:rPr>
              <a:t>ons</a:t>
            </a:r>
            <a:r>
              <a:rPr lang="en-US" sz="1350" dirty="0">
                <a:solidFill>
                  <a:srgbClr val="231F20"/>
                </a:solidFill>
                <a:latin typeface="Caviar Dreams"/>
                <a:cs typeface="Caviar Dreams"/>
              </a:rPr>
              <a:t>, Place </a:t>
            </a:r>
            <a:r>
              <a:rPr lang="en-US" sz="1350" dirty="0" err="1">
                <a:solidFill>
                  <a:srgbClr val="231F20"/>
                </a:solidFill>
                <a:latin typeface="Caviar Dreams"/>
                <a:cs typeface="Caviar Dreams"/>
              </a:rPr>
              <a:t>imaginaire</a:t>
            </a:r>
            <a:endParaRPr lang="en-US" sz="1350" dirty="0">
              <a:solidFill>
                <a:srgbClr val="231F20"/>
              </a:solidFill>
              <a:latin typeface="Caviar Dreams"/>
              <a:cs typeface="Caviar Dreams"/>
            </a:endParaRPr>
          </a:p>
          <a:p>
            <a:pPr marL="266687" marR="1568650" indent="-257162" defTabSz="914355">
              <a:spcBef>
                <a:spcPts val="75"/>
              </a:spcBef>
              <a:buFontTx/>
              <a:buChar char="-"/>
            </a:pPr>
            <a:endParaRPr lang="fr-FR" sz="1500" dirty="0">
              <a:solidFill>
                <a:srgbClr val="231F20"/>
              </a:solidFill>
              <a:latin typeface="Caviar Dreams"/>
              <a:cs typeface="Caviar Dreams"/>
            </a:endParaRPr>
          </a:p>
          <a:p>
            <a:pPr marL="266687" marR="1568650" indent="-257162" defTabSz="914355">
              <a:spcBef>
                <a:spcPts val="75"/>
              </a:spcBef>
              <a:buFontTx/>
              <a:buChar char="-"/>
            </a:pPr>
            <a:endParaRPr lang="fr-FR" sz="1500" dirty="0">
              <a:solidFill>
                <a:srgbClr val="231F20"/>
              </a:solidFill>
              <a:latin typeface="Caviar Dreams"/>
              <a:cs typeface="Caviar Dreams"/>
            </a:endParaRPr>
          </a:p>
          <a:p>
            <a:pPr marL="9525" marR="1568650" defTabSz="914355">
              <a:spcBef>
                <a:spcPts val="75"/>
              </a:spcBef>
            </a:pPr>
            <a:endParaRPr lang="fr-FR" sz="1500" dirty="0">
              <a:solidFill>
                <a:srgbClr val="231F20"/>
              </a:solidFill>
              <a:latin typeface="Caviar Dreams"/>
              <a:cs typeface="Caviar Dreams"/>
            </a:endParaRPr>
          </a:p>
          <a:p>
            <a:pPr marL="9525" marR="1568650" defTabSz="914355">
              <a:spcBef>
                <a:spcPts val="75"/>
              </a:spcBef>
            </a:pPr>
            <a:endParaRPr lang="fr-FR" sz="1200" dirty="0">
              <a:solidFill>
                <a:srgbClr val="231F20"/>
              </a:solidFill>
              <a:latin typeface="Caviar Dreams"/>
              <a:cs typeface="Caviar Dreams"/>
            </a:endParaRPr>
          </a:p>
        </p:txBody>
      </p:sp>
      <p:sp>
        <p:nvSpPr>
          <p:cNvPr id="11" name="object 13"/>
          <p:cNvSpPr txBox="1"/>
          <p:nvPr/>
        </p:nvSpPr>
        <p:spPr>
          <a:xfrm>
            <a:off x="901446" y="4240048"/>
            <a:ext cx="4477821" cy="2035814"/>
          </a:xfrm>
          <a:prstGeom prst="rect">
            <a:avLst/>
          </a:prstGeom>
        </p:spPr>
        <p:txBody>
          <a:bodyPr vert="horz" wrap="square" lIns="0" tIns="9525" rIns="0" bIns="0" rtlCol="0">
            <a:spAutoFit/>
          </a:bodyPr>
          <a:lstStyle/>
          <a:p>
            <a:pPr marL="9525" marR="1568650" defTabSz="914355">
              <a:spcBef>
                <a:spcPts val="75"/>
              </a:spcBef>
            </a:pPr>
            <a:r>
              <a:rPr lang="fr-FR" b="1" dirty="0">
                <a:solidFill>
                  <a:srgbClr val="231F20"/>
                </a:solidFill>
                <a:latin typeface="Caviar Dreams"/>
                <a:cs typeface="Caviar Dreams"/>
              </a:rPr>
              <a:t>Attachements</a:t>
            </a:r>
          </a:p>
          <a:p>
            <a:pPr marL="9525" marR="1568650" defTabSz="914355">
              <a:spcBef>
                <a:spcPts val="75"/>
              </a:spcBef>
            </a:pPr>
            <a:r>
              <a:rPr lang="en-US" sz="1500" i="1" dirty="0">
                <a:solidFill>
                  <a:srgbClr val="231F20"/>
                </a:solidFill>
                <a:latin typeface="Caviar Dreams"/>
                <a:cs typeface="Caviar Dreams"/>
              </a:rPr>
              <a:t>La culture </a:t>
            </a:r>
            <a:r>
              <a:rPr lang="en-US" sz="1500" i="1" dirty="0" err="1">
                <a:solidFill>
                  <a:srgbClr val="231F20"/>
                </a:solidFill>
                <a:latin typeface="Caviar Dreams"/>
                <a:cs typeface="Caviar Dreams"/>
              </a:rPr>
              <a:t>comme</a:t>
            </a:r>
            <a:r>
              <a:rPr lang="en-US" sz="1500" i="1" dirty="0">
                <a:solidFill>
                  <a:srgbClr val="231F20"/>
                </a:solidFill>
                <a:latin typeface="Caviar Dreams"/>
                <a:cs typeface="Caviar Dreams"/>
              </a:rPr>
              <a:t> </a:t>
            </a:r>
            <a:r>
              <a:rPr lang="en-US" sz="1500" i="1" dirty="0" err="1">
                <a:solidFill>
                  <a:srgbClr val="231F20"/>
                </a:solidFill>
                <a:latin typeface="Caviar Dreams"/>
                <a:cs typeface="Caviar Dreams"/>
              </a:rPr>
              <a:t>résonance</a:t>
            </a:r>
            <a:r>
              <a:rPr lang="en-US" sz="1500" i="1" dirty="0">
                <a:solidFill>
                  <a:srgbClr val="231F20"/>
                </a:solidFill>
                <a:latin typeface="Caviar Dreams"/>
                <a:cs typeface="Caviar Dreams"/>
              </a:rPr>
              <a:t> sensible   </a:t>
            </a:r>
            <a:endParaRPr lang="fr-FR" sz="1200" i="1" dirty="0">
              <a:solidFill>
                <a:srgbClr val="231F20"/>
              </a:solidFill>
              <a:latin typeface="Caviar Dreams"/>
              <a:cs typeface="Caviar Dreams"/>
            </a:endParaRPr>
          </a:p>
          <a:p>
            <a:pPr marL="9524" marR="1568650" defTabSz="914355">
              <a:spcBef>
                <a:spcPts val="75"/>
              </a:spcBef>
            </a:pPr>
            <a:endParaRPr lang="fr-FR" sz="1200" dirty="0">
              <a:solidFill>
                <a:srgbClr val="231F20"/>
              </a:solidFill>
              <a:latin typeface="Caviar Dreams"/>
              <a:cs typeface="Caviar Dreams"/>
            </a:endParaRPr>
          </a:p>
          <a:p>
            <a:pPr marL="223831" marR="1568650" indent="-214308" defTabSz="914355">
              <a:spcBef>
                <a:spcPts val="75"/>
              </a:spcBef>
              <a:buFontTx/>
              <a:buChar char="-"/>
            </a:pPr>
            <a:r>
              <a:rPr lang="fr-FR" sz="1350" dirty="0">
                <a:solidFill>
                  <a:srgbClr val="231F20"/>
                </a:solidFill>
                <a:latin typeface="Caviar Dreams"/>
                <a:cs typeface="Caviar Dreams"/>
              </a:rPr>
              <a:t>Lieux d’engagement citoyen comme le </a:t>
            </a:r>
            <a:r>
              <a:rPr lang="fr-FR" sz="1350" dirty="0" err="1">
                <a:solidFill>
                  <a:srgbClr val="231F20"/>
                </a:solidFill>
                <a:latin typeface="Caviar Dreams"/>
                <a:cs typeface="Caviar Dreams"/>
              </a:rPr>
              <a:t>Bazarnaom</a:t>
            </a:r>
            <a:r>
              <a:rPr lang="fr-FR" sz="1350" dirty="0">
                <a:solidFill>
                  <a:srgbClr val="231F20"/>
                </a:solidFill>
                <a:latin typeface="Caviar Dreams"/>
                <a:cs typeface="Caviar Dreams"/>
              </a:rPr>
              <a:t> ou le Dôme</a:t>
            </a:r>
          </a:p>
          <a:p>
            <a:pPr marL="223831" marR="1568650" indent="-214308" defTabSz="914355">
              <a:spcBef>
                <a:spcPts val="75"/>
              </a:spcBef>
              <a:buFontTx/>
              <a:buChar char="-"/>
            </a:pPr>
            <a:r>
              <a:rPr lang="fr-FR" sz="1350" dirty="0">
                <a:solidFill>
                  <a:srgbClr val="231F20"/>
                </a:solidFill>
                <a:latin typeface="Caviar Dreams"/>
                <a:cs typeface="Caviar Dreams"/>
              </a:rPr>
              <a:t>Inclusion de l’ensemble des publics</a:t>
            </a:r>
          </a:p>
          <a:p>
            <a:pPr marL="223831" marR="1568650" indent="-214308" defTabSz="914355">
              <a:spcBef>
                <a:spcPts val="75"/>
              </a:spcBef>
              <a:buFontTx/>
              <a:buChar char="-"/>
            </a:pPr>
            <a:r>
              <a:rPr lang="fr-FR" sz="1350" dirty="0">
                <a:solidFill>
                  <a:srgbClr val="231F20"/>
                </a:solidFill>
                <a:latin typeface="Caviar Dreams"/>
                <a:cs typeface="Caviar Dreams"/>
              </a:rPr>
              <a:t>Œuvres artistiques (Palma…)</a:t>
            </a:r>
          </a:p>
        </p:txBody>
      </p:sp>
      <p:sp>
        <p:nvSpPr>
          <p:cNvPr id="12" name="object 14"/>
          <p:cNvSpPr txBox="1"/>
          <p:nvPr/>
        </p:nvSpPr>
        <p:spPr>
          <a:xfrm>
            <a:off x="8024221" y="1447414"/>
            <a:ext cx="4505691" cy="2879634"/>
          </a:xfrm>
          <a:prstGeom prst="rect">
            <a:avLst/>
          </a:prstGeom>
        </p:spPr>
        <p:txBody>
          <a:bodyPr vert="horz" wrap="square" lIns="0" tIns="9525" rIns="0" bIns="0" rtlCol="0">
            <a:spAutoFit/>
          </a:bodyPr>
          <a:lstStyle/>
          <a:p>
            <a:pPr marL="9525" marR="1568650" defTabSz="914355">
              <a:spcBef>
                <a:spcPts val="75"/>
              </a:spcBef>
            </a:pPr>
            <a:r>
              <a:rPr lang="fr-FR" b="1" dirty="0">
                <a:solidFill>
                  <a:srgbClr val="231F20"/>
                </a:solidFill>
                <a:latin typeface="Caviar Dreams"/>
                <a:cs typeface="Caviar Dreams"/>
              </a:rPr>
              <a:t>Traces</a:t>
            </a:r>
          </a:p>
          <a:p>
            <a:pPr marL="9525" marR="1568650" defTabSz="914355">
              <a:spcBef>
                <a:spcPts val="75"/>
              </a:spcBef>
            </a:pPr>
            <a:r>
              <a:rPr lang="fr-FR" sz="1500" i="1" dirty="0">
                <a:solidFill>
                  <a:srgbClr val="231F20"/>
                </a:solidFill>
                <a:latin typeface="Caviar Dreams"/>
                <a:cs typeface="Caviar Dreams"/>
              </a:rPr>
              <a:t>La culture comme patrimoine commun</a:t>
            </a:r>
          </a:p>
          <a:p>
            <a:pPr marL="9525" marR="1568650" defTabSz="914355">
              <a:spcBef>
                <a:spcPts val="75"/>
              </a:spcBef>
            </a:pPr>
            <a:endParaRPr lang="fr-FR" sz="1500" i="1" dirty="0">
              <a:solidFill>
                <a:srgbClr val="231F20"/>
              </a:solidFill>
              <a:latin typeface="Caviar Dreams"/>
              <a:cs typeface="Caviar Dreams"/>
            </a:endParaRPr>
          </a:p>
          <a:p>
            <a:pPr marL="223832" marR="1568650" indent="-214308" defTabSz="914355">
              <a:spcBef>
                <a:spcPts val="75"/>
              </a:spcBef>
              <a:buFontTx/>
              <a:buChar char="-"/>
            </a:pPr>
            <a:r>
              <a:rPr lang="fr-FR" sz="1350" dirty="0">
                <a:solidFill>
                  <a:srgbClr val="231F20"/>
                </a:solidFill>
                <a:latin typeface="Caviar Dreams"/>
                <a:cs typeface="Caviar Dreams"/>
              </a:rPr>
              <a:t>Réutilisation des rails (parc des rails)</a:t>
            </a:r>
          </a:p>
          <a:p>
            <a:pPr marL="223832" marR="1568650" indent="-214308" defTabSz="914355">
              <a:spcBef>
                <a:spcPts val="75"/>
              </a:spcBef>
              <a:buFontTx/>
              <a:buChar char="-"/>
            </a:pPr>
            <a:r>
              <a:rPr lang="fr-FR" sz="1350" dirty="0">
                <a:solidFill>
                  <a:srgbClr val="231F20"/>
                </a:solidFill>
                <a:latin typeface="Caviar Dreams"/>
                <a:cs typeface="Caviar Dreams"/>
              </a:rPr>
              <a:t>Pont entre l’histoire industrielle et l’histoire écologique</a:t>
            </a:r>
          </a:p>
          <a:p>
            <a:pPr marL="223832" marR="1568650" indent="-214308" defTabSz="914355">
              <a:spcBef>
                <a:spcPts val="75"/>
              </a:spcBef>
              <a:buFontTx/>
              <a:buChar char="-"/>
            </a:pPr>
            <a:r>
              <a:rPr lang="fr-FR" sz="1350" dirty="0">
                <a:solidFill>
                  <a:srgbClr val="231F20"/>
                </a:solidFill>
                <a:latin typeface="Caviar Dreams"/>
                <a:cs typeface="Caviar Dreams"/>
              </a:rPr>
              <a:t>Traces constructives (café maritime, navale caennaise)</a:t>
            </a:r>
          </a:p>
          <a:p>
            <a:pPr marL="223832" marR="1568650" indent="-214308" defTabSz="914355">
              <a:spcBef>
                <a:spcPts val="75"/>
              </a:spcBef>
              <a:buFontTx/>
              <a:buChar char="-"/>
            </a:pPr>
            <a:r>
              <a:rPr lang="fr-FR" sz="1350" dirty="0">
                <a:solidFill>
                  <a:srgbClr val="231F20"/>
                </a:solidFill>
                <a:latin typeface="Caviar Dreams"/>
                <a:cs typeface="Caviar Dreams"/>
              </a:rPr>
              <a:t>Sentiers Terre &amp; Mer</a:t>
            </a:r>
          </a:p>
          <a:p>
            <a:pPr marL="9524" marR="3810" algn="just" defTabSz="914355"/>
            <a:endParaRPr lang="fr-FR" sz="1200" dirty="0">
              <a:solidFill>
                <a:srgbClr val="231F20"/>
              </a:solidFill>
              <a:latin typeface="Caviar Dreams"/>
              <a:cs typeface="Caviar Dreams"/>
            </a:endParaRPr>
          </a:p>
          <a:p>
            <a:pPr marL="223820" marR="3810" indent="-214298" algn="just" defTabSz="914355">
              <a:buFontTx/>
              <a:buChar char="-"/>
            </a:pPr>
            <a:endParaRPr sz="1200" dirty="0">
              <a:solidFill>
                <a:prstClr val="black"/>
              </a:solidFill>
              <a:latin typeface="Open Sans"/>
              <a:cs typeface="Open Sans"/>
            </a:endParaRPr>
          </a:p>
        </p:txBody>
      </p:sp>
      <p:sp>
        <p:nvSpPr>
          <p:cNvPr id="13" name="object 15"/>
          <p:cNvSpPr txBox="1"/>
          <p:nvPr/>
        </p:nvSpPr>
        <p:spPr>
          <a:xfrm>
            <a:off x="8024220" y="4379532"/>
            <a:ext cx="4758331" cy="2789866"/>
          </a:xfrm>
          <a:prstGeom prst="rect">
            <a:avLst/>
          </a:prstGeom>
        </p:spPr>
        <p:txBody>
          <a:bodyPr vert="horz" wrap="square" lIns="0" tIns="9525" rIns="0" bIns="0" rtlCol="0">
            <a:spAutoFit/>
          </a:bodyPr>
          <a:lstStyle/>
          <a:p>
            <a:pPr marL="9525" marR="1568650" defTabSz="914355">
              <a:spcBef>
                <a:spcPts val="75"/>
              </a:spcBef>
            </a:pPr>
            <a:r>
              <a:rPr lang="fr-FR" b="1" dirty="0">
                <a:solidFill>
                  <a:srgbClr val="231F20"/>
                </a:solidFill>
                <a:latin typeface="Caviar Dreams"/>
                <a:cs typeface="Caviar Dreams"/>
              </a:rPr>
              <a:t>Processus</a:t>
            </a:r>
          </a:p>
          <a:p>
            <a:pPr marL="9525" marR="1568650" defTabSz="914355">
              <a:spcBef>
                <a:spcPts val="75"/>
              </a:spcBef>
            </a:pPr>
            <a:r>
              <a:rPr lang="en-US" sz="1500" i="1" dirty="0">
                <a:solidFill>
                  <a:srgbClr val="231F20"/>
                </a:solidFill>
                <a:latin typeface="Caviar Dreams"/>
                <a:cs typeface="Caviar Dreams"/>
              </a:rPr>
              <a:t>La culture </a:t>
            </a:r>
            <a:r>
              <a:rPr lang="en-US" sz="1500" i="1" dirty="0" err="1">
                <a:solidFill>
                  <a:srgbClr val="231F20"/>
                </a:solidFill>
                <a:latin typeface="Caviar Dreams"/>
                <a:cs typeface="Caviar Dreams"/>
              </a:rPr>
              <a:t>comme</a:t>
            </a:r>
            <a:r>
              <a:rPr lang="en-US" sz="1500" i="1" dirty="0">
                <a:solidFill>
                  <a:srgbClr val="231F20"/>
                </a:solidFill>
                <a:latin typeface="Caviar Dreams"/>
                <a:cs typeface="Caviar Dreams"/>
              </a:rPr>
              <a:t> </a:t>
            </a:r>
            <a:r>
              <a:rPr lang="en-US" sz="1500" i="1" dirty="0" err="1">
                <a:solidFill>
                  <a:srgbClr val="231F20"/>
                </a:solidFill>
                <a:latin typeface="Caviar Dreams"/>
                <a:cs typeface="Caviar Dreams"/>
              </a:rPr>
              <a:t>mise</a:t>
            </a:r>
            <a:r>
              <a:rPr lang="en-US" sz="1500" i="1" dirty="0">
                <a:solidFill>
                  <a:srgbClr val="231F20"/>
                </a:solidFill>
                <a:latin typeface="Caviar Dreams"/>
                <a:cs typeface="Caviar Dreams"/>
              </a:rPr>
              <a:t> </a:t>
            </a:r>
            <a:r>
              <a:rPr lang="en-US" sz="1500" i="1" dirty="0" err="1">
                <a:solidFill>
                  <a:srgbClr val="231F20"/>
                </a:solidFill>
                <a:latin typeface="Caviar Dreams"/>
                <a:cs typeface="Caviar Dreams"/>
              </a:rPr>
              <a:t>en</a:t>
            </a:r>
            <a:r>
              <a:rPr lang="en-US" sz="1500" i="1" dirty="0">
                <a:solidFill>
                  <a:srgbClr val="231F20"/>
                </a:solidFill>
                <a:latin typeface="Caviar Dreams"/>
                <a:cs typeface="Caviar Dreams"/>
              </a:rPr>
              <a:t> </a:t>
            </a:r>
            <a:r>
              <a:rPr lang="en-US" sz="1500" i="1" dirty="0" err="1">
                <a:solidFill>
                  <a:srgbClr val="231F20"/>
                </a:solidFill>
                <a:latin typeface="Caviar Dreams"/>
                <a:cs typeface="Caviar Dreams"/>
              </a:rPr>
              <a:t>mouvement</a:t>
            </a:r>
            <a:endParaRPr lang="en-US" sz="1500" i="1" dirty="0">
              <a:solidFill>
                <a:srgbClr val="231F20"/>
              </a:solidFill>
              <a:latin typeface="Caviar Dreams"/>
              <a:cs typeface="Caviar Dreams"/>
            </a:endParaRPr>
          </a:p>
          <a:p>
            <a:pPr marL="9525" marR="1568650" defTabSz="914355">
              <a:spcBef>
                <a:spcPts val="75"/>
              </a:spcBef>
            </a:pPr>
            <a:r>
              <a:rPr lang="en-US" sz="1500" dirty="0">
                <a:solidFill>
                  <a:srgbClr val="231F20"/>
                </a:solidFill>
                <a:latin typeface="Caviar Dreams"/>
                <a:cs typeface="Caviar Dreams"/>
              </a:rPr>
              <a:t> </a:t>
            </a:r>
          </a:p>
          <a:p>
            <a:pPr marL="266687" marR="1568650" indent="-257162" defTabSz="914355">
              <a:spcBef>
                <a:spcPts val="75"/>
              </a:spcBef>
              <a:buFontTx/>
              <a:buChar char="-"/>
            </a:pPr>
            <a:r>
              <a:rPr lang="fr-FR" sz="1350" dirty="0">
                <a:solidFill>
                  <a:srgbClr val="231F20"/>
                </a:solidFill>
                <a:latin typeface="Caviar Dreams"/>
                <a:cs typeface="Caviar Dreams"/>
              </a:rPr>
              <a:t>Périodes d’urbanisation et de replis d’ici à 2100</a:t>
            </a:r>
          </a:p>
          <a:p>
            <a:pPr marL="266687" marR="1568650" indent="-257162" defTabSz="914355">
              <a:spcBef>
                <a:spcPts val="75"/>
              </a:spcBef>
              <a:buFontTx/>
              <a:buChar char="-"/>
            </a:pPr>
            <a:r>
              <a:rPr lang="fr-FR" sz="1350" dirty="0">
                <a:solidFill>
                  <a:srgbClr val="231F20"/>
                </a:solidFill>
                <a:latin typeface="Caviar Dreams"/>
                <a:cs typeface="Caviar Dreams"/>
              </a:rPr>
              <a:t>Modification des points de centralité et de gravité</a:t>
            </a:r>
          </a:p>
          <a:p>
            <a:pPr marL="266687" marR="1568650" indent="-257162" defTabSz="914355">
              <a:spcBef>
                <a:spcPts val="75"/>
              </a:spcBef>
              <a:buFontTx/>
              <a:buChar char="-"/>
            </a:pPr>
            <a:r>
              <a:rPr lang="fr-FR" sz="1350" dirty="0">
                <a:solidFill>
                  <a:srgbClr val="231F20"/>
                </a:solidFill>
                <a:latin typeface="Caviar Dreams"/>
                <a:cs typeface="Caviar Dreams"/>
              </a:rPr>
              <a:t>Investissement de sites transitoires</a:t>
            </a:r>
          </a:p>
          <a:p>
            <a:pPr marL="266687" marR="1568650" indent="-257162" defTabSz="914355">
              <a:spcBef>
                <a:spcPts val="75"/>
              </a:spcBef>
              <a:buFontTx/>
              <a:buChar char="-"/>
            </a:pPr>
            <a:endParaRPr lang="fr-FR" sz="1500" dirty="0">
              <a:solidFill>
                <a:srgbClr val="231F20"/>
              </a:solidFill>
              <a:latin typeface="Caviar Dreams"/>
              <a:cs typeface="Caviar Dreams"/>
            </a:endParaRPr>
          </a:p>
          <a:p>
            <a:pPr marL="9525" marR="1568650" defTabSz="914355">
              <a:spcBef>
                <a:spcPts val="75"/>
              </a:spcBef>
            </a:pPr>
            <a:r>
              <a:rPr lang="fr-FR" sz="1500" dirty="0">
                <a:solidFill>
                  <a:srgbClr val="231F20"/>
                </a:solidFill>
                <a:latin typeface="Caviar Dreams"/>
                <a:cs typeface="Caviar Dreams"/>
              </a:rPr>
              <a:t> </a:t>
            </a:r>
          </a:p>
          <a:p>
            <a:pPr marL="9525" marR="1568650" defTabSz="914355">
              <a:spcBef>
                <a:spcPts val="75"/>
              </a:spcBef>
            </a:pPr>
            <a:r>
              <a:rPr lang="fr-FR" sz="1350" b="1" dirty="0">
                <a:solidFill>
                  <a:srgbClr val="231F20"/>
                </a:solidFill>
                <a:latin typeface="Caviar Dreams"/>
                <a:cs typeface="Caviar Dreams"/>
              </a:rPr>
              <a:t> </a:t>
            </a:r>
            <a:endParaRPr sz="1350" b="1" dirty="0">
              <a:solidFill>
                <a:srgbClr val="231F20"/>
              </a:solidFill>
              <a:latin typeface="Caviar Dreams"/>
              <a:cs typeface="Caviar Dreams"/>
            </a:endParaRPr>
          </a:p>
        </p:txBody>
      </p:sp>
      <p:sp>
        <p:nvSpPr>
          <p:cNvPr id="14" name="object 16"/>
          <p:cNvSpPr/>
          <p:nvPr/>
        </p:nvSpPr>
        <p:spPr>
          <a:xfrm>
            <a:off x="968123" y="1264194"/>
            <a:ext cx="535781" cy="0"/>
          </a:xfrm>
          <a:custGeom>
            <a:avLst/>
            <a:gdLst/>
            <a:ahLst/>
            <a:cxnLst/>
            <a:rect l="l" t="t" r="r" b="b"/>
            <a:pathLst>
              <a:path w="714375">
                <a:moveTo>
                  <a:pt x="0" y="0"/>
                </a:moveTo>
                <a:lnTo>
                  <a:pt x="714375" y="0"/>
                </a:lnTo>
              </a:path>
            </a:pathLst>
          </a:custGeom>
          <a:ln w="38100">
            <a:solidFill>
              <a:srgbClr val="8D181B"/>
            </a:solidFill>
          </a:ln>
        </p:spPr>
        <p:txBody>
          <a:bodyPr wrap="square" lIns="0" tIns="0" rIns="0" bIns="0" rtlCol="0"/>
          <a:lstStyle/>
          <a:p>
            <a:pPr defTabSz="914355"/>
            <a:endParaRPr sz="1350">
              <a:solidFill>
                <a:prstClr val="black"/>
              </a:solidFill>
              <a:latin typeface="Calibri" panose="020F0502020204030204"/>
            </a:endParaRPr>
          </a:p>
        </p:txBody>
      </p:sp>
      <p:sp>
        <p:nvSpPr>
          <p:cNvPr id="15" name="object 17"/>
          <p:cNvSpPr/>
          <p:nvPr/>
        </p:nvSpPr>
        <p:spPr>
          <a:xfrm>
            <a:off x="8033749" y="1321680"/>
            <a:ext cx="535781" cy="0"/>
          </a:xfrm>
          <a:custGeom>
            <a:avLst/>
            <a:gdLst/>
            <a:ahLst/>
            <a:cxnLst/>
            <a:rect l="l" t="t" r="r" b="b"/>
            <a:pathLst>
              <a:path w="714375">
                <a:moveTo>
                  <a:pt x="0" y="0"/>
                </a:moveTo>
                <a:lnTo>
                  <a:pt x="714375" y="0"/>
                </a:lnTo>
              </a:path>
            </a:pathLst>
          </a:custGeom>
          <a:ln w="38100">
            <a:solidFill>
              <a:srgbClr val="8D181B"/>
            </a:solidFill>
          </a:ln>
        </p:spPr>
        <p:txBody>
          <a:bodyPr wrap="square" lIns="0" tIns="0" rIns="0" bIns="0" rtlCol="0"/>
          <a:lstStyle/>
          <a:p>
            <a:pPr defTabSz="914355"/>
            <a:endParaRPr sz="1350">
              <a:solidFill>
                <a:prstClr val="black"/>
              </a:solidFill>
              <a:latin typeface="Calibri" panose="020F0502020204030204"/>
            </a:endParaRPr>
          </a:p>
        </p:txBody>
      </p:sp>
      <p:sp>
        <p:nvSpPr>
          <p:cNvPr id="16" name="object 18"/>
          <p:cNvSpPr/>
          <p:nvPr/>
        </p:nvSpPr>
        <p:spPr>
          <a:xfrm>
            <a:off x="910973" y="4121564"/>
            <a:ext cx="535781" cy="0"/>
          </a:xfrm>
          <a:custGeom>
            <a:avLst/>
            <a:gdLst/>
            <a:ahLst/>
            <a:cxnLst/>
            <a:rect l="l" t="t" r="r" b="b"/>
            <a:pathLst>
              <a:path w="714375">
                <a:moveTo>
                  <a:pt x="0" y="0"/>
                </a:moveTo>
                <a:lnTo>
                  <a:pt x="714375" y="0"/>
                </a:lnTo>
              </a:path>
            </a:pathLst>
          </a:custGeom>
          <a:ln w="38100">
            <a:solidFill>
              <a:srgbClr val="8D181A"/>
            </a:solidFill>
          </a:ln>
        </p:spPr>
        <p:txBody>
          <a:bodyPr wrap="square" lIns="0" tIns="0" rIns="0" bIns="0" rtlCol="0"/>
          <a:lstStyle/>
          <a:p>
            <a:pPr defTabSz="914355"/>
            <a:endParaRPr sz="1350">
              <a:solidFill>
                <a:prstClr val="black"/>
              </a:solidFill>
              <a:latin typeface="Calibri" panose="020F0502020204030204"/>
            </a:endParaRPr>
          </a:p>
        </p:txBody>
      </p:sp>
      <p:sp>
        <p:nvSpPr>
          <p:cNvPr id="17" name="object 2"/>
          <p:cNvSpPr txBox="1"/>
          <p:nvPr/>
        </p:nvSpPr>
        <p:spPr>
          <a:xfrm>
            <a:off x="495300" y="247951"/>
            <a:ext cx="11696700" cy="563616"/>
          </a:xfrm>
          <a:prstGeom prst="rect">
            <a:avLst/>
          </a:prstGeom>
        </p:spPr>
        <p:txBody>
          <a:bodyPr vert="horz" wrap="square" lIns="0" tIns="100965" rIns="0" bIns="0" rtlCol="0">
            <a:spAutoFit/>
          </a:bodyPr>
          <a:lstStyle/>
          <a:p>
            <a:pPr marL="9525" marR="3810" algn="ctr">
              <a:lnSpc>
                <a:spcPts val="3600"/>
              </a:lnSpc>
              <a:spcBef>
                <a:spcPts val="795"/>
              </a:spcBef>
              <a:tabLst>
                <a:tab pos="1362517" algn="l"/>
                <a:tab pos="1558727" algn="l"/>
                <a:tab pos="2025440" algn="l"/>
              </a:tabLst>
            </a:pPr>
            <a:r>
              <a:rPr lang="fr-FR" sz="3300" b="1" dirty="0">
                <a:latin typeface="Arial" panose="020B0604020202020204" pitchFamily="34" charset="0"/>
                <a:ea typeface="+mj-ea"/>
                <a:cs typeface="Arial" panose="020B0604020202020204" pitchFamily="34" charset="0"/>
              </a:rPr>
              <a:t>Un site emblématique : la Presqu’île</a:t>
            </a:r>
            <a:endParaRPr sz="3300" b="1" dirty="0">
              <a:latin typeface="Arial" panose="020B0604020202020204" pitchFamily="34" charset="0"/>
              <a:ea typeface="+mj-ea"/>
              <a:cs typeface="Arial" panose="020B0604020202020204" pitchFamily="34" charset="0"/>
            </a:endParaRPr>
          </a:p>
        </p:txBody>
      </p:sp>
      <p:sp>
        <p:nvSpPr>
          <p:cNvPr id="18" name="object 18"/>
          <p:cNvSpPr/>
          <p:nvPr/>
        </p:nvSpPr>
        <p:spPr>
          <a:xfrm>
            <a:off x="8033749" y="4307813"/>
            <a:ext cx="535781" cy="0"/>
          </a:xfrm>
          <a:custGeom>
            <a:avLst/>
            <a:gdLst/>
            <a:ahLst/>
            <a:cxnLst/>
            <a:rect l="l" t="t" r="r" b="b"/>
            <a:pathLst>
              <a:path w="714375">
                <a:moveTo>
                  <a:pt x="0" y="0"/>
                </a:moveTo>
                <a:lnTo>
                  <a:pt x="714375" y="0"/>
                </a:lnTo>
              </a:path>
            </a:pathLst>
          </a:custGeom>
          <a:ln w="38100">
            <a:solidFill>
              <a:srgbClr val="8D181B"/>
            </a:solidFill>
          </a:ln>
        </p:spPr>
        <p:txBody>
          <a:bodyPr wrap="square" lIns="0" tIns="0" rIns="0" bIns="0" rtlCol="0"/>
          <a:lstStyle/>
          <a:p>
            <a:pPr defTabSz="914355"/>
            <a:endParaRPr sz="1350">
              <a:solidFill>
                <a:prstClr val="black"/>
              </a:solidFill>
              <a:latin typeface="Calibri" panose="020F0502020204030204"/>
            </a:endParaRPr>
          </a:p>
        </p:txBody>
      </p:sp>
    </p:spTree>
    <p:extLst>
      <p:ext uri="{BB962C8B-B14F-4D97-AF65-F5344CB8AC3E}">
        <p14:creationId xmlns:p14="http://schemas.microsoft.com/office/powerpoint/2010/main" val="30576553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450" y="971550"/>
            <a:ext cx="3143250" cy="523875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00" y="971550"/>
            <a:ext cx="3143250" cy="5238750"/>
          </a:xfrm>
          <a:prstGeom prst="rect">
            <a:avLst/>
          </a:prstGeom>
        </p:spPr>
      </p:pic>
      <p:sp>
        <p:nvSpPr>
          <p:cNvPr id="5" name="Rectangle 4"/>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 name="object 2"/>
          <p:cNvSpPr txBox="1"/>
          <p:nvPr/>
        </p:nvSpPr>
        <p:spPr>
          <a:xfrm>
            <a:off x="495300" y="228601"/>
            <a:ext cx="11696700" cy="563616"/>
          </a:xfrm>
          <a:prstGeom prst="rect">
            <a:avLst/>
          </a:prstGeom>
        </p:spPr>
        <p:txBody>
          <a:bodyPr vert="horz" wrap="square" lIns="0" tIns="100965" rIns="0" bIns="0" rtlCol="0">
            <a:spAutoFit/>
          </a:bodyPr>
          <a:lstStyle/>
          <a:p>
            <a:pPr marL="9525" marR="3810" algn="ctr">
              <a:lnSpc>
                <a:spcPts val="3600"/>
              </a:lnSpc>
              <a:spcBef>
                <a:spcPts val="795"/>
              </a:spcBef>
              <a:tabLst>
                <a:tab pos="1362551" algn="l"/>
                <a:tab pos="1558766" algn="l"/>
                <a:tab pos="2025491" algn="l"/>
              </a:tabLst>
            </a:pPr>
            <a:r>
              <a:rPr lang="fr-FR" sz="2700" b="1" spc="-8" dirty="0">
                <a:solidFill>
                  <a:srgbClr val="231F20"/>
                </a:solidFill>
                <a:latin typeface="Butler-Black"/>
                <a:cs typeface="Butler-Black"/>
              </a:rPr>
              <a:t>Partager le démantèlement</a:t>
            </a:r>
            <a:endParaRPr sz="2700" b="1" spc="-8" dirty="0">
              <a:solidFill>
                <a:srgbClr val="231F20"/>
              </a:solidFill>
              <a:latin typeface="Butler-Black"/>
              <a:cs typeface="Butler-Black"/>
            </a:endParaRPr>
          </a:p>
        </p:txBody>
      </p:sp>
    </p:spTree>
    <p:extLst>
      <p:ext uri="{BB962C8B-B14F-4D97-AF65-F5344CB8AC3E}">
        <p14:creationId xmlns:p14="http://schemas.microsoft.com/office/powerpoint/2010/main" val="8480938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772" y="647433"/>
            <a:ext cx="11571315" cy="6370975"/>
          </a:xfrm>
          <a:prstGeom prst="rect">
            <a:avLst/>
          </a:prstGeom>
        </p:spPr>
        <p:txBody>
          <a:bodyPr wrap="square">
            <a:spAutoFit/>
          </a:bodyPr>
          <a:lstStyle/>
          <a:p>
            <a:pPr algn="just"/>
            <a:r>
              <a:rPr lang="fr-FR" dirty="0">
                <a:solidFill>
                  <a:srgbClr val="000000"/>
                </a:solidFill>
                <a:latin typeface="Times New Roman" panose="02020603050405020304" pitchFamily="18" charset="0"/>
              </a:rPr>
              <a:t> </a:t>
            </a:r>
            <a:endParaRPr lang="fr-FR" dirty="0"/>
          </a:p>
          <a:p>
            <a:pPr marL="285750" indent="-285750" algn="just" fontAlgn="base">
              <a:buFont typeface="Wingdings" panose="05000000000000000000" pitchFamily="2" charset="2"/>
              <a:buChar char="§"/>
            </a:pPr>
            <a:r>
              <a:rPr lang="fr-FR" b="1" dirty="0">
                <a:solidFill>
                  <a:srgbClr val="000000"/>
                </a:solidFill>
                <a:latin typeface="Times New Roman" panose="02020603050405020304" pitchFamily="18" charset="0"/>
              </a:rPr>
              <a:t>Tout </a:t>
            </a:r>
            <a:r>
              <a:rPr lang="fr-FR" b="1" dirty="0">
                <a:solidFill>
                  <a:srgbClr val="000000"/>
                </a:solidFill>
                <a:latin typeface="Times New Roman" panose="02020603050405020304" pitchFamily="18" charset="0"/>
              </a:rPr>
              <a:t>d’abord, la mise sur pause en 2023 a engendré une forme de brèche dans </a:t>
            </a:r>
            <a:r>
              <a:rPr lang="fr-FR" b="1" dirty="0" smtClean="0">
                <a:solidFill>
                  <a:srgbClr val="000000"/>
                </a:solidFill>
                <a:latin typeface="Times New Roman" panose="02020603050405020304" pitchFamily="18" charset="0"/>
              </a:rPr>
              <a:t>l’accélération</a:t>
            </a:r>
            <a:r>
              <a:rPr lang="fr-FR" b="1" dirty="0">
                <a:solidFill>
                  <a:srgbClr val="000000"/>
                </a:solidFill>
                <a:latin typeface="Times New Roman" panose="02020603050405020304" pitchFamily="18" charset="0"/>
              </a:rPr>
              <a:t> </a:t>
            </a:r>
          </a:p>
          <a:p>
            <a:pPr algn="just"/>
            <a:r>
              <a:rPr lang="fr-FR" sz="1600" dirty="0"/>
              <a:t/>
            </a:r>
            <a:br>
              <a:rPr lang="fr-FR" sz="1600" dirty="0"/>
            </a:br>
            <a:r>
              <a:rPr lang="fr-FR" sz="1600" dirty="0" smtClean="0">
                <a:solidFill>
                  <a:srgbClr val="000000"/>
                </a:solidFill>
                <a:latin typeface="Times New Roman" panose="02020603050405020304" pitchFamily="18" charset="0"/>
              </a:rPr>
              <a:t>Le </a:t>
            </a:r>
            <a:r>
              <a:rPr lang="fr-FR" sz="1600" dirty="0">
                <a:solidFill>
                  <a:srgbClr val="000000"/>
                </a:solidFill>
                <a:latin typeface="Times New Roman" panose="02020603050405020304" pitchFamily="18" charset="0"/>
              </a:rPr>
              <a:t>renoncement au projet initial prend acte de l’indisponibilité du monde au sens d’</a:t>
            </a:r>
            <a:r>
              <a:rPr lang="fr-FR" sz="1600" dirty="0" err="1">
                <a:solidFill>
                  <a:srgbClr val="000000"/>
                </a:solidFill>
                <a:latin typeface="Times New Roman" panose="02020603050405020304" pitchFamily="18" charset="0"/>
              </a:rPr>
              <a:t>Harmut</a:t>
            </a:r>
            <a:r>
              <a:rPr lang="fr-FR" sz="1600" dirty="0">
                <a:solidFill>
                  <a:srgbClr val="000000"/>
                </a:solidFill>
                <a:latin typeface="Times New Roman" panose="02020603050405020304" pitchFamily="18" charset="0"/>
              </a:rPr>
              <a:t> Rosa. </a:t>
            </a:r>
            <a:endParaRPr lang="fr-FR" sz="1600" dirty="0" smtClean="0"/>
          </a:p>
          <a:p>
            <a:pPr algn="just"/>
            <a:endParaRPr lang="fr-FR" sz="1600" b="1" dirty="0">
              <a:solidFill>
                <a:srgbClr val="000000"/>
              </a:solidFill>
              <a:latin typeface="Times New Roman" panose="02020603050405020304" pitchFamily="18" charset="0"/>
            </a:endParaRPr>
          </a:p>
          <a:p>
            <a:pPr marL="285750" indent="-285750" algn="just">
              <a:buFont typeface="Wingdings" panose="05000000000000000000" pitchFamily="2" charset="2"/>
              <a:buChar char="§"/>
            </a:pPr>
            <a:r>
              <a:rPr lang="fr-FR" b="1" dirty="0">
                <a:solidFill>
                  <a:srgbClr val="000000"/>
                </a:solidFill>
                <a:latin typeface="Times New Roman" panose="02020603050405020304" pitchFamily="18" charset="0"/>
              </a:rPr>
              <a:t>Le </a:t>
            </a:r>
            <a:r>
              <a:rPr lang="fr-FR" b="1" dirty="0">
                <a:solidFill>
                  <a:srgbClr val="000000"/>
                </a:solidFill>
                <a:latin typeface="Times New Roman" panose="02020603050405020304" pitchFamily="18" charset="0"/>
              </a:rPr>
              <a:t>quartier ne s’inscrit plus dans un traitement linéaire </a:t>
            </a:r>
          </a:p>
          <a:p>
            <a:pPr algn="just"/>
            <a:r>
              <a:rPr lang="fr-FR" sz="1600" dirty="0"/>
              <a:t/>
            </a:r>
            <a:br>
              <a:rPr lang="fr-FR" sz="1600" dirty="0"/>
            </a:br>
            <a:r>
              <a:rPr lang="fr-FR" sz="1600" dirty="0">
                <a:solidFill>
                  <a:srgbClr val="000000"/>
                </a:solidFill>
                <a:latin typeface="Times New Roman" panose="02020603050405020304" pitchFamily="18" charset="0"/>
              </a:rPr>
              <a:t>La Presqu’île ne connaîtra </a:t>
            </a:r>
            <a:r>
              <a:rPr lang="fr-FR" sz="1600" dirty="0" smtClean="0">
                <a:solidFill>
                  <a:srgbClr val="000000"/>
                </a:solidFill>
                <a:latin typeface="Times New Roman" panose="02020603050405020304" pitchFamily="18" charset="0"/>
              </a:rPr>
              <a:t>ni </a:t>
            </a:r>
            <a:r>
              <a:rPr lang="fr-FR" sz="1600" dirty="0">
                <a:solidFill>
                  <a:srgbClr val="000000"/>
                </a:solidFill>
                <a:latin typeface="Times New Roman" panose="02020603050405020304" pitchFamily="18" charset="0"/>
              </a:rPr>
              <a:t>pose de la première pierre, </a:t>
            </a:r>
            <a:r>
              <a:rPr lang="fr-FR" sz="1600" dirty="0" smtClean="0">
                <a:solidFill>
                  <a:srgbClr val="000000"/>
                </a:solidFill>
                <a:latin typeface="Times New Roman" panose="02020603050405020304" pitchFamily="18" charset="0"/>
              </a:rPr>
              <a:t>ni </a:t>
            </a:r>
            <a:r>
              <a:rPr lang="fr-FR" sz="1600" dirty="0">
                <a:solidFill>
                  <a:srgbClr val="000000"/>
                </a:solidFill>
                <a:latin typeface="Times New Roman" panose="02020603050405020304" pitchFamily="18" charset="0"/>
              </a:rPr>
              <a:t>lancement, </a:t>
            </a:r>
            <a:r>
              <a:rPr lang="fr-FR" sz="1600" dirty="0" smtClean="0">
                <a:solidFill>
                  <a:srgbClr val="000000"/>
                </a:solidFill>
                <a:latin typeface="Times New Roman" panose="02020603050405020304" pitchFamily="18" charset="0"/>
              </a:rPr>
              <a:t>ni </a:t>
            </a:r>
            <a:r>
              <a:rPr lang="fr-FR" sz="1600" dirty="0">
                <a:solidFill>
                  <a:srgbClr val="000000"/>
                </a:solidFill>
                <a:latin typeface="Times New Roman" panose="02020603050405020304" pitchFamily="18" charset="0"/>
              </a:rPr>
              <a:t>coupure de ruban, </a:t>
            </a:r>
            <a:r>
              <a:rPr lang="fr-FR" sz="1600" dirty="0" smtClean="0">
                <a:solidFill>
                  <a:srgbClr val="000000"/>
                </a:solidFill>
                <a:latin typeface="Times New Roman" panose="02020603050405020304" pitchFamily="18" charset="0"/>
              </a:rPr>
              <a:t>ni </a:t>
            </a:r>
            <a:r>
              <a:rPr lang="fr-FR" sz="1600" dirty="0">
                <a:solidFill>
                  <a:srgbClr val="000000"/>
                </a:solidFill>
                <a:latin typeface="Times New Roman" panose="02020603050405020304" pitchFamily="18" charset="0"/>
              </a:rPr>
              <a:t>inauguration. </a:t>
            </a:r>
            <a:r>
              <a:rPr lang="fr-FR" sz="1600" dirty="0" smtClean="0">
                <a:solidFill>
                  <a:srgbClr val="000000"/>
                </a:solidFill>
                <a:latin typeface="Times New Roman" panose="02020603050405020304" pitchFamily="18" charset="0"/>
              </a:rPr>
              <a:t>Elle </a:t>
            </a:r>
            <a:r>
              <a:rPr lang="fr-FR" sz="1600" dirty="0">
                <a:solidFill>
                  <a:srgbClr val="000000"/>
                </a:solidFill>
                <a:latin typeface="Times New Roman" panose="02020603050405020304" pitchFamily="18" charset="0"/>
              </a:rPr>
              <a:t>n’est plus un projet qui aboutira à une </a:t>
            </a:r>
            <a:r>
              <a:rPr lang="fr-FR" sz="1600" dirty="0" smtClean="0">
                <a:solidFill>
                  <a:srgbClr val="000000"/>
                </a:solidFill>
                <a:latin typeface="Times New Roman" panose="02020603050405020304" pitchFamily="18" charset="0"/>
              </a:rPr>
              <a:t>livraison mais un aménagement itératif et dynamique.</a:t>
            </a:r>
            <a:r>
              <a:rPr lang="fr-FR" sz="1600" dirty="0">
                <a:solidFill>
                  <a:srgbClr val="000000"/>
                </a:solidFill>
                <a:latin typeface="Times New Roman" panose="02020603050405020304" pitchFamily="18" charset="0"/>
              </a:rPr>
              <a:t> </a:t>
            </a:r>
            <a:endParaRPr lang="fr-FR" sz="1600" dirty="0"/>
          </a:p>
          <a:p>
            <a:pPr algn="just"/>
            <a:r>
              <a:rPr lang="fr-FR" sz="1600" dirty="0"/>
              <a:t/>
            </a:r>
            <a:br>
              <a:rPr lang="fr-FR" sz="1600" dirty="0"/>
            </a:br>
            <a:r>
              <a:rPr lang="fr-FR" sz="1600" dirty="0" smtClean="0">
                <a:solidFill>
                  <a:srgbClr val="000000"/>
                </a:solidFill>
                <a:latin typeface="Times New Roman" panose="02020603050405020304" pitchFamily="18" charset="0"/>
              </a:rPr>
              <a:t>Les acteurs qui investiront le quartier seront amenés à s’y installer provisoirement avant d’amener leurs compétences dans d’autres espaces de la ville ou à faire muter leurs compétences pour les rendre compatibles avec la renaturation et l’accueil de l’eau. </a:t>
            </a:r>
            <a:endParaRPr lang="fr-FR" sz="1600" dirty="0" smtClean="0"/>
          </a:p>
          <a:p>
            <a:pPr algn="just"/>
            <a:r>
              <a:rPr lang="fr-FR" sz="1600" dirty="0" smtClean="0"/>
              <a:t/>
            </a:r>
            <a:br>
              <a:rPr lang="fr-FR" sz="1600" dirty="0" smtClean="0"/>
            </a:br>
            <a:r>
              <a:rPr lang="fr-FR" sz="1600" dirty="0" smtClean="0">
                <a:solidFill>
                  <a:srgbClr val="000000"/>
                </a:solidFill>
                <a:latin typeface="Times New Roman" panose="02020603050405020304" pitchFamily="18" charset="0"/>
              </a:rPr>
              <a:t>Cela </a:t>
            </a:r>
            <a:r>
              <a:rPr lang="fr-FR" sz="1600" dirty="0">
                <a:solidFill>
                  <a:srgbClr val="000000"/>
                </a:solidFill>
                <a:latin typeface="Times New Roman" panose="02020603050405020304" pitchFamily="18" charset="0"/>
              </a:rPr>
              <a:t>donne un sentiment de vertige politique : comment construire un horizon et un tempo politique dans une ère où le narratif n’est plus assuré par le grand projet, la grande opération urbaine, la nouvelle </a:t>
            </a:r>
            <a:r>
              <a:rPr lang="fr-FR" sz="1600" dirty="0" err="1">
                <a:solidFill>
                  <a:srgbClr val="000000"/>
                </a:solidFill>
                <a:latin typeface="Times New Roman" panose="02020603050405020304" pitchFamily="18" charset="0"/>
              </a:rPr>
              <a:t>zac</a:t>
            </a:r>
            <a:r>
              <a:rPr lang="fr-FR" sz="1600" dirty="0">
                <a:solidFill>
                  <a:srgbClr val="000000"/>
                </a:solidFill>
                <a:latin typeface="Times New Roman" panose="02020603050405020304" pitchFamily="18" charset="0"/>
              </a:rPr>
              <a:t> ou l’équipement </a:t>
            </a:r>
            <a:r>
              <a:rPr lang="fr-FR" sz="1600" dirty="0" smtClean="0">
                <a:solidFill>
                  <a:srgbClr val="000000"/>
                </a:solidFill>
                <a:latin typeface="Times New Roman" panose="02020603050405020304" pitchFamily="18" charset="0"/>
              </a:rPr>
              <a:t>?</a:t>
            </a:r>
          </a:p>
          <a:p>
            <a:pPr algn="just"/>
            <a:r>
              <a:rPr lang="fr-FR" sz="1600" dirty="0">
                <a:solidFill>
                  <a:srgbClr val="000000"/>
                </a:solidFill>
                <a:latin typeface="Times New Roman" panose="02020603050405020304" pitchFamily="18" charset="0"/>
              </a:rPr>
              <a:t> </a:t>
            </a:r>
            <a:endParaRPr lang="fr-FR" sz="1600" dirty="0"/>
          </a:p>
          <a:p>
            <a:pPr marL="285750" indent="-285750" algn="just">
              <a:buFont typeface="Wingdings" panose="05000000000000000000" pitchFamily="2" charset="2"/>
              <a:buChar char="§"/>
            </a:pPr>
            <a:r>
              <a:rPr lang="fr-FR" b="1" dirty="0" smtClean="0">
                <a:solidFill>
                  <a:srgbClr val="000000"/>
                </a:solidFill>
                <a:latin typeface="Times New Roman" panose="02020603050405020304" pitchFamily="18" charset="0"/>
              </a:rPr>
              <a:t>Enfin </a:t>
            </a:r>
            <a:r>
              <a:rPr lang="fr-FR" b="1" dirty="0">
                <a:solidFill>
                  <a:srgbClr val="000000"/>
                </a:solidFill>
                <a:latin typeface="Times New Roman" panose="02020603050405020304" pitchFamily="18" charset="0"/>
              </a:rPr>
              <a:t>la Presqu’île pose la question d’un équilibre entre les rythmes </a:t>
            </a:r>
          </a:p>
          <a:p>
            <a:pPr algn="just"/>
            <a:r>
              <a:rPr lang="fr-FR" sz="1600" dirty="0"/>
              <a:t/>
            </a:r>
            <a:br>
              <a:rPr lang="fr-FR" sz="1600" dirty="0"/>
            </a:br>
            <a:r>
              <a:rPr lang="fr-FR" sz="1600" dirty="0">
                <a:solidFill>
                  <a:srgbClr val="000000"/>
                </a:solidFill>
                <a:latin typeface="Times New Roman" panose="02020603050405020304" pitchFamily="18" charset="0"/>
              </a:rPr>
              <a:t>Cet équilibre est un défi pour la collectivité elle-même : elle doit engager un développement économique rapide pour rendre viable un modèle sur 30-40 ans. Dans le même temps, l’acquisition, le traitement et la coordination de la connaissance scientifique (étude hydraulique, étude multirisque) prend du temps et affine la compréhension du phénomène et des marges de manœuvre. </a:t>
            </a:r>
            <a:endParaRPr lang="fr-FR" sz="1600" dirty="0"/>
          </a:p>
          <a:p>
            <a:pPr algn="just"/>
            <a:r>
              <a:rPr lang="fr-FR" sz="1600" dirty="0"/>
              <a:t/>
            </a:r>
            <a:br>
              <a:rPr lang="fr-FR" sz="1600" dirty="0"/>
            </a:br>
            <a:r>
              <a:rPr lang="fr-FR" sz="1600" dirty="0">
                <a:solidFill>
                  <a:srgbClr val="000000"/>
                </a:solidFill>
                <a:latin typeface="Times New Roman" panose="02020603050405020304" pitchFamily="18" charset="0"/>
              </a:rPr>
              <a:t>Cet équilibre est aussi à trouver avec les acteurs et habitants. La mise sur pause a donné le temps nécessaire à l’éclosion du désir d’habiter. </a:t>
            </a:r>
            <a:endParaRPr lang="fr-FR" sz="1600" dirty="0"/>
          </a:p>
          <a:p>
            <a:pPr algn="just"/>
            <a:r>
              <a:rPr lang="fr-FR" sz="1600" dirty="0"/>
              <a:t/>
            </a:r>
            <a:br>
              <a:rPr lang="fr-FR" sz="1600" dirty="0"/>
            </a:br>
            <a:endParaRPr lang="fr-FR" sz="1600" dirty="0">
              <a:effectLst/>
            </a:endParaRPr>
          </a:p>
        </p:txBody>
      </p:sp>
      <p:sp>
        <p:nvSpPr>
          <p:cNvPr id="3" name="object 2"/>
          <p:cNvSpPr txBox="1"/>
          <p:nvPr/>
        </p:nvSpPr>
        <p:spPr>
          <a:xfrm>
            <a:off x="296007" y="134616"/>
            <a:ext cx="11696700" cy="563616"/>
          </a:xfrm>
          <a:prstGeom prst="rect">
            <a:avLst/>
          </a:prstGeom>
        </p:spPr>
        <p:txBody>
          <a:bodyPr vert="horz" wrap="square" lIns="0" tIns="100965" rIns="0" bIns="0" rtlCol="0">
            <a:spAutoFit/>
          </a:bodyPr>
          <a:lstStyle/>
          <a:p>
            <a:pPr marL="9525" marR="3810" algn="ctr">
              <a:lnSpc>
                <a:spcPts val="3600"/>
              </a:lnSpc>
              <a:spcBef>
                <a:spcPts val="795"/>
              </a:spcBef>
              <a:tabLst>
                <a:tab pos="1362551" algn="l"/>
                <a:tab pos="1558766" algn="l"/>
                <a:tab pos="2025491" algn="l"/>
              </a:tabLst>
            </a:pPr>
            <a:r>
              <a:rPr lang="fr-FR" sz="3000" b="1" spc="-8" dirty="0" smtClean="0">
                <a:solidFill>
                  <a:srgbClr val="231F20"/>
                </a:solidFill>
                <a:latin typeface="Butler-Black"/>
                <a:cs typeface="Butler-Black"/>
              </a:rPr>
              <a:t>La Presqu’île pour une nouvelle politique des rythmes</a:t>
            </a:r>
            <a:endParaRPr sz="3000" b="1" spc="-8" dirty="0">
              <a:solidFill>
                <a:srgbClr val="231F20"/>
              </a:solidFill>
              <a:latin typeface="Butler-Black"/>
              <a:cs typeface="Butler-Black"/>
            </a:endParaRPr>
          </a:p>
        </p:txBody>
      </p:sp>
    </p:spTree>
    <p:extLst>
      <p:ext uri="{BB962C8B-B14F-4D97-AF65-F5344CB8AC3E}">
        <p14:creationId xmlns:p14="http://schemas.microsoft.com/office/powerpoint/2010/main" val="37579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820" y="204991"/>
            <a:ext cx="4482153" cy="6334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20516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160" y="980803"/>
            <a:ext cx="11775831" cy="5632311"/>
          </a:xfrm>
          <a:prstGeom prst="rect">
            <a:avLst/>
          </a:prstGeom>
        </p:spPr>
        <p:txBody>
          <a:bodyPr wrap="square">
            <a:spAutoFit/>
          </a:bodyPr>
          <a:lstStyle/>
          <a:p>
            <a:pPr algn="just"/>
            <a:r>
              <a:rPr lang="fr-FR" b="1" i="1" dirty="0">
                <a:solidFill>
                  <a:srgbClr val="000000"/>
                </a:solidFill>
                <a:latin typeface="Times New Roman" panose="02020603050405020304" pitchFamily="18" charset="0"/>
              </a:rPr>
              <a:t>=) Des jumelages climatiques basées sur des trajectoires similaires entre communes</a:t>
            </a:r>
            <a:endParaRPr lang="fr-FR" dirty="0"/>
          </a:p>
          <a:p>
            <a:pPr algn="just"/>
            <a:r>
              <a:rPr lang="fr-FR" dirty="0"/>
              <a:t/>
            </a:r>
            <a:br>
              <a:rPr lang="fr-FR" dirty="0"/>
            </a:br>
            <a:r>
              <a:rPr lang="fr-FR" dirty="0">
                <a:solidFill>
                  <a:srgbClr val="000000"/>
                </a:solidFill>
                <a:latin typeface="Times New Roman" panose="02020603050405020304" pitchFamily="18" charset="0"/>
              </a:rPr>
              <a:t>La ville d’Odense au Danemark nous a ainsi contacté en 2022 de manière étonnante. </a:t>
            </a:r>
            <a:r>
              <a:rPr lang="fr-FR" dirty="0" smtClean="0">
                <a:solidFill>
                  <a:srgbClr val="000000"/>
                </a:solidFill>
                <a:latin typeface="Times New Roman" panose="02020603050405020304" pitchFamily="18" charset="0"/>
              </a:rPr>
              <a:t>Elle </a:t>
            </a:r>
            <a:r>
              <a:rPr lang="fr-FR" dirty="0">
                <a:solidFill>
                  <a:srgbClr val="000000"/>
                </a:solidFill>
                <a:latin typeface="Times New Roman" panose="02020603050405020304" pitchFamily="18" charset="0"/>
              </a:rPr>
              <a:t>avait croisé environ 200 </a:t>
            </a:r>
            <a:r>
              <a:rPr lang="fr-FR" dirty="0" smtClean="0">
                <a:solidFill>
                  <a:srgbClr val="000000"/>
                </a:solidFill>
                <a:latin typeface="Times New Roman" panose="02020603050405020304" pitchFamily="18" charset="0"/>
              </a:rPr>
              <a:t>critères. L’analyse </a:t>
            </a:r>
            <a:r>
              <a:rPr lang="fr-FR" dirty="0">
                <a:solidFill>
                  <a:srgbClr val="000000"/>
                </a:solidFill>
                <a:latin typeface="Times New Roman" panose="02020603050405020304" pitchFamily="18" charset="0"/>
              </a:rPr>
              <a:t>de ces indicateurs à une échelle européenne avait désigné Caen comme le futur climatique </a:t>
            </a:r>
            <a:r>
              <a:rPr lang="fr-FR" dirty="0" smtClean="0">
                <a:solidFill>
                  <a:srgbClr val="000000"/>
                </a:solidFill>
                <a:latin typeface="Times New Roman" panose="02020603050405020304" pitchFamily="18" charset="0"/>
              </a:rPr>
              <a:t>d’Odense.</a:t>
            </a:r>
            <a:r>
              <a:rPr lang="fr-FR" dirty="0">
                <a:solidFill>
                  <a:srgbClr val="000000"/>
                </a:solidFill>
                <a:latin typeface="Times New Roman" panose="02020603050405020304" pitchFamily="18" charset="0"/>
              </a:rPr>
              <a:t>  </a:t>
            </a:r>
            <a:endParaRPr lang="fr-FR" dirty="0"/>
          </a:p>
          <a:p>
            <a:pPr algn="just"/>
            <a:r>
              <a:rPr lang="fr-FR" dirty="0"/>
              <a:t/>
            </a:r>
            <a:br>
              <a:rPr lang="fr-FR" dirty="0"/>
            </a:br>
            <a:r>
              <a:rPr lang="fr-FR" b="1" i="1" dirty="0">
                <a:solidFill>
                  <a:srgbClr val="000000"/>
                </a:solidFill>
                <a:latin typeface="Times New Roman" panose="02020603050405020304" pitchFamily="18" charset="0"/>
              </a:rPr>
              <a:t>=) Deuxième forme : des hubs opérationnels associant chercheurs, élus et habitants autour de défis communs</a:t>
            </a:r>
            <a:endParaRPr lang="fr-FR" dirty="0"/>
          </a:p>
          <a:p>
            <a:pPr algn="just"/>
            <a:r>
              <a:rPr lang="fr-FR" dirty="0"/>
              <a:t/>
            </a:r>
            <a:br>
              <a:rPr lang="fr-FR" dirty="0"/>
            </a:br>
            <a:r>
              <a:rPr lang="fr-FR" dirty="0">
                <a:solidFill>
                  <a:srgbClr val="000000"/>
                </a:solidFill>
                <a:latin typeface="Times New Roman" panose="02020603050405020304" pitchFamily="18" charset="0"/>
              </a:rPr>
              <a:t>Il s’agit ici de dépasser le jumelages classiques pour intégrer les partenariats dans une logique </a:t>
            </a:r>
            <a:r>
              <a:rPr lang="fr-FR" dirty="0" smtClean="0">
                <a:solidFill>
                  <a:srgbClr val="000000"/>
                </a:solidFill>
                <a:latin typeface="Times New Roman" panose="02020603050405020304" pitchFamily="18" charset="0"/>
              </a:rPr>
              <a:t>opérationnelle.</a:t>
            </a:r>
            <a:r>
              <a:rPr lang="fr-FR" dirty="0">
                <a:solidFill>
                  <a:srgbClr val="000000"/>
                </a:solidFill>
                <a:latin typeface="Times New Roman" panose="02020603050405020304" pitchFamily="18" charset="0"/>
              </a:rPr>
              <a:t> </a:t>
            </a:r>
            <a:r>
              <a:rPr lang="fr-FR" dirty="0" smtClean="0">
                <a:solidFill>
                  <a:srgbClr val="000000"/>
                </a:solidFill>
                <a:latin typeface="Times New Roman" panose="02020603050405020304" pitchFamily="18" charset="0"/>
              </a:rPr>
              <a:t>Avec </a:t>
            </a:r>
            <a:r>
              <a:rPr lang="fr-FR" dirty="0">
                <a:solidFill>
                  <a:srgbClr val="000000"/>
                </a:solidFill>
                <a:latin typeface="Times New Roman" panose="02020603050405020304" pitchFamily="18" charset="0"/>
              </a:rPr>
              <a:t>notre ville jumelle de </a:t>
            </a:r>
            <a:r>
              <a:rPr lang="fr-FR" dirty="0" err="1" smtClean="0">
                <a:solidFill>
                  <a:srgbClr val="000000"/>
                </a:solidFill>
                <a:latin typeface="Times New Roman" panose="02020603050405020304" pitchFamily="18" charset="0"/>
              </a:rPr>
              <a:t>Würtzbourg</a:t>
            </a:r>
            <a:r>
              <a:rPr lang="fr-FR" dirty="0" smtClean="0">
                <a:solidFill>
                  <a:srgbClr val="000000"/>
                </a:solidFill>
                <a:latin typeface="Times New Roman" panose="02020603050405020304" pitchFamily="18" charset="0"/>
              </a:rPr>
              <a:t>, </a:t>
            </a:r>
            <a:r>
              <a:rPr lang="fr-FR" dirty="0">
                <a:solidFill>
                  <a:srgbClr val="000000"/>
                </a:solidFill>
                <a:latin typeface="Times New Roman" panose="02020603050405020304" pitchFamily="18" charset="0"/>
              </a:rPr>
              <a:t>nous portons aujourd’hui un projet pluridisciplinaire </a:t>
            </a:r>
            <a:r>
              <a:rPr lang="fr-FR" dirty="0" smtClean="0">
                <a:solidFill>
                  <a:srgbClr val="000000"/>
                </a:solidFill>
                <a:latin typeface="Times New Roman" panose="02020603050405020304" pitchFamily="18" charset="0"/>
              </a:rPr>
              <a:t>:</a:t>
            </a:r>
            <a:r>
              <a:rPr lang="fr-FR" dirty="0">
                <a:solidFill>
                  <a:srgbClr val="000000"/>
                </a:solidFill>
                <a:latin typeface="Times New Roman" panose="02020603050405020304" pitchFamily="18" charset="0"/>
              </a:rPr>
              <a:t> </a:t>
            </a:r>
            <a:endParaRPr lang="fr-FR" dirty="0" smtClean="0">
              <a:solidFill>
                <a:srgbClr val="000000"/>
              </a:solidFill>
              <a:latin typeface="Times New Roman" panose="02020603050405020304" pitchFamily="18" charset="0"/>
            </a:endParaRPr>
          </a:p>
          <a:p>
            <a:pPr marL="285750" indent="-285750" algn="just">
              <a:buFontTx/>
              <a:buChar char="-"/>
            </a:pPr>
            <a:r>
              <a:rPr lang="fr-FR" dirty="0" smtClean="0">
                <a:solidFill>
                  <a:srgbClr val="000000"/>
                </a:solidFill>
                <a:latin typeface="Times New Roman" panose="02020603050405020304" pitchFamily="18" charset="0"/>
              </a:rPr>
              <a:t>l’intérêt </a:t>
            </a:r>
            <a:r>
              <a:rPr lang="fr-FR" dirty="0">
                <a:solidFill>
                  <a:srgbClr val="000000"/>
                </a:solidFill>
                <a:latin typeface="Times New Roman" panose="02020603050405020304" pitchFamily="18" charset="0"/>
              </a:rPr>
              <a:t>de développer des jumeaux numériques dans l’aide à la décision face à des situations </a:t>
            </a:r>
            <a:r>
              <a:rPr lang="fr-FR" dirty="0" smtClean="0">
                <a:solidFill>
                  <a:srgbClr val="000000"/>
                </a:solidFill>
                <a:latin typeface="Times New Roman" panose="02020603050405020304" pitchFamily="18" charset="0"/>
              </a:rPr>
              <a:t>multirisque, </a:t>
            </a:r>
          </a:p>
          <a:p>
            <a:pPr marL="285750" indent="-285750" algn="just">
              <a:buFontTx/>
              <a:buChar char="-"/>
            </a:pPr>
            <a:r>
              <a:rPr lang="fr-FR" dirty="0" smtClean="0">
                <a:solidFill>
                  <a:srgbClr val="000000"/>
                </a:solidFill>
                <a:latin typeface="Times New Roman" panose="02020603050405020304" pitchFamily="18" charset="0"/>
              </a:rPr>
              <a:t>l’évolution </a:t>
            </a:r>
            <a:r>
              <a:rPr lang="fr-FR" dirty="0">
                <a:solidFill>
                  <a:srgbClr val="000000"/>
                </a:solidFill>
                <a:latin typeface="Times New Roman" panose="02020603050405020304" pitchFamily="18" charset="0"/>
              </a:rPr>
              <a:t>de l’espace public pour une plus grande robustesse du </a:t>
            </a:r>
            <a:r>
              <a:rPr lang="fr-FR" dirty="0" smtClean="0">
                <a:solidFill>
                  <a:srgbClr val="000000"/>
                </a:solidFill>
                <a:latin typeface="Times New Roman" panose="02020603050405020304" pitchFamily="18" charset="0"/>
              </a:rPr>
              <a:t>territoire, </a:t>
            </a:r>
          </a:p>
          <a:p>
            <a:pPr marL="285750" indent="-285750" algn="just">
              <a:buFontTx/>
              <a:buChar char="-"/>
            </a:pPr>
            <a:r>
              <a:rPr lang="fr-FR" dirty="0" smtClean="0">
                <a:solidFill>
                  <a:srgbClr val="000000"/>
                </a:solidFill>
                <a:latin typeface="Times New Roman" panose="02020603050405020304" pitchFamily="18" charset="0"/>
              </a:rPr>
              <a:t>l’implication </a:t>
            </a:r>
            <a:r>
              <a:rPr lang="fr-FR" dirty="0">
                <a:solidFill>
                  <a:srgbClr val="000000"/>
                </a:solidFill>
                <a:latin typeface="Times New Roman" panose="02020603050405020304" pitchFamily="18" charset="0"/>
              </a:rPr>
              <a:t>sociale (parfois appelée acceptabilité sociale) dans les recompositions spatiales et en anticipation du </a:t>
            </a:r>
            <a:r>
              <a:rPr lang="fr-FR" dirty="0" smtClean="0">
                <a:solidFill>
                  <a:srgbClr val="000000"/>
                </a:solidFill>
                <a:latin typeface="Times New Roman" panose="02020603050405020304" pitchFamily="18" charset="0"/>
              </a:rPr>
              <a:t>repli, </a:t>
            </a:r>
          </a:p>
          <a:p>
            <a:pPr marL="285750" indent="-285750" algn="just">
              <a:buFontTx/>
              <a:buChar char="-"/>
            </a:pPr>
            <a:r>
              <a:rPr lang="fr-FR" dirty="0" smtClean="0">
                <a:solidFill>
                  <a:srgbClr val="000000"/>
                </a:solidFill>
                <a:latin typeface="Times New Roman" panose="02020603050405020304" pitchFamily="18" charset="0"/>
              </a:rPr>
              <a:t>les </a:t>
            </a:r>
            <a:r>
              <a:rPr lang="fr-FR" dirty="0">
                <a:solidFill>
                  <a:srgbClr val="000000"/>
                </a:solidFill>
                <a:latin typeface="Times New Roman" panose="02020603050405020304" pitchFamily="18" charset="0"/>
              </a:rPr>
              <a:t>dispositifs de coopération entre collectivités locales et établissements d’enseignement supérieur et de recherche (type </a:t>
            </a:r>
            <a:r>
              <a:rPr lang="fr-FR" dirty="0" err="1">
                <a:solidFill>
                  <a:srgbClr val="000000"/>
                </a:solidFill>
                <a:latin typeface="Times New Roman" panose="02020603050405020304" pitchFamily="18" charset="0"/>
              </a:rPr>
              <a:t>policy</a:t>
            </a:r>
            <a:r>
              <a:rPr lang="fr-FR" dirty="0">
                <a:solidFill>
                  <a:srgbClr val="000000"/>
                </a:solidFill>
                <a:latin typeface="Times New Roman" panose="02020603050405020304" pitchFamily="18" charset="0"/>
              </a:rPr>
              <a:t> </a:t>
            </a:r>
            <a:r>
              <a:rPr lang="fr-FR" dirty="0" err="1">
                <a:solidFill>
                  <a:srgbClr val="000000"/>
                </a:solidFill>
                <a:latin typeface="Times New Roman" panose="02020603050405020304" pitchFamily="18" charset="0"/>
              </a:rPr>
              <a:t>lab</a:t>
            </a:r>
            <a:r>
              <a:rPr lang="fr-FR" dirty="0">
                <a:solidFill>
                  <a:srgbClr val="000000"/>
                </a:solidFill>
                <a:latin typeface="Times New Roman" panose="02020603050405020304" pitchFamily="18" charset="0"/>
              </a:rPr>
              <a:t> ou transformation </a:t>
            </a:r>
            <a:r>
              <a:rPr lang="fr-FR" dirty="0" err="1">
                <a:solidFill>
                  <a:srgbClr val="000000"/>
                </a:solidFill>
                <a:latin typeface="Times New Roman" panose="02020603050405020304" pitchFamily="18" charset="0"/>
              </a:rPr>
              <a:t>lab</a:t>
            </a:r>
            <a:r>
              <a:rPr lang="fr-FR" dirty="0" smtClean="0">
                <a:solidFill>
                  <a:srgbClr val="000000"/>
                </a:solidFill>
                <a:latin typeface="Times New Roman" panose="02020603050405020304" pitchFamily="18" charset="0"/>
              </a:rPr>
              <a:t>). </a:t>
            </a:r>
            <a:endParaRPr lang="fr-FR" dirty="0">
              <a:solidFill>
                <a:srgbClr val="000000"/>
              </a:solidFill>
              <a:latin typeface="Times New Roman" panose="02020603050405020304" pitchFamily="18" charset="0"/>
            </a:endParaRPr>
          </a:p>
          <a:p>
            <a:pPr algn="just"/>
            <a:r>
              <a:rPr lang="fr-FR" dirty="0"/>
              <a:t/>
            </a:r>
            <a:br>
              <a:rPr lang="fr-FR" dirty="0"/>
            </a:br>
            <a:r>
              <a:rPr lang="fr-FR" dirty="0">
                <a:solidFill>
                  <a:srgbClr val="000000"/>
                </a:solidFill>
                <a:latin typeface="Times New Roman" panose="02020603050405020304" pitchFamily="18" charset="0"/>
              </a:rPr>
              <a:t>=) </a:t>
            </a:r>
            <a:r>
              <a:rPr lang="fr-FR" b="1" dirty="0">
                <a:solidFill>
                  <a:srgbClr val="000000"/>
                </a:solidFill>
                <a:latin typeface="Times New Roman" panose="02020603050405020304" pitchFamily="18" charset="0"/>
              </a:rPr>
              <a:t>Enfin, nous profitons de nos liens anciens avec l’Europe du Nord pour</a:t>
            </a:r>
            <a:r>
              <a:rPr lang="fr-FR" dirty="0">
                <a:solidFill>
                  <a:srgbClr val="000000"/>
                </a:solidFill>
                <a:latin typeface="Times New Roman" panose="02020603050405020304" pitchFamily="18" charset="0"/>
              </a:rPr>
              <a:t> </a:t>
            </a:r>
            <a:r>
              <a:rPr lang="fr-FR" b="1" dirty="0">
                <a:solidFill>
                  <a:srgbClr val="000000"/>
                </a:solidFill>
                <a:latin typeface="Times New Roman" panose="02020603050405020304" pitchFamily="18" charset="0"/>
              </a:rPr>
              <a:t>initier une mise en réseau plus large des collectivités engagées dans la transformation écologique à l’échelle européenne</a:t>
            </a:r>
            <a:r>
              <a:rPr lang="fr-FR" dirty="0">
                <a:solidFill>
                  <a:srgbClr val="000000"/>
                </a:solidFill>
                <a:latin typeface="Times New Roman" panose="02020603050405020304" pitchFamily="18" charset="0"/>
              </a:rPr>
              <a:t> </a:t>
            </a:r>
            <a:r>
              <a:rPr lang="fr-FR" b="1" dirty="0">
                <a:solidFill>
                  <a:srgbClr val="000000"/>
                </a:solidFill>
                <a:latin typeface="Times New Roman" panose="02020603050405020304" pitchFamily="18" charset="0"/>
              </a:rPr>
              <a:t>en lien avec l’histoire du quartier. </a:t>
            </a:r>
            <a:endParaRPr lang="fr-FR" dirty="0"/>
          </a:p>
          <a:p>
            <a:pPr algn="just"/>
            <a:r>
              <a:rPr lang="fr-FR" dirty="0"/>
              <a:t/>
            </a:r>
            <a:br>
              <a:rPr lang="fr-FR" dirty="0"/>
            </a:br>
            <a:r>
              <a:rPr lang="fr-FR" dirty="0">
                <a:solidFill>
                  <a:srgbClr val="000000"/>
                </a:solidFill>
                <a:latin typeface="Times New Roman" panose="02020603050405020304" pitchFamily="18" charset="0"/>
              </a:rPr>
              <a:t>Caen a une longue tradition historique liée à l’Europe du Nord et les Etats baltes. </a:t>
            </a:r>
            <a:r>
              <a:rPr lang="fr-FR" dirty="0" smtClean="0">
                <a:solidFill>
                  <a:srgbClr val="000000"/>
                </a:solidFill>
                <a:latin typeface="Times New Roman" panose="02020603050405020304" pitchFamily="18" charset="0"/>
              </a:rPr>
              <a:t>Notre identité </a:t>
            </a:r>
            <a:r>
              <a:rPr lang="fr-FR" dirty="0" err="1">
                <a:solidFill>
                  <a:srgbClr val="000000"/>
                </a:solidFill>
                <a:latin typeface="Times New Roman" panose="02020603050405020304" pitchFamily="18" charset="0"/>
              </a:rPr>
              <a:t>scaendinave</a:t>
            </a:r>
            <a:r>
              <a:rPr lang="fr-FR" dirty="0">
                <a:solidFill>
                  <a:srgbClr val="000000"/>
                </a:solidFill>
                <a:latin typeface="Times New Roman" panose="02020603050405020304" pitchFamily="18" charset="0"/>
              </a:rPr>
              <a:t> peut permettre de mener en particulier des actions qui relève de l'Écologie </a:t>
            </a:r>
            <a:r>
              <a:rPr lang="fr-FR" dirty="0" smtClean="0">
                <a:solidFill>
                  <a:srgbClr val="000000"/>
                </a:solidFill>
                <a:latin typeface="Times New Roman" panose="02020603050405020304" pitchFamily="18" charset="0"/>
              </a:rPr>
              <a:t>culturelle.</a:t>
            </a:r>
          </a:p>
        </p:txBody>
      </p:sp>
      <p:sp>
        <p:nvSpPr>
          <p:cNvPr id="3" name="object 2"/>
          <p:cNvSpPr txBox="1"/>
          <p:nvPr/>
        </p:nvSpPr>
        <p:spPr>
          <a:xfrm>
            <a:off x="296007" y="134616"/>
            <a:ext cx="11696700" cy="563616"/>
          </a:xfrm>
          <a:prstGeom prst="rect">
            <a:avLst/>
          </a:prstGeom>
        </p:spPr>
        <p:txBody>
          <a:bodyPr vert="horz" wrap="square" lIns="0" tIns="100965" rIns="0" bIns="0" rtlCol="0">
            <a:spAutoFit/>
          </a:bodyPr>
          <a:lstStyle/>
          <a:p>
            <a:pPr marL="9525" marR="3810" algn="ctr">
              <a:lnSpc>
                <a:spcPts val="3600"/>
              </a:lnSpc>
              <a:spcBef>
                <a:spcPts val="795"/>
              </a:spcBef>
              <a:tabLst>
                <a:tab pos="1362551" algn="l"/>
                <a:tab pos="1558766" algn="l"/>
                <a:tab pos="2025491" algn="l"/>
              </a:tabLst>
            </a:pPr>
            <a:r>
              <a:rPr lang="fr-FR" sz="3000" b="1" spc="-8" dirty="0" smtClean="0">
                <a:solidFill>
                  <a:srgbClr val="231F20"/>
                </a:solidFill>
                <a:latin typeface="Butler-Black"/>
                <a:cs typeface="Butler-Black"/>
              </a:rPr>
              <a:t>La Presqu’île au cœur de notre politique internationale</a:t>
            </a:r>
            <a:endParaRPr sz="3000" b="1" spc="-8" dirty="0">
              <a:solidFill>
                <a:srgbClr val="231F20"/>
              </a:solidFill>
              <a:latin typeface="Butler-Black"/>
              <a:cs typeface="Butler-Black"/>
            </a:endParaRPr>
          </a:p>
        </p:txBody>
      </p:sp>
    </p:spTree>
    <p:extLst>
      <p:ext uri="{BB962C8B-B14F-4D97-AF65-F5344CB8AC3E}">
        <p14:creationId xmlns:p14="http://schemas.microsoft.com/office/powerpoint/2010/main" val="7744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875" y="878543"/>
            <a:ext cx="11775832" cy="5632311"/>
          </a:xfrm>
          <a:prstGeom prst="rect">
            <a:avLst/>
          </a:prstGeom>
        </p:spPr>
        <p:txBody>
          <a:bodyPr wrap="square">
            <a:spAutoFit/>
          </a:bodyPr>
          <a:lstStyle/>
          <a:p>
            <a:pPr marL="285750" indent="-285750" algn="just" fontAlgn="base">
              <a:buFont typeface="Wingdings" panose="05000000000000000000" pitchFamily="2" charset="2"/>
              <a:buChar char="§"/>
            </a:pPr>
            <a:r>
              <a:rPr lang="fr-FR" dirty="0">
                <a:solidFill>
                  <a:srgbClr val="000000"/>
                </a:solidFill>
                <a:latin typeface="Times New Roman" panose="02020603050405020304" pitchFamily="18" charset="0"/>
              </a:rPr>
              <a:t>Tout d’abord, </a:t>
            </a:r>
            <a:r>
              <a:rPr lang="fr-FR" b="1" dirty="0">
                <a:solidFill>
                  <a:srgbClr val="000000"/>
                </a:solidFill>
                <a:latin typeface="Times New Roman" panose="02020603050405020304" pitchFamily="18" charset="0"/>
              </a:rPr>
              <a:t>le déploiement de recherche-action </a:t>
            </a:r>
            <a:r>
              <a:rPr lang="fr-FR" dirty="0">
                <a:solidFill>
                  <a:srgbClr val="000000"/>
                </a:solidFill>
                <a:latin typeface="Times New Roman" panose="02020603050405020304" pitchFamily="18" charset="0"/>
              </a:rPr>
              <a:t>avec nos partenaires pour </a:t>
            </a:r>
            <a:r>
              <a:rPr lang="fr-FR" dirty="0" err="1">
                <a:solidFill>
                  <a:srgbClr val="000000"/>
                </a:solidFill>
                <a:latin typeface="Times New Roman" panose="02020603050405020304" pitchFamily="18" charset="0"/>
              </a:rPr>
              <a:t>horizontaliser</a:t>
            </a:r>
            <a:r>
              <a:rPr lang="fr-FR" dirty="0">
                <a:solidFill>
                  <a:srgbClr val="000000"/>
                </a:solidFill>
                <a:latin typeface="Times New Roman" panose="02020603050405020304" pitchFamily="18" charset="0"/>
              </a:rPr>
              <a:t> et décloisonner nos pratiques de l’action publique en associant chercheurs, élus, techniciens, artistes autour d’enjeux complexes d’orientation. </a:t>
            </a:r>
          </a:p>
          <a:p>
            <a:pPr algn="just"/>
            <a:r>
              <a:rPr lang="fr-FR" dirty="0"/>
              <a:t/>
            </a:r>
            <a:br>
              <a:rPr lang="fr-FR" dirty="0"/>
            </a:br>
            <a:r>
              <a:rPr lang="fr-FR" dirty="0">
                <a:solidFill>
                  <a:srgbClr val="000000"/>
                </a:solidFill>
                <a:latin typeface="Times New Roman" panose="02020603050405020304" pitchFamily="18" charset="0"/>
              </a:rPr>
              <a:t>Il s’agit de passer du jumelage des villes au jumelages des directions et d’associer l’ensemble des échelles (Ville, CU, Caen Métropole). </a:t>
            </a:r>
            <a:endParaRPr lang="fr-FR" dirty="0" smtClean="0">
              <a:solidFill>
                <a:srgbClr val="000000"/>
              </a:solidFill>
              <a:latin typeface="Times New Roman" panose="02020603050405020304" pitchFamily="18" charset="0"/>
            </a:endParaRPr>
          </a:p>
          <a:p>
            <a:pPr algn="just"/>
            <a:endParaRPr lang="fr-FR" dirty="0"/>
          </a:p>
          <a:p>
            <a:pPr marL="285750" indent="-285750" algn="just" fontAlgn="base">
              <a:buFont typeface="Wingdings" panose="05000000000000000000" pitchFamily="2" charset="2"/>
              <a:buChar char="§"/>
            </a:pPr>
            <a:r>
              <a:rPr lang="fr-FR" dirty="0" smtClean="0">
                <a:solidFill>
                  <a:srgbClr val="000000"/>
                </a:solidFill>
                <a:latin typeface="Times New Roman" panose="02020603050405020304" pitchFamily="18" charset="0"/>
              </a:rPr>
              <a:t>Ensuite</a:t>
            </a:r>
            <a:r>
              <a:rPr lang="fr-FR" dirty="0">
                <a:solidFill>
                  <a:srgbClr val="000000"/>
                </a:solidFill>
                <a:latin typeface="Times New Roman" panose="02020603050405020304" pitchFamily="18" charset="0"/>
              </a:rPr>
              <a:t>, </a:t>
            </a:r>
            <a:r>
              <a:rPr lang="fr-FR" b="1" dirty="0">
                <a:solidFill>
                  <a:srgbClr val="000000"/>
                </a:solidFill>
                <a:latin typeface="Times New Roman" panose="02020603050405020304" pitchFamily="18" charset="0"/>
              </a:rPr>
              <a:t>le rapprochement de la politique internationale des enjeux les plus stratégiques de la Ville et de la Communauté urbaine</a:t>
            </a:r>
            <a:r>
              <a:rPr lang="fr-FR" dirty="0">
                <a:solidFill>
                  <a:srgbClr val="000000"/>
                </a:solidFill>
                <a:latin typeface="Times New Roman" panose="02020603050405020304" pitchFamily="18" charset="0"/>
              </a:rPr>
              <a:t>. La diplomatie locale peut être perçue comme un axe anecdotique à une époque où la situation sociale d’une partie de nos habitants se dégrade. </a:t>
            </a:r>
          </a:p>
          <a:p>
            <a:pPr algn="just"/>
            <a:r>
              <a:rPr lang="fr-FR" dirty="0"/>
              <a:t/>
            </a:r>
            <a:br>
              <a:rPr lang="fr-FR" dirty="0"/>
            </a:br>
            <a:r>
              <a:rPr lang="fr-FR" dirty="0">
                <a:solidFill>
                  <a:srgbClr val="000000"/>
                </a:solidFill>
                <a:latin typeface="Times New Roman" panose="02020603050405020304" pitchFamily="18" charset="0"/>
              </a:rPr>
              <a:t>Il convient donc d’associer proximité et réseaux européens ou internationaux en montrant que ceux-ci sont à même de répondre aux problématiques quotidiennes et de dessiner l’avenir. Des fonds européens sont en particulier à aller chercher : CERV, initiatives urbaines européennes, nouveau </a:t>
            </a:r>
            <a:r>
              <a:rPr lang="fr-FR" dirty="0" err="1">
                <a:solidFill>
                  <a:srgbClr val="000000"/>
                </a:solidFill>
                <a:latin typeface="Times New Roman" panose="02020603050405020304" pitchFamily="18" charset="0"/>
              </a:rPr>
              <a:t>bauhaus</a:t>
            </a:r>
            <a:r>
              <a:rPr lang="fr-FR" dirty="0">
                <a:solidFill>
                  <a:srgbClr val="000000"/>
                </a:solidFill>
                <a:latin typeface="Times New Roman" panose="02020603050405020304" pitchFamily="18" charset="0"/>
              </a:rPr>
              <a:t>, horizons Europe. </a:t>
            </a:r>
            <a:endParaRPr lang="fr-FR" dirty="0"/>
          </a:p>
          <a:p>
            <a:pPr algn="just" fontAlgn="base"/>
            <a:endParaRPr lang="fr-FR" dirty="0" smtClean="0"/>
          </a:p>
          <a:p>
            <a:pPr marL="285750" indent="-285750" algn="just" fontAlgn="base">
              <a:buFont typeface="Wingdings" panose="05000000000000000000" pitchFamily="2" charset="2"/>
              <a:buChar char="§"/>
            </a:pPr>
            <a:r>
              <a:rPr lang="fr-FR" dirty="0" smtClean="0">
                <a:solidFill>
                  <a:srgbClr val="000000"/>
                </a:solidFill>
                <a:latin typeface="Times New Roman" panose="02020603050405020304" pitchFamily="18" charset="0"/>
              </a:rPr>
              <a:t>Enfin</a:t>
            </a:r>
            <a:r>
              <a:rPr lang="fr-FR" dirty="0">
                <a:solidFill>
                  <a:srgbClr val="000000"/>
                </a:solidFill>
                <a:latin typeface="Times New Roman" panose="02020603050405020304" pitchFamily="18" charset="0"/>
              </a:rPr>
              <a:t>,</a:t>
            </a:r>
            <a:r>
              <a:rPr lang="fr-FR" b="1" dirty="0">
                <a:solidFill>
                  <a:srgbClr val="000000"/>
                </a:solidFill>
                <a:latin typeface="Times New Roman" panose="02020603050405020304" pitchFamily="18" charset="0"/>
              </a:rPr>
              <a:t> la redirection de la Presqu’île est l’histoire d’une réconciliation avec le vivant </a:t>
            </a:r>
            <a:r>
              <a:rPr lang="fr-FR" dirty="0">
                <a:solidFill>
                  <a:srgbClr val="000000"/>
                </a:solidFill>
                <a:latin typeface="Times New Roman" panose="02020603050405020304" pitchFamily="18" charset="0"/>
              </a:rPr>
              <a:t>et avec l’Orne, comme avec les générations précédentes (la mémoire ouvrière), ce qui constitue une forme de pacification. </a:t>
            </a:r>
          </a:p>
          <a:p>
            <a:pPr algn="just"/>
            <a:r>
              <a:rPr lang="fr-FR" dirty="0"/>
              <a:t/>
            </a:r>
            <a:br>
              <a:rPr lang="fr-FR" dirty="0"/>
            </a:br>
            <a:r>
              <a:rPr lang="fr-FR" dirty="0">
                <a:solidFill>
                  <a:srgbClr val="000000"/>
                </a:solidFill>
                <a:latin typeface="Times New Roman" panose="02020603050405020304" pitchFamily="18" charset="0"/>
              </a:rPr>
              <a:t>Cela peut être l’occasion de défendre une autre vision de la paix, incarnée jusqu’à l’échelle locale dans l’espace public, le partage des fonctions et des usages, l'expérience de la démocratie locale et le dialogue avec le milieu. Caen qui accueille le forum pour la Paix peut défendre ainsi une traduction opérationnelle et renouvelée de la notion de paix. </a:t>
            </a:r>
            <a:endParaRPr lang="fr-FR" dirty="0">
              <a:effectLst/>
            </a:endParaRPr>
          </a:p>
        </p:txBody>
      </p:sp>
      <p:sp>
        <p:nvSpPr>
          <p:cNvPr id="3" name="object 2"/>
          <p:cNvSpPr txBox="1"/>
          <p:nvPr/>
        </p:nvSpPr>
        <p:spPr>
          <a:xfrm>
            <a:off x="296007" y="134616"/>
            <a:ext cx="11696700" cy="563616"/>
          </a:xfrm>
          <a:prstGeom prst="rect">
            <a:avLst/>
          </a:prstGeom>
        </p:spPr>
        <p:txBody>
          <a:bodyPr vert="horz" wrap="square" lIns="0" tIns="100965" rIns="0" bIns="0" rtlCol="0">
            <a:spAutoFit/>
          </a:bodyPr>
          <a:lstStyle/>
          <a:p>
            <a:pPr marL="9525" marR="3810" algn="ctr">
              <a:lnSpc>
                <a:spcPts val="3600"/>
              </a:lnSpc>
              <a:spcBef>
                <a:spcPts val="795"/>
              </a:spcBef>
              <a:tabLst>
                <a:tab pos="1362551" algn="l"/>
                <a:tab pos="1558766" algn="l"/>
                <a:tab pos="2025491" algn="l"/>
              </a:tabLst>
            </a:pPr>
            <a:r>
              <a:rPr lang="fr-FR" sz="3000" b="1" spc="-8" dirty="0" smtClean="0">
                <a:solidFill>
                  <a:srgbClr val="231F20"/>
                </a:solidFill>
                <a:latin typeface="Butler-Black"/>
                <a:cs typeface="Butler-Black"/>
              </a:rPr>
              <a:t>La Presqu’île au cœur de notre politique internationale</a:t>
            </a:r>
            <a:endParaRPr sz="3000" b="1" spc="-8" dirty="0">
              <a:solidFill>
                <a:srgbClr val="231F20"/>
              </a:solidFill>
              <a:latin typeface="Butler-Black"/>
              <a:cs typeface="Butler-Black"/>
            </a:endParaRPr>
          </a:p>
        </p:txBody>
      </p:sp>
    </p:spTree>
    <p:extLst>
      <p:ext uri="{BB962C8B-B14F-4D97-AF65-F5344CB8AC3E}">
        <p14:creationId xmlns:p14="http://schemas.microsoft.com/office/powerpoint/2010/main" val="8449449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640" y="617610"/>
            <a:ext cx="10796349" cy="6066520"/>
          </a:xfrm>
          <a:prstGeom prst="rect">
            <a:avLst/>
          </a:prstGeom>
        </p:spPr>
      </p:pic>
      <p:sp>
        <p:nvSpPr>
          <p:cNvPr id="4" name="Titre 1"/>
          <p:cNvSpPr txBox="1">
            <a:spLocks/>
          </p:cNvSpPr>
          <p:nvPr/>
        </p:nvSpPr>
        <p:spPr>
          <a:xfrm>
            <a:off x="495300" y="171450"/>
            <a:ext cx="11696700" cy="2693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700" b="1" spc="-8" dirty="0">
                <a:solidFill>
                  <a:srgbClr val="231F20"/>
                </a:solidFill>
                <a:latin typeface="Butler-Black"/>
                <a:cs typeface="Butler-Black"/>
              </a:rPr>
              <a:t>Rétraction spatiale, réorganisation spatiale et nouvelles centralités</a:t>
            </a:r>
          </a:p>
        </p:txBody>
      </p:sp>
    </p:spTree>
    <p:extLst>
      <p:ext uri="{BB962C8B-B14F-4D97-AF65-F5344CB8AC3E}">
        <p14:creationId xmlns:p14="http://schemas.microsoft.com/office/powerpoint/2010/main" val="12610566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238250" y="1197207"/>
            <a:ext cx="4064169" cy="2311786"/>
          </a:xfrm>
          <a:prstGeom prst="rect">
            <a:avLst/>
          </a:prstGeom>
        </p:spPr>
      </p:pic>
      <p:sp>
        <p:nvSpPr>
          <p:cNvPr id="4" name="Rectangle 3"/>
          <p:cNvSpPr/>
          <p:nvPr/>
        </p:nvSpPr>
        <p:spPr>
          <a:xfrm>
            <a:off x="1238250" y="6157868"/>
            <a:ext cx="3896970" cy="323165"/>
          </a:xfrm>
          <a:prstGeom prst="rect">
            <a:avLst/>
          </a:prstGeom>
        </p:spPr>
        <p:txBody>
          <a:bodyPr wrap="square">
            <a:spAutoFit/>
          </a:bodyPr>
          <a:lstStyle/>
          <a:p>
            <a:pPr algn="ctr"/>
            <a:r>
              <a:rPr lang="fr-FR" sz="1500" b="1" dirty="0"/>
              <a:t>Middelfart, Danemark                                      </a:t>
            </a:r>
            <a:endParaRPr lang="en-US" sz="1500" b="1" dirty="0"/>
          </a:p>
        </p:txBody>
      </p:sp>
      <p:pic>
        <p:nvPicPr>
          <p:cNvPr id="5" name="Image 4"/>
          <p:cNvPicPr>
            <a:picLocks noChangeAspect="1"/>
          </p:cNvPicPr>
          <p:nvPr/>
        </p:nvPicPr>
        <p:blipFill>
          <a:blip r:embed="rId3"/>
          <a:stretch>
            <a:fillRect/>
          </a:stretch>
        </p:blipFill>
        <p:spPr>
          <a:xfrm>
            <a:off x="5422303" y="4283978"/>
            <a:ext cx="1885112" cy="2441325"/>
          </a:xfrm>
          <a:prstGeom prst="rect">
            <a:avLst/>
          </a:prstGeom>
        </p:spPr>
      </p:pic>
      <p:pic>
        <p:nvPicPr>
          <p:cNvPr id="6" name="Image 5"/>
          <p:cNvPicPr>
            <a:picLocks noChangeAspect="1"/>
          </p:cNvPicPr>
          <p:nvPr/>
        </p:nvPicPr>
        <p:blipFill>
          <a:blip r:embed="rId4"/>
          <a:stretch>
            <a:fillRect/>
          </a:stretch>
        </p:blipFill>
        <p:spPr>
          <a:xfrm>
            <a:off x="1238250" y="3549697"/>
            <a:ext cx="4040722" cy="2567467"/>
          </a:xfrm>
          <a:prstGeom prst="rect">
            <a:avLst/>
          </a:prstGeom>
        </p:spPr>
      </p:pic>
      <p:pic>
        <p:nvPicPr>
          <p:cNvPr id="7" name="Image 6"/>
          <p:cNvPicPr>
            <a:picLocks noChangeAspect="1"/>
          </p:cNvPicPr>
          <p:nvPr/>
        </p:nvPicPr>
        <p:blipFill>
          <a:blip r:embed="rId5"/>
          <a:stretch>
            <a:fillRect/>
          </a:stretch>
        </p:blipFill>
        <p:spPr>
          <a:xfrm>
            <a:off x="7379689" y="4299491"/>
            <a:ext cx="4317011" cy="2425813"/>
          </a:xfrm>
          <a:prstGeom prst="rect">
            <a:avLst/>
          </a:prstGeom>
        </p:spPr>
      </p:pic>
      <p:sp>
        <p:nvSpPr>
          <p:cNvPr id="8" name="ZoneTexte 7"/>
          <p:cNvSpPr txBox="1"/>
          <p:nvPr/>
        </p:nvSpPr>
        <p:spPr>
          <a:xfrm rot="5400000">
            <a:off x="11012057" y="5801014"/>
            <a:ext cx="1600118" cy="230832"/>
          </a:xfrm>
          <a:prstGeom prst="rect">
            <a:avLst/>
          </a:prstGeom>
          <a:noFill/>
        </p:spPr>
        <p:txBody>
          <a:bodyPr wrap="none" rtlCol="0">
            <a:spAutoFit/>
          </a:bodyPr>
          <a:lstStyle/>
          <a:p>
            <a:pPr algn="l"/>
            <a:r>
              <a:rPr lang="fr-FR" sz="900" dirty="0" err="1"/>
              <a:t>Climate</a:t>
            </a:r>
            <a:r>
              <a:rPr lang="fr-FR" sz="900" dirty="0"/>
              <a:t>-City, Middelfart, 2023</a:t>
            </a:r>
          </a:p>
        </p:txBody>
      </p:sp>
      <p:sp>
        <p:nvSpPr>
          <p:cNvPr id="11" name="Rectangle 10"/>
          <p:cNvSpPr/>
          <p:nvPr/>
        </p:nvSpPr>
        <p:spPr>
          <a:xfrm>
            <a:off x="11068050" y="348246"/>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 name="Image 8"/>
          <p:cNvPicPr>
            <a:picLocks noChangeAspect="1"/>
          </p:cNvPicPr>
          <p:nvPr/>
        </p:nvPicPr>
        <p:blipFill>
          <a:blip r:embed="rId6"/>
          <a:stretch>
            <a:fillRect/>
          </a:stretch>
        </p:blipFill>
        <p:spPr>
          <a:xfrm>
            <a:off x="5422303" y="737368"/>
            <a:ext cx="6274397" cy="3521790"/>
          </a:xfrm>
          <a:prstGeom prst="rect">
            <a:avLst/>
          </a:prstGeom>
        </p:spPr>
      </p:pic>
      <p:sp>
        <p:nvSpPr>
          <p:cNvPr id="10" name="Titre 1"/>
          <p:cNvSpPr txBox="1">
            <a:spLocks/>
          </p:cNvSpPr>
          <p:nvPr/>
        </p:nvSpPr>
        <p:spPr>
          <a:xfrm>
            <a:off x="495300" y="171450"/>
            <a:ext cx="11696700" cy="2693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700" b="1" spc="-8" dirty="0">
                <a:solidFill>
                  <a:srgbClr val="231F20"/>
                </a:solidFill>
                <a:latin typeface="Butler-Black"/>
                <a:cs typeface="Butler-Black"/>
              </a:rPr>
              <a:t>L’imaginaire climatique dans un contexte de montée des eaux</a:t>
            </a:r>
          </a:p>
        </p:txBody>
      </p:sp>
    </p:spTree>
    <p:extLst>
      <p:ext uri="{BB962C8B-B14F-4D97-AF65-F5344CB8AC3E}">
        <p14:creationId xmlns:p14="http://schemas.microsoft.com/office/powerpoint/2010/main" val="39343147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650" y="971551"/>
            <a:ext cx="5056436" cy="5188166"/>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900" y="457200"/>
            <a:ext cx="4286250" cy="5979319"/>
          </a:xfrm>
          <a:prstGeom prst="rect">
            <a:avLst/>
          </a:prstGeom>
        </p:spPr>
      </p:pic>
      <p:sp>
        <p:nvSpPr>
          <p:cNvPr id="5" name="Rectangle 4"/>
          <p:cNvSpPr/>
          <p:nvPr/>
        </p:nvSpPr>
        <p:spPr>
          <a:xfrm>
            <a:off x="11068050" y="342900"/>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15753189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1" y="114300"/>
            <a:ext cx="4709870" cy="6572250"/>
          </a:xfrm>
          <a:prstGeom prst="rect">
            <a:avLst/>
          </a:prstGeom>
        </p:spPr>
      </p:pic>
      <p:sp>
        <p:nvSpPr>
          <p:cNvPr id="4" name="Rectangle 3"/>
          <p:cNvSpPr/>
          <p:nvPr/>
        </p:nvSpPr>
        <p:spPr>
          <a:xfrm>
            <a:off x="11068050" y="342900"/>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25957740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5950" y="1571625"/>
            <a:ext cx="5867400" cy="4400550"/>
          </a:xfrm>
          <a:prstGeom prst="rect">
            <a:avLst/>
          </a:prstGeom>
        </p:spPr>
      </p:pic>
      <p:sp>
        <p:nvSpPr>
          <p:cNvPr id="5" name="Rectangle 4"/>
          <p:cNvSpPr/>
          <p:nvPr/>
        </p:nvSpPr>
        <p:spPr>
          <a:xfrm>
            <a:off x="11068050" y="342900"/>
            <a:ext cx="685800" cy="966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9150"/>
          <a:stretch/>
        </p:blipFill>
        <p:spPr>
          <a:xfrm>
            <a:off x="1524000" y="914400"/>
            <a:ext cx="3971925" cy="5829300"/>
          </a:xfrm>
          <a:prstGeom prst="rect">
            <a:avLst/>
          </a:prstGeom>
        </p:spPr>
      </p:pic>
      <p:sp>
        <p:nvSpPr>
          <p:cNvPr id="6" name="object 3"/>
          <p:cNvSpPr txBox="1"/>
          <p:nvPr/>
        </p:nvSpPr>
        <p:spPr>
          <a:xfrm>
            <a:off x="895350" y="179335"/>
            <a:ext cx="10201275" cy="563616"/>
          </a:xfrm>
          <a:prstGeom prst="rect">
            <a:avLst/>
          </a:prstGeom>
        </p:spPr>
        <p:txBody>
          <a:bodyPr vert="horz" wrap="square" lIns="0" tIns="100965" rIns="0" bIns="0" rtlCol="0">
            <a:spAutoFit/>
          </a:bodyPr>
          <a:lstStyle/>
          <a:p>
            <a:pPr marL="9525" marR="3810" algn="ctr">
              <a:lnSpc>
                <a:spcPts val="3600"/>
              </a:lnSpc>
              <a:spcBef>
                <a:spcPts val="795"/>
              </a:spcBef>
              <a:tabLst>
                <a:tab pos="1362551" algn="l"/>
                <a:tab pos="1558766" algn="l"/>
                <a:tab pos="2025491" algn="l"/>
              </a:tabLst>
            </a:pPr>
            <a:r>
              <a:rPr lang="fr-FR" sz="2700" b="1" spc="-8" dirty="0">
                <a:solidFill>
                  <a:srgbClr val="231F20"/>
                </a:solidFill>
                <a:latin typeface="Butler-Black"/>
                <a:cs typeface="Butler-Black"/>
              </a:rPr>
              <a:t>La naissance de nouveaux récits </a:t>
            </a:r>
            <a:r>
              <a:rPr lang="fr-FR" sz="2700" b="1" spc="-8" dirty="0" err="1">
                <a:solidFill>
                  <a:srgbClr val="231F20"/>
                </a:solidFill>
                <a:latin typeface="Butler-Black"/>
                <a:cs typeface="Butler-Black"/>
              </a:rPr>
              <a:t>biorégionaux</a:t>
            </a:r>
            <a:endParaRPr sz="2700" dirty="0">
              <a:latin typeface="Butler-Black"/>
              <a:cs typeface="Butler-Black"/>
            </a:endParaRPr>
          </a:p>
        </p:txBody>
      </p:sp>
      <p:sp>
        <p:nvSpPr>
          <p:cNvPr id="7" name="Rectangle 6"/>
          <p:cNvSpPr/>
          <p:nvPr/>
        </p:nvSpPr>
        <p:spPr>
          <a:xfrm>
            <a:off x="5695951" y="6038488"/>
            <a:ext cx="1720343" cy="219291"/>
          </a:xfrm>
          <a:prstGeom prst="rect">
            <a:avLst/>
          </a:prstGeom>
        </p:spPr>
        <p:txBody>
          <a:bodyPr wrap="none">
            <a:spAutoFit/>
          </a:bodyPr>
          <a:lstStyle/>
          <a:p>
            <a:r>
              <a:rPr lang="fr-FR" sz="825" dirty="0"/>
              <a:t>Collectif Nous sommes Orne, 2024. </a:t>
            </a:r>
          </a:p>
        </p:txBody>
      </p:sp>
    </p:spTree>
    <p:extLst>
      <p:ext uri="{BB962C8B-B14F-4D97-AF65-F5344CB8AC3E}">
        <p14:creationId xmlns:p14="http://schemas.microsoft.com/office/powerpoint/2010/main" val="27667239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005AEC-BE75-CDCA-1532-8520E2EDFD3B}"/>
              </a:ext>
            </a:extLst>
          </p:cNvPr>
          <p:cNvSpPr>
            <a:spLocks noGrp="1"/>
          </p:cNvSpPr>
          <p:nvPr>
            <p:ph type="title"/>
          </p:nvPr>
        </p:nvSpPr>
        <p:spPr>
          <a:xfrm>
            <a:off x="176784" y="0"/>
            <a:ext cx="12015216" cy="1186843"/>
          </a:xfrm>
        </p:spPr>
        <p:txBody>
          <a:bodyPr/>
          <a:lstStyle/>
          <a:p>
            <a:pPr algn="ctr"/>
            <a:r>
              <a:rPr lang="fr-FR" sz="2700" b="1" spc="-6" dirty="0">
                <a:solidFill>
                  <a:srgbClr val="231F20"/>
                </a:solidFill>
                <a:latin typeface="Butler-Black"/>
                <a:ea typeface="+mn-ea"/>
                <a:cs typeface="Butler-Black"/>
              </a:rPr>
              <a:t>Une société locale de l’éveil</a:t>
            </a:r>
            <a:r>
              <a:rPr lang="fr-FR" sz="3400" dirty="0"/>
              <a:t/>
            </a:r>
            <a:br>
              <a:rPr lang="fr-FR" sz="3400" dirty="0"/>
            </a:br>
            <a:endParaRPr lang="fr-FR" sz="3400" dirty="0"/>
          </a:p>
        </p:txBody>
      </p:sp>
      <p:sp>
        <p:nvSpPr>
          <p:cNvPr id="3" name="Espace réservé du contenu 2">
            <a:extLst>
              <a:ext uri="{FF2B5EF4-FFF2-40B4-BE49-F238E27FC236}">
                <a16:creationId xmlns:a16="http://schemas.microsoft.com/office/drawing/2014/main" id="{47D03355-E722-12C3-BC97-604310BF1588}"/>
              </a:ext>
            </a:extLst>
          </p:cNvPr>
          <p:cNvSpPr>
            <a:spLocks noGrp="1"/>
          </p:cNvSpPr>
          <p:nvPr>
            <p:ph idx="1"/>
          </p:nvPr>
        </p:nvSpPr>
        <p:spPr>
          <a:xfrm>
            <a:off x="279888" y="694594"/>
            <a:ext cx="11578630" cy="4392425"/>
          </a:xfrm>
        </p:spPr>
        <p:txBody>
          <a:bodyPr>
            <a:normAutofit fontScale="25000" lnSpcReduction="20000"/>
          </a:bodyPr>
          <a:lstStyle/>
          <a:p>
            <a:pPr algn="just"/>
            <a:r>
              <a:rPr lang="fr-FR" sz="8400" b="1" dirty="0" smtClean="0"/>
              <a:t>La Presqu’île comme laboratoire de pratiques qui inspire le reste de la ville </a:t>
            </a:r>
            <a:r>
              <a:rPr lang="fr-FR" sz="8400" dirty="0" smtClean="0"/>
              <a:t>: </a:t>
            </a:r>
            <a:r>
              <a:rPr lang="fr-FR" sz="8400" dirty="0"/>
              <a:t>L’enjeu est de passer </a:t>
            </a:r>
            <a:r>
              <a:rPr lang="fr-FR" sz="8400" dirty="0" smtClean="0"/>
              <a:t>de </a:t>
            </a:r>
            <a:r>
              <a:rPr lang="fr-FR" sz="8400" dirty="0"/>
              <a:t>l’action publique à l’action avec les </a:t>
            </a:r>
            <a:r>
              <a:rPr lang="fr-FR" sz="8400" dirty="0" smtClean="0"/>
              <a:t>publics, de </a:t>
            </a:r>
            <a:r>
              <a:rPr lang="fr-FR" sz="8400" dirty="0"/>
              <a:t>la décision à </a:t>
            </a:r>
            <a:r>
              <a:rPr lang="fr-FR" sz="8400" dirty="0" smtClean="0"/>
              <a:t>l’orientation, de </a:t>
            </a:r>
            <a:r>
              <a:rPr lang="fr-FR" sz="8400" dirty="0"/>
              <a:t>la démocratie participative (avec laquelle il faut en finir pour reprendre l’expression de Nicolas Rio) vers la démocratie contributive </a:t>
            </a:r>
          </a:p>
          <a:p>
            <a:pPr marL="0" indent="0" algn="just">
              <a:buNone/>
            </a:pPr>
            <a:endParaRPr lang="fr-FR" sz="8400" dirty="0"/>
          </a:p>
          <a:p>
            <a:pPr algn="just"/>
            <a:r>
              <a:rPr lang="fr-FR" sz="8400" b="1" dirty="0" smtClean="0"/>
              <a:t>Des exercices politiques à concevoir </a:t>
            </a:r>
            <a:r>
              <a:rPr lang="fr-FR" sz="8400" b="1" dirty="0"/>
              <a:t>comme un ensemble de recherches-actions ou de recherches-interventions</a:t>
            </a:r>
            <a:r>
              <a:rPr lang="fr-FR" sz="8400" dirty="0"/>
              <a:t> nourries par des hubs et associant habitants, élus, scientifiques et artistes. </a:t>
            </a:r>
          </a:p>
          <a:p>
            <a:pPr marL="0" indent="0" algn="just">
              <a:buNone/>
            </a:pPr>
            <a:endParaRPr lang="fr-FR" sz="8400" dirty="0"/>
          </a:p>
          <a:p>
            <a:pPr algn="just"/>
            <a:r>
              <a:rPr lang="fr-FR" sz="8400" b="1" dirty="0"/>
              <a:t>Un décloisonnement nécessaire des compétences</a:t>
            </a:r>
            <a:r>
              <a:rPr lang="fr-FR" sz="8400" dirty="0"/>
              <a:t> : artistes, communicants, élus, scientifiques réunis autour de « recherches-actions » ou de « hubs » sur le territoire. </a:t>
            </a:r>
            <a:r>
              <a:rPr lang="fr-FR" sz="8400" dirty="0"/>
              <a:t>Des hybridités de profils : des artistes-élus-scientifiques-communicants.  </a:t>
            </a:r>
            <a:endParaRPr lang="fr-FR" sz="8400" dirty="0" smtClean="0"/>
          </a:p>
          <a:p>
            <a:pPr algn="just"/>
            <a:endParaRPr lang="fr-FR" sz="8400" dirty="0"/>
          </a:p>
          <a:p>
            <a:pPr algn="just"/>
            <a:r>
              <a:rPr lang="fr-FR" sz="8400" b="1" dirty="0"/>
              <a:t>L’usage de nouveaux formats et de nouvelles compétences </a:t>
            </a:r>
            <a:r>
              <a:rPr lang="fr-FR" sz="8400" dirty="0"/>
              <a:t>: cartes, BD, bibliothèques </a:t>
            </a:r>
            <a:r>
              <a:rPr lang="fr-FR" sz="8400" dirty="0" smtClean="0"/>
              <a:t>d’oralité</a:t>
            </a:r>
          </a:p>
          <a:p>
            <a:pPr algn="just"/>
            <a:endParaRPr lang="fr-FR" sz="8400" dirty="0"/>
          </a:p>
          <a:p>
            <a:pPr algn="just"/>
            <a:r>
              <a:rPr lang="fr-FR" sz="8400" b="1" dirty="0"/>
              <a:t>Une nouvelle temporalité de l’action publique</a:t>
            </a:r>
            <a:r>
              <a:rPr lang="fr-FR" sz="8400" dirty="0"/>
              <a:t> : non plus seulement l’appui d’un projet urbain ou d’un marketing urbain mais un processus continu vivant et apprenant (la Presqu’île ne connaîtra ni lancement, ni inauguration ; « Je serai le seul directeur de SPL de France à être connu pour n’avoir rien fait » Thibaut Tiercelet, directeur SPL Caen Presqu’île). </a:t>
            </a:r>
          </a:p>
          <a:p>
            <a:pPr algn="just"/>
            <a:endParaRPr lang="fr-FR" sz="8400" dirty="0"/>
          </a:p>
          <a:p>
            <a:pPr algn="just"/>
            <a:r>
              <a:rPr lang="fr-FR" sz="8400" b="1" dirty="0"/>
              <a:t>Une perspective élargie de la communication au-delà du vivant humain </a:t>
            </a:r>
            <a:r>
              <a:rPr lang="fr-FR" sz="8400" dirty="0"/>
              <a:t>: prise en compte du vivant non-humain, des entités naturelles non-vivantes, des générations futures… </a:t>
            </a:r>
          </a:p>
          <a:p>
            <a:endParaRPr lang="fr-FR" sz="8400" dirty="0">
              <a:latin typeface="Arial" panose="020B0604020202020204" pitchFamily="34" charset="0"/>
            </a:endParaRPr>
          </a:p>
          <a:p>
            <a:endParaRPr lang="fr-FR" sz="2000" dirty="0">
              <a:latin typeface="Arial" panose="020B0604020202020204" pitchFamily="34" charset="0"/>
            </a:endParaRPr>
          </a:p>
          <a:p>
            <a:endParaRPr lang="fr-FR" dirty="0"/>
          </a:p>
          <a:p>
            <a:endParaRPr lang="fr-FR" dirty="0"/>
          </a:p>
          <a:p>
            <a:pPr marL="0" indent="0">
              <a:buNone/>
            </a:pPr>
            <a:endParaRPr lang="fr-FR" dirty="0" smtClean="0"/>
          </a:p>
        </p:txBody>
      </p:sp>
    </p:spTree>
    <p:extLst>
      <p:ext uri="{BB962C8B-B14F-4D97-AF65-F5344CB8AC3E}">
        <p14:creationId xmlns:p14="http://schemas.microsoft.com/office/powerpoint/2010/main" val="3866448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http://p7.storage.canalblog.com/71/49/20815/118533497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4703" y="404664"/>
            <a:ext cx="8248131" cy="579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123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193636" y="160539"/>
            <a:ext cx="7864763" cy="6441442"/>
          </a:xfrm>
          <a:prstGeom prst="rect">
            <a:avLst/>
          </a:prstGeom>
        </p:spPr>
      </p:pic>
    </p:spTree>
    <p:extLst>
      <p:ext uri="{BB962C8B-B14F-4D97-AF65-F5344CB8AC3E}">
        <p14:creationId xmlns:p14="http://schemas.microsoft.com/office/powerpoint/2010/main" val="2790425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pture d’écran 2017-10-13 à 08.12.11.png"/>
          <p:cNvPicPr>
            <a:picLocks noChangeAspect="1"/>
          </p:cNvPicPr>
          <p:nvPr/>
        </p:nvPicPr>
        <p:blipFill>
          <a:blip r:embed="rId2">
            <a:extLst/>
          </a:blip>
          <a:stretch>
            <a:fillRect/>
          </a:stretch>
        </p:blipFill>
        <p:spPr>
          <a:xfrm>
            <a:off x="781050" y="400050"/>
            <a:ext cx="11115377" cy="6115050"/>
          </a:xfrm>
          <a:prstGeom prst="rect">
            <a:avLst/>
          </a:prstGeom>
          <a:ln w="12700">
            <a:miter lim="400000"/>
          </a:ln>
        </p:spPr>
      </p:pic>
    </p:spTree>
    <p:extLst>
      <p:ext uri="{BB962C8B-B14F-4D97-AF65-F5344CB8AC3E}">
        <p14:creationId xmlns:p14="http://schemas.microsoft.com/office/powerpoint/2010/main" val="326301926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9" ma:contentTypeDescription="Crée un document." ma:contentTypeScope="" ma:versionID="01c28d7e562030b6f94e0a8473726d8e">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dbf580dc9218dd3cf9c85e5315f946b5"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FF3791DD-4ECD-4EEF-9E7A-CF080D3F3F61}"/>
</file>

<file path=customXml/itemProps2.xml><?xml version="1.0" encoding="utf-8"?>
<ds:datastoreItem xmlns:ds="http://schemas.openxmlformats.org/officeDocument/2006/customXml" ds:itemID="{E6B6AFD2-12DC-44C2-AF2B-9EAE7C751F22}"/>
</file>

<file path=customXml/itemProps3.xml><?xml version="1.0" encoding="utf-8"?>
<ds:datastoreItem xmlns:ds="http://schemas.openxmlformats.org/officeDocument/2006/customXml" ds:itemID="{D73CB411-2446-42B6-826B-A2CBC555FF48}"/>
</file>

<file path=docProps/app.xml><?xml version="1.0" encoding="utf-8"?>
<Properties xmlns="http://schemas.openxmlformats.org/officeDocument/2006/extended-properties" xmlns:vt="http://schemas.openxmlformats.org/officeDocument/2006/docPropsVTypes">
  <TotalTime>1533</TotalTime>
  <Words>2497</Words>
  <Application>Microsoft Office PowerPoint</Application>
  <PresentationFormat>Grand écran</PresentationFormat>
  <Paragraphs>235</Paragraphs>
  <Slides>67</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67</vt:i4>
      </vt:variant>
    </vt:vector>
  </HeadingPairs>
  <TitlesOfParts>
    <vt:vector size="77" baseType="lpstr">
      <vt:lpstr>Arial</vt:lpstr>
      <vt:lpstr>Bahnschrift</vt:lpstr>
      <vt:lpstr>Butler-Black</vt:lpstr>
      <vt:lpstr>Calibri</vt:lpstr>
      <vt:lpstr>Calibri Light</vt:lpstr>
      <vt:lpstr>Caviar Dreams</vt:lpstr>
      <vt:lpstr>Open Sans</vt:lpstr>
      <vt:lpstr>Times New Roman</vt:lpstr>
      <vt:lpstr>Wingdings</vt:lpstr>
      <vt:lpstr>Thème Office</vt:lpstr>
      <vt:lpstr>Quelle redirection écologique sur le territoire caennais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Une société locale de l’éveil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 Escach</dc:creator>
  <cp:lastModifiedBy>Evaluateur</cp:lastModifiedBy>
  <cp:revision>151</cp:revision>
  <dcterms:created xsi:type="dcterms:W3CDTF">2015-10-02T08:15:43Z</dcterms:created>
  <dcterms:modified xsi:type="dcterms:W3CDTF">2026-06-18T07:17:57Z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ies>
</file>