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4"/>
  </p:notesMasterIdLst>
  <p:sldIdLst>
    <p:sldId id="256" r:id="rId3"/>
    <p:sldId id="284" r:id="rId4"/>
    <p:sldId id="299" r:id="rId5"/>
    <p:sldId id="338" r:id="rId6"/>
    <p:sldId id="340" r:id="rId7"/>
    <p:sldId id="341" r:id="rId8"/>
    <p:sldId id="334" r:id="rId9"/>
    <p:sldId id="344" r:id="rId10"/>
    <p:sldId id="345" r:id="rId11"/>
    <p:sldId id="346" r:id="rId12"/>
    <p:sldId id="268" r:id="rId13"/>
    <p:sldId id="351" r:id="rId14"/>
    <p:sldId id="350" r:id="rId15"/>
    <p:sldId id="364" r:id="rId16"/>
    <p:sldId id="352" r:id="rId17"/>
    <p:sldId id="361" r:id="rId18"/>
    <p:sldId id="349" r:id="rId19"/>
    <p:sldId id="271" r:id="rId20"/>
    <p:sldId id="356" r:id="rId21"/>
    <p:sldId id="273" r:id="rId22"/>
    <p:sldId id="360" r:id="rId23"/>
    <p:sldId id="359" r:id="rId24"/>
    <p:sldId id="353" r:id="rId25"/>
    <p:sldId id="348" r:id="rId26"/>
    <p:sldId id="295" r:id="rId27"/>
    <p:sldId id="298" r:id="rId28"/>
    <p:sldId id="303" r:id="rId29"/>
    <p:sldId id="308" r:id="rId30"/>
    <p:sldId id="296" r:id="rId31"/>
    <p:sldId id="358" r:id="rId32"/>
    <p:sldId id="320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336699"/>
    <a:srgbClr val="FF9900"/>
    <a:srgbClr val="D99B01"/>
    <a:srgbClr val="CC0099"/>
    <a:srgbClr val="EA4B04"/>
    <a:srgbClr val="9900CC"/>
    <a:srgbClr val="FF66CC"/>
    <a:srgbClr val="FF67AC"/>
    <a:srgbClr val="FFD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807" autoAdjust="0"/>
  </p:normalViewPr>
  <p:slideViewPr>
    <p:cSldViewPr>
      <p:cViewPr varScale="1">
        <p:scale>
          <a:sx n="56" d="100"/>
          <a:sy n="56" d="100"/>
        </p:scale>
        <p:origin x="82" y="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E6AD3-BB76-4D22-B8EA-2F5B2EFFEF10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E422D-4061-496E-B900-668E2AF266F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00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6260" y="1655520"/>
            <a:ext cx="8093364" cy="138382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3182570"/>
            <a:ext cx="8093366" cy="106893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</a:t>
            </a:r>
          </a:p>
          <a:p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DFB8-8EBB-41FC-A090-3EF8B78E8521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2959B4-4453-44AF-A108-A184EBFC8887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Dubai" panose="020B0503030403030204" pitchFamily="34" charset="-78"/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Dubai" panose="020B0503030403030204" pitchFamily="34" charset="-78"/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776B-0DC8-42C2-B9EB-391082AC4B95}" type="datetime1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0701-5B68-4F51-90D5-D5C6BC04E18F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2DE-5028-47DE-9BBE-C5AA7A9BE691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22172907-5754-4C63-9A18-1A8578BFAF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5433-D844-4D13-812A-30C88A85DAEC}" type="datetime1">
              <a:rPr lang="en-US" smtClean="0"/>
              <a:t>10/18/2019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C2A0-DEC6-41BE-BC9D-1E8C3686D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841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3BD47-E260-416A-9546-88902DC5C018}" type="datetime1">
              <a:rPr lang="en-US" smtClean="0"/>
              <a:t>10/18/2019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C2A0-DEC6-41BE-BC9D-1E8C3686D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235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2E767-B34A-426B-B622-5F92B9C87421}" type="datetime1">
              <a:rPr lang="en-US" smtClean="0"/>
              <a:t>10/18/2019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C2A0-DEC6-41BE-BC9D-1E8C3686D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3146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32C3-3FE0-4FD3-BAA0-26F1D3DA3879}" type="datetime1">
              <a:rPr lang="en-US" smtClean="0"/>
              <a:t>10/18/2019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C2A0-DEC6-41BE-BC9D-1E8C3686D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138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3B12E-9511-40CD-859E-F8C68415526F}" type="datetime1">
              <a:rPr lang="en-US" smtClean="0"/>
              <a:t>10/18/2019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C2A0-DEC6-41BE-BC9D-1E8C3686D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724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7444-66D6-48AC-A137-3CFD54FFE30F}" type="datetime1">
              <a:rPr lang="en-US" smtClean="0"/>
              <a:t>10/18/2019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C2A0-DEC6-41BE-BC9D-1E8C3686D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3087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F4DA-721C-490E-827D-F71A9C891D09}" type="datetime1">
              <a:rPr lang="en-US" smtClean="0"/>
              <a:t>10/18/2019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C2A0-DEC6-41BE-BC9D-1E8C3686D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49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916229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2B3A-D5A0-48DB-B549-3A4AD28388D8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B470-02CE-458D-BF00-BAB450EBC480}" type="datetime1">
              <a:rPr lang="en-US" smtClean="0"/>
              <a:t>10/18/2019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C2A0-DEC6-41BE-BC9D-1E8C3686D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227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0108-727E-47B4-97A4-7AB552E3D584}" type="datetime1">
              <a:rPr lang="en-US" smtClean="0"/>
              <a:t>10/18/2019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C2A0-DEC6-41BE-BC9D-1E8C3686D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604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DD40-151C-4F4A-B85B-057529CF35A1}" type="datetime1">
              <a:rPr lang="en-US" smtClean="0"/>
              <a:t>10/18/2019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C2A0-DEC6-41BE-BC9D-1E8C3686D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435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2251-F706-452F-BEE3-8A6F61EA633B}" type="datetime1">
              <a:rPr lang="en-US" smtClean="0"/>
              <a:t>10/18/2019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C2A0-DEC6-41BE-BC9D-1E8C3686D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607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433880"/>
            <a:ext cx="626090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198559"/>
            <a:ext cx="6260905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6D5B-2BAD-4113-AFE8-BABB578D5D1B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2E67-AB5F-4908-9584-7FC8C37EBE3A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AE4A-79E6-457B-922C-4B25408A0506}" type="datetime1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281175"/>
            <a:ext cx="8246071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8211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13635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8211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13635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306D-71DB-4D29-961C-1A773098BCB2}" type="datetime1">
              <a:rPr lang="en-US" smtClean="0"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752E-1293-40C5-9A82-48F966061B9C}" type="datetime1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5EB6-50AF-4631-87CD-49DCBD8685F9}" type="datetime1">
              <a:rPr lang="en-US" smtClean="0"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23C6F-9802-43B7-850C-4F7321BF0697}" type="datetime1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C02A4-3608-433D-B523-BD0B53BF7E5A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13241-4ECC-4751-A441-1EF64548650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6E39A-7404-4A42-90CB-E0B9DFF70AC6}" type="datetime1">
              <a:rPr lang="en-US" smtClean="0"/>
              <a:t>10/18/2019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AC2A0-DEC6-41BE-BC9D-1E8C3686DA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96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3640685"/>
            <a:ext cx="3359510" cy="763525"/>
          </a:xfrm>
        </p:spPr>
        <p:txBody>
          <a:bodyPr>
            <a:normAutofit/>
          </a:bodyPr>
          <a:lstStyle/>
          <a:p>
            <a:r>
              <a:rPr lang="en-US" sz="1600" b="1" dirty="0"/>
              <a:t>IDEHATE </a:t>
            </a:r>
          </a:p>
          <a:p>
            <a:r>
              <a:rPr lang="en-US" sz="1600" b="1" dirty="0"/>
              <a:t>18 </a:t>
            </a:r>
            <a:r>
              <a:rPr lang="en-US" sz="1600" b="1" dirty="0" err="1"/>
              <a:t>octobre</a:t>
            </a:r>
            <a:r>
              <a:rPr lang="en-US" sz="1600" b="1" dirty="0"/>
              <a:t> 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17220" y="586585"/>
            <a:ext cx="3512215" cy="3206805"/>
          </a:xfrm>
        </p:spPr>
        <p:txBody>
          <a:bodyPr>
            <a:normAutofit/>
          </a:bodyPr>
          <a:lstStyle/>
          <a:p>
            <a:r>
              <a:rPr lang="fr-FR" sz="2800" b="1" dirty="0"/>
              <a:t>Modèles bancaire et financier, quel rôle dans le financement de la transition énergétique et l’emploi ?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3555" y="128470"/>
            <a:ext cx="8246070" cy="916229"/>
          </a:xfrm>
        </p:spPr>
        <p:txBody>
          <a:bodyPr>
            <a:normAutofit/>
          </a:bodyPr>
          <a:lstStyle/>
          <a:p>
            <a:pPr marL="0" indent="0"/>
            <a:r>
              <a:rPr lang="pt-BR" altLang="en-US" dirty="0">
                <a:cs typeface="Arial" pitchFamily="34" charset="0"/>
                <a:sym typeface="Arial" pitchFamily="34" charset="0"/>
              </a:rPr>
              <a:t>Effet collatéral 3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1194612"/>
            <a:ext cx="3961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  <a:defRPr/>
            </a:pPr>
            <a:r>
              <a:rPr lang="fr-FR" altLang="fr-FR" dirty="0">
                <a:solidFill>
                  <a:srgbClr val="00585A"/>
                </a:solidFill>
                <a:sym typeface="Arial"/>
              </a:rPr>
              <a:t>L’hydrogène vert pour l’indépendance aux minerais ? </a:t>
            </a:r>
          </a:p>
        </p:txBody>
      </p:sp>
      <p:sp>
        <p:nvSpPr>
          <p:cNvPr id="24" name="ZoneTexte 26"/>
          <p:cNvSpPr txBox="1">
            <a:spLocks noChangeArrowheads="1"/>
          </p:cNvSpPr>
          <p:nvPr/>
        </p:nvSpPr>
        <p:spPr bwMode="auto">
          <a:xfrm>
            <a:off x="136273" y="2069540"/>
            <a:ext cx="21971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B2CB"/>
              </a:buClr>
              <a:buFont typeface="Cambria Math" pitchFamily="18" charset="0"/>
              <a:buChar char="ʘ"/>
              <a:defRPr sz="20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chemeClr val="accent1"/>
              </a:buClr>
              <a:buFont typeface="Symbol" pitchFamily="18" charset="2"/>
              <a:buChar char="·"/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B0006C"/>
              </a:buClr>
              <a:buFont typeface="Courier New" pitchFamily="49" charset="0"/>
              <a:buChar char="o"/>
              <a:defRPr sz="16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chemeClr val="accent2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fr-FR" altLang="fr-FR" sz="1200" dirty="0">
                <a:latin typeface="+mn-lt"/>
              </a:rPr>
              <a:t>La bascule du pétrole vers les énergies renouvelables et le stockage énergétique  rend l’Europe dépendante aux minerais stratégique liés aux batteries et au cuivre pour les réseaux électriques. </a:t>
            </a:r>
          </a:p>
          <a:p>
            <a:pPr eaLnBrk="1" hangingPunct="1">
              <a:buClrTx/>
              <a:buFontTx/>
              <a:buNone/>
            </a:pPr>
            <a:endParaRPr lang="fr-FR" altLang="fr-FR" sz="1200" dirty="0">
              <a:latin typeface="+mn-lt"/>
            </a:endParaRPr>
          </a:p>
          <a:p>
            <a:pPr eaLnBrk="1" hangingPunct="1">
              <a:buClrTx/>
              <a:buFontTx/>
              <a:buNone/>
            </a:pPr>
            <a:r>
              <a:rPr lang="fr-FR" altLang="fr-FR" sz="1200" dirty="0">
                <a:latin typeface="+mn-lt"/>
              </a:rPr>
              <a:t>Cela explique le ralliement de plus en plus massif des économies à l’hydrogène vert c’est à dire issu d’énergies renouvelables  ; encore une question d’indépendance 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548" y="1792952"/>
            <a:ext cx="2119313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011" y="1826289"/>
            <a:ext cx="2376487" cy="1403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48" y="3491577"/>
            <a:ext cx="2079625" cy="14271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423" y="1826289"/>
            <a:ext cx="1500188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373" y="3478877"/>
            <a:ext cx="16462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423" y="3872577"/>
            <a:ext cx="1500188" cy="24606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Connecteur droit avec flèche 31"/>
          <p:cNvCxnSpPr/>
          <p:nvPr/>
        </p:nvCxnSpPr>
        <p:spPr>
          <a:xfrm>
            <a:off x="4597136" y="1534189"/>
            <a:ext cx="0" cy="292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7189523" y="1531014"/>
            <a:ext cx="0" cy="292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3876411" y="1534189"/>
            <a:ext cx="13684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6468798" y="1534189"/>
            <a:ext cx="13684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>
            <a:spLocks noChangeArrowheads="1"/>
          </p:cNvSpPr>
          <p:nvPr/>
        </p:nvSpPr>
        <p:spPr bwMode="auto">
          <a:xfrm>
            <a:off x="4227248" y="1246852"/>
            <a:ext cx="801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rgbClr val="00B2CB"/>
              </a:buClr>
              <a:buFont typeface="Cambria Math" pitchFamily="18" charset="0"/>
              <a:buChar char="ʘ"/>
              <a:defRPr sz="20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chemeClr val="accent1"/>
              </a:buClr>
              <a:buFont typeface="Symbol" pitchFamily="18" charset="2"/>
              <a:buChar char="·"/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B0006C"/>
              </a:buClr>
              <a:buFont typeface="Courier New" pitchFamily="49" charset="0"/>
              <a:buChar char="o"/>
              <a:defRPr sz="16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chemeClr val="accent2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fr-FR" altLang="fr-FR" sz="1400"/>
              <a:t>Pétrole </a:t>
            </a:r>
          </a:p>
        </p:txBody>
      </p:sp>
      <p:sp>
        <p:nvSpPr>
          <p:cNvPr id="37" name="ZoneTexte 36"/>
          <p:cNvSpPr txBox="1">
            <a:spLocks noChangeArrowheads="1"/>
          </p:cNvSpPr>
          <p:nvPr/>
        </p:nvSpPr>
        <p:spPr bwMode="auto">
          <a:xfrm>
            <a:off x="6759311" y="1246852"/>
            <a:ext cx="862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rgbClr val="00B2CB"/>
              </a:buClr>
              <a:buFont typeface="Cambria Math" pitchFamily="18" charset="0"/>
              <a:buChar char="ʘ"/>
              <a:defRPr sz="20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chemeClr val="accent1"/>
              </a:buClr>
              <a:buFont typeface="Symbol" pitchFamily="18" charset="2"/>
              <a:buChar char="·"/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B0006C"/>
              </a:buClr>
              <a:buFont typeface="Courier New" pitchFamily="49" charset="0"/>
              <a:buChar char="o"/>
              <a:defRPr sz="16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chemeClr val="accent2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fr-FR" altLang="fr-FR" sz="1400"/>
              <a:t>Minerais</a:t>
            </a:r>
          </a:p>
        </p:txBody>
      </p:sp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011" y="3491577"/>
            <a:ext cx="2376487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4740011" y="3485227"/>
            <a:ext cx="2376487" cy="143986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7405423" y="3478877"/>
            <a:ext cx="1500188" cy="143986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4828600" y="2669704"/>
            <a:ext cx="180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Déficit Cuivre 2023 </a:t>
            </a:r>
          </a:p>
        </p:txBody>
      </p:sp>
    </p:spTree>
    <p:extLst>
      <p:ext uri="{BB962C8B-B14F-4D97-AF65-F5344CB8AC3E}">
        <p14:creationId xmlns:p14="http://schemas.microsoft.com/office/powerpoint/2010/main" val="382178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1671" y="2113634"/>
            <a:ext cx="6260904" cy="9162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altLang="en-US" dirty="0">
                <a:cs typeface="Arial" pitchFamily="34" charset="0"/>
                <a:sym typeface="Arial" pitchFamily="34" charset="0"/>
              </a:rPr>
              <a:t>Modeles bancaire et financier dans la transition énérgétique </a:t>
            </a:r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94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modèles 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359" y="1554163"/>
            <a:ext cx="5047185" cy="31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296260" y="1502815"/>
            <a:ext cx="22905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L’économie mondiale est portée en nombre par les PME qui représentent en moyenne 99% du tissu économique et plus de 50% des emplois.</a:t>
            </a:r>
          </a:p>
          <a:p>
            <a:endParaRPr lang="fr-FR" sz="1200" dirty="0"/>
          </a:p>
          <a:p>
            <a:r>
              <a:rPr lang="fr-FR" sz="1200" dirty="0"/>
              <a:t>Une relance économique en Europe – Chine – Japon passe par les PME</a:t>
            </a:r>
          </a:p>
          <a:p>
            <a:endParaRPr lang="fr-FR" sz="1200" dirty="0"/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239576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modèles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ZoneTexte 25"/>
          <p:cNvSpPr txBox="1">
            <a:spLocks noChangeArrowheads="1"/>
          </p:cNvSpPr>
          <p:nvPr/>
        </p:nvSpPr>
        <p:spPr bwMode="auto">
          <a:xfrm>
            <a:off x="-34924" y="2249542"/>
            <a:ext cx="10922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96" tIns="46648" rIns="93296" bIns="46648">
            <a:spAutoFit/>
          </a:bodyPr>
          <a:lstStyle>
            <a:lvl1pPr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8000"/>
              </a:buClr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 b="1">
                <a:latin typeface="Arial" pitchFamily="34" charset="0"/>
              </a:rPr>
              <a:t>Évolution du contexte social</a:t>
            </a:r>
          </a:p>
        </p:txBody>
      </p:sp>
      <p:sp>
        <p:nvSpPr>
          <p:cNvPr id="5" name="Rectangle 4"/>
          <p:cNvSpPr/>
          <p:nvPr/>
        </p:nvSpPr>
        <p:spPr>
          <a:xfrm>
            <a:off x="1231901" y="1516117"/>
            <a:ext cx="2371725" cy="28432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231901" y="1530405"/>
            <a:ext cx="2470150" cy="2651808"/>
          </a:xfrm>
          <a:prstGeom prst="rect">
            <a:avLst/>
          </a:prstGeom>
        </p:spPr>
        <p:txBody>
          <a:bodyPr wrap="square" lIns="36731" tIns="36731" rIns="36731" bIns="36731">
            <a:spAutoFit/>
          </a:bodyPr>
          <a:lstStyle/>
          <a:p>
            <a:pPr>
              <a:defRPr/>
            </a:pPr>
            <a:r>
              <a:rPr lang="fr-FR" sz="1400" dirty="0"/>
              <a:t>Séparation entre propriété et contrôle des entreprises</a:t>
            </a:r>
          </a:p>
          <a:p>
            <a:pPr algn="ctr">
              <a:defRPr/>
            </a:pPr>
            <a:r>
              <a:rPr lang="fr-FR" sz="1400" b="1" dirty="0"/>
              <a:t>(Berle &amp; </a:t>
            </a:r>
            <a:r>
              <a:rPr lang="fr-FR" sz="1400" b="1" dirty="0" err="1"/>
              <a:t>Means</a:t>
            </a:r>
            <a:r>
              <a:rPr lang="fr-FR" sz="1400" b="1" dirty="0"/>
              <a:t>, 1932)</a:t>
            </a:r>
          </a:p>
          <a:p>
            <a:pPr algn="ctr">
              <a:spcBef>
                <a:spcPts val="204"/>
              </a:spcBef>
              <a:defRPr/>
            </a:pPr>
            <a:r>
              <a:rPr lang="en-US" sz="1200" dirty="0"/>
              <a:t>Modern Corporation-Private Property</a:t>
            </a:r>
            <a:endParaRPr lang="fr-FR" sz="1200" dirty="0"/>
          </a:p>
          <a:p>
            <a:pPr marL="174930" indent="-174930">
              <a:spcBef>
                <a:spcPts val="612"/>
              </a:spcBef>
              <a:buFont typeface="Arial" panose="020B0604020202020204" pitchFamily="34" charset="0"/>
              <a:buChar char="•"/>
              <a:defRPr/>
            </a:pPr>
            <a:r>
              <a:rPr lang="fr-FR" sz="1200" dirty="0"/>
              <a:t>propriété et direction de l’entreprise </a:t>
            </a:r>
            <a:r>
              <a:rPr lang="fr-FR" sz="1200" dirty="0" err="1"/>
              <a:t>séparéés</a:t>
            </a:r>
            <a:r>
              <a:rPr lang="fr-FR" sz="1200" dirty="0"/>
              <a:t> </a:t>
            </a:r>
            <a:endParaRPr lang="fr-FR" sz="1200" i="1" dirty="0"/>
          </a:p>
          <a:p>
            <a:pPr marL="174930" indent="-174930">
              <a:spcBef>
                <a:spcPts val="204"/>
              </a:spcBef>
              <a:buFont typeface="Arial" panose="020B0604020202020204" pitchFamily="34" charset="0"/>
              <a:buChar char="•"/>
              <a:defRPr/>
            </a:pPr>
            <a:r>
              <a:rPr lang="fr-FR" sz="1200" i="1" dirty="0" err="1"/>
              <a:t>Stockholder</a:t>
            </a:r>
            <a:r>
              <a:rPr lang="fr-FR" sz="1200" i="1" dirty="0"/>
              <a:t> - </a:t>
            </a:r>
            <a:r>
              <a:rPr lang="fr-FR" sz="1200" i="1" dirty="0" err="1"/>
              <a:t>Stakeholder</a:t>
            </a:r>
            <a:r>
              <a:rPr lang="fr-FR" sz="1200" i="1" dirty="0"/>
              <a:t>(1984)</a:t>
            </a:r>
          </a:p>
          <a:p>
            <a:pPr marL="174930" indent="-174930">
              <a:spcBef>
                <a:spcPts val="204"/>
              </a:spcBef>
              <a:buFont typeface="Arial" panose="020B0604020202020204" pitchFamily="34" charset="0"/>
              <a:buChar char="•"/>
              <a:defRPr/>
            </a:pPr>
            <a:r>
              <a:rPr lang="fr-FR" sz="1200" dirty="0"/>
              <a:t>Réussite </a:t>
            </a:r>
            <a:r>
              <a:rPr lang="fr-FR" sz="1200" b="1" dirty="0"/>
              <a:t>individuelle</a:t>
            </a:r>
            <a:r>
              <a:rPr lang="fr-FR" sz="1200" dirty="0"/>
              <a:t> start-up</a:t>
            </a:r>
          </a:p>
          <a:p>
            <a:pPr marL="174930" indent="-174930">
              <a:spcBef>
                <a:spcPts val="306"/>
              </a:spcBef>
              <a:buFont typeface="Arial" panose="020B0604020202020204" pitchFamily="34" charset="0"/>
              <a:buChar char="•"/>
              <a:defRPr/>
            </a:pPr>
            <a:r>
              <a:rPr lang="fr-FR" sz="1200" dirty="0"/>
              <a:t>Sélection des managers</a:t>
            </a:r>
          </a:p>
          <a:p>
            <a:pPr marL="174930" indent="-174930">
              <a:spcBef>
                <a:spcPts val="306"/>
              </a:spcBef>
              <a:buFont typeface="Arial" panose="020B0604020202020204" pitchFamily="34" charset="0"/>
              <a:buChar char="•"/>
              <a:defRPr/>
            </a:pPr>
            <a:r>
              <a:rPr lang="fr-FR" sz="1200" dirty="0"/>
              <a:t>Motivation financière des dirigeants (court-terme)</a:t>
            </a:r>
          </a:p>
          <a:p>
            <a:pPr marL="174930" indent="-174930">
              <a:spcBef>
                <a:spcPts val="306"/>
              </a:spcBef>
              <a:buFont typeface="Arial" panose="020B0604020202020204" pitchFamily="34" charset="0"/>
              <a:buChar char="•"/>
              <a:defRPr/>
            </a:pPr>
            <a:r>
              <a:rPr lang="fr-FR" sz="1200" dirty="0" err="1"/>
              <a:t>shareholder</a:t>
            </a:r>
            <a:endParaRPr lang="fr-FR" sz="1200" dirty="0"/>
          </a:p>
        </p:txBody>
      </p:sp>
      <p:sp>
        <p:nvSpPr>
          <p:cNvPr id="7" name="ZoneTexte 28"/>
          <p:cNvSpPr txBox="1">
            <a:spLocks noChangeArrowheads="1"/>
          </p:cNvSpPr>
          <p:nvPr/>
        </p:nvSpPr>
        <p:spPr bwMode="auto">
          <a:xfrm>
            <a:off x="1482726" y="1193855"/>
            <a:ext cx="18700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96" tIns="46648" rIns="93296" bIns="46648">
            <a:spAutoFit/>
          </a:bodyPr>
          <a:lstStyle>
            <a:lvl1pPr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8000"/>
              </a:buClr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 b="1">
                <a:latin typeface="Arial" pitchFamily="34" charset="0"/>
              </a:rPr>
              <a:t>Courant US</a:t>
            </a:r>
          </a:p>
        </p:txBody>
      </p:sp>
      <p:sp>
        <p:nvSpPr>
          <p:cNvPr id="8" name="ZoneTexte 29"/>
          <p:cNvSpPr txBox="1">
            <a:spLocks noChangeArrowheads="1"/>
          </p:cNvSpPr>
          <p:nvPr/>
        </p:nvSpPr>
        <p:spPr bwMode="auto">
          <a:xfrm>
            <a:off x="4214814" y="1195442"/>
            <a:ext cx="18700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96" tIns="46648" rIns="93296" bIns="46648">
            <a:spAutoFit/>
          </a:bodyPr>
          <a:lstStyle>
            <a:lvl1pPr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8000"/>
              </a:buClr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 b="1" dirty="0">
                <a:latin typeface="Arial" pitchFamily="34" charset="0"/>
              </a:rPr>
              <a:t>France </a:t>
            </a:r>
          </a:p>
        </p:txBody>
      </p:sp>
      <p:sp>
        <p:nvSpPr>
          <p:cNvPr id="9" name="ZoneTexte 30"/>
          <p:cNvSpPr txBox="1">
            <a:spLocks noChangeArrowheads="1"/>
          </p:cNvSpPr>
          <p:nvPr/>
        </p:nvSpPr>
        <p:spPr bwMode="auto">
          <a:xfrm>
            <a:off x="6943726" y="1192267"/>
            <a:ext cx="1868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96" tIns="46648" rIns="93296" bIns="46648">
            <a:spAutoFit/>
          </a:bodyPr>
          <a:lstStyle>
            <a:lvl1pPr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8000"/>
              </a:buClr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 b="1">
                <a:latin typeface="Arial" pitchFamily="34" charset="0"/>
              </a:rPr>
              <a:t>Courant Rhénan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88139" y="1509768"/>
            <a:ext cx="2359025" cy="2849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697664" y="1509767"/>
            <a:ext cx="2360612" cy="2856502"/>
          </a:xfrm>
          <a:prstGeom prst="rect">
            <a:avLst/>
          </a:prstGeom>
        </p:spPr>
        <p:txBody>
          <a:bodyPr lIns="93296" tIns="46648" rIns="93296" bIns="46648">
            <a:spAutoFit/>
          </a:bodyPr>
          <a:lstStyle/>
          <a:p>
            <a:pPr algn="ctr">
              <a:defRPr/>
            </a:pPr>
            <a:r>
              <a:rPr lang="fr-FR" sz="1400" dirty="0"/>
              <a:t>Intégration dans la propriété du capital</a:t>
            </a:r>
          </a:p>
          <a:p>
            <a:pPr algn="ctr">
              <a:defRPr/>
            </a:pPr>
            <a:r>
              <a:rPr lang="fr-FR" sz="1400" b="1" dirty="0"/>
              <a:t>(Max Weber 1904)</a:t>
            </a:r>
          </a:p>
          <a:p>
            <a:pPr algn="ctr">
              <a:defRPr/>
            </a:pPr>
            <a:r>
              <a:rPr lang="fr-FR" sz="1200" dirty="0"/>
              <a:t>Ethos – </a:t>
            </a:r>
            <a:r>
              <a:rPr lang="fr-FR" sz="1200" dirty="0" err="1"/>
              <a:t>Capitalismus</a:t>
            </a:r>
            <a:endParaRPr lang="fr-FR" sz="1200" dirty="0"/>
          </a:p>
          <a:p>
            <a:pPr marL="174930" indent="-174930">
              <a:spcBef>
                <a:spcPts val="408"/>
              </a:spcBef>
              <a:buFont typeface="Arial" panose="020B0604020202020204" pitchFamily="34" charset="0"/>
              <a:buChar char="•"/>
              <a:defRPr/>
            </a:pPr>
            <a:r>
              <a:rPr lang="fr-FR" sz="1200" dirty="0"/>
              <a:t>propriété et direction de l’entreprises unies</a:t>
            </a:r>
            <a:endParaRPr lang="fr-FR" sz="1200" i="1" dirty="0"/>
          </a:p>
          <a:p>
            <a:pPr marL="174930" indent="-174930">
              <a:spcBef>
                <a:spcPts val="204"/>
              </a:spcBef>
              <a:buFont typeface="Arial" panose="020B0604020202020204" pitchFamily="34" charset="0"/>
              <a:buChar char="•"/>
              <a:defRPr/>
            </a:pPr>
            <a:r>
              <a:rPr lang="fr-FR" sz="1200" i="1" dirty="0" err="1"/>
              <a:t>Shareholder</a:t>
            </a:r>
            <a:r>
              <a:rPr lang="fr-FR" sz="1200" i="1" dirty="0"/>
              <a:t> = </a:t>
            </a:r>
            <a:r>
              <a:rPr lang="fr-FR" sz="1200" b="1" i="1" dirty="0"/>
              <a:t>famille</a:t>
            </a:r>
          </a:p>
          <a:p>
            <a:pPr marL="174930" indent="-174930">
              <a:spcBef>
                <a:spcPts val="612"/>
              </a:spcBef>
              <a:buFont typeface="Arial" panose="020B0604020202020204" pitchFamily="34" charset="0"/>
              <a:buChar char="•"/>
              <a:defRPr/>
            </a:pPr>
            <a:r>
              <a:rPr lang="fr-FR" sz="1200" dirty="0"/>
              <a:t>Réussite </a:t>
            </a:r>
            <a:r>
              <a:rPr lang="fr-FR" sz="1200" b="1" dirty="0"/>
              <a:t>collective</a:t>
            </a:r>
            <a:r>
              <a:rPr lang="fr-FR" sz="1200" dirty="0"/>
              <a:t> </a:t>
            </a:r>
            <a:r>
              <a:rPr lang="fr-FR" sz="1200" dirty="0" err="1"/>
              <a:t>mittelstand</a:t>
            </a:r>
            <a:endParaRPr lang="fr-FR" sz="1200" dirty="0"/>
          </a:p>
          <a:p>
            <a:pPr marL="174930" indent="-174930">
              <a:spcBef>
                <a:spcPts val="306"/>
              </a:spcBef>
              <a:buFont typeface="Arial" panose="020B0604020202020204" pitchFamily="34" charset="0"/>
              <a:buChar char="•"/>
              <a:defRPr/>
            </a:pPr>
            <a:r>
              <a:rPr lang="fr-FR" sz="1200" dirty="0"/>
              <a:t>Managers familiaux (patrimoine)</a:t>
            </a:r>
          </a:p>
          <a:p>
            <a:pPr marL="174930" indent="-174930">
              <a:spcBef>
                <a:spcPts val="306"/>
              </a:spcBef>
              <a:buFont typeface="Arial" panose="020B0604020202020204" pitchFamily="34" charset="0"/>
              <a:buChar char="•"/>
              <a:defRPr/>
            </a:pPr>
            <a:r>
              <a:rPr lang="fr-FR" sz="1200" dirty="0"/>
              <a:t>Motivation patrimoniale des dirigeants (lg-</a:t>
            </a:r>
            <a:r>
              <a:rPr lang="fr-FR" sz="1200" dirty="0" err="1"/>
              <a:t>term</a:t>
            </a:r>
            <a:r>
              <a:rPr lang="fr-FR" sz="1200" dirty="0"/>
              <a:t>)</a:t>
            </a:r>
          </a:p>
          <a:p>
            <a:pPr marL="174930" indent="-174930">
              <a:spcBef>
                <a:spcPts val="306"/>
              </a:spcBef>
              <a:buFont typeface="Arial" panose="020B0604020202020204" pitchFamily="34" charset="0"/>
              <a:buChar char="•"/>
              <a:defRPr/>
            </a:pPr>
            <a:r>
              <a:rPr lang="fr-FR" sz="1200" dirty="0"/>
              <a:t>Fondation en capital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73501" y="1516117"/>
            <a:ext cx="2554288" cy="29946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873501" y="1505005"/>
            <a:ext cx="2554288" cy="3005751"/>
          </a:xfrm>
          <a:prstGeom prst="rect">
            <a:avLst/>
          </a:prstGeom>
        </p:spPr>
        <p:txBody>
          <a:bodyPr lIns="36731" tIns="36731" rIns="36731" bIns="36731">
            <a:spAutoFit/>
          </a:bodyPr>
          <a:lstStyle/>
          <a:p>
            <a:pPr algn="ctr">
              <a:defRPr/>
            </a:pPr>
            <a:r>
              <a:rPr lang="fr-FR" sz="1400" dirty="0"/>
              <a:t>Double modèle sans dimension explicite </a:t>
            </a:r>
          </a:p>
          <a:p>
            <a:pPr algn="ctr">
              <a:defRPr/>
            </a:pPr>
            <a:r>
              <a:rPr lang="fr-FR" sz="1400" b="1" dirty="0"/>
              <a:t>(Michel ALBERT, 1992)</a:t>
            </a:r>
          </a:p>
          <a:p>
            <a:pPr algn="ctr">
              <a:defRPr/>
            </a:pPr>
            <a:r>
              <a:rPr lang="fr-FR" sz="1400" dirty="0"/>
              <a:t>Capitalisme contre capitalisme</a:t>
            </a:r>
          </a:p>
          <a:p>
            <a:pPr marL="174930" indent="-174930">
              <a:spcBef>
                <a:spcPts val="612"/>
              </a:spcBef>
              <a:buFont typeface="Arial" panose="020B0604020202020204" pitchFamily="34" charset="0"/>
              <a:buChar char="•"/>
              <a:defRPr/>
            </a:pPr>
            <a:r>
              <a:rPr lang="fr-FR" sz="1200" dirty="0"/>
              <a:t>Importance donnée à la régulation par l’État</a:t>
            </a:r>
          </a:p>
          <a:p>
            <a:pPr marL="174930" indent="-174930">
              <a:spcBef>
                <a:spcPts val="612"/>
              </a:spcBef>
              <a:buFont typeface="Arial" panose="020B0604020202020204" pitchFamily="34" charset="0"/>
              <a:buChar char="•"/>
              <a:defRPr/>
            </a:pPr>
            <a:r>
              <a:rPr lang="fr-FR" sz="1200" dirty="0"/>
              <a:t>Courant paternaliste (éthique européenne) : CJD (Mersch)  1938 « Une croissance économique n’a de valeur que si elle s’appuie sur une éthique qui confère à la finalité humaine une primauté absolue »</a:t>
            </a:r>
          </a:p>
          <a:p>
            <a:pPr marL="174930" indent="-174930">
              <a:spcBef>
                <a:spcPts val="306"/>
              </a:spcBef>
              <a:buFont typeface="Arial" panose="020B0604020202020204" pitchFamily="34" charset="0"/>
              <a:buChar char="•"/>
              <a:defRPr/>
            </a:pPr>
            <a:r>
              <a:rPr lang="fr-FR" sz="1200" dirty="0"/>
              <a:t>Rejet éthique explicite de la sphère économique : charité </a:t>
            </a:r>
          </a:p>
        </p:txBody>
      </p:sp>
      <p:sp>
        <p:nvSpPr>
          <p:cNvPr id="14" name="Triangle isocèle 13"/>
          <p:cNvSpPr/>
          <p:nvPr/>
        </p:nvSpPr>
        <p:spPr>
          <a:xfrm rot="16200000">
            <a:off x="6315076" y="3119492"/>
            <a:ext cx="468313" cy="555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Triangle isocèle 14"/>
          <p:cNvSpPr/>
          <p:nvPr/>
        </p:nvSpPr>
        <p:spPr>
          <a:xfrm rot="5400000">
            <a:off x="3498851" y="4097392"/>
            <a:ext cx="468313" cy="555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Triangle isocèle 15"/>
          <p:cNvSpPr/>
          <p:nvPr/>
        </p:nvSpPr>
        <p:spPr>
          <a:xfrm rot="5400000">
            <a:off x="654051" y="2730555"/>
            <a:ext cx="860425" cy="539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ZoneTexte 47"/>
          <p:cNvSpPr txBox="1">
            <a:spLocks noChangeArrowheads="1"/>
          </p:cNvSpPr>
          <p:nvPr/>
        </p:nvSpPr>
        <p:spPr bwMode="auto">
          <a:xfrm>
            <a:off x="808038" y="4535258"/>
            <a:ext cx="32194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296" tIns="46648" rIns="93296" bIns="46648">
            <a:spAutoFit/>
          </a:bodyPr>
          <a:lstStyle>
            <a:lvl1pPr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8000"/>
              </a:buClr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200" b="1" dirty="0">
                <a:latin typeface="Verdana" pitchFamily="34" charset="0"/>
              </a:rPr>
              <a:t>Comptabilité orientée investisseur </a:t>
            </a:r>
          </a:p>
        </p:txBody>
      </p:sp>
      <p:sp>
        <p:nvSpPr>
          <p:cNvPr id="18" name="ZoneTexte 49"/>
          <p:cNvSpPr txBox="1">
            <a:spLocks noChangeArrowheads="1"/>
          </p:cNvSpPr>
          <p:nvPr/>
        </p:nvSpPr>
        <p:spPr bwMode="auto">
          <a:xfrm>
            <a:off x="6040437" y="4535258"/>
            <a:ext cx="31035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296" tIns="46648" rIns="93296" bIns="46648">
            <a:spAutoFit/>
          </a:bodyPr>
          <a:lstStyle>
            <a:lvl1pPr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8000"/>
              </a:buClr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200" b="1" dirty="0">
                <a:latin typeface="Verdana" pitchFamily="34" charset="0"/>
              </a:rPr>
              <a:t>Comptabilité orientée production </a:t>
            </a:r>
          </a:p>
        </p:txBody>
      </p:sp>
      <p:sp>
        <p:nvSpPr>
          <p:cNvPr id="19" name="ZoneTexte 47"/>
          <p:cNvSpPr txBox="1">
            <a:spLocks noChangeArrowheads="1"/>
          </p:cNvSpPr>
          <p:nvPr/>
        </p:nvSpPr>
        <p:spPr bwMode="auto">
          <a:xfrm>
            <a:off x="1459233" y="4323449"/>
            <a:ext cx="18097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296" tIns="46648" rIns="93296" bIns="46648">
            <a:spAutoFit/>
          </a:bodyPr>
          <a:lstStyle>
            <a:lvl1pPr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8000"/>
              </a:buClr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200" b="1" dirty="0">
                <a:latin typeface="Verdana" pitchFamily="34" charset="0"/>
              </a:rPr>
              <a:t>Droit Anglo-saxon </a:t>
            </a:r>
          </a:p>
        </p:txBody>
      </p:sp>
      <p:sp>
        <p:nvSpPr>
          <p:cNvPr id="20" name="ZoneTexte 47"/>
          <p:cNvSpPr txBox="1">
            <a:spLocks noChangeArrowheads="1"/>
          </p:cNvSpPr>
          <p:nvPr/>
        </p:nvSpPr>
        <p:spPr bwMode="auto">
          <a:xfrm>
            <a:off x="7189788" y="4371056"/>
            <a:ext cx="12858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296" tIns="46648" rIns="93296" bIns="46648">
            <a:spAutoFit/>
          </a:bodyPr>
          <a:lstStyle>
            <a:lvl1pPr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8000"/>
              </a:buClr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200" b="1" dirty="0">
                <a:latin typeface="Verdana" pitchFamily="34" charset="0"/>
              </a:rPr>
              <a:t>Droit rhénan</a:t>
            </a:r>
          </a:p>
        </p:txBody>
      </p:sp>
      <p:sp>
        <p:nvSpPr>
          <p:cNvPr id="21" name="ZoneTexte 47"/>
          <p:cNvSpPr txBox="1">
            <a:spLocks noChangeArrowheads="1"/>
          </p:cNvSpPr>
          <p:nvPr/>
        </p:nvSpPr>
        <p:spPr bwMode="auto">
          <a:xfrm>
            <a:off x="1459233" y="4733186"/>
            <a:ext cx="1725695" cy="27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296" tIns="46648" rIns="93296" bIns="46648">
            <a:spAutoFit/>
          </a:bodyPr>
          <a:lstStyle>
            <a:lvl1pPr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8000"/>
              </a:buClr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200" b="1" dirty="0">
                <a:latin typeface="Verdana" pitchFamily="34" charset="0"/>
              </a:rPr>
              <a:t>Modèle financier  </a:t>
            </a:r>
          </a:p>
        </p:txBody>
      </p:sp>
      <p:sp>
        <p:nvSpPr>
          <p:cNvPr id="22" name="ZoneTexte 47"/>
          <p:cNvSpPr txBox="1">
            <a:spLocks noChangeArrowheads="1"/>
          </p:cNvSpPr>
          <p:nvPr/>
        </p:nvSpPr>
        <p:spPr bwMode="auto">
          <a:xfrm>
            <a:off x="6930713" y="4733186"/>
            <a:ext cx="16033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296" tIns="46648" rIns="93296" bIns="46648">
            <a:spAutoFit/>
          </a:bodyPr>
          <a:lstStyle>
            <a:lvl1pPr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8000"/>
              </a:buClr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200" b="1" dirty="0">
                <a:latin typeface="Verdana" pitchFamily="34" charset="0"/>
              </a:rPr>
              <a:t>Modèle bancaire</a:t>
            </a:r>
          </a:p>
        </p:txBody>
      </p:sp>
    </p:spTree>
    <p:extLst>
      <p:ext uri="{BB962C8B-B14F-4D97-AF65-F5344CB8AC3E}">
        <p14:creationId xmlns:p14="http://schemas.microsoft.com/office/powerpoint/2010/main" val="340259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  <p:bldP spid="12" grpId="0" animBg="1"/>
      <p:bldP spid="13" grpId="0"/>
      <p:bldP spid="14" grpId="0" animBg="1"/>
      <p:bldP spid="18" grpId="0"/>
      <p:bldP spid="20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281175"/>
            <a:ext cx="8093366" cy="763525"/>
          </a:xfrm>
        </p:spPr>
        <p:txBody>
          <a:bodyPr>
            <a:normAutofit/>
          </a:bodyPr>
          <a:lstStyle/>
          <a:p>
            <a:pPr marL="0" indent="0"/>
            <a:r>
              <a:rPr lang="pt-BR" altLang="en-US" dirty="0">
                <a:cs typeface="Arial" pitchFamily="34" charset="0"/>
                <a:sym typeface="Arial" pitchFamily="34" charset="0"/>
              </a:rPr>
              <a:t>Les modèles </a:t>
            </a:r>
            <a:endParaRPr lang="en-US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28" y="1507544"/>
            <a:ext cx="3874971" cy="194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54554" y="1655520"/>
            <a:ext cx="23795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  <a:defRPr/>
            </a:pPr>
            <a:r>
              <a:rPr lang="fr-FR" altLang="fr-FR" sz="1400" dirty="0">
                <a:solidFill>
                  <a:srgbClr val="00585A"/>
                </a:solidFill>
                <a:sym typeface="Arial"/>
              </a:rPr>
              <a:t>Le modèle de droit rhénan représente 70% des pays de la planète (bleue)</a:t>
            </a:r>
          </a:p>
          <a:p>
            <a:pPr>
              <a:buClr>
                <a:schemeClr val="accent6"/>
              </a:buClr>
              <a:defRPr/>
            </a:pPr>
            <a:r>
              <a:rPr lang="fr-FR" altLang="fr-FR" sz="1400" dirty="0">
                <a:solidFill>
                  <a:srgbClr val="00585A"/>
                </a:solidFill>
                <a:sym typeface="Arial"/>
              </a:rPr>
              <a:t>Essaimé au siècle dernier il a diffusé avec lui les modèles du capital libéral familial ou assimilé :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640935" y="3662101"/>
            <a:ext cx="25959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  <a:defRPr/>
            </a:pPr>
            <a:r>
              <a:rPr lang="fr-FR" altLang="fr-FR" sz="1400" dirty="0" err="1">
                <a:solidFill>
                  <a:srgbClr val="00585A"/>
                </a:solidFill>
                <a:sym typeface="Arial"/>
              </a:rPr>
              <a:t>Keiretsu</a:t>
            </a:r>
            <a:r>
              <a:rPr lang="fr-FR" altLang="fr-FR" sz="1400" dirty="0">
                <a:solidFill>
                  <a:srgbClr val="00585A"/>
                </a:solidFill>
                <a:sym typeface="Arial"/>
              </a:rPr>
              <a:t> au Japon (groupement d’entreprises liées par des articulations en capital croisé (remplace la famille)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802934" y="3662101"/>
            <a:ext cx="26964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  <a:defRPr/>
            </a:pPr>
            <a:r>
              <a:rPr lang="fr-FR" altLang="fr-FR" sz="1400" dirty="0" err="1">
                <a:solidFill>
                  <a:srgbClr val="00585A"/>
                </a:solidFill>
                <a:sym typeface="Arial"/>
              </a:rPr>
              <a:t>Chaebol</a:t>
            </a:r>
            <a:r>
              <a:rPr lang="fr-FR" altLang="fr-FR" sz="1400" dirty="0">
                <a:solidFill>
                  <a:srgbClr val="00585A"/>
                </a:solidFill>
                <a:sym typeface="Arial"/>
              </a:rPr>
              <a:t> en  Corée (conglomérat autour d’entreprises familiales)</a:t>
            </a:r>
          </a:p>
        </p:txBody>
      </p:sp>
      <p:sp>
        <p:nvSpPr>
          <p:cNvPr id="2048" name="Rectangle 2047"/>
          <p:cNvSpPr/>
          <p:nvPr/>
        </p:nvSpPr>
        <p:spPr>
          <a:xfrm>
            <a:off x="107721" y="3660424"/>
            <a:ext cx="24545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  <a:defRPr/>
            </a:pPr>
            <a:r>
              <a:rPr lang="fr-FR" altLang="fr-FR" sz="1400" dirty="0" err="1">
                <a:solidFill>
                  <a:srgbClr val="00585A"/>
                </a:solidFill>
                <a:sym typeface="Arial"/>
              </a:rPr>
              <a:t>Mittelstand</a:t>
            </a:r>
            <a:r>
              <a:rPr lang="fr-FR" altLang="fr-FR" sz="1400" dirty="0">
                <a:solidFill>
                  <a:srgbClr val="00585A"/>
                </a:solidFill>
                <a:sym typeface="Arial"/>
              </a:rPr>
              <a:t> en Allemagne (réseau d’entreprises familiales)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51755" y="1350110"/>
            <a:ext cx="24432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  <a:defRPr/>
            </a:pPr>
            <a:r>
              <a:rPr lang="fr-FR" altLang="fr-FR" sz="1400" dirty="0">
                <a:solidFill>
                  <a:srgbClr val="00585A"/>
                </a:solidFill>
                <a:sym typeface="Arial"/>
              </a:rPr>
              <a:t>Chine le code civil chinois de 1929 est influencé par  le code civile français puis, allemands et suisse depuis sa refonte en 2015) </a:t>
            </a:r>
          </a:p>
          <a:p>
            <a:pPr>
              <a:buClr>
                <a:schemeClr val="accent6"/>
              </a:buClr>
              <a:defRPr/>
            </a:pPr>
            <a:r>
              <a:rPr lang="fr-FR" altLang="fr-FR" sz="1400" dirty="0">
                <a:solidFill>
                  <a:srgbClr val="00585A"/>
                </a:solidFill>
                <a:sym typeface="Arial"/>
              </a:rPr>
              <a:t>1</a:t>
            </a:r>
            <a:r>
              <a:rPr lang="fr-FR" altLang="fr-FR" sz="1400" baseline="30000" dirty="0">
                <a:solidFill>
                  <a:srgbClr val="00585A"/>
                </a:solidFill>
                <a:sym typeface="Arial"/>
              </a:rPr>
              <a:t>er</a:t>
            </a:r>
            <a:r>
              <a:rPr lang="fr-FR" altLang="fr-FR" sz="1400" dirty="0">
                <a:solidFill>
                  <a:srgbClr val="00585A"/>
                </a:solidFill>
                <a:sym typeface="Arial"/>
              </a:rPr>
              <a:t> objectif finance – climat en 2015 : développer les banques vertes locales </a:t>
            </a:r>
          </a:p>
        </p:txBody>
      </p:sp>
    </p:spTree>
    <p:extLst>
      <p:ext uri="{BB962C8B-B14F-4D97-AF65-F5344CB8AC3E}">
        <p14:creationId xmlns:p14="http://schemas.microsoft.com/office/powerpoint/2010/main" val="261470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281175"/>
            <a:ext cx="8093366" cy="763525"/>
          </a:xfrm>
        </p:spPr>
        <p:txBody>
          <a:bodyPr>
            <a:normAutofit/>
          </a:bodyPr>
          <a:lstStyle/>
          <a:p>
            <a:pPr marL="0" indent="0"/>
            <a:r>
              <a:rPr lang="pt-BR" altLang="en-US" dirty="0">
                <a:cs typeface="Arial" pitchFamily="34" charset="0"/>
                <a:sym typeface="Arial" pitchFamily="34" charset="0"/>
              </a:rPr>
              <a:t>Les modèles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4554" y="1655520"/>
            <a:ext cx="23795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  <a:defRPr/>
            </a:pPr>
            <a:r>
              <a:rPr lang="fr-FR" altLang="fr-FR" sz="1400" dirty="0">
                <a:solidFill>
                  <a:srgbClr val="00585A"/>
                </a:solidFill>
                <a:sym typeface="Arial"/>
              </a:rPr>
              <a:t>Dans le modèle du </a:t>
            </a:r>
            <a:r>
              <a:rPr lang="fr-FR" altLang="fr-FR" sz="1400" dirty="0" err="1">
                <a:solidFill>
                  <a:srgbClr val="00585A"/>
                </a:solidFill>
                <a:sym typeface="Arial"/>
              </a:rPr>
              <a:t>Mittelstand</a:t>
            </a:r>
            <a:r>
              <a:rPr lang="fr-FR" altLang="fr-FR" sz="1400" dirty="0">
                <a:solidFill>
                  <a:srgbClr val="00585A"/>
                </a:solidFill>
                <a:sym typeface="Arial"/>
              </a:rPr>
              <a:t> le capital libéral familial est renforcé par la fondation en capital. </a:t>
            </a:r>
          </a:p>
          <a:p>
            <a:pPr>
              <a:buClr>
                <a:schemeClr val="accent6"/>
              </a:buClr>
              <a:defRPr/>
            </a:pPr>
            <a:r>
              <a:rPr lang="fr-FR" altLang="fr-FR" sz="1400" dirty="0">
                <a:solidFill>
                  <a:srgbClr val="00585A"/>
                </a:solidFill>
                <a:sym typeface="Arial"/>
              </a:rPr>
              <a:t>Le plus grand représentant est le groupe Bosch dont 95% du capital est détenu par la fondation en capital (</a:t>
            </a:r>
            <a:r>
              <a:rPr lang="fr-FR" altLang="fr-FR" sz="1400" dirty="0" err="1">
                <a:solidFill>
                  <a:srgbClr val="00585A"/>
                </a:solidFill>
                <a:sym typeface="Arial"/>
              </a:rPr>
              <a:t>stiftung</a:t>
            </a:r>
            <a:r>
              <a:rPr lang="fr-FR" altLang="fr-FR" sz="1400" dirty="0">
                <a:solidFill>
                  <a:srgbClr val="00585A"/>
                </a:solidFill>
                <a:sym typeface="Arial"/>
              </a:rPr>
              <a:t>)</a:t>
            </a:r>
          </a:p>
          <a:p>
            <a:pPr>
              <a:buClr>
                <a:schemeClr val="accent6"/>
              </a:buClr>
              <a:defRPr/>
            </a:pPr>
            <a:endParaRPr lang="fr-FR" altLang="fr-FR" sz="1400" dirty="0">
              <a:solidFill>
                <a:srgbClr val="00585A"/>
              </a:solidFill>
              <a:sym typeface="Arial"/>
            </a:endParaRPr>
          </a:p>
          <a:p>
            <a:pPr>
              <a:buClr>
                <a:schemeClr val="accent6"/>
              </a:buClr>
              <a:defRPr/>
            </a:pPr>
            <a:r>
              <a:rPr lang="fr-FR" altLang="fr-FR" sz="1400" dirty="0">
                <a:solidFill>
                  <a:srgbClr val="00585A"/>
                </a:solidFill>
                <a:sym typeface="Arial"/>
              </a:rPr>
              <a:t>Ce modèle de fondation intégrée au capital lie travail et social 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" t="1257" r="2"/>
          <a:stretch>
            <a:fillRect/>
          </a:stretch>
        </p:blipFill>
        <p:spPr bwMode="auto">
          <a:xfrm>
            <a:off x="2640013" y="1350110"/>
            <a:ext cx="6202362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494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281175"/>
            <a:ext cx="8093366" cy="763525"/>
          </a:xfrm>
        </p:spPr>
        <p:txBody>
          <a:bodyPr>
            <a:normAutofit/>
          </a:bodyPr>
          <a:lstStyle/>
          <a:p>
            <a:pPr marL="0" indent="0"/>
            <a:r>
              <a:rPr lang="pt-BR" altLang="en-US" dirty="0">
                <a:cs typeface="Arial" pitchFamily="34" charset="0"/>
                <a:sym typeface="Arial" pitchFamily="34" charset="0"/>
              </a:rPr>
              <a:t>Les modèles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4554" y="1655520"/>
            <a:ext cx="23795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  <a:defRPr/>
            </a:pPr>
            <a:r>
              <a:rPr lang="fr-FR" altLang="fr-FR" sz="1400" dirty="0">
                <a:solidFill>
                  <a:srgbClr val="00585A"/>
                </a:solidFill>
                <a:sym typeface="Arial"/>
              </a:rPr>
              <a:t>Le modèle de « </a:t>
            </a:r>
            <a:r>
              <a:rPr lang="fr-FR" altLang="fr-FR" sz="1400" dirty="0" err="1">
                <a:solidFill>
                  <a:srgbClr val="00585A"/>
                </a:solidFill>
                <a:sym typeface="Arial"/>
              </a:rPr>
              <a:t>stiftung</a:t>
            </a:r>
            <a:r>
              <a:rPr lang="fr-FR" altLang="fr-FR" sz="1400" dirty="0">
                <a:solidFill>
                  <a:srgbClr val="00585A"/>
                </a:solidFill>
                <a:sym typeface="Arial"/>
              </a:rPr>
              <a:t> » est réfléchi en France comme un modèle capitalistique libéral local pour les PME familiales </a:t>
            </a:r>
          </a:p>
          <a:p>
            <a:pPr>
              <a:buClr>
                <a:schemeClr val="accent6"/>
              </a:buClr>
              <a:defRPr/>
            </a:pPr>
            <a:r>
              <a:rPr lang="fr-FR" altLang="fr-FR" sz="1400" dirty="0">
                <a:solidFill>
                  <a:srgbClr val="00585A"/>
                </a:solidFill>
                <a:sym typeface="Arial"/>
              </a:rPr>
              <a:t>-initiative du créateur.</a:t>
            </a:r>
          </a:p>
          <a:p>
            <a:pPr>
              <a:buClr>
                <a:schemeClr val="accent6"/>
              </a:buClr>
              <a:defRPr/>
            </a:pPr>
            <a:endParaRPr lang="fr-FR" altLang="fr-FR" sz="1400" dirty="0">
              <a:solidFill>
                <a:srgbClr val="00585A"/>
              </a:solidFill>
              <a:sym typeface="Arial"/>
            </a:endParaRPr>
          </a:p>
          <a:p>
            <a:pPr>
              <a:buClr>
                <a:schemeClr val="accent6"/>
              </a:buClr>
              <a:defRPr/>
            </a:pPr>
            <a:r>
              <a:rPr lang="fr-FR" altLang="fr-FR" sz="1400" dirty="0">
                <a:solidFill>
                  <a:srgbClr val="00585A"/>
                </a:solidFill>
                <a:sym typeface="Arial"/>
              </a:rPr>
              <a:t>Ce modèle de fondation intégrée au capital lie travail et social  aussi en France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181" y="1193473"/>
            <a:ext cx="4581150" cy="391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68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390" y="1252655"/>
            <a:ext cx="584835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281175"/>
            <a:ext cx="8093366" cy="763525"/>
          </a:xfrm>
        </p:spPr>
        <p:txBody>
          <a:bodyPr>
            <a:normAutofit/>
          </a:bodyPr>
          <a:lstStyle/>
          <a:p>
            <a:pPr marL="0" indent="0"/>
            <a:r>
              <a:rPr lang="pt-BR" altLang="en-US" dirty="0">
                <a:cs typeface="Arial" pitchFamily="34" charset="0"/>
                <a:sym typeface="Arial" pitchFamily="34" charset="0"/>
              </a:rPr>
              <a:t>Les modèles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6260" y="2543455"/>
            <a:ext cx="1985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  <a:defRPr/>
            </a:pPr>
            <a:r>
              <a:rPr lang="fr-FR" altLang="fr-FR" sz="1200" dirty="0">
                <a:solidFill>
                  <a:srgbClr val="00585A"/>
                </a:solidFill>
                <a:sym typeface="Arial"/>
              </a:rPr>
              <a:t>Le modèle de marché </a:t>
            </a:r>
            <a:r>
              <a:rPr lang="fr-FR" altLang="fr-FR" sz="1200" dirty="0" err="1">
                <a:solidFill>
                  <a:srgbClr val="00585A"/>
                </a:solidFill>
                <a:sym typeface="Arial"/>
              </a:rPr>
              <a:t>anglosaxon</a:t>
            </a:r>
            <a:r>
              <a:rPr lang="fr-FR" altLang="fr-FR" sz="1200" dirty="0">
                <a:solidFill>
                  <a:srgbClr val="00585A"/>
                </a:solidFill>
                <a:sym typeface="Arial"/>
              </a:rPr>
              <a:t> est le plus enseigné mais peine à être accessible aux PME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230" y="2571750"/>
            <a:ext cx="3512215" cy="185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402397" y="2416678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10%</a:t>
            </a: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85" y="1729720"/>
            <a:ext cx="2901395" cy="78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35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281175"/>
            <a:ext cx="8093366" cy="763525"/>
          </a:xfrm>
        </p:spPr>
        <p:txBody>
          <a:bodyPr>
            <a:normAutofit/>
          </a:bodyPr>
          <a:lstStyle/>
          <a:p>
            <a:pPr marL="0" indent="0"/>
            <a:r>
              <a:rPr lang="pt-BR" altLang="en-US" dirty="0">
                <a:cs typeface="Arial" pitchFamily="34" charset="0"/>
                <a:sym typeface="Arial" pitchFamily="34" charset="0"/>
              </a:rPr>
              <a:t>Les modèles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6260" y="2131354"/>
            <a:ext cx="16797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  <a:defRPr/>
            </a:pPr>
            <a:r>
              <a:rPr lang="fr-FR" altLang="fr-FR" sz="1400" dirty="0">
                <a:solidFill>
                  <a:srgbClr val="00585A"/>
                </a:solidFill>
                <a:sym typeface="Arial"/>
              </a:rPr>
              <a:t>Le modèle européen est essentiellement basé sur des banques locales et/ou universelles (tous types de clients).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202" y="1197405"/>
            <a:ext cx="5973833" cy="394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404460" y="2480627"/>
            <a:ext cx="2461618" cy="2825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296" tIns="46648" rIns="93296" bIns="46648">
            <a:spAutoFit/>
          </a:bodyPr>
          <a:lstStyle>
            <a:lvl1pPr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8000"/>
              </a:buClr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200">
                <a:solidFill>
                  <a:srgbClr val="000000"/>
                </a:solidFill>
                <a:latin typeface="Verdana" pitchFamily="34" charset="0"/>
              </a:rPr>
              <a:t>Strategy 2020 : PE/ PPP/ IPO</a:t>
            </a:r>
          </a:p>
        </p:txBody>
      </p:sp>
      <p:sp>
        <p:nvSpPr>
          <p:cNvPr id="7" name="Ellipse 6"/>
          <p:cNvSpPr/>
          <p:nvPr/>
        </p:nvSpPr>
        <p:spPr bwMode="auto">
          <a:xfrm rot="20497536">
            <a:off x="4363910" y="2771093"/>
            <a:ext cx="2493837" cy="119674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3296" tIns="46648" rIns="93296" bIns="46648"/>
          <a:lstStyle/>
          <a:p>
            <a:pPr>
              <a:defRPr/>
            </a:pPr>
            <a:endParaRPr lang="fr-FR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773875" y="3153082"/>
            <a:ext cx="2088700" cy="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731" tIns="46648" rIns="36731" bIns="46648">
            <a:spAutoFit/>
          </a:bodyPr>
          <a:lstStyle>
            <a:lvl1pPr eaLnBrk="0" hangingPunct="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8000"/>
              </a:buClr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100" dirty="0">
                <a:latin typeface="Verdana" pitchFamily="34" charset="0"/>
              </a:rPr>
              <a:t>90% des PME : profil de rentabilité &lt; marchés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100" dirty="0">
                <a:latin typeface="Verdana" pitchFamily="34" charset="0"/>
              </a:rPr>
              <a:t>= relation bancaire</a:t>
            </a:r>
          </a:p>
        </p:txBody>
      </p:sp>
    </p:spTree>
    <p:extLst>
      <p:ext uri="{BB962C8B-B14F-4D97-AF65-F5344CB8AC3E}">
        <p14:creationId xmlns:p14="http://schemas.microsoft.com/office/powerpoint/2010/main" val="156174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281175"/>
            <a:ext cx="8093366" cy="763525"/>
          </a:xfrm>
        </p:spPr>
        <p:txBody>
          <a:bodyPr>
            <a:normAutofit/>
          </a:bodyPr>
          <a:lstStyle/>
          <a:p>
            <a:pPr marL="0" indent="0"/>
            <a:r>
              <a:rPr lang="pt-BR" altLang="en-US" dirty="0">
                <a:cs typeface="Arial" pitchFamily="34" charset="0"/>
                <a:sym typeface="Arial" pitchFamily="34" charset="0"/>
              </a:rPr>
              <a:t>Les modèles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9137" y="1818309"/>
            <a:ext cx="21378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  <a:defRPr/>
            </a:pPr>
            <a:r>
              <a:rPr lang="fr-FR" altLang="fr-FR" sz="1400" dirty="0">
                <a:solidFill>
                  <a:srgbClr val="00585A"/>
                </a:solidFill>
                <a:sym typeface="Arial"/>
              </a:rPr>
              <a:t>La France a un modèle économique originel basé sur le modèle bancaire </a:t>
            </a:r>
          </a:p>
          <a:p>
            <a:pPr>
              <a:buClr>
                <a:schemeClr val="accent6"/>
              </a:buClr>
              <a:defRPr/>
            </a:pPr>
            <a:r>
              <a:rPr lang="fr-FR" altLang="fr-FR" sz="1400" dirty="0">
                <a:solidFill>
                  <a:srgbClr val="00585A"/>
                </a:solidFill>
                <a:sym typeface="Arial"/>
              </a:rPr>
              <a:t>Depuis 1983 le modèle devient atlantique </a:t>
            </a:r>
          </a:p>
          <a:p>
            <a:pPr>
              <a:buClr>
                <a:schemeClr val="accent6"/>
              </a:buClr>
              <a:defRPr/>
            </a:pPr>
            <a:r>
              <a:rPr lang="fr-FR" altLang="fr-FR" sz="1400" dirty="0">
                <a:solidFill>
                  <a:srgbClr val="00585A"/>
                </a:solidFill>
                <a:sym typeface="Arial"/>
              </a:rPr>
              <a:t>Gros problème d’adaptation des PME familiales pour s’adapter car n’ont pas le profil de rentabilité et de développement pour être des « start-up »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540" y="1818309"/>
            <a:ext cx="5431900" cy="243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318627" y="1350110"/>
            <a:ext cx="4765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  <a:defRPr/>
            </a:pPr>
            <a:r>
              <a:rPr lang="fr-FR" altLang="fr-FR" sz="1400" dirty="0">
                <a:solidFill>
                  <a:srgbClr val="00585A"/>
                </a:solidFill>
                <a:sym typeface="Arial"/>
              </a:rPr>
              <a:t>L'Europe reste sur un modèle bancaire rhénan à 76% (85% dans certains pays africains ou asiatiques)</a:t>
            </a:r>
          </a:p>
        </p:txBody>
      </p:sp>
    </p:spTree>
    <p:extLst>
      <p:ext uri="{BB962C8B-B14F-4D97-AF65-F5344CB8AC3E}">
        <p14:creationId xmlns:p14="http://schemas.microsoft.com/office/powerpoint/2010/main" val="9575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1671" y="2113634"/>
            <a:ext cx="6260904" cy="106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Géo-économie de la </a:t>
            </a:r>
          </a:p>
          <a:p>
            <a:pPr marL="0" indent="0">
              <a:buNone/>
            </a:pPr>
            <a:r>
              <a:rPr lang="fr-FR" b="1" dirty="0"/>
              <a:t>transition énergétique</a:t>
            </a:r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01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281175"/>
            <a:ext cx="8093366" cy="763525"/>
          </a:xfrm>
        </p:spPr>
        <p:txBody>
          <a:bodyPr>
            <a:normAutofit/>
          </a:bodyPr>
          <a:lstStyle/>
          <a:p>
            <a:pPr marL="0" indent="0"/>
            <a:r>
              <a:rPr lang="pt-BR" altLang="en-US" dirty="0">
                <a:cs typeface="Arial" pitchFamily="34" charset="0"/>
                <a:sym typeface="Arial" pitchFamily="34" charset="0"/>
              </a:rPr>
              <a:t>Les modèles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20" y="1586492"/>
            <a:ext cx="67818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555" y="1655520"/>
            <a:ext cx="19214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  <a:defRPr/>
            </a:pPr>
            <a:r>
              <a:rPr lang="fr-FR" altLang="fr-FR" sz="1200" dirty="0">
                <a:solidFill>
                  <a:srgbClr val="00585A"/>
                </a:solidFill>
                <a:sym typeface="Arial"/>
              </a:rPr>
              <a:t>L’accès des entreprises au crédit se referme fortement  dans le schéma anglo-saxon lors de la contraction de l’économie </a:t>
            </a:r>
          </a:p>
          <a:p>
            <a:pPr>
              <a:buClr>
                <a:schemeClr val="accent6"/>
              </a:buClr>
              <a:defRPr/>
            </a:pPr>
            <a:r>
              <a:rPr lang="fr-FR" altLang="fr-FR" sz="1200" dirty="0">
                <a:solidFill>
                  <a:srgbClr val="00585A"/>
                </a:solidFill>
                <a:sym typeface="Arial"/>
              </a:rPr>
              <a:t>A l’inverse le schéma européen est résistant à la fermeture des marchés en cas de crise économique </a:t>
            </a:r>
          </a:p>
          <a:p>
            <a:pPr>
              <a:buClr>
                <a:schemeClr val="accent6"/>
              </a:buClr>
              <a:defRPr/>
            </a:pPr>
            <a:endParaRPr lang="fr-FR" altLang="fr-FR" sz="1200" dirty="0">
              <a:solidFill>
                <a:srgbClr val="00585A"/>
              </a:solidFill>
              <a:sym typeface="Arial"/>
            </a:endParaRPr>
          </a:p>
          <a:p>
            <a:pPr>
              <a:buClr>
                <a:schemeClr val="accent6"/>
              </a:buClr>
              <a:defRPr/>
            </a:pPr>
            <a:r>
              <a:rPr lang="fr-FR" altLang="fr-FR" sz="1200" dirty="0">
                <a:solidFill>
                  <a:srgbClr val="00585A"/>
                </a:solidFill>
                <a:sym typeface="Arial"/>
              </a:rPr>
              <a:t>Crise de 2008 : 3 fois plus de défaut d’entreprises dans le schéma US qu’européen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97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Modèle – emploi 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96260" y="1502815"/>
            <a:ext cx="2290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Pourquoi s’intéresser autant aux PME : à cause de l’emploi </a:t>
            </a:r>
          </a:p>
          <a:p>
            <a:endParaRPr lang="fr-FR" sz="1200" dirty="0"/>
          </a:p>
          <a:p>
            <a:endParaRPr lang="fr-FR" sz="12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179" y="1514276"/>
            <a:ext cx="4016815" cy="258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655768" y="4279633"/>
            <a:ext cx="4428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De 2008 à 2018 les PME et ETI ont été créateurs nets d’emplois en France </a:t>
            </a:r>
          </a:p>
        </p:txBody>
      </p:sp>
    </p:spTree>
    <p:extLst>
      <p:ext uri="{BB962C8B-B14F-4D97-AF65-F5344CB8AC3E}">
        <p14:creationId xmlns:p14="http://schemas.microsoft.com/office/powerpoint/2010/main" val="4074062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Modèle – emploi 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50284" y="2177727"/>
            <a:ext cx="2290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200" dirty="0"/>
          </a:p>
          <a:p>
            <a:r>
              <a:rPr lang="fr-FR" sz="1200" dirty="0"/>
              <a:t>En Allemagne 95% des PME du </a:t>
            </a:r>
            <a:r>
              <a:rPr lang="fr-FR" sz="1200" dirty="0" err="1"/>
              <a:t>mittelstand</a:t>
            </a:r>
            <a:r>
              <a:rPr lang="fr-FR" sz="1200" dirty="0"/>
              <a:t> sont à capital familial donc avec une relation bancaire forte.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030" y="3182570"/>
            <a:ext cx="7096986" cy="183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20" y="1350110"/>
            <a:ext cx="68770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19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1671" y="2113634"/>
            <a:ext cx="6260904" cy="9162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altLang="en-US" dirty="0">
                <a:cs typeface="Arial" pitchFamily="34" charset="0"/>
                <a:sym typeface="Arial" pitchFamily="34" charset="0"/>
              </a:rPr>
              <a:t>Rôle des modeles bancaire et financier dans la transition énérgétique </a:t>
            </a:r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32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281175"/>
            <a:ext cx="8093366" cy="763525"/>
          </a:xfrm>
        </p:spPr>
        <p:txBody>
          <a:bodyPr>
            <a:normAutofit/>
          </a:bodyPr>
          <a:lstStyle/>
          <a:p>
            <a:pPr marL="0" indent="0"/>
            <a:r>
              <a:rPr lang="pt-BR" altLang="en-US" dirty="0">
                <a:cs typeface="Arial" pitchFamily="34" charset="0"/>
                <a:sym typeface="Arial" pitchFamily="34" charset="0"/>
              </a:rPr>
              <a:t>L’enjeu global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3555" y="1327444"/>
            <a:ext cx="5039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  <a:defRPr/>
            </a:pPr>
            <a:r>
              <a:rPr lang="fr-FR" altLang="fr-FR" dirty="0">
                <a:solidFill>
                  <a:srgbClr val="00585A"/>
                </a:solidFill>
                <a:sym typeface="Arial"/>
              </a:rPr>
              <a:t>Une lutte économique sur l’économie verte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053" y="1968042"/>
            <a:ext cx="3360737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95" y="1315637"/>
            <a:ext cx="2192236" cy="110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98" y="2482459"/>
            <a:ext cx="2265538" cy="122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cteur droit 11"/>
          <p:cNvCxnSpPr/>
          <p:nvPr/>
        </p:nvCxnSpPr>
        <p:spPr>
          <a:xfrm>
            <a:off x="5946345" y="1315637"/>
            <a:ext cx="0" cy="1053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620" y="3915130"/>
            <a:ext cx="610820" cy="100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Connecteur droit 15"/>
          <p:cNvCxnSpPr/>
          <p:nvPr/>
        </p:nvCxnSpPr>
        <p:spPr>
          <a:xfrm>
            <a:off x="5946345" y="2552938"/>
            <a:ext cx="0" cy="1053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5946345" y="3869293"/>
            <a:ext cx="0" cy="1053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26"/>
          <p:cNvSpPr txBox="1">
            <a:spLocks noChangeArrowheads="1"/>
          </p:cNvSpPr>
          <p:nvPr/>
        </p:nvSpPr>
        <p:spPr bwMode="auto">
          <a:xfrm>
            <a:off x="136272" y="1968042"/>
            <a:ext cx="229785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B2CB"/>
              </a:buClr>
              <a:buFont typeface="Cambria Math" pitchFamily="18" charset="0"/>
              <a:buChar char="ʘ"/>
              <a:defRPr sz="20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chemeClr val="accent1"/>
              </a:buClr>
              <a:buFont typeface="Symbol" pitchFamily="18" charset="2"/>
              <a:buChar char="·"/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B0006C"/>
              </a:buClr>
              <a:buFont typeface="Courier New" pitchFamily="49" charset="0"/>
              <a:buChar char="o"/>
              <a:defRPr sz="16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chemeClr val="accent2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fr-FR" altLang="fr-FR" sz="1200" dirty="0">
                <a:latin typeface="+mn-lt"/>
              </a:rPr>
              <a:t>Depuis 2010 s’ouvre une lutte d’influence  sur le contrôle de l’économie verte autour de 3 chantiers : </a:t>
            </a:r>
          </a:p>
          <a:p>
            <a:pPr marL="171450" indent="-171450">
              <a:buClrTx/>
            </a:pPr>
            <a:r>
              <a:rPr lang="fr-FR" altLang="fr-FR" sz="1200" dirty="0">
                <a:latin typeface="+mn-lt"/>
              </a:rPr>
              <a:t>Une concurrence entre droit US et droit rhénan sur les règles de l’économie verte </a:t>
            </a:r>
          </a:p>
          <a:p>
            <a:pPr marL="171450" indent="-171450">
              <a:buClrTx/>
            </a:pPr>
            <a:r>
              <a:rPr lang="fr-FR" altLang="fr-FR" sz="1200" dirty="0">
                <a:latin typeface="+mn-lt"/>
              </a:rPr>
              <a:t>Une concurrence sur les modèle de comptabilité de l’environnement entre comptabilité anglo-saxonne et européenne</a:t>
            </a:r>
          </a:p>
          <a:p>
            <a:pPr marL="171450" indent="-171450">
              <a:buClrTx/>
            </a:pPr>
            <a:r>
              <a:rPr lang="fr-FR" altLang="fr-FR" sz="1200" dirty="0">
                <a:latin typeface="+mn-lt"/>
              </a:rPr>
              <a:t>Concurrence entre modèles bancaires européens et financiers anglo-saxons </a:t>
            </a:r>
          </a:p>
          <a:p>
            <a:pPr marL="171450" indent="-171450" eaLnBrk="1" hangingPunct="1">
              <a:buClrTx/>
              <a:buFontTx/>
              <a:buChar char="-"/>
            </a:pPr>
            <a:endParaRPr lang="fr-FR" altLang="fr-FR" sz="1200" dirty="0">
              <a:latin typeface="+mn-lt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403475" y="3994663"/>
            <a:ext cx="36083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00B2CB"/>
              </a:buClr>
              <a:buFont typeface="Cambria Math" pitchFamily="18" charset="0"/>
              <a:buChar char="ʘ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buClr>
                <a:schemeClr val="accent1"/>
              </a:buClr>
              <a:buFont typeface="Symbol" pitchFamily="18" charset="2"/>
              <a:buChar char="·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buClr>
                <a:srgbClr val="B0006C"/>
              </a:buClr>
              <a:buFont typeface="Courier New" pitchFamily="49" charset="0"/>
              <a:buChar char="o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buClr>
                <a:schemeClr val="accent2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fr-FR" altLang="fr-FR" sz="1200" b="1" i="1" dirty="0"/>
              <a:t>Influence des États sur le marché de l’énergie</a:t>
            </a:r>
            <a:endParaRPr lang="fr-FR" altLang="fr-FR" sz="1200" dirty="0"/>
          </a:p>
        </p:txBody>
      </p:sp>
      <p:cxnSp>
        <p:nvCxnSpPr>
          <p:cNvPr id="23" name="Connecteur droit avec flèche 22"/>
          <p:cNvCxnSpPr/>
          <p:nvPr/>
        </p:nvCxnSpPr>
        <p:spPr>
          <a:xfrm flipV="1">
            <a:off x="5783790" y="2113635"/>
            <a:ext cx="151079" cy="3688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6" idx="3"/>
          </p:cNvCxnSpPr>
          <p:nvPr/>
        </p:nvCxnSpPr>
        <p:spPr>
          <a:xfrm>
            <a:off x="5783790" y="3012617"/>
            <a:ext cx="16255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5783790" y="3869293"/>
            <a:ext cx="151079" cy="526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37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281175"/>
            <a:ext cx="8093366" cy="763525"/>
          </a:xfrm>
        </p:spPr>
        <p:txBody>
          <a:bodyPr>
            <a:normAutofit/>
          </a:bodyPr>
          <a:lstStyle/>
          <a:p>
            <a:pPr marL="0" indent="0"/>
            <a:r>
              <a:rPr lang="pt-BR" altLang="en-US" dirty="0">
                <a:cs typeface="Arial" pitchFamily="34" charset="0"/>
                <a:sym typeface="Arial" pitchFamily="34" charset="0"/>
              </a:rPr>
              <a:t>L’enjeu global  </a:t>
            </a:r>
            <a:endParaRPr lang="en-US" dirty="0"/>
          </a:p>
        </p:txBody>
      </p:sp>
      <p:sp>
        <p:nvSpPr>
          <p:cNvPr id="51" name="ZoneTexte 2"/>
          <p:cNvSpPr txBox="1">
            <a:spLocks noChangeArrowheads="1"/>
          </p:cNvSpPr>
          <p:nvPr/>
        </p:nvSpPr>
        <p:spPr bwMode="auto">
          <a:xfrm>
            <a:off x="200025" y="1269383"/>
            <a:ext cx="3548063" cy="2762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SzPct val="125000"/>
              <a:buFont typeface="Arial" pitchFamily="34" charset="0"/>
              <a:buChar char="▪"/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SzPct val="12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SzPct val="120000"/>
              <a:buFont typeface="Arial" pitchFamily="34" charset="0"/>
              <a:buChar char="▫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ClrTx/>
            </a:pPr>
            <a:r>
              <a:rPr lang="fr-FR" altLang="fr-FR">
                <a:solidFill>
                  <a:schemeClr val="bg1"/>
                </a:solidFill>
              </a:rPr>
              <a:t>Copenhague</a:t>
            </a:r>
            <a:r>
              <a:rPr lang="fr-FR" altLang="fr-FR"/>
              <a:t> </a:t>
            </a:r>
          </a:p>
        </p:txBody>
      </p:sp>
      <p:sp>
        <p:nvSpPr>
          <p:cNvPr id="52" name="ZoneTexte 5"/>
          <p:cNvSpPr txBox="1">
            <a:spLocks noChangeArrowheads="1"/>
          </p:cNvSpPr>
          <p:nvPr/>
        </p:nvSpPr>
        <p:spPr bwMode="auto">
          <a:xfrm>
            <a:off x="3889375" y="1274145"/>
            <a:ext cx="1484313" cy="23399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l"/>
              <a:defRPr sz="2000" b="1">
                <a:solidFill>
                  <a:schemeClr val="accent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47920"/>
              </a:buClr>
              <a:buFont typeface="Verdana" pitchFamily="34" charset="0"/>
              <a:buChar char="&gt;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DCF41"/>
              </a:buClr>
              <a:buSzPct val="80000"/>
              <a:buFont typeface="Courier New" pitchFamily="49" charset="0"/>
              <a:buChar char="o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0006C"/>
              </a:buClr>
              <a:buFont typeface="Arial" charset="0"/>
              <a:buChar char="»"/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006C"/>
              </a:buClr>
              <a:buFont typeface="Arial" charset="0"/>
              <a:buChar char="»"/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006C"/>
              </a:buClr>
              <a:buFont typeface="Arial" charset="0"/>
              <a:buChar char="»"/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006C"/>
              </a:buClr>
              <a:buFont typeface="Arial" charset="0"/>
              <a:buChar char="»"/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0006C"/>
              </a:buClr>
              <a:buFont typeface="Arial" charset="0"/>
              <a:buChar char="»"/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1600">
                <a:solidFill>
                  <a:schemeClr val="tx1"/>
                </a:solidFill>
                <a:latin typeface="Arial" charset="0"/>
                <a:cs typeface="Arial" charset="0"/>
              </a:rPr>
              <a:t>2009</a:t>
            </a:r>
          </a:p>
        </p:txBody>
      </p:sp>
      <p:sp>
        <p:nvSpPr>
          <p:cNvPr id="53" name="ZoneTexte 6"/>
          <p:cNvSpPr txBox="1">
            <a:spLocks noChangeArrowheads="1"/>
          </p:cNvSpPr>
          <p:nvPr/>
        </p:nvSpPr>
        <p:spPr bwMode="auto">
          <a:xfrm>
            <a:off x="5516563" y="1274145"/>
            <a:ext cx="2822575" cy="2762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SzPct val="125000"/>
              <a:buFont typeface="Arial" pitchFamily="34" charset="0"/>
              <a:buChar char="▪"/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SzPct val="12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SzPct val="120000"/>
              <a:buFont typeface="Arial" pitchFamily="34" charset="0"/>
              <a:buChar char="▫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ClrTx/>
            </a:pPr>
            <a:r>
              <a:rPr lang="fr-FR" altLang="fr-FR">
                <a:solidFill>
                  <a:schemeClr val="bg1"/>
                </a:solidFill>
              </a:rPr>
              <a:t>Paris</a:t>
            </a:r>
          </a:p>
        </p:txBody>
      </p:sp>
      <p:sp>
        <p:nvSpPr>
          <p:cNvPr id="54" name="ZoneTexte 7"/>
          <p:cNvSpPr txBox="1">
            <a:spLocks noChangeArrowheads="1"/>
          </p:cNvSpPr>
          <p:nvPr/>
        </p:nvSpPr>
        <p:spPr bwMode="auto">
          <a:xfrm>
            <a:off x="390870" y="1950716"/>
            <a:ext cx="25939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SzPct val="125000"/>
              <a:buFont typeface="Arial" pitchFamily="34" charset="0"/>
              <a:buChar char="▪"/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SzPct val="12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SzPct val="120000"/>
              <a:buFont typeface="Arial" pitchFamily="34" charset="0"/>
              <a:buChar char="▫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Tx/>
              <a:buFont typeface="Wingdings" pitchFamily="2" charset="2"/>
              <a:buChar char="q"/>
            </a:pPr>
            <a:r>
              <a:rPr lang="fr-FR" altLang="fr-FR" sz="1100" b="0" dirty="0">
                <a:cs typeface="Arial" pitchFamily="34" charset="0"/>
              </a:rPr>
              <a:t>Modèle bancaire mis en avant</a:t>
            </a:r>
          </a:p>
        </p:txBody>
      </p:sp>
      <p:sp>
        <p:nvSpPr>
          <p:cNvPr id="55" name="ZoneTexte 8"/>
          <p:cNvSpPr txBox="1">
            <a:spLocks noChangeArrowheads="1"/>
          </p:cNvSpPr>
          <p:nvPr/>
        </p:nvSpPr>
        <p:spPr bwMode="auto">
          <a:xfrm>
            <a:off x="5491828" y="1843740"/>
            <a:ext cx="25923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SzPct val="125000"/>
              <a:buFont typeface="Arial" pitchFamily="34" charset="0"/>
              <a:buChar char="▪"/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SzPct val="12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SzPct val="120000"/>
              <a:buFont typeface="Arial" pitchFamily="34" charset="0"/>
              <a:buChar char="▫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Tx/>
              <a:buFont typeface="Wingdings" pitchFamily="2" charset="2"/>
              <a:buChar char="q"/>
            </a:pPr>
            <a:r>
              <a:rPr lang="fr-FR" altLang="fr-FR" sz="1100" b="0" dirty="0">
                <a:cs typeface="Arial" pitchFamily="34" charset="0"/>
              </a:rPr>
              <a:t>Modèle financier mis en avant</a:t>
            </a:r>
          </a:p>
        </p:txBody>
      </p:sp>
      <p:sp>
        <p:nvSpPr>
          <p:cNvPr id="56" name="ZoneTexte 9"/>
          <p:cNvSpPr txBox="1">
            <a:spLocks noChangeArrowheads="1"/>
          </p:cNvSpPr>
          <p:nvPr/>
        </p:nvSpPr>
        <p:spPr bwMode="auto">
          <a:xfrm>
            <a:off x="378837" y="2209989"/>
            <a:ext cx="329102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SzPct val="125000"/>
              <a:buFont typeface="Arial" pitchFamily="34" charset="0"/>
              <a:buChar char="▪"/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SzPct val="12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SzPct val="120000"/>
              <a:buFont typeface="Arial" pitchFamily="34" charset="0"/>
              <a:buChar char="▫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Tx/>
              <a:buFont typeface="Wingdings" pitchFamily="2" charset="2"/>
              <a:buChar char="q"/>
            </a:pPr>
            <a:r>
              <a:rPr lang="fr-FR" altLang="fr-FR" sz="1100" b="0" dirty="0">
                <a:cs typeface="Arial" pitchFamily="34" charset="0"/>
              </a:rPr>
              <a:t>Produit emblématique : livret vert - </a:t>
            </a:r>
            <a:r>
              <a:rPr lang="fr-FR" altLang="fr-FR" sz="1100" b="0" dirty="0" err="1">
                <a:cs typeface="Arial" pitchFamily="34" charset="0"/>
              </a:rPr>
              <a:t>écoPTZ</a:t>
            </a:r>
            <a:endParaRPr lang="fr-FR" altLang="fr-FR" sz="1100" b="0" dirty="0">
              <a:cs typeface="Arial" pitchFamily="34" charset="0"/>
            </a:endParaRPr>
          </a:p>
        </p:txBody>
      </p:sp>
      <p:sp>
        <p:nvSpPr>
          <p:cNvPr id="57" name="ZoneTexte 10"/>
          <p:cNvSpPr txBox="1">
            <a:spLocks noChangeArrowheads="1"/>
          </p:cNvSpPr>
          <p:nvPr/>
        </p:nvSpPr>
        <p:spPr bwMode="auto">
          <a:xfrm>
            <a:off x="5438775" y="2144888"/>
            <a:ext cx="35274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SzPct val="125000"/>
              <a:buFont typeface="Arial" pitchFamily="34" charset="0"/>
              <a:buChar char="▪"/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SzPct val="12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SzPct val="120000"/>
              <a:buFont typeface="Arial" pitchFamily="34" charset="0"/>
              <a:buChar char="▫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Tx/>
              <a:buFont typeface="Wingdings" pitchFamily="2" charset="2"/>
              <a:buChar char="q"/>
            </a:pPr>
            <a:r>
              <a:rPr lang="fr-FR" altLang="fr-FR" sz="1100" b="0" dirty="0">
                <a:cs typeface="Arial" pitchFamily="34" charset="0"/>
              </a:rPr>
              <a:t>Produit emblématique : green bond - ISR</a:t>
            </a:r>
          </a:p>
        </p:txBody>
      </p:sp>
      <p:sp>
        <p:nvSpPr>
          <p:cNvPr id="58" name="ZoneTexte 11"/>
          <p:cNvSpPr txBox="1">
            <a:spLocks noChangeArrowheads="1"/>
          </p:cNvSpPr>
          <p:nvPr/>
        </p:nvSpPr>
        <p:spPr bwMode="auto">
          <a:xfrm>
            <a:off x="364750" y="2490416"/>
            <a:ext cx="30575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SzPct val="125000"/>
              <a:buFont typeface="Arial" pitchFamily="34" charset="0"/>
              <a:buChar char="▪"/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SzPct val="12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SzPct val="120000"/>
              <a:buFont typeface="Arial" pitchFamily="34" charset="0"/>
              <a:buChar char="▫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Tx/>
              <a:buFont typeface="Wingdings" pitchFamily="2" charset="2"/>
              <a:buChar char="q"/>
            </a:pPr>
            <a:r>
              <a:rPr lang="fr-FR" altLang="fr-FR" sz="1100" b="0" dirty="0">
                <a:cs typeface="Arial" pitchFamily="34" charset="0"/>
              </a:rPr>
              <a:t>Leadership européen : NL – RFA – France </a:t>
            </a:r>
          </a:p>
        </p:txBody>
      </p:sp>
      <p:sp>
        <p:nvSpPr>
          <p:cNvPr id="59" name="ZoneTexte 12"/>
          <p:cNvSpPr txBox="1">
            <a:spLocks noChangeArrowheads="1"/>
          </p:cNvSpPr>
          <p:nvPr/>
        </p:nvSpPr>
        <p:spPr bwMode="auto">
          <a:xfrm>
            <a:off x="5427663" y="2435736"/>
            <a:ext cx="39449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SzPct val="125000"/>
              <a:buFont typeface="Arial" pitchFamily="34" charset="0"/>
              <a:buChar char="▪"/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SzPct val="12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SzPct val="120000"/>
              <a:buFont typeface="Arial" pitchFamily="34" charset="0"/>
              <a:buChar char="▫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Tx/>
              <a:buFont typeface="Wingdings" pitchFamily="2" charset="2"/>
              <a:buChar char="q"/>
            </a:pPr>
            <a:r>
              <a:rPr lang="fr-FR" altLang="fr-FR" sz="1100" b="0">
                <a:cs typeface="Arial" pitchFamily="34" charset="0"/>
              </a:rPr>
              <a:t>Leadership anglo-saxon : Londres – Chine - USA</a:t>
            </a:r>
          </a:p>
        </p:txBody>
      </p:sp>
      <p:sp>
        <p:nvSpPr>
          <p:cNvPr id="60" name="ZoneTexte 14"/>
          <p:cNvSpPr txBox="1">
            <a:spLocks noChangeArrowheads="1"/>
          </p:cNvSpPr>
          <p:nvPr/>
        </p:nvSpPr>
        <p:spPr bwMode="auto">
          <a:xfrm>
            <a:off x="5478973" y="1597201"/>
            <a:ext cx="30575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SzPct val="125000"/>
              <a:buFont typeface="Arial" pitchFamily="34" charset="0"/>
              <a:buChar char="▪"/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SzPct val="12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SzPct val="120000"/>
              <a:buFont typeface="Arial" pitchFamily="34" charset="0"/>
              <a:buChar char="▫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Tx/>
              <a:buFont typeface="Wingdings" pitchFamily="2" charset="2"/>
              <a:buChar char="q"/>
            </a:pPr>
            <a:r>
              <a:rPr lang="fr-FR" altLang="fr-FR" sz="1100" b="0" dirty="0">
                <a:cs typeface="Arial" pitchFamily="34" charset="0"/>
              </a:rPr>
              <a:t>Demande d’un prix carbone</a:t>
            </a:r>
          </a:p>
        </p:txBody>
      </p:sp>
      <p:sp>
        <p:nvSpPr>
          <p:cNvPr id="61" name="ZoneTexte 15"/>
          <p:cNvSpPr txBox="1">
            <a:spLocks noChangeArrowheads="1"/>
          </p:cNvSpPr>
          <p:nvPr/>
        </p:nvSpPr>
        <p:spPr bwMode="auto">
          <a:xfrm>
            <a:off x="320832" y="3665891"/>
            <a:ext cx="35480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SzPct val="125000"/>
              <a:buFont typeface="Arial" pitchFamily="34" charset="0"/>
              <a:buChar char="▪"/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SzPct val="12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SzPct val="120000"/>
              <a:buFont typeface="Arial" pitchFamily="34" charset="0"/>
              <a:buChar char="▫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Tx/>
              <a:buFont typeface="Wingdings" pitchFamily="2" charset="2"/>
              <a:buChar char="q"/>
            </a:pPr>
            <a:r>
              <a:rPr lang="fr-FR" altLang="fr-FR" sz="1100" b="0" dirty="0">
                <a:cs typeface="Arial" pitchFamily="34" charset="0"/>
              </a:rPr>
              <a:t>La banque n’est pas différenciée des filières économiques dans les mesures internationales </a:t>
            </a:r>
          </a:p>
        </p:txBody>
      </p:sp>
      <p:sp>
        <p:nvSpPr>
          <p:cNvPr id="62" name="ZoneTexte 16"/>
          <p:cNvSpPr txBox="1">
            <a:spLocks noChangeArrowheads="1"/>
          </p:cNvSpPr>
          <p:nvPr/>
        </p:nvSpPr>
        <p:spPr bwMode="auto">
          <a:xfrm>
            <a:off x="5427663" y="3764933"/>
            <a:ext cx="357278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SzPct val="125000"/>
              <a:buFont typeface="Arial" pitchFamily="34" charset="0"/>
              <a:buChar char="▪"/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SzPct val="12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SzPct val="120000"/>
              <a:buFont typeface="Arial" pitchFamily="34" charset="0"/>
              <a:buChar char="▫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Tx/>
              <a:buFont typeface="Wingdings" pitchFamily="2" charset="2"/>
              <a:buChar char="q"/>
            </a:pPr>
            <a:r>
              <a:rPr lang="fr-FR" altLang="fr-FR" sz="1100" b="0" dirty="0">
                <a:cs typeface="Arial" pitchFamily="34" charset="0"/>
              </a:rPr>
              <a:t>La banque voit ses critères d’intervention traités spécifiquement : lutte d’influence entre modèle UK et continental </a:t>
            </a:r>
          </a:p>
        </p:txBody>
      </p:sp>
      <p:sp>
        <p:nvSpPr>
          <p:cNvPr id="63" name="ZoneTexte 17"/>
          <p:cNvSpPr txBox="1">
            <a:spLocks noChangeArrowheads="1"/>
          </p:cNvSpPr>
          <p:nvPr/>
        </p:nvSpPr>
        <p:spPr bwMode="auto">
          <a:xfrm>
            <a:off x="375387" y="2844977"/>
            <a:ext cx="35480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SzPct val="125000"/>
              <a:buFont typeface="Arial" pitchFamily="34" charset="0"/>
              <a:buChar char="▪"/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SzPct val="12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SzPct val="120000"/>
              <a:buFont typeface="Arial" pitchFamily="34" charset="0"/>
              <a:buChar char="▫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Tx/>
              <a:buFont typeface="Wingdings" pitchFamily="2" charset="2"/>
              <a:buChar char="q"/>
            </a:pPr>
            <a:r>
              <a:rPr lang="fr-FR" altLang="fr-FR" sz="1100" b="0" dirty="0">
                <a:cs typeface="Arial" pitchFamily="34" charset="0"/>
              </a:rPr>
              <a:t>ENR – efficacité énergétique : marché diffus  et rentabilité infra-marché : soutien public sur le prix</a:t>
            </a:r>
          </a:p>
        </p:txBody>
      </p:sp>
      <p:sp>
        <p:nvSpPr>
          <p:cNvPr id="64" name="ZoneTexte 18"/>
          <p:cNvSpPr txBox="1">
            <a:spLocks noChangeArrowheads="1"/>
          </p:cNvSpPr>
          <p:nvPr/>
        </p:nvSpPr>
        <p:spPr bwMode="auto">
          <a:xfrm>
            <a:off x="5427663" y="2758158"/>
            <a:ext cx="35274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SzPct val="125000"/>
              <a:buFont typeface="Arial" pitchFamily="34" charset="0"/>
              <a:buChar char="▪"/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SzPct val="12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SzPct val="120000"/>
              <a:buFont typeface="Arial" pitchFamily="34" charset="0"/>
              <a:buChar char="▫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Tx/>
              <a:buFont typeface="Wingdings" pitchFamily="2" charset="2"/>
              <a:buChar char="q"/>
            </a:pPr>
            <a:r>
              <a:rPr lang="fr-FR" altLang="fr-FR" sz="1100" b="0" dirty="0">
                <a:cs typeface="Arial" pitchFamily="34" charset="0"/>
              </a:rPr>
              <a:t>ENR – efficacité énergétique : marché dense et rentabilité de marché : : soutien public sur le risque </a:t>
            </a:r>
          </a:p>
        </p:txBody>
      </p:sp>
      <p:sp>
        <p:nvSpPr>
          <p:cNvPr id="65" name="ZoneTexte 7"/>
          <p:cNvSpPr txBox="1">
            <a:spLocks noChangeArrowheads="1"/>
          </p:cNvSpPr>
          <p:nvPr/>
        </p:nvSpPr>
        <p:spPr bwMode="auto">
          <a:xfrm>
            <a:off x="343915" y="3275189"/>
            <a:ext cx="35750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SzPct val="125000"/>
              <a:buFont typeface="Arial" pitchFamily="34" charset="0"/>
              <a:buChar char="▪"/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SzPct val="12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SzPct val="120000"/>
              <a:buFont typeface="Arial" pitchFamily="34" charset="0"/>
              <a:buChar char="▫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Tx/>
              <a:buFont typeface="Wingdings" pitchFamily="2" charset="2"/>
              <a:buChar char="q"/>
            </a:pPr>
            <a:r>
              <a:rPr lang="fr-FR" altLang="fr-FR" sz="1100" b="0" dirty="0">
                <a:cs typeface="Arial" pitchFamily="34" charset="0"/>
              </a:rPr>
              <a:t>Démarche Botton up des pratiques de financements verts consolidées par les Etats et l’Europe  </a:t>
            </a:r>
          </a:p>
        </p:txBody>
      </p:sp>
      <p:sp>
        <p:nvSpPr>
          <p:cNvPr id="66" name="ZoneTexte 7"/>
          <p:cNvSpPr txBox="1">
            <a:spLocks noChangeArrowheads="1"/>
          </p:cNvSpPr>
          <p:nvPr/>
        </p:nvSpPr>
        <p:spPr bwMode="auto">
          <a:xfrm>
            <a:off x="5438775" y="3235004"/>
            <a:ext cx="37052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SzPct val="125000"/>
              <a:buFont typeface="Arial" pitchFamily="34" charset="0"/>
              <a:buChar char="▪"/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SzPct val="12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SzPct val="120000"/>
              <a:buFont typeface="Arial" pitchFamily="34" charset="0"/>
              <a:buChar char="▫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Tx/>
              <a:buFont typeface="Wingdings" pitchFamily="2" charset="2"/>
              <a:buChar char="q"/>
            </a:pPr>
            <a:r>
              <a:rPr lang="fr-FR" altLang="fr-FR" sz="1100" b="0" dirty="0">
                <a:cs typeface="Arial" pitchFamily="34" charset="0"/>
              </a:rPr>
              <a:t>Démarche Top Down des pratiques de financements verts appliquées par les Etats et l’Europe  </a:t>
            </a:r>
          </a:p>
        </p:txBody>
      </p:sp>
      <p:sp>
        <p:nvSpPr>
          <p:cNvPr id="67" name="ZoneTexte 1"/>
          <p:cNvSpPr txBox="1">
            <a:spLocks noChangeArrowheads="1"/>
          </p:cNvSpPr>
          <p:nvPr/>
        </p:nvSpPr>
        <p:spPr bwMode="auto">
          <a:xfrm>
            <a:off x="3889375" y="1739283"/>
            <a:ext cx="148431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SzPct val="125000"/>
              <a:buFont typeface="Arial" pitchFamily="34" charset="0"/>
              <a:buChar char="▪"/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SzPct val="12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SzPct val="120000"/>
              <a:buFont typeface="Arial" pitchFamily="34" charset="0"/>
              <a:buChar char="▫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ClrTx/>
            </a:pPr>
            <a:r>
              <a:rPr lang="fr-FR" altLang="fr-FR" sz="1400" b="1" dirty="0">
                <a:solidFill>
                  <a:schemeClr val="tx2"/>
                </a:solidFill>
                <a:latin typeface="+mn-lt"/>
              </a:rPr>
              <a:t>La bascule de </a:t>
            </a:r>
            <a:r>
              <a:rPr lang="fr-FR" altLang="fr-FR" sz="1400" b="1" dirty="0" err="1">
                <a:solidFill>
                  <a:schemeClr val="tx2"/>
                </a:solidFill>
                <a:latin typeface="+mn-lt"/>
              </a:rPr>
              <a:t>copenhague</a:t>
            </a:r>
            <a:endParaRPr lang="fr-FR" altLang="fr-FR" sz="1400" b="1" dirty="0">
              <a:solidFill>
                <a:schemeClr val="tx2"/>
              </a:solidFill>
              <a:latin typeface="+mn-lt"/>
            </a:endParaRPr>
          </a:p>
          <a:p>
            <a:pPr algn="ctr" eaLnBrk="1" hangingPunct="1">
              <a:buClrTx/>
            </a:pPr>
            <a:r>
              <a:rPr lang="fr-FR" altLang="fr-FR" sz="1400" b="1" u="sng" dirty="0">
                <a:solidFill>
                  <a:schemeClr val="tx2"/>
                </a:solidFill>
                <a:latin typeface="+mn-lt"/>
              </a:rPr>
              <a:t>= </a:t>
            </a:r>
          </a:p>
          <a:p>
            <a:pPr algn="ctr" eaLnBrk="1" hangingPunct="1">
              <a:buClrTx/>
            </a:pPr>
            <a:r>
              <a:rPr lang="fr-FR" altLang="fr-FR" sz="1400" b="1" dirty="0">
                <a:solidFill>
                  <a:schemeClr val="tx2"/>
                </a:solidFill>
                <a:latin typeface="+mn-lt"/>
              </a:rPr>
              <a:t>Passage d’un financement bancaire à financement de marché </a:t>
            </a:r>
          </a:p>
        </p:txBody>
      </p: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1192275"/>
            <a:ext cx="8477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8" y="1193183"/>
            <a:ext cx="534987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ZoneTexte 13"/>
          <p:cNvSpPr txBox="1">
            <a:spLocks noChangeArrowheads="1"/>
          </p:cNvSpPr>
          <p:nvPr/>
        </p:nvSpPr>
        <p:spPr bwMode="auto">
          <a:xfrm>
            <a:off x="408045" y="1687877"/>
            <a:ext cx="30575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SzPct val="125000"/>
              <a:buFont typeface="Arial" pitchFamily="34" charset="0"/>
              <a:buChar char="▪"/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SzPct val="12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SzPct val="120000"/>
              <a:buFont typeface="Arial" pitchFamily="34" charset="0"/>
              <a:buChar char="▫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Tx/>
              <a:buFont typeface="Wingdings" pitchFamily="2" charset="2"/>
              <a:buChar char="q"/>
            </a:pPr>
            <a:r>
              <a:rPr lang="fr-FR" altLang="fr-FR" sz="1100" b="0" dirty="0">
                <a:cs typeface="Arial" pitchFamily="34" charset="0"/>
              </a:rPr>
              <a:t>Refus d’un marché carbone mondial</a:t>
            </a:r>
          </a:p>
        </p:txBody>
      </p:sp>
      <p:sp>
        <p:nvSpPr>
          <p:cNvPr id="71" name="Rectangle 70"/>
          <p:cNvSpPr/>
          <p:nvPr/>
        </p:nvSpPr>
        <p:spPr>
          <a:xfrm>
            <a:off x="364750" y="4204781"/>
            <a:ext cx="87884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Wingdings 3" panose="05040102010807070707" pitchFamily="18" charset="2"/>
              <a:buChar char="â"/>
              <a:defRPr/>
            </a:pPr>
            <a:r>
              <a:rPr lang="fr-FR" altLang="fr-FR" sz="1100" dirty="0">
                <a:latin typeface="Arial" charset="0"/>
                <a:cs typeface="Arial" charset="0"/>
              </a:rPr>
              <a:t>Une compétition économique derrière les questions de climat </a:t>
            </a:r>
          </a:p>
          <a:p>
            <a:pPr marL="171450" indent="-171450">
              <a:buFont typeface="Wingdings 3" panose="05040102010807070707" pitchFamily="18" charset="2"/>
              <a:buChar char="â"/>
              <a:defRPr/>
            </a:pPr>
            <a:r>
              <a:rPr lang="fr-FR" altLang="fr-FR" sz="1100" dirty="0">
                <a:latin typeface="Arial" charset="0"/>
                <a:cs typeface="Arial" charset="0"/>
              </a:rPr>
              <a:t>Un modèle de financement top-down dominé par les solutions de marché</a:t>
            </a:r>
          </a:p>
          <a:p>
            <a:pPr marL="171450" indent="-171450">
              <a:buFont typeface="Wingdings 3" panose="05040102010807070707" pitchFamily="18" charset="2"/>
              <a:buChar char="â"/>
              <a:defRPr/>
            </a:pPr>
            <a:r>
              <a:rPr lang="fr-FR" altLang="fr-FR" sz="1100" dirty="0">
                <a:latin typeface="Arial" charset="0"/>
                <a:cs typeface="Arial" charset="0"/>
              </a:rPr>
              <a:t>Incompatibilité des outils de marchés avec le régionalisation des marchés et de l’emploi qui oblige une approche </a:t>
            </a:r>
            <a:r>
              <a:rPr lang="fr-FR" altLang="fr-FR" sz="1100" dirty="0" err="1">
                <a:latin typeface="Arial" charset="0"/>
                <a:cs typeface="Arial" charset="0"/>
              </a:rPr>
              <a:t>bottom</a:t>
            </a:r>
            <a:r>
              <a:rPr lang="fr-FR" altLang="fr-FR" sz="1100" dirty="0">
                <a:latin typeface="Arial" charset="0"/>
                <a:cs typeface="Arial" charset="0"/>
              </a:rPr>
              <a:t>-up </a:t>
            </a:r>
          </a:p>
          <a:p>
            <a:pPr marL="171450" indent="-171450">
              <a:buFont typeface="Wingdings 3" panose="05040102010807070707" pitchFamily="18" charset="2"/>
              <a:buChar char="â"/>
              <a:defRPr/>
            </a:pPr>
            <a:r>
              <a:rPr lang="fr-FR" altLang="fr-FR" sz="1100" dirty="0">
                <a:latin typeface="Arial" charset="0"/>
                <a:cs typeface="Arial" charset="0"/>
              </a:rPr>
              <a:t>Risque de blocage d’accès des acteurs régionaux / </a:t>
            </a:r>
            <a:r>
              <a:rPr lang="fr-FR" altLang="fr-FR" sz="1100" dirty="0" err="1">
                <a:latin typeface="Arial" charset="0"/>
                <a:cs typeface="Arial" charset="0"/>
              </a:rPr>
              <a:t>retail</a:t>
            </a:r>
            <a:r>
              <a:rPr lang="fr-FR" altLang="fr-FR" sz="1100" dirty="0">
                <a:latin typeface="Arial" charset="0"/>
                <a:cs typeface="Arial" charset="0"/>
              </a:rPr>
              <a:t> aux financement verts - assurance</a:t>
            </a:r>
          </a:p>
          <a:p>
            <a:pPr marL="171450" indent="-171450">
              <a:buFont typeface="Wingdings 3" panose="05040102010807070707" pitchFamily="18" charset="2"/>
              <a:buChar char="â"/>
              <a:defRPr/>
            </a:pPr>
            <a:r>
              <a:rPr lang="fr-FR" altLang="fr-FR" sz="1100" dirty="0">
                <a:latin typeface="Arial" charset="0"/>
                <a:cs typeface="Arial" charset="0"/>
              </a:rPr>
              <a:t>Compétition entre marchés carbone étrangers alternatifs et le marché carbone européen éteint 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24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281175"/>
            <a:ext cx="8093366" cy="763525"/>
          </a:xfrm>
        </p:spPr>
        <p:txBody>
          <a:bodyPr>
            <a:normAutofit/>
          </a:bodyPr>
          <a:lstStyle/>
          <a:p>
            <a:pPr marL="0" indent="0"/>
            <a:r>
              <a:rPr lang="pt-BR" altLang="en-US" dirty="0">
                <a:cs typeface="Arial" pitchFamily="34" charset="0"/>
                <a:sym typeface="Arial" pitchFamily="34" charset="0"/>
              </a:rPr>
              <a:t>La compétition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686" y="1304925"/>
            <a:ext cx="31527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"/>
          <p:cNvGrpSpPr>
            <a:grpSpLocks/>
          </p:cNvGrpSpPr>
          <p:nvPr/>
        </p:nvGrpSpPr>
        <p:grpSpPr bwMode="auto">
          <a:xfrm>
            <a:off x="754376" y="1571461"/>
            <a:ext cx="5073588" cy="3443569"/>
            <a:chOff x="3144772" y="2593976"/>
            <a:chExt cx="4144336" cy="2999576"/>
          </a:xfrm>
        </p:grpSpPr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466" r="50000"/>
            <a:stretch>
              <a:fillRect/>
            </a:stretch>
          </p:blipFill>
          <p:spPr bwMode="auto">
            <a:xfrm>
              <a:off x="3375385" y="2948048"/>
              <a:ext cx="2181225" cy="208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3144772" y="4993396"/>
              <a:ext cx="4144336" cy="600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buSzPct val="125000"/>
                <a:buFont typeface="Arial" pitchFamily="34" charset="0"/>
                <a:buChar char="▪"/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buSzPct val="120000"/>
                <a:buFont typeface="Arial" pitchFamily="34" charset="0"/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buSzPct val="120000"/>
                <a:buFont typeface="Arial" pitchFamily="34" charset="0"/>
                <a:buChar char="▫"/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buSzPct val="89000"/>
                <a:buFont typeface="Arial" pitchFamily="34" charset="0"/>
                <a:buChar char="-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ClrTx/>
              </a:pPr>
              <a:r>
                <a:rPr lang="fr-FR" altLang="fr-FR" sz="1100" dirty="0"/>
                <a:t>2015</a:t>
              </a:r>
              <a:r>
                <a:rPr lang="fr-FR" altLang="fr-FR" sz="1100" b="0" dirty="0"/>
                <a:t> : 5 UK-US </a:t>
              </a:r>
              <a:r>
                <a:rPr lang="fr-FR" altLang="fr-FR" sz="1100" b="0" dirty="0" err="1"/>
                <a:t>banks</a:t>
              </a:r>
              <a:r>
                <a:rPr lang="fr-FR" altLang="fr-FR" sz="1100" b="0" dirty="0"/>
                <a:t> in world top 5 </a:t>
              </a:r>
            </a:p>
            <a:p>
              <a:pPr eaLnBrk="1" hangingPunct="1">
                <a:buClrTx/>
              </a:pPr>
              <a:r>
                <a:rPr lang="fr-FR" altLang="fr-FR" sz="1100" b="0" dirty="0"/>
                <a:t>59 % of large </a:t>
              </a:r>
              <a:r>
                <a:rPr lang="fr-FR" altLang="fr-FR" sz="1100" b="0" dirty="0" err="1"/>
                <a:t>financial</a:t>
              </a:r>
              <a:r>
                <a:rPr lang="fr-FR" altLang="fr-FR" sz="1100" b="0" dirty="0"/>
                <a:t> </a:t>
              </a:r>
              <a:r>
                <a:rPr lang="fr-FR" altLang="fr-FR" sz="1100" b="0" dirty="0" err="1"/>
                <a:t>operations</a:t>
              </a:r>
              <a:r>
                <a:rPr lang="fr-FR" altLang="fr-FR" sz="1100" b="0" dirty="0"/>
                <a:t> vs 48 % in 2009. </a:t>
              </a:r>
            </a:p>
            <a:p>
              <a:pPr eaLnBrk="1" hangingPunct="1">
                <a:buClrTx/>
              </a:pPr>
              <a:r>
                <a:rPr lang="fr-FR" altLang="fr-FR" sz="1100" b="0" dirty="0"/>
                <a:t>31% </a:t>
              </a:r>
              <a:r>
                <a:rPr lang="fr-FR" altLang="fr-FR" sz="1100" b="0" dirty="0" err="1"/>
                <a:t>European</a:t>
              </a:r>
              <a:r>
                <a:rPr lang="fr-FR" altLang="fr-FR" sz="1100" b="0" dirty="0"/>
                <a:t> CIB </a:t>
              </a:r>
              <a:r>
                <a:rPr lang="fr-FR" altLang="fr-FR" sz="1100" b="0" dirty="0" err="1"/>
                <a:t>market</a:t>
              </a:r>
              <a:r>
                <a:rPr lang="fr-FR" altLang="fr-FR" sz="1100" b="0" dirty="0"/>
                <a:t> </a:t>
              </a:r>
              <a:r>
                <a:rPr lang="fr-FR" altLang="fr-FR" sz="1100" b="0" dirty="0" err="1"/>
                <a:t>share</a:t>
              </a:r>
              <a:r>
                <a:rPr lang="fr-FR" altLang="fr-FR" sz="1100" b="0" dirty="0"/>
                <a:t> vs 31 % in 2009. </a:t>
              </a:r>
            </a:p>
          </p:txBody>
        </p:sp>
        <p:sp>
          <p:nvSpPr>
            <p:cNvPr id="18" name="ZoneTexte 28"/>
            <p:cNvSpPr txBox="1">
              <a:spLocks noChangeArrowheads="1"/>
            </p:cNvSpPr>
            <p:nvPr/>
          </p:nvSpPr>
          <p:spPr bwMode="auto">
            <a:xfrm>
              <a:off x="3441700" y="2593976"/>
              <a:ext cx="1674813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buSzPct val="125000"/>
                <a:buFont typeface="Arial" pitchFamily="34" charset="0"/>
                <a:buChar char="▪"/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buSzPct val="120000"/>
                <a:buFont typeface="Arial" pitchFamily="34" charset="0"/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buSzPct val="120000"/>
                <a:buFont typeface="Arial" pitchFamily="34" charset="0"/>
                <a:buChar char="▫"/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buSzPct val="89000"/>
                <a:buFont typeface="Arial" pitchFamily="34" charset="0"/>
                <a:buChar char="-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ClrTx/>
              </a:pPr>
              <a:r>
                <a:rPr lang="fr-FR" altLang="fr-FR"/>
                <a:t>Leadership on CIB   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272" y="3295650"/>
            <a:ext cx="31623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6447" y="1209457"/>
            <a:ext cx="6015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  <a:defRPr/>
            </a:pPr>
            <a:r>
              <a:rPr lang="fr-FR" altLang="fr-FR" dirty="0">
                <a:solidFill>
                  <a:srgbClr val="00585A"/>
                </a:solidFill>
                <a:sym typeface="Arial"/>
              </a:rPr>
              <a:t>Banques US leaders en BFI (financement grands projets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85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281175"/>
            <a:ext cx="8093366" cy="763525"/>
          </a:xfrm>
        </p:spPr>
        <p:txBody>
          <a:bodyPr>
            <a:normAutofit/>
          </a:bodyPr>
          <a:lstStyle/>
          <a:p>
            <a:pPr marL="0" indent="0"/>
            <a:r>
              <a:rPr lang="pt-BR" altLang="en-US" dirty="0">
                <a:cs typeface="Arial" pitchFamily="34" charset="0"/>
                <a:sym typeface="Arial" pitchFamily="34" charset="0"/>
              </a:rPr>
              <a:t>La compétition </a:t>
            </a:r>
            <a:endParaRPr lang="en-US" dirty="0"/>
          </a:p>
        </p:txBody>
      </p:sp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5030116" y="1710051"/>
            <a:ext cx="3778924" cy="3080616"/>
            <a:chOff x="5342895" y="2578755"/>
            <a:chExt cx="3779212" cy="3081078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8240" y="2858410"/>
              <a:ext cx="3294753" cy="2261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5342895" y="5105752"/>
              <a:ext cx="3779212" cy="554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buSzPct val="125000"/>
                <a:buFont typeface="Arial" pitchFamily="34" charset="0"/>
                <a:buChar char="▪"/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buSzPct val="120000"/>
                <a:buFont typeface="Arial" pitchFamily="34" charset="0"/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buSzPct val="120000"/>
                <a:buFont typeface="Arial" pitchFamily="34" charset="0"/>
                <a:buChar char="▫"/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buSzPct val="89000"/>
                <a:buFont typeface="Arial" pitchFamily="34" charset="0"/>
                <a:buChar char="-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ClrTx/>
              </a:pPr>
              <a:r>
                <a:rPr lang="en-US" altLang="fr-FR" sz="1000" b="0" dirty="0"/>
                <a:t>2016 : 4 Chinese banks in world top 5: ICBC (Industrial and Commercial Bank of China), CCB (China Construction Bank), BOC (Bank of China), ABC (Agricultural Bank of China</a:t>
              </a:r>
              <a:r>
                <a:rPr lang="en-US" altLang="fr-FR" sz="1000" dirty="0"/>
                <a:t>)</a:t>
              </a:r>
              <a:endParaRPr lang="en-US" altLang="fr-FR" sz="1000" b="0" dirty="0"/>
            </a:p>
          </p:txBody>
        </p:sp>
        <p:sp>
          <p:nvSpPr>
            <p:cNvPr id="13" name="ZoneTexte 29"/>
            <p:cNvSpPr txBox="1">
              <a:spLocks noChangeArrowheads="1"/>
            </p:cNvSpPr>
            <p:nvPr/>
          </p:nvSpPr>
          <p:spPr bwMode="auto">
            <a:xfrm>
              <a:off x="6129563" y="2578755"/>
              <a:ext cx="2352106" cy="277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buSzPct val="125000"/>
                <a:buFont typeface="Arial" pitchFamily="34" charset="0"/>
                <a:buChar char="▪"/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buSzPct val="120000"/>
                <a:buFont typeface="Arial" pitchFamily="34" charset="0"/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buSzPct val="120000"/>
                <a:buFont typeface="Arial" pitchFamily="34" charset="0"/>
                <a:buChar char="▫"/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buSzPct val="89000"/>
                <a:buFont typeface="Arial" pitchFamily="34" charset="0"/>
                <a:buChar char="-"/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ClrTx/>
              </a:pPr>
              <a:r>
                <a:rPr lang="fr-FR" altLang="fr-FR" dirty="0"/>
                <a:t>Analyse des capacités de dette </a:t>
              </a:r>
            </a:p>
          </p:txBody>
        </p:sp>
      </p:grpSp>
      <p:pic>
        <p:nvPicPr>
          <p:cNvPr id="15" name="Imag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2376431"/>
            <a:ext cx="3970330" cy="197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81848" y="4790667"/>
            <a:ext cx="86487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SzPct val="125000"/>
              <a:buFont typeface="Arial" pitchFamily="34" charset="0"/>
              <a:buChar char="▪"/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SzPct val="12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SzPct val="120000"/>
              <a:buFont typeface="Arial" pitchFamily="34" charset="0"/>
              <a:buChar char="▫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fr-FR" sz="800" b="0" dirty="0"/>
              <a:t>source http://www.lemonde.fr/economie/article/2016/06/29/les-banques-chinoises-trustent-les-premieres-places-de-la-finance-mondiale_4960155_3234.html#lfbFm5FIOXt5tuXH.99</a:t>
            </a:r>
            <a:endParaRPr lang="fr-FR" altLang="fr-FR" dirty="0">
              <a:latin typeface="Verdan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447" y="1209457"/>
            <a:ext cx="7932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  <a:defRPr/>
            </a:pPr>
            <a:r>
              <a:rPr lang="fr-FR" altLang="fr-FR" dirty="0">
                <a:solidFill>
                  <a:srgbClr val="00585A"/>
                </a:solidFill>
                <a:sym typeface="Arial"/>
              </a:rPr>
              <a:t>En 10 ans les banques asiatiques sont devenues les plus fortes sur le crédit 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38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281175"/>
            <a:ext cx="8093366" cy="763525"/>
          </a:xfrm>
        </p:spPr>
        <p:txBody>
          <a:bodyPr>
            <a:normAutofit/>
          </a:bodyPr>
          <a:lstStyle/>
          <a:p>
            <a:pPr marL="0" indent="0"/>
            <a:r>
              <a:rPr lang="pt-BR" altLang="en-US" dirty="0">
                <a:cs typeface="Arial" pitchFamily="34" charset="0"/>
                <a:sym typeface="Arial" pitchFamily="34" charset="0"/>
              </a:rPr>
              <a:t>La compétition</a:t>
            </a:r>
            <a:endParaRPr lang="en-US" dirty="0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60338" y="6097588"/>
            <a:ext cx="86487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SzPct val="125000"/>
              <a:buFont typeface="Arial" pitchFamily="34" charset="0"/>
              <a:buChar char="▪"/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SzPct val="12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SzPct val="120000"/>
              <a:buFont typeface="Arial" pitchFamily="34" charset="0"/>
              <a:buChar char="▫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fr-FR" sz="800" b="0"/>
              <a:t>source http://www.lemonde.fr/economie/article/2016/06/29/les-banques-chinoises-trustent-les-premieres-places-de-la-finance-mondiale_4960155_3234.html#lfbFm5FIOXt5tuXH.99</a:t>
            </a:r>
            <a:endParaRPr lang="fr-FR" altLang="fr-FR">
              <a:latin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425" y="1350110"/>
            <a:ext cx="6202161" cy="348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365195" y="3654489"/>
            <a:ext cx="1488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Bancassurance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739279" y="2149146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Finance  </a:t>
            </a:r>
          </a:p>
        </p:txBody>
      </p:sp>
      <p:sp>
        <p:nvSpPr>
          <p:cNvPr id="8" name="Rectangle 7"/>
          <p:cNvSpPr/>
          <p:nvPr/>
        </p:nvSpPr>
        <p:spPr>
          <a:xfrm>
            <a:off x="236447" y="1559610"/>
            <a:ext cx="20449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  <a:defRPr/>
            </a:pPr>
            <a:r>
              <a:rPr lang="fr-FR" altLang="fr-FR" dirty="0">
                <a:solidFill>
                  <a:srgbClr val="00585A"/>
                </a:solidFill>
                <a:sym typeface="Arial"/>
              </a:rPr>
              <a:t>Le modèle de finance de marché (modèle US) concurrence de plus en plus le modèle bancaire européen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06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281175"/>
            <a:ext cx="8093366" cy="763525"/>
          </a:xfrm>
        </p:spPr>
        <p:txBody>
          <a:bodyPr>
            <a:normAutofit/>
          </a:bodyPr>
          <a:lstStyle/>
          <a:p>
            <a:pPr marL="0" indent="0"/>
            <a:r>
              <a:rPr lang="pt-BR" altLang="en-US" dirty="0">
                <a:cs typeface="Arial" pitchFamily="34" charset="0"/>
                <a:sym typeface="Arial" pitchFamily="34" charset="0"/>
              </a:rPr>
              <a:t>La compétition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411" y="1266825"/>
            <a:ext cx="611505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6446" y="1209457"/>
            <a:ext cx="4509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  <a:defRPr/>
            </a:pPr>
            <a:r>
              <a:rPr lang="fr-FR" altLang="fr-FR" dirty="0">
                <a:solidFill>
                  <a:srgbClr val="00585A"/>
                </a:solidFill>
                <a:sym typeface="Arial"/>
              </a:rPr>
              <a:t>Les modèles proposés en finance climat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331" y="1960930"/>
            <a:ext cx="213787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Le socle de référence des travaux finance climat est celui des marchés de capitaux (US) et n’inclue pas celui des banques : </a:t>
            </a:r>
          </a:p>
          <a:p>
            <a:r>
              <a:rPr lang="fr-FR" sz="1400" dirty="0"/>
              <a:t>Fermeture du marché de l’économie locale non cotée aux outils financiers verts de marchés</a:t>
            </a:r>
          </a:p>
          <a:p>
            <a:r>
              <a:rPr lang="fr-FR" sz="1400" dirty="0"/>
              <a:t>Problème de seuil d’accès aussi (green bond nécessite 500M€ minimum d’investissements)</a:t>
            </a:r>
          </a:p>
          <a:p>
            <a:r>
              <a:rPr lang="fr-F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3912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06" y="281175"/>
            <a:ext cx="8093366" cy="763525"/>
          </a:xfrm>
        </p:spPr>
        <p:txBody>
          <a:bodyPr>
            <a:normAutofit/>
          </a:bodyPr>
          <a:lstStyle/>
          <a:p>
            <a:pPr marL="0" indent="0"/>
            <a:r>
              <a:rPr lang="pt-BR" altLang="en-US" dirty="0">
                <a:cs typeface="Arial" pitchFamily="34" charset="0"/>
                <a:sym typeface="Arial" pitchFamily="34" charset="0"/>
              </a:rPr>
              <a:t>Transition énergie</a:t>
            </a:r>
            <a:endParaRPr lang="en-US" dirty="0"/>
          </a:p>
        </p:txBody>
      </p:sp>
      <p:pic>
        <p:nvPicPr>
          <p:cNvPr id="30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831747" y="1633537"/>
            <a:ext cx="3960813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AutoShape 32"/>
          <p:cNvSpPr>
            <a:spLocks noChangeArrowheads="1"/>
          </p:cNvSpPr>
          <p:nvPr/>
        </p:nvSpPr>
        <p:spPr bwMode="gray">
          <a:xfrm>
            <a:off x="4615847" y="1273175"/>
            <a:ext cx="4321175" cy="3744912"/>
          </a:xfrm>
          <a:prstGeom prst="roundRect">
            <a:avLst>
              <a:gd name="adj" fmla="val 9296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SzPct val="125000"/>
              <a:buFont typeface="Arial" pitchFamily="34" charset="0"/>
              <a:buChar char="▪"/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SzPct val="12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SzPct val="120000"/>
              <a:buFont typeface="Arial" pitchFamily="34" charset="0"/>
              <a:buChar char="▫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fr-FR" altLang="fr-FR">
              <a:latin typeface="Verdana" pitchFamily="34" charset="0"/>
            </a:endParaRPr>
          </a:p>
        </p:txBody>
      </p:sp>
      <p:sp>
        <p:nvSpPr>
          <p:cNvPr id="35" name="Text Box 37"/>
          <p:cNvSpPr txBox="1">
            <a:spLocks noChangeArrowheads="1"/>
          </p:cNvSpPr>
          <p:nvPr/>
        </p:nvSpPr>
        <p:spPr bwMode="gray">
          <a:xfrm>
            <a:off x="4833335" y="1417637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953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5350" eaLnBrk="0" hangingPunct="0">
              <a:buSzPct val="125000"/>
              <a:buFont typeface="Arial" pitchFamily="34" charset="0"/>
              <a:buChar char="▪"/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5350" eaLnBrk="0" hangingPunct="0">
              <a:buSzPct val="12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5350" eaLnBrk="0" hangingPunct="0">
              <a:buSzPct val="120000"/>
              <a:buFont typeface="Arial" pitchFamily="34" charset="0"/>
              <a:buChar char="▫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5350" eaLnBrk="0" hangingPunct="0"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fr-FR" sz="1600"/>
              <a:t>2010</a:t>
            </a: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gray">
          <a:xfrm>
            <a:off x="5049235" y="4729162"/>
            <a:ext cx="33861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953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5350" eaLnBrk="0" hangingPunct="0">
              <a:buSzPct val="125000"/>
              <a:buFont typeface="Arial" pitchFamily="34" charset="0"/>
              <a:buChar char="▪"/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5350" eaLnBrk="0" hangingPunct="0">
              <a:buSzPct val="12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5350" eaLnBrk="0" hangingPunct="0">
              <a:buSzPct val="120000"/>
              <a:buFont typeface="Arial" pitchFamily="34" charset="0"/>
              <a:buChar char="▫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5350" eaLnBrk="0" hangingPunct="0"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fr-FR" sz="1000" b="0"/>
              <a:t>Source : theoildrum repris dans rapport armée allemande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296260" y="1575554"/>
            <a:ext cx="40954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 2009 on assiste au déclin du pétrole conventionnel mondial. </a:t>
            </a:r>
          </a:p>
          <a:p>
            <a:endParaRPr lang="fr-FR" dirty="0"/>
          </a:p>
          <a:p>
            <a:r>
              <a:rPr lang="fr-FR" dirty="0"/>
              <a:t>Ce déclin, nommé </a:t>
            </a:r>
            <a:r>
              <a:rPr lang="fr-FR" dirty="0" err="1"/>
              <a:t>peak-oil</a:t>
            </a:r>
            <a:r>
              <a:rPr lang="fr-FR" dirty="0"/>
              <a:t> n’est pas lié au prix du pétrole mais à la chute des marges générées dans la filière et la hausse forte des couts de maintenance rendant le secteur moins compétitif</a:t>
            </a:r>
          </a:p>
          <a:p>
            <a:endParaRPr lang="fr-FR" dirty="0"/>
          </a:p>
          <a:p>
            <a:r>
              <a:rPr lang="fr-FR" dirty="0"/>
              <a:t>Ce phénomène se passe à l’époque de la COP de Copenhague et se prolonge sur la décennie</a:t>
            </a:r>
          </a:p>
        </p:txBody>
      </p:sp>
    </p:spTree>
    <p:extLst>
      <p:ext uri="{BB962C8B-B14F-4D97-AF65-F5344CB8AC3E}">
        <p14:creationId xmlns:p14="http://schemas.microsoft.com/office/powerpoint/2010/main" val="638350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281175"/>
            <a:ext cx="8093366" cy="763525"/>
          </a:xfrm>
        </p:spPr>
        <p:txBody>
          <a:bodyPr>
            <a:normAutofit/>
          </a:bodyPr>
          <a:lstStyle/>
          <a:p>
            <a:pPr marL="0" indent="0"/>
            <a:r>
              <a:rPr lang="pt-BR" dirty="0">
                <a:cs typeface="Arial" pitchFamily="34" charset="0"/>
                <a:sym typeface="Arial" pitchFamily="34" charset="0"/>
              </a:rPr>
              <a:t>L’assurance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6446" y="1209457"/>
            <a:ext cx="4509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  <a:defRPr/>
            </a:pPr>
            <a:r>
              <a:rPr lang="fr-FR" altLang="fr-FR" dirty="0">
                <a:solidFill>
                  <a:srgbClr val="00585A"/>
                </a:solidFill>
                <a:sym typeface="Arial"/>
              </a:rPr>
              <a:t>Les modèles proposés en finance climat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" r="1633" b="1451"/>
          <a:stretch>
            <a:fillRect/>
          </a:stretch>
        </p:blipFill>
        <p:spPr bwMode="auto">
          <a:xfrm>
            <a:off x="539750" y="1555750"/>
            <a:ext cx="345598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555750"/>
            <a:ext cx="3694112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2"/>
          <p:cNvSpPr txBox="1">
            <a:spLocks noChangeArrowheads="1"/>
          </p:cNvSpPr>
          <p:nvPr/>
        </p:nvSpPr>
        <p:spPr bwMode="auto">
          <a:xfrm>
            <a:off x="6132513" y="4533900"/>
            <a:ext cx="21097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rgbClr val="00B2CB"/>
              </a:buClr>
              <a:buFont typeface="Cambria Math" pitchFamily="18" charset="0"/>
              <a:buChar char="ʘ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buClr>
                <a:schemeClr val="accent1"/>
              </a:buClr>
              <a:buFont typeface="Symbol" pitchFamily="18" charset="2"/>
              <a:buChar char="·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buClr>
                <a:srgbClr val="B0006C"/>
              </a:buClr>
              <a:buFont typeface="Courier New" pitchFamily="49" charset="0"/>
              <a:buChar char="o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buClr>
                <a:schemeClr val="accent2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fr-FR" altLang="fr-FR" sz="1100" dirty="0"/>
              <a:t>Nouveaux contrats ILS en vue </a:t>
            </a:r>
          </a:p>
        </p:txBody>
      </p:sp>
      <p:pic>
        <p:nvPicPr>
          <p:cNvPr id="10" name="6C48E5B7-2F4A-4DD4-9B9E-FC9C250A694E" descr="image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90525"/>
            <a:ext cx="1836738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907079" y="1931110"/>
            <a:ext cx="2290575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tx2"/>
                </a:solidFill>
              </a:rPr>
              <a:t>Les </a:t>
            </a:r>
            <a:r>
              <a:rPr lang="fr-FR" sz="1200" dirty="0" err="1">
                <a:solidFill>
                  <a:schemeClr val="tx2"/>
                </a:solidFill>
              </a:rPr>
              <a:t>dégats</a:t>
            </a:r>
            <a:r>
              <a:rPr lang="fr-FR" sz="1200" dirty="0">
                <a:solidFill>
                  <a:schemeClr val="tx2"/>
                </a:solidFill>
              </a:rPr>
              <a:t> climatiques dépassent la capacité des assurances à les prendre sur leur bilan d’où adossement sur des produits de marché : </a:t>
            </a:r>
            <a:r>
              <a:rPr lang="fr-FR" sz="1200" dirty="0" err="1">
                <a:solidFill>
                  <a:schemeClr val="tx2"/>
                </a:solidFill>
              </a:rPr>
              <a:t>Insurance</a:t>
            </a:r>
            <a:r>
              <a:rPr lang="fr-FR" sz="1200" dirty="0">
                <a:solidFill>
                  <a:schemeClr val="tx2"/>
                </a:solidFill>
              </a:rPr>
              <a:t> </a:t>
            </a:r>
            <a:r>
              <a:rPr lang="fr-FR" sz="1200" dirty="0" err="1">
                <a:solidFill>
                  <a:schemeClr val="tx2"/>
                </a:solidFill>
              </a:rPr>
              <a:t>linked</a:t>
            </a:r>
            <a:r>
              <a:rPr lang="fr-FR" sz="1200" dirty="0">
                <a:solidFill>
                  <a:schemeClr val="tx2"/>
                </a:solidFill>
              </a:rPr>
              <a:t> </a:t>
            </a:r>
            <a:r>
              <a:rPr lang="fr-FR" sz="1200" dirty="0" err="1">
                <a:solidFill>
                  <a:schemeClr val="tx2"/>
                </a:solidFill>
              </a:rPr>
              <a:t>securities</a:t>
            </a:r>
            <a:r>
              <a:rPr lang="fr-FR" sz="1200" dirty="0">
                <a:solidFill>
                  <a:schemeClr val="tx2"/>
                </a:solidFill>
              </a:rPr>
              <a:t>  (ILS)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79328" y="2266340"/>
            <a:ext cx="1068935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</a:rPr>
              <a:t>Mais 2 ans de pertes sur ILS climatiques </a:t>
            </a:r>
          </a:p>
          <a:p>
            <a:r>
              <a:rPr lang="fr-FR" sz="1200" b="1" dirty="0">
                <a:solidFill>
                  <a:schemeClr val="tx2"/>
                </a:solidFill>
              </a:rPr>
              <a:t>= hausse ++++ des primes </a:t>
            </a:r>
          </a:p>
        </p:txBody>
      </p:sp>
    </p:spTree>
    <p:extLst>
      <p:ext uri="{BB962C8B-B14F-4D97-AF65-F5344CB8AC3E}">
        <p14:creationId xmlns:p14="http://schemas.microsoft.com/office/powerpoint/2010/main" val="2946650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1671" y="2113634"/>
            <a:ext cx="6260904" cy="916231"/>
          </a:xfrm>
        </p:spPr>
        <p:txBody>
          <a:bodyPr/>
          <a:lstStyle/>
          <a:p>
            <a:pPr marL="0" indent="0">
              <a:buNone/>
            </a:pPr>
            <a:r>
              <a:rPr lang="pt-BR" altLang="en-US" dirty="0">
                <a:cs typeface="Arial" pitchFamily="34" charset="0"/>
                <a:sym typeface="Arial" pitchFamily="34" charset="0"/>
              </a:rPr>
              <a:t>Merci </a:t>
            </a:r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37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06" y="281175"/>
            <a:ext cx="8093366" cy="763525"/>
          </a:xfrm>
        </p:spPr>
        <p:txBody>
          <a:bodyPr>
            <a:normAutofit/>
          </a:bodyPr>
          <a:lstStyle/>
          <a:p>
            <a:pPr marL="0" indent="0"/>
            <a:r>
              <a:rPr lang="pt-BR" altLang="en-US" dirty="0">
                <a:cs typeface="Arial" pitchFamily="34" charset="0"/>
                <a:sym typeface="Arial" pitchFamily="34" charset="0"/>
              </a:rPr>
              <a:t>Transition énergie</a:t>
            </a:r>
            <a:endParaRPr lang="en-US" dirty="0"/>
          </a:p>
        </p:txBody>
      </p:sp>
      <p:sp>
        <p:nvSpPr>
          <p:cNvPr id="32" name="AutoShape 32"/>
          <p:cNvSpPr>
            <a:spLocks noChangeArrowheads="1"/>
          </p:cNvSpPr>
          <p:nvPr/>
        </p:nvSpPr>
        <p:spPr bwMode="gray">
          <a:xfrm>
            <a:off x="4615847" y="1273175"/>
            <a:ext cx="4321175" cy="3744912"/>
          </a:xfrm>
          <a:prstGeom prst="roundRect">
            <a:avLst>
              <a:gd name="adj" fmla="val 9296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SzPct val="125000"/>
              <a:buFont typeface="Arial" pitchFamily="34" charset="0"/>
              <a:buChar char="▪"/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SzPct val="12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SzPct val="120000"/>
              <a:buFont typeface="Arial" pitchFamily="34" charset="0"/>
              <a:buChar char="▫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fr-FR" altLang="fr-FR">
              <a:latin typeface="Verdana" pitchFamily="34" charset="0"/>
            </a:endParaRPr>
          </a:p>
        </p:txBody>
      </p:sp>
      <p:sp>
        <p:nvSpPr>
          <p:cNvPr id="35" name="Text Box 37"/>
          <p:cNvSpPr txBox="1">
            <a:spLocks noChangeArrowheads="1"/>
          </p:cNvSpPr>
          <p:nvPr/>
        </p:nvSpPr>
        <p:spPr bwMode="gray">
          <a:xfrm>
            <a:off x="4833335" y="1417637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953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5350" eaLnBrk="0" hangingPunct="0">
              <a:buSzPct val="125000"/>
              <a:buFont typeface="Arial" pitchFamily="34" charset="0"/>
              <a:buChar char="▪"/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5350" eaLnBrk="0" hangingPunct="0">
              <a:buSzPct val="12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5350" eaLnBrk="0" hangingPunct="0">
              <a:buSzPct val="120000"/>
              <a:buFont typeface="Arial" pitchFamily="34" charset="0"/>
              <a:buChar char="▫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5350" eaLnBrk="0" hangingPunct="0"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fr-FR" sz="1600"/>
              <a:t>2010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296260" y="1637771"/>
            <a:ext cx="40954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 partir de 2010 le déclin du pétrole conventionnel mondial est compensé par le développement massif du pétrole de schiste . </a:t>
            </a:r>
          </a:p>
          <a:p>
            <a:endParaRPr lang="fr-FR" dirty="0"/>
          </a:p>
          <a:p>
            <a:r>
              <a:rPr lang="fr-FR" dirty="0"/>
              <a:t>Pendant 10 ans 2009 – 2019 cette production n’arrive pas à </a:t>
            </a:r>
            <a:r>
              <a:rPr lang="fr-FR" dirty="0" err="1"/>
              <a:t>etre</a:t>
            </a:r>
            <a:r>
              <a:rPr lang="fr-FR" dirty="0"/>
              <a:t>  rentable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047" y="1906892"/>
            <a:ext cx="4040651" cy="280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1"/>
          <p:cNvSpPr txBox="1">
            <a:spLocks noChangeArrowheads="1"/>
          </p:cNvSpPr>
          <p:nvPr/>
        </p:nvSpPr>
        <p:spPr bwMode="auto">
          <a:xfrm>
            <a:off x="446088" y="4140291"/>
            <a:ext cx="41259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00B2CB"/>
              </a:buClr>
              <a:buFont typeface="Cambria Math" pitchFamily="18" charset="0"/>
              <a:buChar char="ʘ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buClr>
                <a:schemeClr val="accent1"/>
              </a:buClr>
              <a:buFont typeface="Symbol" pitchFamily="18" charset="2"/>
              <a:buChar char="·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buClr>
                <a:srgbClr val="B0006C"/>
              </a:buClr>
              <a:buFont typeface="Courier New" pitchFamily="49" charset="0"/>
              <a:buChar char="o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buClr>
                <a:schemeClr val="accent2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fr-FR" altLang="fr-FR" sz="1200" dirty="0"/>
              <a:t>Les dépenses en immobilisations (lignes brunes) &gt;&gt;&gt; flux de trésorerie issue de l’exploitation du pétrole de schiste. </a:t>
            </a:r>
          </a:p>
          <a:p>
            <a:pPr eaLnBrk="1" hangingPunct="1">
              <a:buClrTx/>
              <a:buFontTx/>
              <a:buNone/>
            </a:pPr>
            <a:r>
              <a:rPr lang="fr-FR" altLang="fr-FR" sz="1200" dirty="0"/>
              <a:t>Même avec pétrole &gt; à 100$ (2013 – 2014) le shale </a:t>
            </a:r>
            <a:r>
              <a:rPr lang="fr-FR" altLang="fr-FR" sz="1200" dirty="0" err="1"/>
              <a:t>oil</a:t>
            </a:r>
            <a:r>
              <a:rPr lang="fr-FR" altLang="fr-FR" sz="1200" dirty="0"/>
              <a:t> dépense plus qu’il ne gagne.</a:t>
            </a:r>
          </a:p>
        </p:txBody>
      </p:sp>
    </p:spTree>
    <p:extLst>
      <p:ext uri="{BB962C8B-B14F-4D97-AF65-F5344CB8AC3E}">
        <p14:creationId xmlns:p14="http://schemas.microsoft.com/office/powerpoint/2010/main" val="4104689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523" y="1655520"/>
            <a:ext cx="4786499" cy="3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06" y="281175"/>
            <a:ext cx="8093366" cy="763525"/>
          </a:xfrm>
        </p:spPr>
        <p:txBody>
          <a:bodyPr>
            <a:normAutofit/>
          </a:bodyPr>
          <a:lstStyle/>
          <a:p>
            <a:pPr marL="0" indent="0"/>
            <a:r>
              <a:rPr lang="pt-BR" altLang="en-US" dirty="0">
                <a:cs typeface="Arial" pitchFamily="34" charset="0"/>
                <a:sym typeface="Arial" pitchFamily="34" charset="0"/>
              </a:rPr>
              <a:t>Transition énergie</a:t>
            </a:r>
            <a:endParaRPr lang="en-US" dirty="0"/>
          </a:p>
        </p:txBody>
      </p:sp>
      <p:sp>
        <p:nvSpPr>
          <p:cNvPr id="32" name="AutoShape 32"/>
          <p:cNvSpPr>
            <a:spLocks noChangeArrowheads="1"/>
          </p:cNvSpPr>
          <p:nvPr/>
        </p:nvSpPr>
        <p:spPr bwMode="gray">
          <a:xfrm>
            <a:off x="4150523" y="1273175"/>
            <a:ext cx="4786499" cy="3744912"/>
          </a:xfrm>
          <a:prstGeom prst="roundRect">
            <a:avLst>
              <a:gd name="adj" fmla="val 9296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SzPct val="125000"/>
              <a:buFont typeface="Arial" pitchFamily="34" charset="0"/>
              <a:buChar char="▪"/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SzPct val="12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SzPct val="120000"/>
              <a:buFont typeface="Arial" pitchFamily="34" charset="0"/>
              <a:buChar char="▫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fr-FR" altLang="fr-FR">
              <a:latin typeface="Verdana" pitchFamily="34" charset="0"/>
            </a:endParaRPr>
          </a:p>
        </p:txBody>
      </p:sp>
      <p:sp>
        <p:nvSpPr>
          <p:cNvPr id="35" name="Text Box 37"/>
          <p:cNvSpPr txBox="1">
            <a:spLocks noChangeArrowheads="1"/>
          </p:cNvSpPr>
          <p:nvPr/>
        </p:nvSpPr>
        <p:spPr bwMode="gray">
          <a:xfrm>
            <a:off x="4266590" y="1273175"/>
            <a:ext cx="6399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953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5350" eaLnBrk="0" hangingPunct="0">
              <a:buSzPct val="125000"/>
              <a:buFont typeface="Arial" pitchFamily="34" charset="0"/>
              <a:buChar char="▪"/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5350" eaLnBrk="0" hangingPunct="0">
              <a:buSzPct val="12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5350" eaLnBrk="0" hangingPunct="0">
              <a:buSzPct val="120000"/>
              <a:buFont typeface="Arial" pitchFamily="34" charset="0"/>
              <a:buChar char="▫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5350" eaLnBrk="0" hangingPunct="0"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fr-FR" sz="1600" dirty="0"/>
              <a:t>2020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296260" y="1637771"/>
            <a:ext cx="27486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À partir de 2025 déclin rapide du pétrole conventionnel et non conventionnel </a:t>
            </a:r>
          </a:p>
          <a:p>
            <a:endParaRPr lang="fr-FR" dirty="0"/>
          </a:p>
          <a:p>
            <a:r>
              <a:rPr lang="fr-FR" dirty="0"/>
              <a:t>mouvement de bascule </a:t>
            </a:r>
            <a:r>
              <a:rPr lang="fr-FR" dirty="0" err="1"/>
              <a:t>petrole</a:t>
            </a:r>
            <a:r>
              <a:rPr lang="fr-FR" dirty="0"/>
              <a:t> vers gaz – énergies renouvelables global vers 2025.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627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3" descr="1662ee4b1013b0ec22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0" r="12077"/>
          <a:stretch>
            <a:fillRect/>
          </a:stretch>
        </p:blipFill>
        <p:spPr bwMode="auto">
          <a:xfrm>
            <a:off x="4266590" y="1442452"/>
            <a:ext cx="4452374" cy="341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06" y="281175"/>
            <a:ext cx="8093366" cy="763525"/>
          </a:xfrm>
        </p:spPr>
        <p:txBody>
          <a:bodyPr>
            <a:normAutofit/>
          </a:bodyPr>
          <a:lstStyle/>
          <a:p>
            <a:pPr marL="0" indent="0"/>
            <a:r>
              <a:rPr lang="pt-BR" altLang="en-US" dirty="0">
                <a:cs typeface="Arial" pitchFamily="34" charset="0"/>
                <a:sym typeface="Arial" pitchFamily="34" charset="0"/>
              </a:rPr>
              <a:t>Transition énergie</a:t>
            </a:r>
            <a:endParaRPr lang="en-US" dirty="0"/>
          </a:p>
        </p:txBody>
      </p:sp>
      <p:sp>
        <p:nvSpPr>
          <p:cNvPr id="32" name="AutoShape 32"/>
          <p:cNvSpPr>
            <a:spLocks noChangeArrowheads="1"/>
          </p:cNvSpPr>
          <p:nvPr/>
        </p:nvSpPr>
        <p:spPr bwMode="gray">
          <a:xfrm>
            <a:off x="4150523" y="1273175"/>
            <a:ext cx="4786499" cy="3744912"/>
          </a:xfrm>
          <a:prstGeom prst="roundRect">
            <a:avLst>
              <a:gd name="adj" fmla="val 9296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buSzPct val="125000"/>
              <a:buFont typeface="Arial" pitchFamily="34" charset="0"/>
              <a:buChar char="▪"/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SzPct val="12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buSzPct val="120000"/>
              <a:buFont typeface="Arial" pitchFamily="34" charset="0"/>
              <a:buChar char="▫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fr-FR" altLang="fr-FR">
              <a:latin typeface="Verdana" pitchFamily="34" charset="0"/>
            </a:endParaRPr>
          </a:p>
        </p:txBody>
      </p:sp>
      <p:sp>
        <p:nvSpPr>
          <p:cNvPr id="35" name="Text Box 37"/>
          <p:cNvSpPr txBox="1">
            <a:spLocks noChangeArrowheads="1"/>
          </p:cNvSpPr>
          <p:nvPr/>
        </p:nvSpPr>
        <p:spPr bwMode="gray">
          <a:xfrm>
            <a:off x="4266590" y="1273175"/>
            <a:ext cx="6399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953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5350" eaLnBrk="0" hangingPunct="0">
              <a:buSzPct val="125000"/>
              <a:buFont typeface="Arial" pitchFamily="34" charset="0"/>
              <a:buChar char="▪"/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5350" eaLnBrk="0" hangingPunct="0">
              <a:buSzPct val="12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5350" eaLnBrk="0" hangingPunct="0">
              <a:buSzPct val="120000"/>
              <a:buFont typeface="Arial" pitchFamily="34" charset="0"/>
              <a:buChar char="▫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5350" eaLnBrk="0" hangingPunct="0"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fr-FR" sz="1600" dirty="0"/>
              <a:t>2020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296260" y="1637771"/>
            <a:ext cx="27486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déclin de pétrole est compensé par la production mondiale massive de gaz  en 2020 dont une majorité de nouveaux gisements se trouvent en méditerranée </a:t>
            </a:r>
          </a:p>
        </p:txBody>
      </p:sp>
    </p:spTree>
    <p:extLst>
      <p:ext uri="{BB962C8B-B14F-4D97-AF65-F5344CB8AC3E}">
        <p14:creationId xmlns:p14="http://schemas.microsoft.com/office/powerpoint/2010/main" val="3032748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0" t="24414" r="15300" b="13585"/>
          <a:stretch>
            <a:fillRect/>
          </a:stretch>
        </p:blipFill>
        <p:spPr bwMode="gray">
          <a:xfrm>
            <a:off x="4895170" y="1822849"/>
            <a:ext cx="4105275" cy="278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06" y="281175"/>
            <a:ext cx="8093366" cy="763525"/>
          </a:xfrm>
        </p:spPr>
        <p:txBody>
          <a:bodyPr>
            <a:normAutofit/>
          </a:bodyPr>
          <a:lstStyle/>
          <a:p>
            <a:pPr marL="0" indent="0"/>
            <a:r>
              <a:rPr lang="pt-BR" altLang="en-US" dirty="0">
                <a:cs typeface="Arial" pitchFamily="34" charset="0"/>
                <a:sym typeface="Arial" pitchFamily="34" charset="0"/>
              </a:rPr>
              <a:t>Transition énergie</a:t>
            </a:r>
            <a:endParaRPr lang="en-US" dirty="0"/>
          </a:p>
        </p:txBody>
      </p:sp>
      <p:sp>
        <p:nvSpPr>
          <p:cNvPr id="31" name="AutoShape 31"/>
          <p:cNvSpPr>
            <a:spLocks noChangeArrowheads="1"/>
          </p:cNvSpPr>
          <p:nvPr/>
        </p:nvSpPr>
        <p:spPr bwMode="gray">
          <a:xfrm>
            <a:off x="4895170" y="1273175"/>
            <a:ext cx="4105275" cy="3744912"/>
          </a:xfrm>
          <a:prstGeom prst="roundRect">
            <a:avLst>
              <a:gd name="adj" fmla="val 8815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8953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5350" eaLnBrk="0" hangingPunct="0">
              <a:buSzPct val="125000"/>
              <a:buFont typeface="Arial" pitchFamily="34" charset="0"/>
              <a:buChar char="▪"/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5350" eaLnBrk="0" hangingPunct="0">
              <a:buSzPct val="12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5350" eaLnBrk="0" hangingPunct="0">
              <a:buSzPct val="120000"/>
              <a:buFont typeface="Arial" pitchFamily="34" charset="0"/>
              <a:buChar char="▫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5350" eaLnBrk="0" hangingPunct="0"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fr-FR" altLang="fr-FR" sz="1300"/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gray">
          <a:xfrm>
            <a:off x="5039632" y="1417637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953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5350" eaLnBrk="0" hangingPunct="0">
              <a:buSzPct val="125000"/>
              <a:buFont typeface="Arial" pitchFamily="34" charset="0"/>
              <a:buChar char="▪"/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5350" eaLnBrk="0" hangingPunct="0">
              <a:buSzPct val="12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5350" eaLnBrk="0" hangingPunct="0">
              <a:buSzPct val="120000"/>
              <a:buFont typeface="Arial" pitchFamily="34" charset="0"/>
              <a:buChar char="▫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5350" eaLnBrk="0" hangingPunct="0"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fr-FR" sz="1600"/>
              <a:t>2002</a:t>
            </a: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gray">
          <a:xfrm>
            <a:off x="5863545" y="4729162"/>
            <a:ext cx="22717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953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5350" eaLnBrk="0" hangingPunct="0">
              <a:buSzPct val="125000"/>
              <a:buFont typeface="Arial" pitchFamily="34" charset="0"/>
              <a:buChar char="▪"/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5350" eaLnBrk="0" hangingPunct="0">
              <a:buSzPct val="120000"/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5350" eaLnBrk="0" hangingPunct="0">
              <a:buSzPct val="120000"/>
              <a:buFont typeface="Arial" pitchFamily="34" charset="0"/>
              <a:buChar char="▫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5350" eaLnBrk="0" hangingPunct="0"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fr-FR" sz="1000" b="0"/>
              <a:t>Source : courrier électricité avril 2002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48965" y="19208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96260" y="1197405"/>
            <a:ext cx="39703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 noter que dès 2002 ce scénario  de géo-</a:t>
            </a:r>
            <a:r>
              <a:rPr lang="fr-FR" dirty="0" err="1"/>
              <a:t>èconomie</a:t>
            </a:r>
            <a:r>
              <a:rPr lang="fr-FR" dirty="0"/>
              <a:t>  de la transition énergétique était écrit comme dans le cas français :</a:t>
            </a:r>
          </a:p>
          <a:p>
            <a:pPr marL="285750" indent="-285750">
              <a:buFontTx/>
              <a:buChar char="-"/>
            </a:pPr>
            <a:r>
              <a:rPr lang="fr-FR" dirty="0"/>
              <a:t>Mouvement de bascule 2010 </a:t>
            </a:r>
          </a:p>
          <a:p>
            <a:pPr marL="285750" indent="-285750">
              <a:buFontTx/>
              <a:buChar char="-"/>
            </a:pPr>
            <a:r>
              <a:rPr lang="fr-FR" dirty="0"/>
              <a:t>Recours massif au gaz 2020</a:t>
            </a:r>
          </a:p>
          <a:p>
            <a:endParaRPr lang="fr-FR" dirty="0"/>
          </a:p>
          <a:p>
            <a:r>
              <a:rPr lang="fr-FR" dirty="0"/>
              <a:t>Le moteur de ce scenario est le taux de dépendance énergétique de l'Europe qui explique le soutien à l’investissement dans l’efficacité énergétique et les énergies renouvelables  dans les 2000 ’s </a:t>
            </a:r>
          </a:p>
        </p:txBody>
      </p:sp>
    </p:spTree>
    <p:extLst>
      <p:ext uri="{BB962C8B-B14F-4D97-AF65-F5344CB8AC3E}">
        <p14:creationId xmlns:p14="http://schemas.microsoft.com/office/powerpoint/2010/main" val="763044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3555" y="128470"/>
            <a:ext cx="8246070" cy="916229"/>
          </a:xfrm>
        </p:spPr>
        <p:txBody>
          <a:bodyPr>
            <a:normAutofit/>
          </a:bodyPr>
          <a:lstStyle/>
          <a:p>
            <a:pPr marL="0" indent="0"/>
            <a:r>
              <a:rPr lang="pt-BR" altLang="en-US" dirty="0">
                <a:cs typeface="Arial" pitchFamily="34" charset="0"/>
                <a:sym typeface="Arial" pitchFamily="34" charset="0"/>
              </a:rPr>
              <a:t>Effet collatéral 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8964" y="1193855"/>
            <a:ext cx="7482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  <a:defRPr/>
            </a:pPr>
            <a:r>
              <a:rPr lang="fr-FR" altLang="fr-FR" dirty="0">
                <a:solidFill>
                  <a:srgbClr val="00585A"/>
                </a:solidFill>
                <a:sym typeface="Arial"/>
              </a:rPr>
              <a:t>Un investissement fort dans les actifs verts depuis 2010 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50685"/>
          <a:stretch>
            <a:fillRect/>
          </a:stretch>
        </p:blipFill>
        <p:spPr bwMode="auto">
          <a:xfrm>
            <a:off x="601670" y="2158208"/>
            <a:ext cx="3206805" cy="255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4" r="-4825"/>
          <a:stretch>
            <a:fillRect/>
          </a:stretch>
        </p:blipFill>
        <p:spPr bwMode="auto">
          <a:xfrm>
            <a:off x="4732954" y="2315857"/>
            <a:ext cx="3359510" cy="23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793640" y="2724455"/>
            <a:ext cx="1396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  <a:defRPr/>
            </a:pPr>
            <a:r>
              <a:rPr lang="fr-FR" altLang="fr-FR" sz="1200" dirty="0">
                <a:solidFill>
                  <a:srgbClr val="00585A"/>
                </a:solidFill>
                <a:sym typeface="Arial"/>
              </a:rPr>
              <a:t>Croissance réelle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1745" y="1811100"/>
            <a:ext cx="3564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  <a:defRPr/>
            </a:pPr>
            <a:r>
              <a:rPr lang="fr-FR" altLang="fr-FR" sz="1200" dirty="0">
                <a:solidFill>
                  <a:srgbClr val="00585A"/>
                </a:solidFill>
                <a:sym typeface="Arial"/>
              </a:rPr>
              <a:t>Un phénomène qui dépasse les prévisions </a:t>
            </a:r>
          </a:p>
          <a:p>
            <a:pPr>
              <a:buClr>
                <a:schemeClr val="accent6"/>
              </a:buClr>
              <a:defRPr/>
            </a:pPr>
            <a:r>
              <a:rPr lang="fr-FR" altLang="fr-FR" sz="1200" dirty="0">
                <a:solidFill>
                  <a:srgbClr val="00585A"/>
                </a:solidFill>
                <a:sym typeface="Arial"/>
              </a:rPr>
              <a:t>Réajustement des prévisions annuelles du solaire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77410" y="1808225"/>
            <a:ext cx="3564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  <a:defRPr/>
            </a:pPr>
            <a:r>
              <a:rPr lang="fr-FR" altLang="fr-FR" sz="1200" dirty="0">
                <a:solidFill>
                  <a:srgbClr val="00585A"/>
                </a:solidFill>
                <a:sym typeface="Arial"/>
              </a:rPr>
              <a:t>En parallèle désinvestissement du charbon</a:t>
            </a:r>
          </a:p>
          <a:p>
            <a:pPr>
              <a:buClr>
                <a:schemeClr val="accent6"/>
              </a:buClr>
              <a:defRPr/>
            </a:pPr>
            <a:r>
              <a:rPr lang="fr-FR" altLang="fr-FR" sz="1200" dirty="0">
                <a:solidFill>
                  <a:srgbClr val="00585A"/>
                </a:solidFill>
                <a:sym typeface="Arial"/>
              </a:rPr>
              <a:t>-75% de baisse 2011-2017 du global </a:t>
            </a:r>
            <a:r>
              <a:rPr lang="fr-FR" altLang="fr-FR" sz="1200" dirty="0" err="1">
                <a:solidFill>
                  <a:srgbClr val="00585A"/>
                </a:solidFill>
                <a:sym typeface="Arial"/>
              </a:rPr>
              <a:t>coal</a:t>
            </a:r>
            <a:r>
              <a:rPr lang="fr-FR" altLang="fr-FR" sz="1200" dirty="0">
                <a:solidFill>
                  <a:srgbClr val="00585A"/>
                </a:solidFill>
                <a:sym typeface="Arial"/>
              </a:rPr>
              <a:t> Index </a:t>
            </a:r>
          </a:p>
        </p:txBody>
      </p:sp>
    </p:spTree>
    <p:extLst>
      <p:ext uri="{BB962C8B-B14F-4D97-AF65-F5344CB8AC3E}">
        <p14:creationId xmlns:p14="http://schemas.microsoft.com/office/powerpoint/2010/main" val="544223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3555" y="128470"/>
            <a:ext cx="8246070" cy="916229"/>
          </a:xfrm>
        </p:spPr>
        <p:txBody>
          <a:bodyPr>
            <a:normAutofit/>
          </a:bodyPr>
          <a:lstStyle/>
          <a:p>
            <a:pPr marL="0" indent="0"/>
            <a:r>
              <a:rPr lang="pt-BR" altLang="en-US" dirty="0">
                <a:cs typeface="Arial" pitchFamily="34" charset="0"/>
                <a:sym typeface="Arial" pitchFamily="34" charset="0"/>
              </a:rPr>
              <a:t>Effet collatéral 2</a:t>
            </a:r>
            <a:endParaRPr lang="en-US" dirty="0"/>
          </a:p>
        </p:txBody>
      </p:sp>
      <p:sp>
        <p:nvSpPr>
          <p:cNvPr id="12" name="Arc 11"/>
          <p:cNvSpPr/>
          <p:nvPr/>
        </p:nvSpPr>
        <p:spPr>
          <a:xfrm rot="9914955">
            <a:off x="4873625" y="1309128"/>
            <a:ext cx="2016125" cy="2073275"/>
          </a:xfrm>
          <a:prstGeom prst="arc">
            <a:avLst>
              <a:gd name="adj1" fmla="val 16025147"/>
              <a:gd name="adj2" fmla="val 3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3" name="ZoneTexte 20"/>
          <p:cNvSpPr txBox="1">
            <a:spLocks noChangeArrowheads="1"/>
          </p:cNvSpPr>
          <p:nvPr/>
        </p:nvSpPr>
        <p:spPr bwMode="auto">
          <a:xfrm>
            <a:off x="4076700" y="1296428"/>
            <a:ext cx="21605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B2CB"/>
              </a:buClr>
              <a:buFont typeface="Cambria Math" pitchFamily="18" charset="0"/>
              <a:buChar char="ʘ"/>
              <a:defRPr sz="20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chemeClr val="accent1"/>
              </a:buClr>
              <a:buFont typeface="Symbol" pitchFamily="18" charset="2"/>
              <a:buChar char="·"/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B0006C"/>
              </a:buClr>
              <a:buFont typeface="Courier New" pitchFamily="49" charset="0"/>
              <a:buChar char="o"/>
              <a:defRPr sz="16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chemeClr val="accent2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fr-FR" altLang="fr-FR" sz="1200" b="1"/>
              <a:t>Croissance des ENR </a:t>
            </a:r>
          </a:p>
        </p:txBody>
      </p:sp>
      <p:sp>
        <p:nvSpPr>
          <p:cNvPr id="14" name="ZoneTexte 21"/>
          <p:cNvSpPr txBox="1">
            <a:spLocks noChangeArrowheads="1"/>
          </p:cNvSpPr>
          <p:nvPr/>
        </p:nvSpPr>
        <p:spPr bwMode="auto">
          <a:xfrm>
            <a:off x="5995988" y="4403166"/>
            <a:ext cx="3067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B2CB"/>
              </a:buClr>
              <a:buFont typeface="Cambria Math" pitchFamily="18" charset="0"/>
              <a:buChar char="ʘ"/>
              <a:defRPr sz="20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chemeClr val="accent1"/>
              </a:buClr>
              <a:buFont typeface="Symbol" pitchFamily="18" charset="2"/>
              <a:buChar char="·"/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B0006C"/>
              </a:buClr>
              <a:buFont typeface="Courier New" pitchFamily="49" charset="0"/>
              <a:buChar char="o"/>
              <a:defRPr sz="16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chemeClr val="accent2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fr-FR" altLang="fr-FR" sz="1200" b="1"/>
              <a:t>Développement de l’auto-consommation et des mini-grid 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2891866"/>
            <a:ext cx="2370138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1901266"/>
            <a:ext cx="2795587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25"/>
          <p:cNvSpPr txBox="1">
            <a:spLocks noChangeArrowheads="1"/>
          </p:cNvSpPr>
          <p:nvPr/>
        </p:nvSpPr>
        <p:spPr bwMode="auto">
          <a:xfrm>
            <a:off x="5575300" y="2458478"/>
            <a:ext cx="32702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B2CB"/>
              </a:buClr>
              <a:buFont typeface="Cambria Math" pitchFamily="18" charset="0"/>
              <a:buChar char="ʘ"/>
              <a:defRPr sz="20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chemeClr val="accent1"/>
              </a:buClr>
              <a:buFont typeface="Symbol" pitchFamily="18" charset="2"/>
              <a:buChar char="·"/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B0006C"/>
              </a:buClr>
              <a:buFont typeface="Courier New" pitchFamily="49" charset="0"/>
              <a:buChar char="o"/>
              <a:defRPr sz="16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chemeClr val="accent2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fr-FR" altLang="fr-FR" sz="1200" b="1"/>
              <a:t>Augmentation de l’intermittence </a:t>
            </a:r>
          </a:p>
        </p:txBody>
      </p:sp>
      <p:sp>
        <p:nvSpPr>
          <p:cNvPr id="18" name="ZoneTexte 26"/>
          <p:cNvSpPr txBox="1">
            <a:spLocks noChangeArrowheads="1"/>
          </p:cNvSpPr>
          <p:nvPr/>
        </p:nvSpPr>
        <p:spPr bwMode="auto">
          <a:xfrm>
            <a:off x="3355975" y="3303028"/>
            <a:ext cx="2197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B2CB"/>
              </a:buClr>
              <a:buFont typeface="Cambria Math" pitchFamily="18" charset="0"/>
              <a:buChar char="ʘ"/>
              <a:defRPr sz="20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chemeClr val="accent1"/>
              </a:buClr>
              <a:buFont typeface="Symbol" pitchFamily="18" charset="2"/>
              <a:buChar char="·"/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B0006C"/>
              </a:buClr>
              <a:buFont typeface="Courier New" pitchFamily="49" charset="0"/>
              <a:buChar char="o"/>
              <a:defRPr sz="16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chemeClr val="accent2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fr-FR" altLang="fr-FR" sz="1200" b="1" dirty="0"/>
              <a:t>Croissance du stockage</a:t>
            </a: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3817378"/>
            <a:ext cx="293846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rc 19"/>
          <p:cNvSpPr/>
          <p:nvPr/>
        </p:nvSpPr>
        <p:spPr>
          <a:xfrm rot="18402667">
            <a:off x="4829175" y="1531378"/>
            <a:ext cx="2014538" cy="2071688"/>
          </a:xfrm>
          <a:prstGeom prst="arc">
            <a:avLst>
              <a:gd name="adj1" fmla="val 16025147"/>
              <a:gd name="adj2" fmla="val 3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296428"/>
            <a:ext cx="234315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Espace réservé du numéro de diapositive 2"/>
          <p:cNvSpPr txBox="1">
            <a:spLocks/>
          </p:cNvSpPr>
          <p:nvPr/>
        </p:nvSpPr>
        <p:spPr>
          <a:xfrm>
            <a:off x="6705600" y="474118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2CCC60-E8CD-4174-8B1A-7DF615B22EE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5183" y="1365122"/>
            <a:ext cx="4072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  <a:defRPr/>
            </a:pPr>
            <a:r>
              <a:rPr lang="fr-FR" altLang="fr-FR" dirty="0">
                <a:solidFill>
                  <a:srgbClr val="00585A"/>
                </a:solidFill>
                <a:sym typeface="Arial"/>
              </a:rPr>
              <a:t>Un nouvel actif vert : le stockage </a:t>
            </a:r>
          </a:p>
        </p:txBody>
      </p:sp>
      <p:sp>
        <p:nvSpPr>
          <p:cNvPr id="24" name="ZoneTexte 26"/>
          <p:cNvSpPr txBox="1">
            <a:spLocks noChangeArrowheads="1"/>
          </p:cNvSpPr>
          <p:nvPr/>
        </p:nvSpPr>
        <p:spPr bwMode="auto">
          <a:xfrm>
            <a:off x="136273" y="2069540"/>
            <a:ext cx="21971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B2CB"/>
              </a:buClr>
              <a:buFont typeface="Cambria Math" pitchFamily="18" charset="0"/>
              <a:buChar char="ʘ"/>
              <a:defRPr sz="20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buClr>
                <a:schemeClr val="accent1"/>
              </a:buClr>
              <a:buFont typeface="Symbol" pitchFamily="18" charset="2"/>
              <a:buChar char="·"/>
              <a:defRPr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buClr>
                <a:srgbClr val="B0006C"/>
              </a:buClr>
              <a:buFont typeface="Courier New" pitchFamily="49" charset="0"/>
              <a:buChar char="o"/>
              <a:defRPr sz="16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buClr>
                <a:schemeClr val="accent2"/>
              </a:buClr>
              <a:buFont typeface="Arial" charset="0"/>
              <a:buChar char="•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fr-FR" altLang="fr-FR" sz="1200" dirty="0">
                <a:latin typeface="+mn-lt"/>
              </a:rPr>
              <a:t>Le développement massif des énergies renouvelables pour développer l’indépendance économique aux énergies renouvelables  a poussé au développement des technologies de stockage et de fait d’une nouvelle filière spécifiques : le stockage énergétique et l’autoconsommation énergétique  </a:t>
            </a:r>
          </a:p>
        </p:txBody>
      </p:sp>
    </p:spTree>
    <p:extLst>
      <p:ext uri="{BB962C8B-B14F-4D97-AF65-F5344CB8AC3E}">
        <p14:creationId xmlns:p14="http://schemas.microsoft.com/office/powerpoint/2010/main" val="3120405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9813</TotalTime>
  <Words>1672</Words>
  <Application>Microsoft Office PowerPoint</Application>
  <PresentationFormat>Affichage à l'écran (16:9)</PresentationFormat>
  <Paragraphs>226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Cambria Math</vt:lpstr>
      <vt:lpstr>Dubai</vt:lpstr>
      <vt:lpstr>Verdana</vt:lpstr>
      <vt:lpstr>Wingdings</vt:lpstr>
      <vt:lpstr>Wingdings 3</vt:lpstr>
      <vt:lpstr>Office Theme</vt:lpstr>
      <vt:lpstr>Conception personnalisée</vt:lpstr>
      <vt:lpstr>Modèles bancaire et financier, quel rôle dans le financement de la transition énergétique et l’emploi ?</vt:lpstr>
      <vt:lpstr>Présentation PowerPoint</vt:lpstr>
      <vt:lpstr>Transition énergie</vt:lpstr>
      <vt:lpstr>Transition énergie</vt:lpstr>
      <vt:lpstr>Transition énergie</vt:lpstr>
      <vt:lpstr>Transition énergie</vt:lpstr>
      <vt:lpstr>Transition énergie</vt:lpstr>
      <vt:lpstr>Effet collatéral 1</vt:lpstr>
      <vt:lpstr>Effet collatéral 2</vt:lpstr>
      <vt:lpstr>Effet collatéral 3</vt:lpstr>
      <vt:lpstr>Présentation PowerPoint</vt:lpstr>
      <vt:lpstr>Les modèles </vt:lpstr>
      <vt:lpstr>Les modèles </vt:lpstr>
      <vt:lpstr>Les modèles </vt:lpstr>
      <vt:lpstr>Les modèles </vt:lpstr>
      <vt:lpstr>Les modèles </vt:lpstr>
      <vt:lpstr>Les modèles </vt:lpstr>
      <vt:lpstr>Les modèles </vt:lpstr>
      <vt:lpstr>Les modèles </vt:lpstr>
      <vt:lpstr>Les modèles </vt:lpstr>
      <vt:lpstr>Modèle – emploi </vt:lpstr>
      <vt:lpstr>Modèle – emploi </vt:lpstr>
      <vt:lpstr>Présentation PowerPoint</vt:lpstr>
      <vt:lpstr>L’enjeu global</vt:lpstr>
      <vt:lpstr>L’enjeu global  </vt:lpstr>
      <vt:lpstr>La compétition </vt:lpstr>
      <vt:lpstr>La compétition </vt:lpstr>
      <vt:lpstr>La compétition</vt:lpstr>
      <vt:lpstr>La compétition </vt:lpstr>
      <vt:lpstr>L’assurance 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Jerome PARTOS</cp:lastModifiedBy>
  <cp:revision>274</cp:revision>
  <dcterms:created xsi:type="dcterms:W3CDTF">2013-08-21T19:17:07Z</dcterms:created>
  <dcterms:modified xsi:type="dcterms:W3CDTF">2019-10-18T07:45:54Z</dcterms:modified>
</cp:coreProperties>
</file>