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6.xml" ContentType="application/vnd.openxmlformats-officedocument.presentationml.notesSlid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</p:sldMasterIdLst>
  <p:notesMasterIdLst>
    <p:notesMasterId r:id="rId53"/>
  </p:notesMasterIdLst>
  <p:handoutMasterIdLst>
    <p:handoutMasterId r:id="rId54"/>
  </p:handoutMasterIdLst>
  <p:sldIdLst>
    <p:sldId id="1783" r:id="rId3"/>
    <p:sldId id="2509" r:id="rId4"/>
    <p:sldId id="2102" r:id="rId5"/>
    <p:sldId id="257" r:id="rId6"/>
    <p:sldId id="2512" r:id="rId7"/>
    <p:sldId id="2502" r:id="rId8"/>
    <p:sldId id="2511" r:id="rId9"/>
    <p:sldId id="2508" r:id="rId10"/>
    <p:sldId id="2510" r:id="rId11"/>
    <p:sldId id="1661" r:id="rId12"/>
    <p:sldId id="2440" r:id="rId13"/>
    <p:sldId id="2262" r:id="rId14"/>
    <p:sldId id="1796" r:id="rId15"/>
    <p:sldId id="2443" r:id="rId16"/>
    <p:sldId id="1547" r:id="rId17"/>
    <p:sldId id="1476" r:id="rId18"/>
    <p:sldId id="2505" r:id="rId19"/>
    <p:sldId id="2239" r:id="rId20"/>
    <p:sldId id="2515" r:id="rId21"/>
    <p:sldId id="2506" r:id="rId22"/>
    <p:sldId id="2436" r:id="rId23"/>
    <p:sldId id="2518" r:id="rId24"/>
    <p:sldId id="2519" r:id="rId25"/>
    <p:sldId id="1683" r:id="rId26"/>
    <p:sldId id="256" r:id="rId27"/>
    <p:sldId id="258" r:id="rId28"/>
    <p:sldId id="261" r:id="rId29"/>
    <p:sldId id="2534" r:id="rId30"/>
    <p:sldId id="263" r:id="rId31"/>
    <p:sldId id="279" r:id="rId32"/>
    <p:sldId id="273" r:id="rId33"/>
    <p:sldId id="277" r:id="rId34"/>
    <p:sldId id="278" r:id="rId35"/>
    <p:sldId id="280" r:id="rId36"/>
    <p:sldId id="2476" r:id="rId37"/>
    <p:sldId id="2531" r:id="rId38"/>
    <p:sldId id="1833" r:id="rId39"/>
    <p:sldId id="2490" r:id="rId40"/>
    <p:sldId id="2499" r:id="rId41"/>
    <p:sldId id="2500" r:id="rId42"/>
    <p:sldId id="262" r:id="rId43"/>
    <p:sldId id="2497" r:id="rId44"/>
    <p:sldId id="365" r:id="rId45"/>
    <p:sldId id="2535" r:id="rId46"/>
    <p:sldId id="359" r:id="rId47"/>
    <p:sldId id="2532" r:id="rId48"/>
    <p:sldId id="2520" r:id="rId49"/>
    <p:sldId id="2533" r:id="rId50"/>
    <p:sldId id="2488" r:id="rId51"/>
    <p:sldId id="336" r:id="rId52"/>
  </p:sldIdLst>
  <p:sldSz cx="12192000" cy="6858000"/>
  <p:notesSz cx="9144000" cy="6858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14"/>
    <p:restoredTop sz="94402"/>
  </p:normalViewPr>
  <p:slideViewPr>
    <p:cSldViewPr>
      <p:cViewPr varScale="1">
        <p:scale>
          <a:sx n="108" d="100"/>
          <a:sy n="108" d="100"/>
        </p:scale>
        <p:origin x="840" y="184"/>
      </p:cViewPr>
      <p:guideLst>
        <p:guide orient="horz" pos="288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125" d="100"/>
          <a:sy n="125" d="100"/>
        </p:scale>
        <p:origin x="2160" y="1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customXml" Target="../customXml/item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customXml" Target="../customXml/item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customXml" Target="../customXml/item2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60141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8067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Prologis</a:t>
            </a:r>
            <a:r>
              <a:rPr lang="fr-FR" dirty="0"/>
              <a:t> partout !!!</a:t>
            </a:r>
          </a:p>
        </p:txBody>
      </p:sp>
    </p:spTree>
    <p:extLst>
      <p:ext uri="{BB962C8B-B14F-4D97-AF65-F5344CB8AC3E}">
        <p14:creationId xmlns:p14="http://schemas.microsoft.com/office/powerpoint/2010/main" val="1380905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8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8732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57188" y="676275"/>
            <a:ext cx="5994400" cy="3371850"/>
          </a:xfrm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C74784-32CC-7542-93DB-D9EDAA7FD983}" type="slidenum">
              <a:rPr lang="en-GB">
                <a:solidFill>
                  <a:srgbClr val="000000"/>
                </a:solidFill>
                <a:latin typeface="Arial" charset="0"/>
              </a:rPr>
              <a:pPr/>
              <a:t>16</a:t>
            </a:fld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328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C50F2-CD6F-43C3-B50B-DD3A35419AC9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9738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ln w="0">
            <a:noFill/>
          </a:ln>
        </p:spPr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914400" y="3300480"/>
            <a:ext cx="7314840" cy="27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dk1"/>
                </a:solidFill>
                <a:effectLst/>
                <a:uFillTx/>
                <a:latin typeface="Tahoma"/>
                <a:ea typeface="Tahoma"/>
              </a:rPr>
              <a:t>Pas de région « hostile » -&gt; plus ou moins d’ enthousiasme et d’insistance sur les aspect négatifs -&gt; </a:t>
            </a:r>
            <a:r>
              <a:rPr lang="fr-FR" sz="1200" b="0" u="none" strike="noStrike">
                <a:solidFill>
                  <a:srgbClr val="FF0000"/>
                </a:solidFill>
                <a:effectLst/>
                <a:highlight>
                  <a:srgbClr val="000000"/>
                </a:highlight>
                <a:uFillTx/>
                <a:latin typeface="Tahoma"/>
                <a:ea typeface="Tahoma"/>
              </a:rPr>
              <a:t>sauf Î-d-F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dk1"/>
                </a:solidFill>
                <a:effectLst/>
                <a:uFillTx/>
                <a:latin typeface="Tahoma"/>
                <a:ea typeface="Tahoma"/>
              </a:rPr>
              <a:t>région (traversée par des flux, « porte d’entrée de l’europe » pour la normandie)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dk1"/>
                </a:solidFill>
                <a:effectLst/>
                <a:uFillTx/>
                <a:latin typeface="Tahoma"/>
                <a:ea typeface="Tahoma"/>
              </a:rPr>
              <a:t>Enjeux environnementaux associés décarbonation -&gt; repport modal.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dk1"/>
                </a:solidFill>
                <a:effectLst/>
                <a:uFillTx/>
                <a:latin typeface="Calibri"/>
                <a:ea typeface="Calibri"/>
              </a:rPr>
              <a:t>un indicteur qui cache des réalité différentes</a:t>
            </a:r>
            <a:r>
              <a:rPr lang="fr-FR" sz="1200" b="0" u="none" strike="noStrike">
                <a:solidFill>
                  <a:schemeClr val="dk1"/>
                </a:solidFill>
                <a:effectLst/>
                <a:uFillTx/>
                <a:latin typeface="Tahoma"/>
                <a:ea typeface="Tahoma"/>
              </a:rPr>
              <a:t> (en parle peu mais bien (corse), en parle beaucoup et est plus nuancé (î-d-F)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endParaRPr lang="en-US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sldNum" idx="9"/>
          </p:nvPr>
        </p:nvSpPr>
        <p:spPr>
          <a:xfrm>
            <a:off x="5180040" y="6513480"/>
            <a:ext cx="3962160" cy="344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F564ABA-7848-4423-9009-16F84C0B1A42}" type="slidenum"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41</a:t>
            </a:fld>
            <a:endParaRPr lang="en-US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>
              <a:latin typeface="Times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7910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nd bleu"/>
          <p:cNvSpPr/>
          <p:nvPr userDrawn="1"/>
        </p:nvSpPr>
        <p:spPr>
          <a:xfrm>
            <a:off x="0" y="2049446"/>
            <a:ext cx="12192000" cy="4808558"/>
          </a:xfrm>
          <a:custGeom>
            <a:avLst/>
            <a:gdLst/>
            <a:ahLst/>
            <a:cxnLst/>
            <a:rect l="l" t="t" r="r" b="b"/>
            <a:pathLst>
              <a:path w="9144000" h="3786504">
                <a:moveTo>
                  <a:pt x="0" y="0"/>
                </a:moveTo>
                <a:lnTo>
                  <a:pt x="9144000" y="0"/>
                </a:lnTo>
                <a:lnTo>
                  <a:pt x="9144000" y="3786187"/>
                </a:lnTo>
                <a:lnTo>
                  <a:pt x="0" y="3786187"/>
                </a:lnTo>
                <a:lnTo>
                  <a:pt x="0" y="0"/>
                </a:lnTo>
                <a:close/>
              </a:path>
            </a:pathLst>
          </a:custGeom>
          <a:solidFill>
            <a:srgbClr val="312E82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25" name="Image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9027902" y="4575870"/>
            <a:ext cx="3164098" cy="1859441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239" y="2"/>
            <a:ext cx="1597290" cy="1420491"/>
          </a:xfrm>
          <a:prstGeom prst="rect">
            <a:avLst/>
          </a:prstGeom>
        </p:spPr>
      </p:pic>
      <p:sp>
        <p:nvSpPr>
          <p:cNvPr id="23" name="Logo Gustave Eiffel"/>
          <p:cNvSpPr/>
          <p:nvPr userDrawn="1"/>
        </p:nvSpPr>
        <p:spPr>
          <a:xfrm>
            <a:off x="1089458" y="5587957"/>
            <a:ext cx="2765571" cy="5780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24" name="Image 2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808" y="6227642"/>
            <a:ext cx="1054699" cy="627942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902" y="1147000"/>
            <a:ext cx="3164098" cy="1859441"/>
          </a:xfrm>
          <a:prstGeom prst="rect">
            <a:avLst/>
          </a:prstGeom>
        </p:spPr>
      </p:pic>
      <p:sp>
        <p:nvSpPr>
          <p:cNvPr id="3" name="ZoneTexte 2"/>
          <p:cNvSpPr txBox="1"/>
          <p:nvPr userDrawn="1"/>
        </p:nvSpPr>
        <p:spPr>
          <a:xfrm>
            <a:off x="1149093" y="4961500"/>
            <a:ext cx="3505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00">
                <a:solidFill>
                  <a:schemeClr val="bg1"/>
                </a:solidFill>
              </a:rPr>
              <a:t>Dr. Laetitia</a:t>
            </a:r>
            <a:r>
              <a:rPr lang="fr-FR" sz="2100" baseline="0">
                <a:solidFill>
                  <a:schemeClr val="bg1"/>
                </a:solidFill>
              </a:rPr>
              <a:t> </a:t>
            </a:r>
            <a:r>
              <a:rPr lang="fr-FR" sz="2100" err="1">
                <a:solidFill>
                  <a:schemeClr val="bg1"/>
                </a:solidFill>
              </a:rPr>
              <a:t>Dablanc</a:t>
            </a:r>
            <a:endParaRPr lang="fr-FR" sz="2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89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 vert="horz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485627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"/>
          <p:cNvSpPr>
            <a:spLocks noGrp="1"/>
          </p:cNvSpPr>
          <p:nvPr>
            <p:ph type="title" hasCustomPrompt="1"/>
          </p:nvPr>
        </p:nvSpPr>
        <p:spPr>
          <a:xfrm>
            <a:off x="779848" y="384280"/>
            <a:ext cx="10573952" cy="781912"/>
          </a:xfrm>
          <a:prstGeom prst="rect">
            <a:avLst/>
          </a:prstGeom>
        </p:spPr>
        <p:txBody>
          <a:bodyPr/>
          <a:lstStyle>
            <a:lvl1pPr>
              <a:defRPr sz="3200" b="1" baseline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CLIQUEZ POUR AJOUTER LE TITRE DE LA PAGE</a:t>
            </a:r>
          </a:p>
        </p:txBody>
      </p:sp>
      <p:sp>
        <p:nvSpPr>
          <p:cNvPr id="9" name="Corps de texte"/>
          <p:cNvSpPr>
            <a:spLocks noGrp="1"/>
          </p:cNvSpPr>
          <p:nvPr>
            <p:ph type="body" sz="quarter" idx="11" hasCustomPrompt="1"/>
          </p:nvPr>
        </p:nvSpPr>
        <p:spPr>
          <a:xfrm>
            <a:off x="779848" y="1447800"/>
            <a:ext cx="10573952" cy="4763244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</p:spTree>
    <p:extLst>
      <p:ext uri="{BB962C8B-B14F-4D97-AF65-F5344CB8AC3E}">
        <p14:creationId xmlns:p14="http://schemas.microsoft.com/office/powerpoint/2010/main" val="3544225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87803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 vert="horz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/>
              <a:t>Cliquez et modifiez le titre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sous-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nd bleu clair"/>
          <p:cNvSpPr/>
          <p:nvPr userDrawn="1"/>
        </p:nvSpPr>
        <p:spPr>
          <a:xfrm>
            <a:off x="0" y="3012416"/>
            <a:ext cx="12192000" cy="3845903"/>
          </a:xfrm>
          <a:custGeom>
            <a:avLst/>
            <a:gdLst/>
            <a:ahLst/>
            <a:cxnLst/>
            <a:rect l="l" t="t" r="r" b="b"/>
            <a:pathLst>
              <a:path w="9144000" h="3786504">
                <a:moveTo>
                  <a:pt x="0" y="0"/>
                </a:moveTo>
                <a:lnTo>
                  <a:pt x="9144000" y="0"/>
                </a:lnTo>
                <a:lnTo>
                  <a:pt x="9144000" y="3786187"/>
                </a:lnTo>
                <a:lnTo>
                  <a:pt x="0" y="3786187"/>
                </a:lnTo>
                <a:lnTo>
                  <a:pt x="0" y="0"/>
                </a:lnTo>
                <a:close/>
              </a:path>
            </a:pathLst>
          </a:custGeom>
          <a:solidFill>
            <a:srgbClr val="1EAFD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26" name="Image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239" y="6225837"/>
            <a:ext cx="1054699" cy="627942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902" y="4565234"/>
            <a:ext cx="3164098" cy="1865538"/>
          </a:xfrm>
          <a:prstGeom prst="rect">
            <a:avLst/>
          </a:prstGeom>
        </p:spPr>
      </p:pic>
      <p:sp>
        <p:nvSpPr>
          <p:cNvPr id="18" name="Fond bleu"/>
          <p:cNvSpPr/>
          <p:nvPr/>
        </p:nvSpPr>
        <p:spPr>
          <a:xfrm>
            <a:off x="2781302" y="0"/>
            <a:ext cx="9410700" cy="4603750"/>
          </a:xfrm>
          <a:custGeom>
            <a:avLst/>
            <a:gdLst/>
            <a:ahLst/>
            <a:cxnLst/>
            <a:rect l="l" t="t" r="r" b="b"/>
            <a:pathLst>
              <a:path w="7058025" h="4603750">
                <a:moveTo>
                  <a:pt x="0" y="0"/>
                </a:moveTo>
                <a:lnTo>
                  <a:pt x="7058025" y="0"/>
                </a:lnTo>
                <a:lnTo>
                  <a:pt x="7058025" y="4603625"/>
                </a:lnTo>
                <a:lnTo>
                  <a:pt x="0" y="4603625"/>
                </a:lnTo>
                <a:lnTo>
                  <a:pt x="0" y="0"/>
                </a:lnTo>
                <a:close/>
              </a:path>
            </a:pathLst>
          </a:custGeom>
          <a:solidFill>
            <a:srgbClr val="312E82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>
          <a:xfrm>
            <a:off x="5814000" y="3127771"/>
            <a:ext cx="6174800" cy="1325563"/>
          </a:xfrm>
          <a:prstGeom prst="rect">
            <a:avLst/>
          </a:prstGeom>
        </p:spPr>
        <p:txBody>
          <a:bodyPr anchor="ctr" anchorCtr="0"/>
          <a:lstStyle>
            <a:lvl1pPr>
              <a:defRPr sz="3200" b="1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Cliquez pour ajouter un sous-titre</a:t>
            </a:r>
          </a:p>
        </p:txBody>
      </p:sp>
      <p:pic>
        <p:nvPicPr>
          <p:cNvPr id="24" name="Image 2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902" y="1147000"/>
            <a:ext cx="3164098" cy="1859441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239" y="2"/>
            <a:ext cx="1597290" cy="14204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"/>
          <p:cNvSpPr>
            <a:spLocks noGrp="1"/>
          </p:cNvSpPr>
          <p:nvPr>
            <p:ph type="title" hasCustomPrompt="1"/>
          </p:nvPr>
        </p:nvSpPr>
        <p:spPr>
          <a:xfrm>
            <a:off x="779848" y="384280"/>
            <a:ext cx="8508016" cy="781912"/>
          </a:xfrm>
          <a:prstGeom prst="rect">
            <a:avLst/>
          </a:prstGeom>
        </p:spPr>
        <p:txBody>
          <a:bodyPr/>
          <a:lstStyle>
            <a:lvl1pPr>
              <a:defRPr sz="2000" b="1" baseline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CLIQUEZ POUR AJOUTER LE TITRE DE LA PAGE</a:t>
            </a:r>
          </a:p>
        </p:txBody>
      </p:sp>
      <p:sp>
        <p:nvSpPr>
          <p:cNvPr id="20" name="Corps de texte"/>
          <p:cNvSpPr>
            <a:spLocks noGrp="1"/>
          </p:cNvSpPr>
          <p:nvPr>
            <p:ph type="body" sz="quarter" idx="11" hasCustomPrompt="1"/>
          </p:nvPr>
        </p:nvSpPr>
        <p:spPr>
          <a:xfrm>
            <a:off x="780696" y="2910806"/>
            <a:ext cx="8525019" cy="3300238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19" name="Corps de texte"/>
          <p:cNvSpPr>
            <a:spLocks noGrp="1"/>
          </p:cNvSpPr>
          <p:nvPr>
            <p:ph type="body" sz="quarter" idx="10" hasCustomPrompt="1"/>
          </p:nvPr>
        </p:nvSpPr>
        <p:spPr>
          <a:xfrm>
            <a:off x="780696" y="1390798"/>
            <a:ext cx="8525019" cy="1295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681" y="2"/>
            <a:ext cx="841321" cy="465165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contenu double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"/>
          <p:cNvSpPr>
            <a:spLocks noGrp="1"/>
          </p:cNvSpPr>
          <p:nvPr>
            <p:ph type="title" hasCustomPrompt="1"/>
          </p:nvPr>
        </p:nvSpPr>
        <p:spPr>
          <a:xfrm>
            <a:off x="779848" y="384280"/>
            <a:ext cx="8508016" cy="781912"/>
          </a:xfrm>
          <a:prstGeom prst="rect">
            <a:avLst/>
          </a:prstGeom>
        </p:spPr>
        <p:txBody>
          <a:bodyPr/>
          <a:lstStyle>
            <a:lvl1pPr>
              <a:defRPr sz="2000" b="1" baseline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CLIQUEZ POUR AJOUTER LE TITRE DE LA PAGE</a:t>
            </a:r>
          </a:p>
        </p:txBody>
      </p:sp>
      <p:sp>
        <p:nvSpPr>
          <p:cNvPr id="20" name="Corps de texte"/>
          <p:cNvSpPr>
            <a:spLocks noGrp="1"/>
          </p:cNvSpPr>
          <p:nvPr>
            <p:ph type="body" sz="quarter" idx="11" hasCustomPrompt="1"/>
          </p:nvPr>
        </p:nvSpPr>
        <p:spPr>
          <a:xfrm>
            <a:off x="780697" y="1447800"/>
            <a:ext cx="4096105" cy="4763244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6" name="Corps de texte"/>
          <p:cNvSpPr>
            <a:spLocks noGrp="1"/>
          </p:cNvSpPr>
          <p:nvPr>
            <p:ph type="body" sz="quarter" idx="12" hasCustomPrompt="1"/>
          </p:nvPr>
        </p:nvSpPr>
        <p:spPr>
          <a:xfrm>
            <a:off x="5191761" y="1447800"/>
            <a:ext cx="4096105" cy="4763244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681" y="2"/>
            <a:ext cx="841321" cy="465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93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F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nd bleu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312E82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8" name="Espace réservé du texte 2"/>
          <p:cNvSpPr>
            <a:spLocks noGrp="1"/>
          </p:cNvSpPr>
          <p:nvPr>
            <p:ph type="body" sz="quarter" idx="11" hasCustomPrompt="1"/>
          </p:nvPr>
        </p:nvSpPr>
        <p:spPr>
          <a:xfrm>
            <a:off x="5665487" y="2781299"/>
            <a:ext cx="5668479" cy="383741"/>
          </a:xfrm>
          <a:prstGeom prst="rect">
            <a:avLst/>
          </a:prstGeom>
        </p:spPr>
        <p:txBody>
          <a:bodyPr/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10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5665487" y="3180106"/>
            <a:ext cx="5668479" cy="383741"/>
          </a:xfrm>
          <a:prstGeom prst="rect">
            <a:avLst/>
          </a:prstGeom>
        </p:spPr>
        <p:txBody>
          <a:bodyPr/>
          <a:lstStyle>
            <a:lvl1pPr>
              <a:defRPr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exemple@email.com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sz="quarter" idx="13" hasCustomPrompt="1"/>
          </p:nvPr>
        </p:nvSpPr>
        <p:spPr>
          <a:xfrm>
            <a:off x="5665487" y="3578913"/>
            <a:ext cx="5668479" cy="383741"/>
          </a:xfrm>
          <a:prstGeom prst="rect">
            <a:avLst/>
          </a:prstGeom>
        </p:spPr>
        <p:txBody>
          <a:bodyPr/>
          <a:lstStyle>
            <a:lvl1pPr>
              <a:defRPr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06 xx </a:t>
            </a:r>
            <a:r>
              <a:rPr lang="fr-FR" dirty="0" err="1"/>
              <a:t>xx</a:t>
            </a:r>
            <a:r>
              <a:rPr lang="fr-FR" dirty="0"/>
              <a:t> </a:t>
            </a:r>
            <a:r>
              <a:rPr lang="fr-FR" dirty="0" err="1"/>
              <a:t>xx</a:t>
            </a:r>
            <a:r>
              <a:rPr lang="fr-FR" dirty="0"/>
              <a:t> </a:t>
            </a:r>
            <a:r>
              <a:rPr lang="fr-FR" dirty="0" err="1"/>
              <a:t>xx</a:t>
            </a:r>
            <a:endParaRPr lang="fr-FR" dirty="0"/>
          </a:p>
        </p:txBody>
      </p:sp>
      <p:grpSp>
        <p:nvGrpSpPr>
          <p:cNvPr id="40" name="Groupe 39"/>
          <p:cNvGrpSpPr/>
          <p:nvPr userDrawn="1"/>
        </p:nvGrpSpPr>
        <p:grpSpPr>
          <a:xfrm>
            <a:off x="0" y="3650861"/>
            <a:ext cx="3216618" cy="3207140"/>
            <a:chOff x="0" y="3650861"/>
            <a:chExt cx="3216618" cy="3207140"/>
          </a:xfrm>
        </p:grpSpPr>
        <p:pic>
          <p:nvPicPr>
            <p:cNvPr id="41" name="Image 4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6"/>
            <a:stretch/>
          </p:blipFill>
          <p:spPr>
            <a:xfrm>
              <a:off x="0" y="3650861"/>
              <a:ext cx="2064284" cy="1310754"/>
            </a:xfrm>
            <a:prstGeom prst="rect">
              <a:avLst/>
            </a:prstGeom>
          </p:spPr>
        </p:pic>
        <p:pic>
          <p:nvPicPr>
            <p:cNvPr id="42" name="Image 41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37"/>
            <a:stretch/>
          </p:blipFill>
          <p:spPr>
            <a:xfrm>
              <a:off x="1905864" y="4772535"/>
              <a:ext cx="1310754" cy="2085466"/>
            </a:xfrm>
            <a:prstGeom prst="rect">
              <a:avLst/>
            </a:prstGeom>
          </p:spPr>
        </p:pic>
        <p:pic>
          <p:nvPicPr>
            <p:cNvPr id="43" name="Image 42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86" b="35303"/>
            <a:stretch/>
          </p:blipFill>
          <p:spPr>
            <a:xfrm>
              <a:off x="0" y="5871928"/>
              <a:ext cx="968038" cy="986072"/>
            </a:xfrm>
            <a:prstGeom prst="rect">
              <a:avLst/>
            </a:prstGeom>
          </p:spPr>
        </p:pic>
      </p:grpSp>
      <p:pic>
        <p:nvPicPr>
          <p:cNvPr id="44" name="Image 4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4"/>
          <a:stretch/>
        </p:blipFill>
        <p:spPr>
          <a:xfrm rot="5400000">
            <a:off x="1896426" y="-6666"/>
            <a:ext cx="1297423" cy="1310754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7"/>
          <a:stretch/>
        </p:blipFill>
        <p:spPr>
          <a:xfrm rot="5400000">
            <a:off x="380730" y="751648"/>
            <a:ext cx="1310754" cy="2085466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1" b="35303"/>
          <a:stretch/>
        </p:blipFill>
        <p:spPr>
          <a:xfrm rot="5400000">
            <a:off x="385823" y="-392448"/>
            <a:ext cx="201177" cy="986072"/>
          </a:xfrm>
          <a:prstGeom prst="rect">
            <a:avLst/>
          </a:prstGeom>
        </p:spPr>
      </p:pic>
      <p:sp>
        <p:nvSpPr>
          <p:cNvPr id="48" name="Logo Université Gustave Eiffel"/>
          <p:cNvSpPr/>
          <p:nvPr userDrawn="1"/>
        </p:nvSpPr>
        <p:spPr>
          <a:xfrm>
            <a:off x="5791200" y="4771682"/>
            <a:ext cx="1911910" cy="3996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>
            <a:lvl1pPr>
              <a:defRPr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066584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1400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 type="tx">
  <p:cSld name="Title &amp; Bullet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93727" y="312540"/>
            <a:ext cx="7804548" cy="1518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2193727" y="1830586"/>
            <a:ext cx="7804548" cy="4420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/>
          <a:lstStyle>
            <a:lvl1pPr marL="171450" lvl="0" indent="-117872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1pPr>
            <a:lvl2pPr marL="342900" lvl="1" indent="-117872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marL="514350" lvl="2" indent="-117872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685800" lvl="3" indent="-117872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857250" lvl="4" indent="-117872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1028700" lvl="5" indent="-117872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1200150" lvl="6" indent="-117872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1371600" lvl="7" indent="-117872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1543050" lvl="8" indent="-117872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5967908" y="6505277"/>
            <a:ext cx="247256" cy="255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9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9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9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9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9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9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9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9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900"/>
            </a:lvl9pPr>
          </a:lstStyle>
          <a:p>
            <a:fld id="{00000000-1234-1234-1234-123412341234}" type="slidenum">
              <a:rPr lang="uk-UA" smtClean="0"/>
              <a:pPr/>
              <a:t>‹N°›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6398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BJEC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22;p22"/>
          <p:cNvPicPr/>
          <p:nvPr/>
        </p:nvPicPr>
        <p:blipFill>
          <a:blip r:embed="rId2"/>
          <a:stretch/>
        </p:blipFill>
        <p:spPr>
          <a:xfrm>
            <a:off x="10744200" y="6400800"/>
            <a:ext cx="1227960" cy="253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080" cy="114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buNone/>
            </a:pPr>
            <a:r>
              <a:rPr lang="en-US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080" cy="4525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771075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6400800"/>
            <a:ext cx="1228784" cy="25398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4" r:id="rId2"/>
    <p:sldLayoutId id="2147483662" r:id="rId3"/>
    <p:sldLayoutId id="2147483667" r:id="rId4"/>
    <p:sldLayoutId id="2147483665" r:id="rId5"/>
    <p:sldLayoutId id="2147483684" r:id="rId6"/>
    <p:sldLayoutId id="2147483691" r:id="rId7"/>
    <p:sldLayoutId id="2147483711" r:id="rId8"/>
    <p:sldLayoutId id="2147483713" r:id="rId9"/>
    <p:sldLayoutId id="2147483714" r:id="rId10"/>
    <p:sldLayoutId id="2147483718" r:id="rId11"/>
    <p:sldLayoutId id="2147483719" r:id="rId12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15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1" y="6172200"/>
            <a:ext cx="262043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7177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lvmt.fr/en/chaires/logistics-city-sogaris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istiques.developpement-durable.gouv.fr/la-surface-des-entrepots-et-plateformes-logistiques-de-10-000-m2-ou-plus-en-hausse-de-23-en-2024?rubrique=&amp;dossier=1349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vmt.fr/chaires/logistics-city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png"/><Relationship Id="rId4" Type="http://schemas.openxmlformats.org/officeDocument/2006/relationships/hyperlink" Target="https://www.sciencedirect.com/bookseries/advances-in-transport-policy-and-plannin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vmt.fr/en/chaires/logistics-city-sogaris/" TargetMode="Externa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04800" y="2426019"/>
            <a:ext cx="5334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bg2"/>
                </a:solidFill>
                <a:effectLst/>
                <a:ea typeface="Calibri" panose="020F0502020204030204" pitchFamily="34" charset="0"/>
              </a:rPr>
              <a:t>Les enjeux territoriaux de la logistique : les entrepôts </a:t>
            </a:r>
            <a:endParaRPr lang="fr-FR" sz="3600" dirty="0">
              <a:solidFill>
                <a:schemeClr val="bg2"/>
              </a:solidFill>
              <a:effectLst/>
              <a:ea typeface="Arial" panose="020B0604020202020204" pitchFamily="34" charset="0"/>
            </a:endParaRPr>
          </a:p>
          <a:p>
            <a:pPr algn="ctr"/>
            <a:r>
              <a:rPr lang="fr-FR" sz="4400" dirty="0">
                <a:effectLst/>
              </a:rPr>
              <a:t>»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16748" y="421483"/>
            <a:ext cx="6553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fr-FR" sz="2000" dirty="0">
                <a:effectLst/>
                <a:latin typeface="Calibri" panose="020F0502020204030204" pitchFamily="34" charset="0"/>
              </a:rPr>
            </a:br>
            <a:endParaRPr lang="fr-FR" sz="2000" dirty="0">
              <a:effectLst/>
              <a:latin typeface="Calibri" panose="020F0502020204030204" pitchFamily="34" charset="0"/>
            </a:endParaRPr>
          </a:p>
          <a:p>
            <a:pPr algn="ctr"/>
            <a:r>
              <a:rPr lang="fr-FR" sz="2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fr-FR" sz="2000" spc="1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IHEDATE</a:t>
            </a:r>
          </a:p>
          <a:p>
            <a:pPr algn="ctr"/>
            <a:r>
              <a:rPr lang="fr-FR" sz="2000" spc="10" dirty="0">
                <a:solidFill>
                  <a:srgbClr val="000000"/>
                </a:solidFill>
                <a:cs typeface="Times New Roman" panose="02020603050405020304" pitchFamily="18" charset="0"/>
              </a:rPr>
              <a:t>Clermont-Ferrand</a:t>
            </a:r>
            <a:endParaRPr lang="fr-FR" sz="2000" dirty="0">
              <a:solidFill>
                <a:srgbClr val="000000"/>
              </a:solidFill>
              <a:effectLst/>
            </a:endParaRPr>
          </a:p>
          <a:p>
            <a:pPr algn="ctr"/>
            <a:r>
              <a:rPr lang="fr-FR" sz="2000" dirty="0">
                <a:solidFill>
                  <a:srgbClr val="000000"/>
                </a:solidFill>
                <a:effectLst/>
              </a:rPr>
              <a:t>13 novembre </a:t>
            </a:r>
            <a:r>
              <a:rPr lang="fr-FR" sz="2000" spc="100" dirty="0">
                <a:solidFill>
                  <a:srgbClr val="000000"/>
                </a:solidFill>
                <a:ea typeface="Calibri" charset="0"/>
                <a:cs typeface="Calibri" panose="020F0502020204030204" pitchFamily="34" charset="0"/>
              </a:rPr>
              <a:t>2025</a:t>
            </a:r>
            <a:endParaRPr lang="fr-FR" sz="2000" dirty="0">
              <a:solidFill>
                <a:srgbClr val="000000"/>
              </a:solidFill>
              <a:effectLst/>
              <a:ea typeface="Calibri" charset="0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DABA36B-1739-17C0-B891-2DE97A5A5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9151"/>
            <a:ext cx="5579546" cy="146964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EA91AE2-5A2B-BE2E-0B28-54D4DFBF10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052699"/>
            <a:ext cx="6405748" cy="480431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9467467-8E00-5A60-0678-154951ADFBFC}"/>
              </a:ext>
            </a:extLst>
          </p:cNvPr>
          <p:cNvSpPr txBox="1"/>
          <p:nvPr/>
        </p:nvSpPr>
        <p:spPr>
          <a:xfrm>
            <a:off x="5924468" y="6529971"/>
            <a:ext cx="61454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bg2"/>
                </a:solidFill>
              </a:rPr>
              <a:t>Atlanta, Etats-Unis, 2018</a:t>
            </a:r>
          </a:p>
        </p:txBody>
      </p:sp>
    </p:spTree>
    <p:extLst>
      <p:ext uri="{BB962C8B-B14F-4D97-AF65-F5344CB8AC3E}">
        <p14:creationId xmlns:p14="http://schemas.microsoft.com/office/powerpoint/2010/main" val="2472114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EB1BA76-E3B9-8041-BF61-BA4A7EB84B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10</a:t>
            </a:fld>
            <a:endParaRPr lang="uk-UA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E681572-C2E7-A045-A201-EAB110E6D667}"/>
              </a:ext>
            </a:extLst>
          </p:cNvPr>
          <p:cNvSpPr txBox="1"/>
          <p:nvPr/>
        </p:nvSpPr>
        <p:spPr>
          <a:xfrm>
            <a:off x="8733200" y="6185939"/>
            <a:ext cx="2781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solidFill>
                  <a:srgbClr val="000000"/>
                </a:solidFill>
              </a:rPr>
              <a:t>Schorung</a:t>
            </a:r>
            <a:r>
              <a:rPr lang="fr-FR" sz="1600" dirty="0">
                <a:solidFill>
                  <a:srgbClr val="000000"/>
                </a:solidFill>
              </a:rPr>
              <a:t>, Lecourt, </a:t>
            </a:r>
          </a:p>
          <a:p>
            <a:r>
              <a:rPr lang="fr-FR" sz="1600" dirty="0">
                <a:solidFill>
                  <a:srgbClr val="000000"/>
                </a:solidFill>
              </a:rPr>
              <a:t>Chaire </a:t>
            </a:r>
            <a:r>
              <a:rPr lang="fr-FR" sz="1600" dirty="0" err="1">
                <a:solidFill>
                  <a:srgbClr val="000000"/>
                </a:solidFill>
              </a:rPr>
              <a:t>Logistics</a:t>
            </a:r>
            <a:r>
              <a:rPr lang="fr-FR" sz="1600" dirty="0">
                <a:solidFill>
                  <a:srgbClr val="000000"/>
                </a:solidFill>
              </a:rPr>
              <a:t> City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8B3956-046F-0D4D-B990-0E8EE8C1C0E3}"/>
              </a:ext>
            </a:extLst>
          </p:cNvPr>
          <p:cNvSpPr/>
          <p:nvPr/>
        </p:nvSpPr>
        <p:spPr>
          <a:xfrm>
            <a:off x="7924801" y="224928"/>
            <a:ext cx="40386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chemeClr val="tx1">
                    <a:lumMod val="75000"/>
                  </a:schemeClr>
                </a:solidFill>
              </a:rPr>
              <a:t>Deux types d’entrepôts et deux mouvements spatiaux</a:t>
            </a:r>
          </a:p>
          <a:p>
            <a:endParaRPr lang="fr-FR" sz="2400" dirty="0">
              <a:solidFill>
                <a:srgbClr val="000000"/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00"/>
                </a:solidFill>
              </a:rPr>
              <a:t>Des grands </a:t>
            </a:r>
            <a:r>
              <a:rPr lang="fr-FR" sz="2400" b="1" dirty="0">
                <a:solidFill>
                  <a:srgbClr val="000000"/>
                </a:solidFill>
              </a:rPr>
              <a:t>entrepôts de stockage </a:t>
            </a:r>
            <a:r>
              <a:rPr lang="fr-FR" sz="2400" dirty="0">
                <a:solidFill>
                  <a:srgbClr val="000000"/>
                </a:solidFill>
              </a:rPr>
              <a:t>de plus en plus loin dans le périurbain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00"/>
                </a:solidFill>
              </a:rPr>
              <a:t>Des petits </a:t>
            </a:r>
            <a:r>
              <a:rPr lang="fr-FR" sz="2400" b="1" dirty="0">
                <a:solidFill>
                  <a:srgbClr val="000000"/>
                </a:solidFill>
              </a:rPr>
              <a:t>entrepôts de distribution </a:t>
            </a:r>
            <a:r>
              <a:rPr lang="fr-FR" sz="2400" dirty="0">
                <a:solidFill>
                  <a:srgbClr val="000000"/>
                </a:solidFill>
              </a:rPr>
              <a:t>de plus en plus près des villes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FB84D8D-D231-590F-D875-5F90BB2DE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27304"/>
            <a:ext cx="76073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32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736EE4-7982-4885-2EB2-85C9EB8A2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8600"/>
            <a:ext cx="10972800" cy="1143000"/>
          </a:xfrm>
        </p:spPr>
        <p:txBody>
          <a:bodyPr/>
          <a:lstStyle/>
          <a:p>
            <a:r>
              <a:rPr lang="fr-FR" sz="3600" dirty="0">
                <a:solidFill>
                  <a:schemeClr val="tx1"/>
                </a:solidFill>
              </a:rPr>
              <a:t>Amazon Augny et Amazon Woippy, Metz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45A937D-B697-0FE2-2F50-A364296A55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66800"/>
            <a:ext cx="6705600" cy="5696636"/>
          </a:xfr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0D24F755-9F45-4FF6-FAF5-8A14BDBC0342}"/>
              </a:ext>
            </a:extLst>
          </p:cNvPr>
          <p:cNvSpPr/>
          <p:nvPr/>
        </p:nvSpPr>
        <p:spPr>
          <a:xfrm>
            <a:off x="3276600" y="1143000"/>
            <a:ext cx="3048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n w="3810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F323758-B150-5AD7-0DEC-32B39003CD0F}"/>
              </a:ext>
            </a:extLst>
          </p:cNvPr>
          <p:cNvSpPr/>
          <p:nvPr/>
        </p:nvSpPr>
        <p:spPr>
          <a:xfrm>
            <a:off x="2286000" y="6306236"/>
            <a:ext cx="3810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n w="3810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2E87C16-06B9-0C8B-6388-0C452C624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199" y="1600200"/>
            <a:ext cx="4495801" cy="40386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kern="0" dirty="0">
                <a:solidFill>
                  <a:sysClr val="windowText" lastClr="000000"/>
                </a:solidFill>
                <a:ea typeface="ＭＳ Ｐゴシック" pitchFamily="34" charset="-128"/>
              </a:rPr>
              <a:t>Augny (ETZ2) : </a:t>
            </a:r>
            <a:r>
              <a:rPr lang="fr-FR" sz="2400" kern="0" dirty="0" err="1">
                <a:solidFill>
                  <a:sysClr val="windowText" lastClr="000000"/>
                </a:solidFill>
                <a:ea typeface="ＭＳ Ｐゴシック" pitchFamily="34" charset="-128"/>
              </a:rPr>
              <a:t>fulfilment</a:t>
            </a:r>
            <a:r>
              <a:rPr lang="fr-FR" sz="2400" kern="0" dirty="0">
                <a:solidFill>
                  <a:sysClr val="windowText" lastClr="000000"/>
                </a:solidFill>
                <a:ea typeface="ＭＳ Ｐゴシック" pitchFamily="34" charset="-128"/>
              </a:rPr>
              <a:t> center pour le </a:t>
            </a:r>
            <a:r>
              <a:rPr lang="fr-FR" sz="2400" kern="0" dirty="0">
                <a:solidFill>
                  <a:sysClr val="windowText" lastClr="000000"/>
                </a:solidFill>
                <a:highlight>
                  <a:srgbClr val="FFFF00"/>
                </a:highlight>
                <a:ea typeface="ＭＳ Ｐゴシック" pitchFamily="34" charset="-128"/>
              </a:rPr>
              <a:t>stockage</a:t>
            </a:r>
            <a:r>
              <a:rPr lang="fr-FR" sz="2400" kern="0" dirty="0">
                <a:solidFill>
                  <a:sysClr val="windowText" lastClr="000000"/>
                </a:solidFill>
                <a:ea typeface="ＭＳ Ｐゴシック" pitchFamily="34" charset="-128"/>
              </a:rPr>
              <a:t> et la préparation de commandes, 180 000 m2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kern="0" dirty="0">
                <a:solidFill>
                  <a:sysClr val="windowText" lastClr="000000"/>
                </a:solidFill>
                <a:ea typeface="ＭＳ Ｐゴシック" pitchFamily="34" charset="-128"/>
              </a:rPr>
              <a:t>Woippy (DAO2) : terminal </a:t>
            </a:r>
            <a:r>
              <a:rPr lang="fr-FR" sz="2400" kern="0" dirty="0">
                <a:solidFill>
                  <a:sysClr val="windowText" lastClr="000000"/>
                </a:solidFill>
                <a:highlight>
                  <a:srgbClr val="FFFF00"/>
                </a:highlight>
                <a:ea typeface="ＭＳ Ｐゴシック" pitchFamily="34" charset="-128"/>
              </a:rPr>
              <a:t>cross-dock</a:t>
            </a:r>
            <a:r>
              <a:rPr lang="fr-FR" sz="2400" kern="0" dirty="0">
                <a:solidFill>
                  <a:sysClr val="windowText" lastClr="000000"/>
                </a:solidFill>
                <a:ea typeface="ＭＳ Ｐゴシック" pitchFamily="34" charset="-128"/>
              </a:rPr>
              <a:t>, tri des colis et distribution, préparation des tournées des DSP, 30 000 m2</a:t>
            </a:r>
          </a:p>
          <a:p>
            <a:pPr>
              <a:spcBef>
                <a:spcPts val="600"/>
              </a:spcBef>
            </a:pPr>
            <a:r>
              <a:rPr lang="fr-FR" sz="2400" kern="0" dirty="0">
                <a:solidFill>
                  <a:sysClr val="windowText" lastClr="000000"/>
                </a:solidFill>
              </a:rPr>
              <a:t> </a:t>
            </a:r>
          </a:p>
          <a:p>
            <a:pPr>
              <a:spcBef>
                <a:spcPts val="600"/>
              </a:spcBef>
            </a:pPr>
            <a:endParaRPr lang="fr-FR" sz="2400" kern="0" dirty="0">
              <a:solidFill>
                <a:sysClr val="windowText" lastClr="000000"/>
              </a:solidFill>
            </a:endParaRPr>
          </a:p>
          <a:p>
            <a:pPr>
              <a:lnSpc>
                <a:spcPct val="80000"/>
              </a:lnSpc>
            </a:pPr>
            <a:endParaRPr lang="fr-FR" sz="2400" kern="0" dirty="0">
              <a:solidFill>
                <a:sysClr val="windowText" lastClr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8275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FB4B889-D12A-25C0-1692-0F080EBEA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61048"/>
            <a:ext cx="4177553" cy="353590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C167BAF-6174-2B0C-00A1-AD829C35AD11}"/>
              </a:ext>
            </a:extLst>
          </p:cNvPr>
          <p:cNvSpPr txBox="1"/>
          <p:nvPr/>
        </p:nvSpPr>
        <p:spPr>
          <a:xfrm>
            <a:off x="304800" y="304800"/>
            <a:ext cx="111252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Entrepôt de cross-dock du B2C : 26 emplois pour 1000m2</a:t>
            </a:r>
            <a:r>
              <a:rPr lang="fr-FR" sz="2400" dirty="0"/>
              <a:t>		</a:t>
            </a:r>
            <a:endParaRPr lang="fr-FR" sz="24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77F7FAF-AE3D-1A29-9F50-A80015C9AF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353" y="1973112"/>
            <a:ext cx="7544973" cy="291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350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6307" y="152400"/>
            <a:ext cx="10573952" cy="781912"/>
          </a:xfrm>
        </p:spPr>
        <p:txBody>
          <a:bodyPr/>
          <a:lstStyle/>
          <a:p>
            <a:pPr algn="just"/>
            <a:r>
              <a:rPr lang="en-US" sz="3600" b="0" dirty="0">
                <a:solidFill>
                  <a:schemeClr val="tx1">
                    <a:lumMod val="75000"/>
                  </a:schemeClr>
                </a:solidFill>
              </a:rPr>
              <a:t>Entrepôts du e-commerce : </a:t>
            </a:r>
            <a:r>
              <a:rPr lang="en-US" sz="3600" b="0" dirty="0" err="1">
                <a:solidFill>
                  <a:schemeClr val="tx1">
                    <a:lumMod val="75000"/>
                  </a:schemeClr>
                </a:solidFill>
              </a:rPr>
              <a:t>poids</a:t>
            </a:r>
            <a:r>
              <a:rPr lang="en-US" sz="3600" b="0" dirty="0">
                <a:solidFill>
                  <a:schemeClr val="tx1">
                    <a:lumMod val="75000"/>
                  </a:schemeClr>
                </a:solidFill>
              </a:rPr>
              <a:t> de la </a:t>
            </a:r>
            <a:r>
              <a:rPr lang="en-US" sz="3600" b="0" dirty="0" err="1">
                <a:solidFill>
                  <a:schemeClr val="tx1">
                    <a:lumMod val="75000"/>
                  </a:schemeClr>
                </a:solidFill>
              </a:rPr>
              <a:t>région</a:t>
            </a:r>
            <a:r>
              <a:rPr lang="en-US" sz="3600" b="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600" b="0" dirty="0" err="1">
                <a:solidFill>
                  <a:schemeClr val="tx1">
                    <a:lumMod val="75000"/>
                  </a:schemeClr>
                </a:solidFill>
              </a:rPr>
              <a:t>parisienne</a:t>
            </a:r>
            <a:endParaRPr lang="en-GB" sz="3600" b="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96000" y="1160584"/>
            <a:ext cx="5902036" cy="5316415"/>
          </a:xfrm>
        </p:spPr>
        <p:txBody>
          <a:bodyPr/>
          <a:lstStyle/>
          <a:p>
            <a:pPr algn="just"/>
            <a:endParaRPr lang="en-US" sz="22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</a:rPr>
              <a:t>Identification de </a:t>
            </a:r>
            <a:r>
              <a:rPr lang="en-US" sz="2200" b="1" dirty="0">
                <a:solidFill>
                  <a:schemeClr val="tx2"/>
                </a:solidFill>
              </a:rPr>
              <a:t>130 entrepôts du e-commerce</a:t>
            </a:r>
            <a:endParaRPr lang="en-US" sz="2200" dirty="0">
              <a:solidFill>
                <a:schemeClr val="tx2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</a:rPr>
              <a:t>Concentration </a:t>
            </a:r>
            <a:r>
              <a:rPr lang="en-US" sz="2200" dirty="0" err="1">
                <a:solidFill>
                  <a:schemeClr val="tx2"/>
                </a:solidFill>
              </a:rPr>
              <a:t>autour</a:t>
            </a:r>
            <a:r>
              <a:rPr lang="en-US" sz="2200" dirty="0">
                <a:solidFill>
                  <a:schemeClr val="tx2"/>
                </a:solidFill>
              </a:rPr>
              <a:t> de Paris et des Hauts de France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</a:rPr>
              <a:t>Un </a:t>
            </a:r>
            <a:r>
              <a:rPr lang="en-US" sz="2200" dirty="0" err="1">
                <a:solidFill>
                  <a:schemeClr val="tx2"/>
                </a:solidFill>
              </a:rPr>
              <a:t>nombre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relativement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faible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b="1" dirty="0" err="1">
                <a:solidFill>
                  <a:schemeClr val="tx2"/>
                </a:solidFill>
              </a:rPr>
              <a:t>d’entrepôts</a:t>
            </a:r>
            <a:r>
              <a:rPr lang="en-US" sz="2200" b="1" dirty="0">
                <a:solidFill>
                  <a:schemeClr val="tx2"/>
                </a:solidFill>
              </a:rPr>
              <a:t> de stockage du e-commerce par habitant </a:t>
            </a:r>
            <a:r>
              <a:rPr lang="en-US" sz="2200" dirty="0" err="1">
                <a:solidFill>
                  <a:schemeClr val="tx2"/>
                </a:solidFill>
              </a:rPr>
              <a:t>comparé</a:t>
            </a:r>
            <a:r>
              <a:rPr lang="en-US" sz="2200" dirty="0">
                <a:solidFill>
                  <a:schemeClr val="tx2"/>
                </a:solidFill>
              </a:rPr>
              <a:t> aux pays </a:t>
            </a:r>
            <a:r>
              <a:rPr lang="en-US" sz="2200" dirty="0" err="1">
                <a:solidFill>
                  <a:schemeClr val="tx2"/>
                </a:solidFill>
              </a:rPr>
              <a:t>européens</a:t>
            </a:r>
            <a:r>
              <a:rPr lang="en-US" sz="2200" dirty="0">
                <a:solidFill>
                  <a:schemeClr val="tx2"/>
                </a:solidFill>
              </a:rPr>
              <a:t> </a:t>
            </a:r>
            <a:r>
              <a:rPr lang="en-US" sz="2200" dirty="0" err="1">
                <a:solidFill>
                  <a:schemeClr val="tx2"/>
                </a:solidFill>
              </a:rPr>
              <a:t>voisins</a:t>
            </a:r>
            <a:endParaRPr lang="en-GB" sz="2200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2A45B7-B328-4947-A7F5-854D18B9B4D2}"/>
              </a:ext>
            </a:extLst>
          </p:cNvPr>
          <p:cNvSpPr txBox="1"/>
          <p:nvPr/>
        </p:nvSpPr>
        <p:spPr>
          <a:xfrm>
            <a:off x="250396" y="6215728"/>
            <a:ext cx="571889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Figure 1. The distribution of e-commerce warehouses in France, M. Younes, 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</a:rPr>
              <a:t>chaire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 Logistics City, 2024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173F1E0-AF61-8F79-6620-63AAF19D3F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95" y="1488613"/>
            <a:ext cx="5718890" cy="467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80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BA8CB6C-5F09-5809-F7B1-0A679E34B5F7}"/>
              </a:ext>
            </a:extLst>
          </p:cNvPr>
          <p:cNvSpPr txBox="1"/>
          <p:nvPr/>
        </p:nvSpPr>
        <p:spPr>
          <a:xfrm>
            <a:off x="296883" y="2376055"/>
            <a:ext cx="5867400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/>
                </a:solidFill>
              </a:rPr>
              <a:t>Empreinte carbone d’un entrepôt type : 1 kg de </a:t>
            </a:r>
            <a:r>
              <a:rPr lang="fr-FR" altLang="fr-FR" sz="2400" dirty="0">
                <a:solidFill>
                  <a:schemeClr val="tx1">
                    <a:lumMod val="75000"/>
                  </a:schemeClr>
                </a:solidFill>
              </a:rPr>
              <a:t>CO</a:t>
            </a:r>
            <a:r>
              <a:rPr lang="fr-FR" altLang="fr-FR" sz="2400" baseline="-25000" dirty="0">
                <a:solidFill>
                  <a:schemeClr val="tx1">
                    <a:lumMod val="75000"/>
                  </a:schemeClr>
                </a:solidFill>
              </a:rPr>
              <a:t>2</a:t>
            </a:r>
            <a:r>
              <a:rPr lang="fr-FR" sz="2400" dirty="0">
                <a:solidFill>
                  <a:schemeClr val="tx2"/>
                </a:solidFill>
              </a:rPr>
              <a:t> par m2 (analyse en cycle de vie, source AFILOG)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/>
                </a:solidFill>
              </a:rPr>
              <a:t>Les nouveaux entrepôts : </a:t>
            </a:r>
            <a:r>
              <a:rPr lang="fr-FR" sz="2400" b="1" dirty="0">
                <a:solidFill>
                  <a:schemeClr val="tx2"/>
                </a:solidFill>
              </a:rPr>
              <a:t>verticaux</a:t>
            </a:r>
            <a:r>
              <a:rPr lang="fr-FR" sz="2400" dirty="0">
                <a:solidFill>
                  <a:schemeClr val="tx2"/>
                </a:solidFill>
              </a:rPr>
              <a:t> et </a:t>
            </a:r>
            <a:r>
              <a:rPr lang="fr-FR" sz="2400" b="1" dirty="0">
                <a:solidFill>
                  <a:schemeClr val="tx2"/>
                </a:solidFill>
              </a:rPr>
              <a:t>producteurs d’électricité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/>
                </a:solidFill>
              </a:rPr>
              <a:t>Une vingtaine d’entrepôts verticaux à Paris et zone dense parisienne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2FE42FF-2481-FB1E-C63A-3DE424CAA6A2}"/>
              </a:ext>
            </a:extLst>
          </p:cNvPr>
          <p:cNvSpPr txBox="1">
            <a:spLocks/>
          </p:cNvSpPr>
          <p:nvPr/>
        </p:nvSpPr>
        <p:spPr>
          <a:xfrm>
            <a:off x="304800" y="304800"/>
            <a:ext cx="1158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kern="0" dirty="0">
                <a:solidFill>
                  <a:schemeClr val="tx1">
                    <a:lumMod val="75000"/>
                  </a:schemeClr>
                </a:solidFill>
              </a:rPr>
              <a:t>Des installations logistiques progressivement plus efficaces (énergie, empreinte foncière)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1DEFF3B-695A-2FBE-877E-67EB122E2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827" y="2223655"/>
            <a:ext cx="5735580" cy="355837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329ED1D-7C3D-DC01-7704-DC4A5EEFF05F}"/>
              </a:ext>
            </a:extLst>
          </p:cNvPr>
          <p:cNvSpPr txBox="1"/>
          <p:nvPr/>
        </p:nvSpPr>
        <p:spPr>
          <a:xfrm>
            <a:off x="6781800" y="5782027"/>
            <a:ext cx="1552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</a:rPr>
              <a:t>Tokyo, 2024</a:t>
            </a:r>
          </a:p>
        </p:txBody>
      </p:sp>
    </p:spTree>
    <p:extLst>
      <p:ext uri="{BB962C8B-B14F-4D97-AF65-F5344CB8AC3E}">
        <p14:creationId xmlns:p14="http://schemas.microsoft.com/office/powerpoint/2010/main" val="637351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8424FC20-984C-3B4A-8B92-75F1F61A34EC}"/>
              </a:ext>
            </a:extLst>
          </p:cNvPr>
          <p:cNvSpPr txBox="1">
            <a:spLocks/>
          </p:cNvSpPr>
          <p:nvPr/>
        </p:nvSpPr>
        <p:spPr>
          <a:xfrm>
            <a:off x="230821" y="155790"/>
            <a:ext cx="11730355" cy="69551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kern="0" dirty="0">
                <a:solidFill>
                  <a:schemeClr val="tx1">
                    <a:lumMod val="75000"/>
                  </a:schemeClr>
                </a:solidFill>
              </a:rPr>
              <a:t>Chronopost : impact du lieu de l’agence du dernier kilomètre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7B41CC2D-0427-5A45-8D49-62CB98C8C405}"/>
              </a:ext>
            </a:extLst>
          </p:cNvPr>
          <p:cNvSpPr txBox="1">
            <a:spLocks/>
          </p:cNvSpPr>
          <p:nvPr/>
        </p:nvSpPr>
        <p:spPr>
          <a:xfrm>
            <a:off x="542365" y="1124893"/>
            <a:ext cx="5553634" cy="83820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400" kern="0" dirty="0">
                <a:solidFill>
                  <a:sysClr val="windowText" lastClr="000000"/>
                </a:solidFill>
              </a:rPr>
              <a:t>Nanterre : </a:t>
            </a:r>
          </a:p>
          <a:p>
            <a:pPr algn="ctr"/>
            <a:r>
              <a:rPr lang="fr-FR" sz="2400" kern="0" dirty="0">
                <a:solidFill>
                  <a:sysClr val="windowText" lastClr="000000"/>
                </a:solidFill>
                <a:highlight>
                  <a:srgbClr val="FFFF00"/>
                </a:highlight>
              </a:rPr>
              <a:t>151 tonnes CO</a:t>
            </a:r>
            <a:r>
              <a:rPr lang="fr-FR" sz="2400" kern="0" baseline="-25000" dirty="0">
                <a:solidFill>
                  <a:sysClr val="windowText" lastClr="000000"/>
                </a:solidFill>
                <a:highlight>
                  <a:srgbClr val="FFFF00"/>
                </a:highlight>
              </a:rPr>
              <a:t>2</a:t>
            </a:r>
            <a:r>
              <a:rPr lang="fr-FR" sz="2400" kern="0" dirty="0">
                <a:solidFill>
                  <a:sysClr val="windowText" lastClr="000000"/>
                </a:solidFill>
              </a:rPr>
              <a:t>/an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248F3B8A-8E37-0447-B3C0-03A990D71132}"/>
              </a:ext>
            </a:extLst>
          </p:cNvPr>
          <p:cNvSpPr txBox="1">
            <a:spLocks/>
          </p:cNvSpPr>
          <p:nvPr/>
        </p:nvSpPr>
        <p:spPr>
          <a:xfrm>
            <a:off x="4613806" y="1124893"/>
            <a:ext cx="6462170" cy="83820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400" kern="0" dirty="0">
                <a:solidFill>
                  <a:sysClr val="windowText" lastClr="000000"/>
                </a:solidFill>
              </a:rPr>
              <a:t>Paris Beaugrenelle : </a:t>
            </a:r>
          </a:p>
          <a:p>
            <a:pPr algn="ctr"/>
            <a:r>
              <a:rPr lang="fr-FR" sz="2400" kern="0" dirty="0">
                <a:solidFill>
                  <a:sysClr val="windowText" lastClr="000000"/>
                </a:solidFill>
                <a:highlight>
                  <a:srgbClr val="FFFF00"/>
                </a:highlight>
              </a:rPr>
              <a:t>74 tonnes CO</a:t>
            </a:r>
            <a:r>
              <a:rPr lang="fr-FR" sz="2400" kern="0" baseline="-25000" dirty="0">
                <a:solidFill>
                  <a:sysClr val="windowText" lastClr="000000"/>
                </a:solidFill>
                <a:highlight>
                  <a:srgbClr val="FFFF00"/>
                </a:highlight>
              </a:rPr>
              <a:t>2 </a:t>
            </a:r>
            <a:r>
              <a:rPr lang="fr-FR" sz="2400" kern="0" dirty="0">
                <a:solidFill>
                  <a:sysClr val="windowText" lastClr="000000"/>
                </a:solidFill>
              </a:rPr>
              <a:t>/an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7151B6E-E841-1D42-9C4C-56ED4B81447B}"/>
              </a:ext>
            </a:extLst>
          </p:cNvPr>
          <p:cNvSpPr txBox="1"/>
          <p:nvPr/>
        </p:nvSpPr>
        <p:spPr>
          <a:xfrm>
            <a:off x="10106225" y="5410200"/>
            <a:ext cx="2009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solidFill>
                  <a:srgbClr val="000000"/>
                </a:solidFill>
              </a:rPr>
              <a:t>Jonction 2017 +  Chair </a:t>
            </a:r>
            <a:r>
              <a:rPr lang="fr-FR" sz="1600" i="1" dirty="0" err="1">
                <a:solidFill>
                  <a:srgbClr val="000000"/>
                </a:solidFill>
              </a:rPr>
              <a:t>Logistics</a:t>
            </a:r>
            <a:r>
              <a:rPr lang="fr-FR" sz="1600" i="1" dirty="0">
                <a:solidFill>
                  <a:srgbClr val="000000"/>
                </a:solidFill>
              </a:rPr>
              <a:t> City 2020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65BE5F-4C7F-1845-B632-22B010B99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63093"/>
            <a:ext cx="9113136" cy="482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56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7"/>
          <p:cNvSpPr>
            <a:spLocks noGrp="1"/>
          </p:cNvSpPr>
          <p:nvPr>
            <p:ph type="title"/>
          </p:nvPr>
        </p:nvSpPr>
        <p:spPr bwMode="auto">
          <a:xfrm>
            <a:off x="457200" y="71247"/>
            <a:ext cx="109728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3600" dirty="0">
                <a:solidFill>
                  <a:schemeClr val="tx1">
                    <a:lumMod val="75000"/>
                  </a:schemeClr>
                </a:solidFill>
              </a:rPr>
              <a:t>La </a:t>
            </a:r>
            <a:r>
              <a:rPr lang="en-GB" sz="3600" dirty="0" err="1">
                <a:solidFill>
                  <a:schemeClr val="tx1">
                    <a:lumMod val="75000"/>
                  </a:schemeClr>
                </a:solidFill>
              </a:rPr>
              <a:t>variété</a:t>
            </a:r>
            <a:r>
              <a:rPr lang="en-GB" sz="3600" dirty="0">
                <a:solidFill>
                  <a:schemeClr val="tx1">
                    <a:lumMod val="75000"/>
                  </a:schemeClr>
                </a:solidFill>
              </a:rPr>
              <a:t> des entrepôts (</a:t>
            </a:r>
            <a:r>
              <a:rPr lang="en-GB" sz="3600" dirty="0" err="1">
                <a:solidFill>
                  <a:schemeClr val="tx1">
                    <a:lumMod val="75000"/>
                  </a:schemeClr>
                </a:solidFill>
              </a:rPr>
              <a:t>Apur</a:t>
            </a:r>
            <a:r>
              <a:rPr lang="en-GB" sz="3600" dirty="0">
                <a:solidFill>
                  <a:schemeClr val="tx1">
                    <a:lumMod val="75000"/>
                  </a:schemeClr>
                </a:solidFill>
              </a:rPr>
              <a:t>, 2022)</a:t>
            </a:r>
            <a:endParaRPr lang="en-US" sz="36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6151" name="Rectangle 44"/>
          <p:cNvSpPr>
            <a:spLocks noChangeArrowheads="1"/>
          </p:cNvSpPr>
          <p:nvPr/>
        </p:nvSpPr>
        <p:spPr bwMode="auto">
          <a:xfrm>
            <a:off x="1524001" y="-109310"/>
            <a:ext cx="184731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l-GR" sz="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52" name="Rectangle 49"/>
          <p:cNvSpPr>
            <a:spLocks noChangeArrowheads="1"/>
          </p:cNvSpPr>
          <p:nvPr/>
        </p:nvSpPr>
        <p:spPr bwMode="auto">
          <a:xfrm>
            <a:off x="1524000" y="-1588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l-GR" sz="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8" name="Rectangle 6"/>
          <p:cNvSpPr txBox="1">
            <a:spLocks noChangeArrowheads="1"/>
          </p:cNvSpPr>
          <p:nvPr/>
        </p:nvSpPr>
        <p:spPr bwMode="auto">
          <a:xfrm>
            <a:off x="8624889" y="2233614"/>
            <a:ext cx="8893175" cy="1355725"/>
          </a:xfrm>
          <a:prstGeom prst="rect">
            <a:avLst/>
          </a:prstGeom>
          <a:noFill/>
          <a:ln>
            <a:noFill/>
          </a:ln>
        </p:spPr>
        <p:txBody>
          <a:bodyPr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 hangingPunct="1">
              <a:lnSpc>
                <a:spcPct val="80000"/>
              </a:lnSpc>
              <a:defRPr/>
            </a:pPr>
            <a:endParaRPr lang="en-GB" sz="2000" kern="0" dirty="0">
              <a:solidFill>
                <a:srgbClr val="000000"/>
              </a:solidFill>
            </a:endParaRPr>
          </a:p>
          <a:p>
            <a:pPr algn="l" eaLnBrk="1" hangingPunct="1">
              <a:lnSpc>
                <a:spcPct val="80000"/>
              </a:lnSpc>
              <a:defRPr/>
            </a:pPr>
            <a:endParaRPr lang="en-GB" sz="2000" kern="0" dirty="0">
              <a:solidFill>
                <a:srgbClr val="000000"/>
              </a:solidFill>
            </a:endParaRPr>
          </a:p>
        </p:txBody>
      </p:sp>
      <p:sp>
        <p:nvSpPr>
          <p:cNvPr id="99335" name="Rectangle 59"/>
          <p:cNvSpPr>
            <a:spLocks noChangeArrowheads="1"/>
          </p:cNvSpPr>
          <p:nvPr/>
        </p:nvSpPr>
        <p:spPr bwMode="auto">
          <a:xfrm>
            <a:off x="1992313" y="3141664"/>
            <a:ext cx="8748712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44973CA-609E-F648-B176-53657979B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986136"/>
            <a:ext cx="6535739" cy="587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3587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891966-3775-78A2-E885-5084333F6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10972800" cy="1143000"/>
          </a:xfrm>
        </p:spPr>
        <p:txBody>
          <a:bodyPr/>
          <a:lstStyle/>
          <a:p>
            <a:r>
              <a:rPr lang="fr-FR" sz="3600" b="0" i="0" dirty="0">
                <a:effectLst/>
                <a:latin typeface="+mn-lt"/>
              </a:rPr>
              <a:t>En Ile-de-France : 280 communes accueillent des entrepôts  </a:t>
            </a:r>
            <a:r>
              <a:rPr lang="fr-FR" sz="2400" b="0" i="0" dirty="0">
                <a:effectLst/>
                <a:latin typeface="+mn-lt"/>
              </a:rPr>
              <a:t>(Institut Paris Région, 2023)</a:t>
            </a:r>
            <a:endParaRPr lang="fr-FR" sz="2400" dirty="0">
              <a:latin typeface="+mn-lt"/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89BAE71-3C37-F699-3F59-B5639BEA1D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676400"/>
            <a:ext cx="5473914" cy="4804443"/>
          </a:xfrm>
        </p:spPr>
      </p:pic>
    </p:spTree>
    <p:extLst>
      <p:ext uri="{BB962C8B-B14F-4D97-AF65-F5344CB8AC3E}">
        <p14:creationId xmlns:p14="http://schemas.microsoft.com/office/powerpoint/2010/main" val="4232296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8200F87-FF48-44FB-9AC6-6F04009C5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718066"/>
            <a:ext cx="7354430" cy="511051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A7D7918-2229-4A2D-AE12-18521E4CF4FE}"/>
              </a:ext>
            </a:extLst>
          </p:cNvPr>
          <p:cNvSpPr/>
          <p:nvPr/>
        </p:nvSpPr>
        <p:spPr>
          <a:xfrm>
            <a:off x="152400" y="133031"/>
            <a:ext cx="1143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schemeClr val="tx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Inégale répartition des fonctions support de la consommation</a:t>
            </a:r>
          </a:p>
          <a:p>
            <a:endParaRPr lang="fr-FR" sz="2400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B5834B-0191-112A-6F09-EE5E77B4BC78}"/>
              </a:ext>
            </a:extLst>
          </p:cNvPr>
          <p:cNvSpPr/>
          <p:nvPr/>
        </p:nvSpPr>
        <p:spPr>
          <a:xfrm>
            <a:off x="158338" y="2087561"/>
            <a:ext cx="410926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Aucun entrepôt de distribution des colis servant Grand Paris Seine Ouest ne se trouve sur le territoire de GPSO</a:t>
            </a:r>
          </a:p>
          <a:p>
            <a:endParaRPr lang="fr-FR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-FR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(Vincent </a:t>
            </a:r>
            <a:r>
              <a:rPr lang="fr-FR" sz="2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Escarfail</a:t>
            </a:r>
            <a:r>
              <a:rPr lang="fr-FR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Chaire </a:t>
            </a:r>
            <a:r>
              <a:rPr lang="fr-FR" sz="20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Logistics</a:t>
            </a:r>
            <a:r>
              <a:rPr lang="fr-FR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City, 2021)</a:t>
            </a:r>
          </a:p>
        </p:txBody>
      </p:sp>
    </p:spTree>
    <p:extLst>
      <p:ext uri="{BB962C8B-B14F-4D97-AF65-F5344CB8AC3E}">
        <p14:creationId xmlns:p14="http://schemas.microsoft.com/office/powerpoint/2010/main" val="4706949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F807B6-9BA3-DCA8-8B30-63451BFB1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08" y="-58783"/>
            <a:ext cx="11506200" cy="1518047"/>
          </a:xfrm>
        </p:spPr>
        <p:txBody>
          <a:bodyPr/>
          <a:lstStyle/>
          <a:p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45 entrepôts verticaux dans la petite couronne de Paris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D815859-73B6-62A5-DD9E-78343E56CD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19</a:t>
            </a:fld>
            <a:endParaRPr lang="uk-U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4D63D41-AC5B-6FBF-B7A5-0320CB275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3794"/>
            <a:ext cx="7315200" cy="540420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0622637-E28B-A563-6FCE-D1576D790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1885235"/>
            <a:ext cx="533400" cy="354554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B83B58D-76D6-E3B5-5AF3-20720F19239E}"/>
              </a:ext>
            </a:extLst>
          </p:cNvPr>
          <p:cNvSpPr txBox="1"/>
          <p:nvPr/>
        </p:nvSpPr>
        <p:spPr>
          <a:xfrm>
            <a:off x="8382000" y="1885235"/>
            <a:ext cx="3581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0000"/>
                </a:solidFill>
              </a:rPr>
              <a:t>Existants</a:t>
            </a:r>
          </a:p>
          <a:p>
            <a:endParaRPr lang="fr-FR" sz="2000" dirty="0">
              <a:solidFill>
                <a:srgbClr val="000000"/>
              </a:solidFill>
            </a:endParaRPr>
          </a:p>
          <a:p>
            <a:endParaRPr lang="fr-FR" sz="2000" dirty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solidFill>
                  <a:srgbClr val="000000"/>
                </a:solidFill>
              </a:rPr>
              <a:t>En construction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solidFill>
                  <a:srgbClr val="000000"/>
                </a:solidFill>
              </a:rPr>
              <a:t>Construction prête à démarrer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solidFill>
                  <a:srgbClr val="000000"/>
                </a:solidFill>
              </a:rPr>
              <a:t>Permis de construire en cours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solidFill>
                  <a:srgbClr val="000000"/>
                </a:solidFill>
              </a:rPr>
              <a:t>Projet</a:t>
            </a:r>
          </a:p>
          <a:p>
            <a:endParaRPr lang="fr-FR" sz="2000" dirty="0">
              <a:solidFill>
                <a:srgbClr val="000000"/>
              </a:solidFill>
            </a:endParaRPr>
          </a:p>
          <a:p>
            <a:r>
              <a:rPr lang="fr-FR" sz="2000" dirty="0">
                <a:solidFill>
                  <a:srgbClr val="000000"/>
                </a:solidFill>
              </a:rPr>
              <a:t>Ports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B6B6A1E-4132-CCE0-25ED-324B554E28E5}"/>
              </a:ext>
            </a:extLst>
          </p:cNvPr>
          <p:cNvSpPr txBox="1"/>
          <p:nvPr/>
        </p:nvSpPr>
        <p:spPr>
          <a:xfrm>
            <a:off x="7282542" y="6519446"/>
            <a:ext cx="176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CBRE </a:t>
            </a:r>
            <a:r>
              <a:rPr lang="fr-FR" dirty="0" err="1"/>
              <a:t>Dec</a:t>
            </a:r>
            <a:r>
              <a:rPr lang="fr-FR" dirty="0"/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4250125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hlinkClick r:id="rId2"/>
            <a:extLst>
              <a:ext uri="{FF2B5EF4-FFF2-40B4-BE49-F238E27FC236}">
                <a16:creationId xmlns:a16="http://schemas.microsoft.com/office/drawing/2014/main" id="{87FFFB75-2263-2147-AFA7-A777356CDD9C}"/>
              </a:ext>
            </a:extLst>
          </p:cNvPr>
          <p:cNvSpPr/>
          <p:nvPr/>
        </p:nvSpPr>
        <p:spPr>
          <a:xfrm>
            <a:off x="7805621" y="4579880"/>
            <a:ext cx="4042420" cy="830997"/>
          </a:xfrm>
          <a:prstGeom prst="rect">
            <a:avLst/>
          </a:prstGeom>
          <a:solidFill>
            <a:srgbClr val="2D3F7C"/>
          </a:solidFill>
        </p:spPr>
        <p:txBody>
          <a:bodyPr wrap="square">
            <a:spAutoFit/>
          </a:bodyPr>
          <a:lstStyle/>
          <a:p>
            <a:pPr algn="ctr"/>
            <a:r>
              <a:rPr lang="nl-BE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https://www.lvmt.fr/chaires/logistics-city/</a:t>
            </a:r>
            <a:endParaRPr lang="nl-BE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BC27C6E-D2CC-ED42-8D64-78D88D5F5AA7}"/>
              </a:ext>
            </a:extLst>
          </p:cNvPr>
          <p:cNvSpPr/>
          <p:nvPr/>
        </p:nvSpPr>
        <p:spPr>
          <a:xfrm>
            <a:off x="231290" y="1520785"/>
            <a:ext cx="692854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Chaire de recherche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Entrepôts, innovations, nouvelles tendances de consommation et impacts sur la logistique urbaine</a:t>
            </a:r>
          </a:p>
          <a:p>
            <a:endParaRPr lang="nl-BE" sz="22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2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Résultats en ligne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Observatoire des mobilités du e-commerce https://www.ecommercemobilities.com/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 Entrepôts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Enquêtes sur les livreurs auto-entrepreneurs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2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ZFE et logistique, ZAN et logistique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22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BE" sz="2200" dirty="0">
                <a:solidFill>
                  <a:schemeClr val="tx2"/>
                </a:solidFill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décembre 2025 14h-18h séminaire Gouverner la logistique urbaine</a:t>
            </a:r>
          </a:p>
          <a:p>
            <a:r>
              <a:rPr lang="nl-BE" sz="2200" dirty="0">
                <a:solidFill>
                  <a:schemeClr val="tx2"/>
                </a:solidFill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 janvier 2026 séminaire livreurs des plateformes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3083B52-907C-1B4A-8399-FECFA14EB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831" y="1872185"/>
            <a:ext cx="5007429" cy="238112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F42471B-1197-AF82-D530-6235A4381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"/>
            <a:ext cx="4468940" cy="114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25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09410C-5733-EC5A-D984-C5C5882E8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4876800" cy="1143000"/>
          </a:xfrm>
        </p:spPr>
        <p:txBody>
          <a:bodyPr/>
          <a:lstStyle/>
          <a:p>
            <a:r>
              <a:rPr lang="fr-FR" sz="3600" dirty="0"/>
              <a:t>Hôtels logistiques : multi-usages</a:t>
            </a:r>
            <a:br>
              <a:rPr lang="fr-FR" sz="3600" dirty="0"/>
            </a:br>
            <a:r>
              <a:rPr lang="fr-FR" sz="3600" dirty="0"/>
              <a:t>multi-étages</a:t>
            </a:r>
            <a:br>
              <a:rPr lang="fr-FR" sz="3600" dirty="0"/>
            </a:br>
            <a:r>
              <a:rPr lang="fr-FR" sz="3600" dirty="0"/>
              <a:t>parfois multimodaux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06338C1-4D8C-B9C3-1B98-E7EB4E2B7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413331"/>
            <a:ext cx="6579919" cy="347976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ECD0592-992F-3DE7-B63C-C14CC87A310C}"/>
              </a:ext>
            </a:extLst>
          </p:cNvPr>
          <p:cNvSpPr txBox="1"/>
          <p:nvPr/>
        </p:nvSpPr>
        <p:spPr>
          <a:xfrm>
            <a:off x="1253578" y="4595132"/>
            <a:ext cx="438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Connect</a:t>
            </a:r>
            <a:r>
              <a:rPr lang="fr-FR" dirty="0"/>
              <a:t>, </a:t>
            </a:r>
            <a:r>
              <a:rPr lang="fr-FR" dirty="0" err="1"/>
              <a:t>Prologis</a:t>
            </a:r>
            <a:r>
              <a:rPr lang="fr-FR" dirty="0"/>
              <a:t>, Paris (en construction)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11C4AC9-A149-57CD-4291-1623AA38D4BD}"/>
              </a:ext>
            </a:extLst>
          </p:cNvPr>
          <p:cNvSpPr txBox="1"/>
          <p:nvPr/>
        </p:nvSpPr>
        <p:spPr>
          <a:xfrm>
            <a:off x="1557436" y="2961209"/>
            <a:ext cx="4080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Chapelle International, </a:t>
            </a:r>
            <a:r>
              <a:rPr lang="fr-FR" dirty="0" err="1"/>
              <a:t>Sogaris</a:t>
            </a:r>
            <a:r>
              <a:rPr lang="fr-FR" dirty="0"/>
              <a:t>, Paris (depuis 2018)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D86BE60-D226-ADEF-70C7-31500FF54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0"/>
            <a:ext cx="6553200" cy="346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87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09410C-5733-EC5A-D984-C5C5882E8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6172200" cy="1143000"/>
          </a:xfrm>
        </p:spPr>
        <p:txBody>
          <a:bodyPr/>
          <a:lstStyle/>
          <a:p>
            <a:r>
              <a:rPr lang="fr-FR" sz="3600" dirty="0"/>
              <a:t>Nouveaux hubs logistiques urbains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87446D3-A2B2-43F2-9B5A-5AB9687FC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723" y="0"/>
            <a:ext cx="51435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D9EE722-751B-2F11-1419-530F78828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981200"/>
            <a:ext cx="69101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179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I:\Public\Mobilite Durable\_LogistiqueUrbaine\Marchandises\Marchandises 2013\Espaces logistiques\Photos St Germain L'Auxerrois\IMG_63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358" y="1997070"/>
            <a:ext cx="3393084" cy="254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9"/>
          <p:cNvSpPr txBox="1">
            <a:spLocks noChangeArrowheads="1"/>
          </p:cNvSpPr>
          <p:nvPr/>
        </p:nvSpPr>
        <p:spPr bwMode="auto">
          <a:xfrm>
            <a:off x="457200" y="1394002"/>
            <a:ext cx="3581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altLang="fr-FR" sz="2400" dirty="0">
                <a:solidFill>
                  <a:srgbClr val="000000"/>
                </a:solidFill>
                <a:latin typeface="Trebuchet MS" pitchFamily="34" charset="0"/>
              </a:rPr>
              <a:t>Louvre, Paris</a:t>
            </a:r>
          </a:p>
        </p:txBody>
      </p:sp>
      <p:sp>
        <p:nvSpPr>
          <p:cNvPr id="14" name="ZoneTexte 9">
            <a:extLst>
              <a:ext uri="{FF2B5EF4-FFF2-40B4-BE49-F238E27FC236}">
                <a16:creationId xmlns:a16="http://schemas.microsoft.com/office/drawing/2014/main" id="{6318415D-95ED-F046-A798-A87040B81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387469"/>
            <a:ext cx="69521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altLang="fr-FR" sz="2400" dirty="0">
                <a:solidFill>
                  <a:srgbClr val="000000"/>
                </a:solidFill>
                <a:latin typeface="Trebuchet MS" pitchFamily="34" charset="0"/>
              </a:rPr>
              <a:t>Plaza Mayor, Madrid (FM </a:t>
            </a:r>
            <a:r>
              <a:rPr lang="fr-FR" altLang="fr-FR" sz="2400" dirty="0" err="1">
                <a:solidFill>
                  <a:srgbClr val="000000"/>
                </a:solidFill>
                <a:latin typeface="Trebuchet MS" pitchFamily="34" charset="0"/>
              </a:rPr>
              <a:t>Logistic</a:t>
            </a:r>
            <a:r>
              <a:rPr lang="fr-FR" altLang="fr-FR" sz="2400" dirty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fr-FR" altLang="fr-FR" sz="2400" dirty="0" err="1">
                <a:solidFill>
                  <a:srgbClr val="000000"/>
                </a:solidFill>
                <a:latin typeface="Trebuchet MS" pitchFamily="34" charset="0"/>
              </a:rPr>
              <a:t>Ibérica</a:t>
            </a:r>
            <a:r>
              <a:rPr lang="fr-FR" altLang="fr-FR" sz="2400" dirty="0">
                <a:solidFill>
                  <a:srgbClr val="000000"/>
                </a:solidFill>
                <a:latin typeface="Trebuchet MS" pitchFamily="34" charset="0"/>
              </a:rPr>
              <a:t>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D4A81AA-E24C-7348-A037-814FD8941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927" y="1997069"/>
            <a:ext cx="7468073" cy="2544814"/>
          </a:xfrm>
          <a:prstGeom prst="rect">
            <a:avLst/>
          </a:prstGeom>
        </p:spPr>
      </p:pic>
      <p:pic>
        <p:nvPicPr>
          <p:cNvPr id="9" name="Picture 7" descr="I:\Public\Mobilite Durable\_LogistiqueUrbaine\Marchandises\Marchandises 2013\Espaces logistiques\Photos Concorde\IMG_6269.JPG">
            <a:extLst>
              <a:ext uri="{FF2B5EF4-FFF2-40B4-BE49-F238E27FC236}">
                <a16:creationId xmlns:a16="http://schemas.microsoft.com/office/drawing/2014/main" id="{E1734D45-A947-8F44-A806-D0AA38839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88362" y="5131827"/>
            <a:ext cx="1665943" cy="1250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7">
            <a:extLst>
              <a:ext uri="{FF2B5EF4-FFF2-40B4-BE49-F238E27FC236}">
                <a16:creationId xmlns:a16="http://schemas.microsoft.com/office/drawing/2014/main" id="{35912022-A037-404D-98F0-02A89EF8E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3300" y="5452688"/>
            <a:ext cx="1708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altLang="fr-FR" sz="2000" dirty="0">
                <a:solidFill>
                  <a:srgbClr val="8B8177"/>
                </a:solidFill>
                <a:latin typeface="Trebuchet MS" pitchFamily="34" charset="0"/>
              </a:rPr>
              <a:t>Concorde</a:t>
            </a:r>
          </a:p>
        </p:txBody>
      </p:sp>
      <p:pic>
        <p:nvPicPr>
          <p:cNvPr id="12" name="Picture 2" descr="I:\Public\Mobilite Durable\_LogistiqueUrbaine\Marchandises\Marchandises 2013\Espaces logistiques\Photos Pyramides\IMG_6308.JPG">
            <a:extLst>
              <a:ext uri="{FF2B5EF4-FFF2-40B4-BE49-F238E27FC236}">
                <a16:creationId xmlns:a16="http://schemas.microsoft.com/office/drawing/2014/main" id="{86037AD0-5182-5749-820A-F75083E74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7800" y="5105400"/>
            <a:ext cx="1650771" cy="1238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1">
            <a:extLst>
              <a:ext uri="{FF2B5EF4-FFF2-40B4-BE49-F238E27FC236}">
                <a16:creationId xmlns:a16="http://schemas.microsoft.com/office/drawing/2014/main" id="{155E14FB-9EDE-F748-BBB8-C6AD15A73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933" y="5424224"/>
            <a:ext cx="20589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altLang="fr-FR" sz="2000" dirty="0" err="1">
                <a:solidFill>
                  <a:srgbClr val="8B8177"/>
                </a:solidFill>
                <a:latin typeface="Trebuchet MS" pitchFamily="34" charset="0"/>
              </a:rPr>
              <a:t>Opera</a:t>
            </a:r>
            <a:endParaRPr lang="fr-FR" altLang="fr-FR" sz="2000" dirty="0">
              <a:solidFill>
                <a:srgbClr val="8B8177"/>
              </a:solidFill>
              <a:latin typeface="Trebuchet MS" pitchFamily="34" charset="0"/>
            </a:endParaRPr>
          </a:p>
        </p:txBody>
      </p:sp>
      <p:sp>
        <p:nvSpPr>
          <p:cNvPr id="16" name="ZoneTexte 12">
            <a:extLst>
              <a:ext uri="{FF2B5EF4-FFF2-40B4-BE49-F238E27FC236}">
                <a16:creationId xmlns:a16="http://schemas.microsoft.com/office/drawing/2014/main" id="{E161F73B-5224-134C-B69D-90C6B2200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3771" y="5402992"/>
            <a:ext cx="127057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fr-FR" altLang="fr-FR" sz="2000" dirty="0" err="1">
                <a:solidFill>
                  <a:srgbClr val="8B8177"/>
                </a:solidFill>
                <a:latin typeface="Trebuchet MS" pitchFamily="34" charset="0"/>
              </a:rPr>
              <a:t>Beaugre-nelle</a:t>
            </a:r>
            <a:endParaRPr lang="fr-FR" altLang="fr-FR" dirty="0">
              <a:solidFill>
                <a:srgbClr val="8B8177"/>
              </a:solidFill>
              <a:latin typeface="Trebuchet MS" pitchFamily="34" charset="0"/>
            </a:endParaRPr>
          </a:p>
        </p:txBody>
      </p:sp>
      <p:pic>
        <p:nvPicPr>
          <p:cNvPr id="17" name="Picture 2" descr="C:\Users\beraudal\AppData\Local\Microsoft\Windows\Temporary Internet Files\Content.Outlook\ZXZXNQJX\tri-colis-vul-Beaugrenelle (2).JPG">
            <a:extLst>
              <a:ext uri="{FF2B5EF4-FFF2-40B4-BE49-F238E27FC236}">
                <a16:creationId xmlns:a16="http://schemas.microsoft.com/office/drawing/2014/main" id="{524A75B2-43A5-EA44-A265-56769C68D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34349" y="5130709"/>
            <a:ext cx="1651782" cy="1238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E43E7B92-E9F8-9247-AD26-9937DEAA87E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6200" y="304800"/>
            <a:ext cx="10972800" cy="1276350"/>
          </a:xfrm>
          <a:prstGeom prst="rect">
            <a:avLst/>
          </a:prstGeom>
        </p:spPr>
        <p:txBody>
          <a:bodyPr/>
          <a:lstStyle/>
          <a:p>
            <a:pPr lvl="1"/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Espaces logistiques urbains dans les parkings</a:t>
            </a:r>
          </a:p>
        </p:txBody>
      </p:sp>
    </p:spTree>
    <p:extLst>
      <p:ext uri="{BB962C8B-B14F-4D97-AF65-F5344CB8AC3E}">
        <p14:creationId xmlns:p14="http://schemas.microsoft.com/office/powerpoint/2010/main" val="4055050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BA3B153-D773-03FE-DAD8-3FE8F4424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55153" y="4455773"/>
            <a:ext cx="2747664" cy="2060748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BF802949-569C-A02C-7C32-31873FDA416B}"/>
              </a:ext>
            </a:extLst>
          </p:cNvPr>
          <p:cNvSpPr txBox="1">
            <a:spLocks/>
          </p:cNvSpPr>
          <p:nvPr/>
        </p:nvSpPr>
        <p:spPr>
          <a:xfrm>
            <a:off x="228600" y="126670"/>
            <a:ext cx="11527971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kern="0" dirty="0">
                <a:solidFill>
                  <a:schemeClr val="tx1">
                    <a:lumMod val="75000"/>
                  </a:schemeClr>
                </a:solidFill>
              </a:rPr>
              <a:t>Les plus chics : 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800" kern="0" dirty="0">
                <a:solidFill>
                  <a:schemeClr val="tx1">
                    <a:lumMod val="75000"/>
                  </a:schemeClr>
                </a:solidFill>
              </a:rPr>
              <a:t>Immeuble inversé Grenier St Lazard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kern="0" dirty="0">
                <a:solidFill>
                  <a:schemeClr val="tx1">
                    <a:lumMod val="75000"/>
                  </a:schemeClr>
                </a:solidFill>
              </a:rPr>
              <a:t>Projet Atelier Logistique (10 000 m2) rue de la Boétie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kern="0" dirty="0">
                <a:solidFill>
                  <a:schemeClr val="tx1">
                    <a:lumMod val="75000"/>
                  </a:schemeClr>
                </a:solidFill>
              </a:rPr>
              <a:t>Projet </a:t>
            </a:r>
            <a:r>
              <a:rPr lang="fr-FR" sz="2800" dirty="0">
                <a:solidFill>
                  <a:schemeClr val="tx2"/>
                </a:solidFill>
              </a:rPr>
              <a:t>Arsenal de Foch (parking </a:t>
            </a:r>
            <a:r>
              <a:rPr lang="fr-FR" sz="2800" kern="0" dirty="0">
                <a:solidFill>
                  <a:schemeClr val="tx1">
                    <a:lumMod val="75000"/>
                  </a:schemeClr>
                </a:solidFill>
              </a:rPr>
              <a:t>Indigo avenue Foch, 12 000 m2)</a:t>
            </a:r>
            <a:br>
              <a:rPr lang="fr-FR" sz="2800" kern="0" dirty="0">
                <a:solidFill>
                  <a:schemeClr val="tx1">
                    <a:lumMod val="75000"/>
                  </a:schemeClr>
                </a:solidFill>
              </a:rPr>
            </a:br>
            <a:endParaRPr lang="fr-FR" sz="2800" kern="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9C103F6-DC22-A650-1AE8-91A0CF549A65}"/>
              </a:ext>
            </a:extLst>
          </p:cNvPr>
          <p:cNvSpPr txBox="1"/>
          <p:nvPr/>
        </p:nvSpPr>
        <p:spPr>
          <a:xfrm>
            <a:off x="4173659" y="2895600"/>
            <a:ext cx="3293941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« Arsenal de Foch »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tx2"/>
                </a:solidFill>
              </a:rPr>
              <a:t>Niveau -1 plateau logistique </a:t>
            </a:r>
            <a:r>
              <a:rPr lang="fr-FR" dirty="0">
                <a:solidFill>
                  <a:schemeClr val="tx2"/>
                </a:solidFill>
              </a:rPr>
              <a:t>avec 4 cellules d’activité, zone d’expédition et locaux sociaux</a:t>
            </a:r>
          </a:p>
          <a:p>
            <a:pPr marL="285750" indent="-285750">
              <a:buFont typeface="Police système Courant"/>
              <a:buChar char="-"/>
            </a:pPr>
            <a:r>
              <a:rPr lang="fr-FR" dirty="0">
                <a:solidFill>
                  <a:schemeClr val="tx2"/>
                </a:solidFill>
              </a:rPr>
              <a:t>flux colis et cross-</a:t>
            </a:r>
            <a:r>
              <a:rPr lang="fr-FR" dirty="0" err="1">
                <a:solidFill>
                  <a:schemeClr val="tx2"/>
                </a:solidFill>
              </a:rPr>
              <a:t>docking</a:t>
            </a:r>
            <a:r>
              <a:rPr lang="fr-FR" dirty="0">
                <a:solidFill>
                  <a:schemeClr val="tx2"/>
                </a:solidFill>
              </a:rPr>
              <a:t> </a:t>
            </a:r>
          </a:p>
          <a:p>
            <a:pPr marL="285750" indent="-285750">
              <a:buFont typeface="Police système Courant"/>
              <a:buChar char="-"/>
            </a:pPr>
            <a:r>
              <a:rPr lang="fr-FR" dirty="0">
                <a:solidFill>
                  <a:schemeClr val="tx2"/>
                </a:solidFill>
              </a:rPr>
              <a:t>un peu de stock </a:t>
            </a:r>
          </a:p>
          <a:p>
            <a:pPr marL="285750" indent="-285750">
              <a:buFont typeface="Police système Courant"/>
              <a:buChar char="-"/>
            </a:pPr>
            <a:r>
              <a:rPr lang="fr-FR" dirty="0">
                <a:solidFill>
                  <a:schemeClr val="tx2"/>
                </a:solidFill>
              </a:rPr>
              <a:t>préparation avant expédition en modes doux (VUL, cyclo-logistique)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tx2"/>
                </a:solidFill>
              </a:rPr>
              <a:t>Niveau -4 pour parking bus et zone de camions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5138AA5-E373-89AA-F298-70B0D3449F7D}"/>
              </a:ext>
            </a:extLst>
          </p:cNvPr>
          <p:cNvSpPr txBox="1"/>
          <p:nvPr/>
        </p:nvSpPr>
        <p:spPr>
          <a:xfrm>
            <a:off x="-12852" y="3417353"/>
            <a:ext cx="41865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Grenier St Lazard (Paris 3</a:t>
            </a:r>
            <a:r>
              <a:rPr lang="fr-FR" sz="2400" baseline="30000" dirty="0">
                <a:solidFill>
                  <a:schemeClr val="tx2"/>
                </a:solidFill>
              </a:rPr>
              <a:t>ème</a:t>
            </a:r>
            <a:r>
              <a:rPr lang="fr-FR" sz="2400" dirty="0">
                <a:solidFill>
                  <a:schemeClr val="tx2"/>
                </a:solidFill>
              </a:rPr>
              <a:t>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56187AA-A1B8-D5AA-8C4C-0CB101691B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2137" y="4110336"/>
            <a:ext cx="2060748" cy="274798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F5FD6C5-04AE-24C2-058D-79CABC8C4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671" y="3908640"/>
            <a:ext cx="4572000" cy="276034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0F021A8-8A22-49F6-2498-3042C1A2D6B1}"/>
              </a:ext>
            </a:extLst>
          </p:cNvPr>
          <p:cNvSpPr txBox="1"/>
          <p:nvPr/>
        </p:nvSpPr>
        <p:spPr>
          <a:xfrm>
            <a:off x="8594271" y="3316186"/>
            <a:ext cx="41865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Atelier Logistique</a:t>
            </a:r>
          </a:p>
        </p:txBody>
      </p:sp>
    </p:spTree>
    <p:extLst>
      <p:ext uri="{BB962C8B-B14F-4D97-AF65-F5344CB8AC3E}">
        <p14:creationId xmlns:p14="http://schemas.microsoft.com/office/powerpoint/2010/main" val="4136435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6274" y="268224"/>
            <a:ext cx="11519452" cy="1143000"/>
          </a:xfrm>
        </p:spPr>
        <p:txBody>
          <a:bodyPr/>
          <a:lstStyle/>
          <a:p>
            <a:r>
              <a:rPr lang="fr-FR" sz="3600" dirty="0"/>
              <a:t>Friches et d</a:t>
            </a: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élaissés urbains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A51CD23-0C28-9940-892E-FE0830F67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53" y="1906328"/>
            <a:ext cx="5064782" cy="2901886"/>
          </a:xfrm>
          <a:prstGeom prst="rect">
            <a:avLst/>
          </a:prstGeom>
        </p:spPr>
      </p:pic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6786B998-B7CB-044B-B5B2-AF3421D31F70}"/>
              </a:ext>
            </a:extLst>
          </p:cNvPr>
          <p:cNvSpPr txBox="1">
            <a:spLocks/>
          </p:cNvSpPr>
          <p:nvPr/>
        </p:nvSpPr>
        <p:spPr>
          <a:xfrm>
            <a:off x="350153" y="1254486"/>
            <a:ext cx="5021344" cy="1303684"/>
          </a:xfrm>
          <a:prstGeom prst="rect">
            <a:avLst/>
          </a:prstGeom>
        </p:spPr>
        <p:txBody>
          <a:bodyPr vert="horz"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kern="0" dirty="0" err="1">
                <a:solidFill>
                  <a:sysClr val="windowText" lastClr="000000"/>
                </a:solidFill>
              </a:rPr>
              <a:t>Fabric</a:t>
            </a:r>
            <a:r>
              <a:rPr lang="fr-FR" sz="2000" kern="0" dirty="0">
                <a:solidFill>
                  <a:sysClr val="windowText" lastClr="000000"/>
                </a:solidFill>
              </a:rPr>
              <a:t> </a:t>
            </a:r>
            <a:r>
              <a:rPr lang="fr-FR" sz="2000" i="1" kern="0" dirty="0">
                <a:solidFill>
                  <a:sysClr val="windowText" lastClr="000000"/>
                </a:solidFill>
              </a:rPr>
              <a:t>micro-</a:t>
            </a:r>
            <a:r>
              <a:rPr lang="fr-FR" sz="2000" i="1" kern="0" dirty="0" err="1">
                <a:solidFill>
                  <a:sysClr val="windowText" lastClr="000000"/>
                </a:solidFill>
              </a:rPr>
              <a:t>fulfillment</a:t>
            </a:r>
            <a:r>
              <a:rPr lang="fr-FR" sz="2000" i="1" kern="0" dirty="0">
                <a:solidFill>
                  <a:sysClr val="windowText" lastClr="000000"/>
                </a:solidFill>
              </a:rPr>
              <a:t> center </a:t>
            </a:r>
            <a:r>
              <a:rPr lang="fr-FR" sz="2000" kern="0" dirty="0">
                <a:solidFill>
                  <a:sysClr val="windowText" lastClr="000000"/>
                </a:solidFill>
              </a:rPr>
              <a:t>à Brooklyn</a:t>
            </a:r>
          </a:p>
          <a:p>
            <a:endParaRPr lang="fr-FR" kern="0" dirty="0">
              <a:solidFill>
                <a:sysClr val="windowText" lastClr="000000"/>
              </a:solidFill>
            </a:endParaRPr>
          </a:p>
          <a:p>
            <a:endParaRPr lang="fr-FR" kern="0" dirty="0">
              <a:solidFill>
                <a:sysClr val="windowText" lastClr="000000"/>
              </a:solidFill>
            </a:endParaRPr>
          </a:p>
        </p:txBody>
      </p:sp>
      <p:pic>
        <p:nvPicPr>
          <p:cNvPr id="8" name="Espace réservé du contenu 4">
            <a:extLst>
              <a:ext uri="{FF2B5EF4-FFF2-40B4-BE49-F238E27FC236}">
                <a16:creationId xmlns:a16="http://schemas.microsoft.com/office/drawing/2014/main" id="{7FC4B9D7-7071-7943-BE52-D15D040F21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062" y="1822514"/>
            <a:ext cx="3869181" cy="2901886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3E053E7D-5948-5746-9F12-8E484F133422}"/>
              </a:ext>
            </a:extLst>
          </p:cNvPr>
          <p:cNvSpPr txBox="1">
            <a:spLocks/>
          </p:cNvSpPr>
          <p:nvPr/>
        </p:nvSpPr>
        <p:spPr>
          <a:xfrm>
            <a:off x="7181542" y="1317931"/>
            <a:ext cx="5021344" cy="1303684"/>
          </a:xfrm>
          <a:prstGeom prst="rect">
            <a:avLst/>
          </a:prstGeom>
        </p:spPr>
        <p:txBody>
          <a:bodyPr vert="horz"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kern="0" dirty="0">
                <a:solidFill>
                  <a:sysClr val="windowText" lastClr="000000"/>
                </a:solidFill>
              </a:rPr>
              <a:t>Station-service à Paris, projet </a:t>
            </a:r>
            <a:r>
              <a:rPr lang="fr-FR" sz="2000" kern="0" dirty="0" err="1">
                <a:solidFill>
                  <a:sysClr val="windowText" lastClr="000000"/>
                </a:solidFill>
              </a:rPr>
              <a:t>Sogaris</a:t>
            </a:r>
            <a:endParaRPr lang="fr-FR" sz="2000" kern="0" dirty="0">
              <a:solidFill>
                <a:sysClr val="windowText" lastClr="000000"/>
              </a:solidFill>
            </a:endParaRPr>
          </a:p>
          <a:p>
            <a:endParaRPr lang="fr-FR" kern="0" dirty="0">
              <a:solidFill>
                <a:sysClr val="windowText" lastClr="000000"/>
              </a:solidFill>
            </a:endParaRPr>
          </a:p>
          <a:p>
            <a:endParaRPr lang="fr-FR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3BC270-9C02-38C4-E938-E70BC819753F}"/>
              </a:ext>
            </a:extLst>
          </p:cNvPr>
          <p:cNvSpPr/>
          <p:nvPr/>
        </p:nvSpPr>
        <p:spPr>
          <a:xfrm>
            <a:off x="156931" y="5265095"/>
            <a:ext cx="5229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https://</a:t>
            </a:r>
            <a:r>
              <a:rPr lang="fr-FR" dirty="0" err="1"/>
              <a:t>www.youtube.com</a:t>
            </a:r>
            <a:r>
              <a:rPr lang="fr-FR" dirty="0"/>
              <a:t>/</a:t>
            </a:r>
            <a:r>
              <a:rPr lang="fr-FR" dirty="0" err="1"/>
              <a:t>watch?v</a:t>
            </a:r>
            <a:r>
              <a:rPr lang="fr-FR" dirty="0"/>
              <a:t>=mizez0yqioM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A9AFAE5-7387-070F-0440-28666545E9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732" y="4724400"/>
            <a:ext cx="4174644" cy="223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956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C7D981-2892-44B4-93D8-89214D7802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735" y="228600"/>
            <a:ext cx="11635211" cy="2712218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Bilan des émissions de gaz à effet de serre d’un projet d’entrepôt urbain : Green Dock</a:t>
            </a:r>
            <a:br>
              <a:rPr lang="fr-FR" sz="4800" b="1" dirty="0"/>
            </a:br>
            <a:r>
              <a:rPr lang="fr-FR" sz="2400" dirty="0"/>
              <a:t>Article paru dans TI&amp;M</a:t>
            </a:r>
            <a:br>
              <a:rPr lang="fr-FR" sz="2400" dirty="0"/>
            </a:br>
            <a:r>
              <a:rPr lang="fr-FR" sz="2400" dirty="0"/>
              <a:t>Adrien Béziat (SPLOTT), Martin Koning (SPLOTT) &amp; Laetitia </a:t>
            </a:r>
            <a:r>
              <a:rPr lang="fr-FR" sz="2400" dirty="0" err="1"/>
              <a:t>Dablanc</a:t>
            </a:r>
            <a:r>
              <a:rPr lang="fr-FR" sz="2400" dirty="0"/>
              <a:t> (LVMT)</a:t>
            </a:r>
            <a:br>
              <a:rPr lang="fr-FR" sz="2400" dirty="0"/>
            </a:br>
            <a:r>
              <a:rPr lang="fr-FR" sz="2400" dirty="0"/>
              <a:t>Séminaire SPLOTT –30 juin 2025</a:t>
            </a:r>
            <a:br>
              <a:rPr lang="fr-FR" sz="2400" i="1" dirty="0"/>
            </a:br>
            <a:br>
              <a:rPr lang="fr-FR" sz="2400" dirty="0"/>
            </a:br>
            <a:br>
              <a:rPr lang="fr-FR" sz="4000" dirty="0"/>
            </a:br>
            <a:br>
              <a:rPr lang="fr-FR" sz="4000" dirty="0"/>
            </a:br>
            <a:endParaRPr lang="fr-FR" sz="4000" i="1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252FE8C-0A87-F61D-40F8-B4F0F9825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893" y="2940818"/>
            <a:ext cx="6197910" cy="391718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446D375-B2A4-A632-9265-2B1EAA1C6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3" y="2954183"/>
            <a:ext cx="5911850" cy="390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6291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FF76B7-0194-423D-A4E1-C669D3D77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790" y="228600"/>
            <a:ext cx="10515600" cy="1325563"/>
          </a:xfrm>
        </p:spPr>
        <p:txBody>
          <a:bodyPr/>
          <a:lstStyle/>
          <a:p>
            <a:r>
              <a:rPr lang="fr-FR" sz="3600" dirty="0"/>
              <a:t>BEGES du projet Green Dock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DC00E4-BBCE-479B-A783-6EAE31A31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999" y="1185862"/>
            <a:ext cx="6045201" cy="4486275"/>
          </a:xfrm>
        </p:spPr>
        <p:txBody>
          <a:bodyPr>
            <a:normAutofit fontScale="85000" lnSpcReduction="10000"/>
          </a:bodyPr>
          <a:lstStyle/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/>
              <a:t>Projet sur parcelle de 6 ha dans le port de Gennevilliers (</a:t>
            </a:r>
            <a:r>
              <a:rPr lang="fr-FR" sz="2400" dirty="0" err="1"/>
              <a:t>Haropa</a:t>
            </a:r>
            <a:r>
              <a:rPr lang="fr-FR" sz="2400" dirty="0"/>
              <a:t>)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/>
              <a:t>4 niveaux logistiques (RDC+3), 37000 m2 de plancher et 93000 m2 en tout</a:t>
            </a:r>
          </a:p>
          <a:p>
            <a:pPr marL="800100" lvl="1" indent="-342900" algn="l">
              <a:spcBef>
                <a:spcPts val="600"/>
              </a:spcBef>
              <a:buFont typeface="Police système Courant"/>
              <a:buChar char="-"/>
            </a:pPr>
            <a:r>
              <a:rPr lang="fr-FR" sz="2400" dirty="0"/>
              <a:t>Cumul fonctions stockage et entreposage (+ activités tertiaires)</a:t>
            </a:r>
          </a:p>
          <a:p>
            <a:pPr marL="800100" lvl="1" indent="-342900" algn="l">
              <a:spcBef>
                <a:spcPts val="600"/>
              </a:spcBef>
              <a:buFont typeface="Police système Courant"/>
              <a:buChar char="-"/>
            </a:pPr>
            <a:r>
              <a:rPr lang="fr-FR" sz="2400" dirty="0"/>
              <a:t>Promesse de recours au fluvial </a:t>
            </a:r>
          </a:p>
          <a:p>
            <a:pPr marL="800100" lvl="1" indent="-342900" algn="l">
              <a:spcBef>
                <a:spcPts val="600"/>
              </a:spcBef>
              <a:buFont typeface="Police système Courant"/>
              <a:buChar char="-"/>
            </a:pPr>
            <a:r>
              <a:rPr lang="fr-FR" sz="2400" dirty="0"/>
              <a:t>Entrepôt HQE avec géothermie et 20 000 m2 de panneaux solaires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/>
              <a:t>Enquête publique en cours (clôture 28 </a:t>
            </a:r>
            <a:r>
              <a:rPr lang="fr-FR" sz="2400" dirty="0" err="1"/>
              <a:t>nov</a:t>
            </a:r>
            <a:r>
              <a:rPr lang="fr-FR" sz="2400" dirty="0"/>
              <a:t> 2025)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/>
              <a:t>Avis très négatif de la MRAE </a:t>
            </a:r>
            <a:r>
              <a:rPr lang="fr-FR" sz="2400" dirty="0" err="1"/>
              <a:t>IdF</a:t>
            </a:r>
            <a:r>
              <a:rPr lang="fr-FR" sz="2400" dirty="0"/>
              <a:t> en avril 2025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/>
              <a:t>Forte opposition locale (zone Natura 2000, enjeux biodiversité)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1EAE435-D337-158D-3721-48959D58A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558" y="1185862"/>
            <a:ext cx="5351826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5888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E96538-A9CC-40D9-A2BA-7DE465F1A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829" y="78014"/>
            <a:ext cx="10515600" cy="1325563"/>
          </a:xfrm>
        </p:spPr>
        <p:txBody>
          <a:bodyPr/>
          <a:lstStyle/>
          <a:p>
            <a:r>
              <a:rPr lang="fr-FR" dirty="0"/>
              <a:t>Option de projet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BF2DEB-CEDB-4001-AABA-A9ABCBF95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1571" y="625930"/>
            <a:ext cx="4546600" cy="6154056"/>
          </a:xfrm>
        </p:spPr>
        <p:txBody>
          <a:bodyPr>
            <a:normAutofit/>
          </a:bodyPr>
          <a:lstStyle/>
          <a:p>
            <a:pPr algn="just"/>
            <a:r>
              <a:rPr lang="fr-FR" dirty="0"/>
              <a:t>1 entrepôt XXL construit sur des friches, hors de la ZFE-m</a:t>
            </a:r>
          </a:p>
          <a:p>
            <a:pPr algn="just"/>
            <a:r>
              <a:rPr lang="fr-FR" dirty="0"/>
              <a:t>Les flux amont viennent du NO de la France et des ports d’Anvers et Rotterdam (AR)</a:t>
            </a:r>
          </a:p>
          <a:p>
            <a:pPr algn="just"/>
            <a:r>
              <a:rPr lang="fr-FR" dirty="0"/>
              <a:t>Les flux aval visent le NO du 75, le N du 92 et l’O du 93</a:t>
            </a:r>
          </a:p>
          <a:p>
            <a:pPr algn="just"/>
            <a:endParaRPr lang="fr-FR" dirty="0"/>
          </a:p>
          <a:p>
            <a:pPr algn="just"/>
            <a:r>
              <a:rPr lang="fr-FR" dirty="0"/>
              <a:t>Hypothèses sur le fluvial :</a:t>
            </a:r>
          </a:p>
          <a:p>
            <a:pPr algn="just"/>
            <a:r>
              <a:rPr lang="fr-FR" dirty="0"/>
              <a:t>50% des flux qui arriveraient (par la route) d’AR vont en fait au Havre et  remontent la Seine avec des barges</a:t>
            </a:r>
          </a:p>
          <a:p>
            <a:pPr algn="just"/>
            <a:r>
              <a:rPr lang="fr-FR" dirty="0"/>
              <a:t>20% des flux aval vont aux ports d’Austerlitz et Javel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0A12293-E6E1-4948-9881-A6D77E0A88E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43764"/>
            <a:ext cx="6473371" cy="511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8856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98AD18-6AF8-46B3-AA10-9C50E4C49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117476"/>
            <a:ext cx="10515600" cy="1325563"/>
          </a:xfrm>
        </p:spPr>
        <p:txBody>
          <a:bodyPr/>
          <a:lstStyle/>
          <a:p>
            <a:r>
              <a:rPr lang="fr-FR" dirty="0"/>
              <a:t>Deux options sans projet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452F8D-FB52-45B3-874B-E0B37EA5F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3592" y="704850"/>
            <a:ext cx="4986130" cy="5867400"/>
          </a:xfrm>
        </p:spPr>
        <p:txBody>
          <a:bodyPr>
            <a:normAutofit/>
          </a:bodyPr>
          <a:lstStyle/>
          <a:p>
            <a:pPr algn="just"/>
            <a:r>
              <a:rPr lang="fr-FR" dirty="0"/>
              <a:t>3 entrepôts (1 stock + 2 distrib)</a:t>
            </a:r>
          </a:p>
          <a:p>
            <a:pPr algn="just"/>
            <a:r>
              <a:rPr lang="fr-FR" dirty="0"/>
              <a:t>Pour les 2 scénarios, les entrepôts de distrib. sont à </a:t>
            </a:r>
            <a:r>
              <a:rPr lang="fr-FR" dirty="0" err="1"/>
              <a:t>Aérolians</a:t>
            </a:r>
            <a:r>
              <a:rPr lang="fr-FR" dirty="0"/>
              <a:t> (terres agri) et Gennevilliers (friche), hors de la ZFE-m également</a:t>
            </a:r>
          </a:p>
          <a:p>
            <a:pPr algn="just"/>
            <a:r>
              <a:rPr lang="fr-FR" dirty="0"/>
              <a:t>Concernant le stockage, localisation à Cergy (friche) ou à </a:t>
            </a:r>
            <a:r>
              <a:rPr lang="fr-FR" dirty="0" err="1"/>
              <a:t>Longueil</a:t>
            </a:r>
            <a:r>
              <a:rPr lang="fr-FR" dirty="0"/>
              <a:t> Ste Marie (agri)</a:t>
            </a:r>
          </a:p>
          <a:p>
            <a:pPr algn="just"/>
            <a:endParaRPr lang="fr-FR" dirty="0"/>
          </a:p>
          <a:p>
            <a:pPr algn="just"/>
            <a:r>
              <a:rPr lang="fr-FR" dirty="0"/>
              <a:t>Hypothèses sur le fluvial :</a:t>
            </a:r>
          </a:p>
          <a:p>
            <a:pPr algn="just"/>
            <a:r>
              <a:rPr lang="fr-FR" dirty="0"/>
              <a:t>0% pour les flux amont</a:t>
            </a:r>
          </a:p>
          <a:p>
            <a:pPr algn="just"/>
            <a:r>
              <a:rPr lang="fr-FR" dirty="0"/>
              <a:t>10% des flux aval de  Gennevilliers utilisent la Seine 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E800974-7E45-4219-B381-6088200C939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0" y="1443039"/>
            <a:ext cx="6419260" cy="499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245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1F3FA6-8445-4F7B-A4D8-99CD38369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Récapitulatif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07AA5CC-FB9E-4B58-A771-52992DD3B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47" y="1938052"/>
            <a:ext cx="10771253" cy="398621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6EB7F8F-5CFA-47E5-9D16-4D969CBAB7D8}"/>
              </a:ext>
            </a:extLst>
          </p:cNvPr>
          <p:cNvSpPr txBox="1"/>
          <p:nvPr/>
        </p:nvSpPr>
        <p:spPr>
          <a:xfrm>
            <a:off x="2702257" y="6171628"/>
            <a:ext cx="7621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Rem : on suppose que GD ne fonctionne qu’à 80% de ses capacités théoriques </a:t>
            </a:r>
          </a:p>
        </p:txBody>
      </p:sp>
    </p:spTree>
    <p:extLst>
      <p:ext uri="{BB962C8B-B14F-4D97-AF65-F5344CB8AC3E}">
        <p14:creationId xmlns:p14="http://schemas.microsoft.com/office/powerpoint/2010/main" val="2045378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B9A532-CF1D-C69B-8B2A-D201DAE2B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143000"/>
          </a:xfrm>
        </p:spPr>
        <p:txBody>
          <a:bodyPr/>
          <a:lstStyle/>
          <a:p>
            <a:r>
              <a:rPr lang="fr-FR" sz="3600" dirty="0"/>
              <a:t>Un </a:t>
            </a:r>
            <a:r>
              <a:rPr lang="fr-FR" sz="3600"/>
              <a:t>marché immobilier qui </a:t>
            </a:r>
            <a:r>
              <a:rPr lang="fr-FR" sz="3600" dirty="0"/>
              <a:t>a explosé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5FEE8B-0B00-3632-449D-82AF59FA7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178" y="537190"/>
            <a:ext cx="11732821" cy="4525963"/>
          </a:xfrm>
        </p:spPr>
        <p:txBody>
          <a:bodyPr/>
          <a:lstStyle/>
          <a:p>
            <a:endParaRPr lang="en-US" sz="2400" dirty="0">
              <a:effectLst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Entrepôts = 50 % du chiffre </a:t>
            </a:r>
            <a:r>
              <a:rPr lang="en-US" sz="2400" dirty="0" err="1"/>
              <a:t>d’affaires</a:t>
            </a:r>
            <a:r>
              <a:rPr lang="en-US" sz="2400" dirty="0"/>
              <a:t>, des </a:t>
            </a:r>
            <a:r>
              <a:rPr lang="en-US" sz="2400" dirty="0" err="1"/>
              <a:t>coûts</a:t>
            </a:r>
            <a:r>
              <a:rPr lang="en-US" sz="2400" dirty="0"/>
              <a:t>, des </a:t>
            </a:r>
            <a:r>
              <a:rPr lang="en-US" sz="2400" dirty="0" err="1"/>
              <a:t>emplois</a:t>
            </a:r>
            <a:r>
              <a:rPr lang="en-US" sz="2400" dirty="0"/>
              <a:t> de la </a:t>
            </a:r>
            <a:r>
              <a:rPr lang="en-US" sz="2400" dirty="0" err="1"/>
              <a:t>logistique</a:t>
            </a:r>
            <a:endParaRPr lang="en-US" sz="24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Une </a:t>
            </a:r>
            <a:r>
              <a:rPr lang="en-US" sz="2400" dirty="0" err="1"/>
              <a:t>organisation</a:t>
            </a:r>
            <a:r>
              <a:rPr lang="en-US" sz="2400" dirty="0"/>
              <a:t> et des </a:t>
            </a:r>
            <a:r>
              <a:rPr lang="en-US" sz="2400" dirty="0" err="1"/>
              <a:t>entreprises</a:t>
            </a:r>
            <a:r>
              <a:rPr lang="en-US" sz="2400" dirty="0"/>
              <a:t> qui </a:t>
            </a:r>
            <a:r>
              <a:rPr lang="en-US" sz="2400" dirty="0" err="1"/>
              <a:t>s’uniformisent</a:t>
            </a:r>
            <a:r>
              <a:rPr lang="en-US" sz="2400" dirty="0"/>
              <a:t> dans le monde (Prologis)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 err="1"/>
              <a:t>Ralentissement</a:t>
            </a:r>
            <a:r>
              <a:rPr lang="en-US" sz="2400" dirty="0"/>
              <a:t> du </a:t>
            </a:r>
            <a:r>
              <a:rPr lang="en-US" sz="2400" dirty="0" err="1"/>
              <a:t>marché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France </a:t>
            </a:r>
            <a:r>
              <a:rPr lang="en-US" sz="2400" dirty="0" err="1"/>
              <a:t>en</a:t>
            </a:r>
            <a:r>
              <a:rPr lang="en-US" sz="2400" dirty="0"/>
              <a:t> 2025</a:t>
            </a:r>
            <a:endParaRPr lang="fr-FR" dirty="0"/>
          </a:p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4EED1B7-8417-0F9B-125D-C6A9CA337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959" y="2475447"/>
            <a:ext cx="6400800" cy="428656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0F68B31-8489-126F-6AFA-F1D50655C011}"/>
              </a:ext>
            </a:extLst>
          </p:cNvPr>
          <p:cNvSpPr txBox="1"/>
          <p:nvPr/>
        </p:nvSpPr>
        <p:spPr>
          <a:xfrm>
            <a:off x="8383977" y="6378704"/>
            <a:ext cx="609797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 err="1">
                <a:solidFill>
                  <a:srgbClr val="000000"/>
                </a:solidFill>
              </a:rPr>
              <a:t>ImmoStat</a:t>
            </a:r>
            <a:endParaRPr lang="fr-FR" sz="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174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73B42A6-954B-4932-AE79-FA49DE444A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60062" y="423081"/>
            <a:ext cx="9730853" cy="616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529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485CF7-6FA6-47C4-A9C0-D9A5B8B4E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626" y="90488"/>
            <a:ext cx="10515600" cy="1325563"/>
          </a:xfrm>
        </p:spPr>
        <p:txBody>
          <a:bodyPr/>
          <a:lstStyle/>
          <a:p>
            <a:r>
              <a:rPr lang="fr-FR" sz="3600" dirty="0"/>
              <a:t>Réduction forte des transports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2D7998-33E5-457B-86AA-2B3532101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888" y="5282337"/>
            <a:ext cx="10515600" cy="995635"/>
          </a:xfrm>
        </p:spPr>
        <p:txBody>
          <a:bodyPr/>
          <a:lstStyle/>
          <a:p>
            <a:pPr algn="just"/>
            <a:r>
              <a:rPr lang="fr-FR" dirty="0"/>
              <a:t>Si ce n’est pour les </a:t>
            </a:r>
            <a:r>
              <a:rPr lang="fr-FR" dirty="0" err="1"/>
              <a:t>bargeskm</a:t>
            </a:r>
            <a:r>
              <a:rPr lang="fr-FR" dirty="0"/>
              <a:t> et les </a:t>
            </a:r>
            <a:r>
              <a:rPr lang="fr-FR" dirty="0" err="1"/>
              <a:t>buskm</a:t>
            </a:r>
            <a:r>
              <a:rPr lang="fr-FR" dirty="0"/>
              <a:t>,  le projet GD permet de réduire considérablement les distances parcourues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43193CE-B2BB-48B9-8E29-06FA01BAD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480232"/>
            <a:ext cx="8839200" cy="345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994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8DA56C-F7F7-4D13-8933-D7093DB35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467" y="120946"/>
            <a:ext cx="10515600" cy="1325563"/>
          </a:xfrm>
        </p:spPr>
        <p:txBody>
          <a:bodyPr/>
          <a:lstStyle/>
          <a:p>
            <a:r>
              <a:rPr lang="fr-FR" sz="3600" dirty="0"/>
              <a:t>Résultats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8B3993-63B9-463D-A7B1-4DD42D2E2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467" y="990600"/>
            <a:ext cx="11701060" cy="1774328"/>
          </a:xfrm>
        </p:spPr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dirty="0"/>
              <a:t>Le projet réduit les émissions de 33% à 35%  sur 60 ans (CO2 figé après 2050)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dirty="0"/>
              <a:t>Le surplus d’émissions du bâtiment est largement compensé par les gains sur les transports, notamment les flux amont (65-70% du CO2 total)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dirty="0"/>
              <a:t>L’option avec stockage à </a:t>
            </a:r>
            <a:r>
              <a:rPr lang="fr-FR" sz="2400" dirty="0" err="1"/>
              <a:t>Longueil</a:t>
            </a:r>
            <a:r>
              <a:rPr lang="fr-FR" sz="2400" dirty="0"/>
              <a:t> légèrement « meilleure » que Cergy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9141285-3676-442D-AEA0-93C1B34BC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124200"/>
            <a:ext cx="9562498" cy="335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2132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A35A75-1B2F-45E8-8B29-F6E403C52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81" y="154733"/>
            <a:ext cx="10515600" cy="1325563"/>
          </a:xfrm>
        </p:spPr>
        <p:txBody>
          <a:bodyPr/>
          <a:lstStyle/>
          <a:p>
            <a:r>
              <a:rPr lang="fr-FR" sz="3600" dirty="0"/>
              <a:t>Tests de sensibilité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0A9136-5DD7-4528-BBDF-D6655BD6C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0850"/>
            <a:ext cx="10972800" cy="452596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Impacts forts de l’étendue de la zone de chalandise, du recours au fluvial, du tonnage et des taux de chargement (mais GD reste OK)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Peu d’influence des émissions bâtimentaires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947DF41-0458-476E-9C9A-13E735C3D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895600"/>
            <a:ext cx="9278775" cy="117029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6EB1251-EFE2-4CAB-822D-7164B9327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026" y="4138474"/>
            <a:ext cx="8159678" cy="142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5490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96C9F2-26B3-4570-ABE9-59CD01FB9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Conclusions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4ECA1B-0ED3-4F73-8989-A1057C69E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96856"/>
            <a:ext cx="10515600" cy="4391120"/>
          </a:xfrm>
        </p:spPr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/>
                </a:solidFill>
              </a:rPr>
              <a:t>Il est pertinent d’intégrer les émissions bâtimentaires aux BEGES, mais ce sont surtout les phases transports qui comptent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/>
                </a:solidFill>
              </a:rPr>
              <a:t>Bien comprendre la géographie des flux (matrices OD) et anticiper les évolutions à venir (flottes et facteurs d’émissions)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/>
                </a:solidFill>
              </a:rPr>
              <a:t>Le projet GD en cumulant stockage et distribution et en réduisant les distances ferait économiser un volume substantiel de CO2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/>
                </a:solidFill>
              </a:rPr>
              <a:t>Les hypothèses concernant le recours au fluvial sont critiques même si le BEGES reste favorable sans fluvial</a:t>
            </a:r>
          </a:p>
        </p:txBody>
      </p:sp>
    </p:spTree>
    <p:extLst>
      <p:ext uri="{BB962C8B-B14F-4D97-AF65-F5344CB8AC3E}">
        <p14:creationId xmlns:p14="http://schemas.microsoft.com/office/powerpoint/2010/main" val="30665231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79B8B2-E5E8-61D6-EF9B-B2D16897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1733"/>
            <a:ext cx="10896600" cy="1143000"/>
          </a:xfrm>
        </p:spPr>
        <p:txBody>
          <a:bodyPr/>
          <a:lstStyle/>
          <a:p>
            <a:r>
              <a:rPr lang="fr-FR" sz="3600" dirty="0"/>
              <a:t>Une armature logistique nationale planifiée a-t-elle un sens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0E0287-4570-BC9C-E3F8-B80B8574C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086600" cy="4525963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/>
              <a:t>Déséquilibre général : ratio transport/entrepôts (pas assez d’entrepôts !)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/>
              <a:t>Déséquilibres régionaux : entrepôts mal localisés</a:t>
            </a:r>
            <a:endParaRPr lang="fr-FR" sz="2400" b="1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 err="1"/>
              <a:t>Clustérisation</a:t>
            </a:r>
            <a:r>
              <a:rPr lang="fr-FR" sz="2400" dirty="0"/>
              <a:t>, concentration des grands pôles générateurs (par exemple industries) à proximité des grands pôles logistiques multimodaux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/>
              <a:t>Parcs logistiques permettant de minimiser les distances d’accès aux autoroutes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9363F67-B457-10D0-C707-794A38C8A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1469916"/>
            <a:ext cx="4401127" cy="399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3530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571" y="1417638"/>
            <a:ext cx="8457858" cy="5135563"/>
          </a:xfr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304800" y="154111"/>
            <a:ext cx="11582400" cy="1143000"/>
          </a:xfrm>
        </p:spPr>
        <p:txBody>
          <a:bodyPr/>
          <a:lstStyle/>
          <a:p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Urbanisme logistique : un enchevêtrement de compétences</a:t>
            </a:r>
            <a:br>
              <a:rPr lang="fr-FR" sz="3600" dirty="0">
                <a:solidFill>
                  <a:schemeClr val="tx1">
                    <a:lumMod val="75000"/>
                  </a:schemeClr>
                </a:solidFill>
              </a:rPr>
            </a:br>
            <a:endParaRPr lang="fr-FR" sz="36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81800" y="6019800"/>
            <a:ext cx="2478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(</a:t>
            </a:r>
            <a:r>
              <a:rPr lang="fr-FR" dirty="0" err="1">
                <a:solidFill>
                  <a:srgbClr val="000000"/>
                </a:solidFill>
              </a:rPr>
              <a:t>Heitz</a:t>
            </a:r>
            <a:r>
              <a:rPr lang="fr-FR" dirty="0">
                <a:solidFill>
                  <a:srgbClr val="000000"/>
                </a:solidFill>
              </a:rPr>
              <a:t>, </a:t>
            </a:r>
            <a:r>
              <a:rPr lang="fr-FR" dirty="0" err="1">
                <a:solidFill>
                  <a:srgbClr val="000000"/>
                </a:solidFill>
              </a:rPr>
              <a:t>Dablanc</a:t>
            </a:r>
            <a:r>
              <a:rPr lang="fr-FR" dirty="0">
                <a:solidFill>
                  <a:srgbClr val="000000"/>
                </a:solidFill>
              </a:rPr>
              <a:t>, 2019)</a:t>
            </a:r>
          </a:p>
        </p:txBody>
      </p:sp>
    </p:spTree>
    <p:extLst>
      <p:ext uri="{BB962C8B-B14F-4D97-AF65-F5344CB8AC3E}">
        <p14:creationId xmlns:p14="http://schemas.microsoft.com/office/powerpoint/2010/main" val="12817238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EF0B02-CC7E-1EEE-30A7-F457AF36F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760" y="228600"/>
            <a:ext cx="11582400" cy="1143000"/>
          </a:xfrm>
        </p:spPr>
        <p:txBody>
          <a:bodyPr/>
          <a:lstStyle/>
          <a:p>
            <a:r>
              <a:rPr lang="fr-FR" sz="3600" dirty="0"/>
              <a:t>SRADDET et SCoT</a:t>
            </a:r>
            <a:endParaRPr lang="fr-FR" sz="36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157360-368E-017C-0D31-DE995A58A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760" y="1166018"/>
            <a:ext cx="11559639" cy="4525963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200" dirty="0"/>
              <a:t>Loi Climat (2021) : prise en compte artificialisation des sols et  consommation économe d’espace dans les implantations commerciales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200" dirty="0"/>
              <a:t>Loi 3DS (2022) : objectifs logistiques devront être intégrés aux </a:t>
            </a:r>
            <a:r>
              <a:rPr lang="fr-FR" sz="2200" b="1" dirty="0"/>
              <a:t>objectifs ZAN </a:t>
            </a:r>
            <a:r>
              <a:rPr lang="fr-FR" sz="2200" dirty="0"/>
              <a:t>des SRADDET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200" dirty="0"/>
              <a:t>Territorialisation des objectifs dans les SCOT et PLUI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200" dirty="0"/>
              <a:t>DAAC du SCoT intègre la logistique commerciale et devient le « document d’aménagement artisanal, commercial </a:t>
            </a:r>
            <a:r>
              <a:rPr lang="fr-FR" sz="2200" b="1" dirty="0"/>
              <a:t>et logistique </a:t>
            </a:r>
            <a:r>
              <a:rPr lang="fr-FR" sz="2200" dirty="0"/>
              <a:t>» (L141-6 code de l’urbanisme)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200" dirty="0"/>
              <a:t>Il détermine les conditions d’implantation des constructions commerciales et de </a:t>
            </a:r>
            <a:r>
              <a:rPr lang="fr-FR" sz="2200" b="1" dirty="0"/>
              <a:t>logistiques commerciales </a:t>
            </a:r>
            <a:r>
              <a:rPr lang="fr-FR" sz="2200" dirty="0"/>
              <a:t>et localise les secteurs d’implantation privilégiés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200" dirty="0"/>
              <a:t>Entrepôts exclus des AEC (autorisations d’exploitation commerciale) mais décomptés dans les objectifs de réduction de la consommation des espaces naturels, agricoles et forestiers</a:t>
            </a:r>
          </a:p>
        </p:txBody>
      </p:sp>
    </p:spTree>
    <p:extLst>
      <p:ext uri="{BB962C8B-B14F-4D97-AF65-F5344CB8AC3E}">
        <p14:creationId xmlns:p14="http://schemas.microsoft.com/office/powerpoint/2010/main" val="7272288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B72811-EDFD-84FD-3EC1-99D38ED2E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34255"/>
            <a:ext cx="10972800" cy="1143000"/>
          </a:xfrm>
        </p:spPr>
        <p:txBody>
          <a:bodyPr/>
          <a:lstStyle/>
          <a:p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L’immobilier logistique dans les SRADDET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9E9BC9D-5B77-3094-5653-90BC734D3B60}"/>
              </a:ext>
            </a:extLst>
          </p:cNvPr>
          <p:cNvSpPr txBox="1"/>
          <p:nvPr/>
        </p:nvSpPr>
        <p:spPr>
          <a:xfrm>
            <a:off x="1371600" y="6222257"/>
            <a:ext cx="60979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 err="1">
                <a:solidFill>
                  <a:schemeClr val="tx2"/>
                </a:solidFill>
              </a:rPr>
              <a:t>T</a:t>
            </a:r>
            <a:r>
              <a:rPr lang="fr-FR" sz="1600" dirty="0">
                <a:solidFill>
                  <a:schemeClr val="tx2"/>
                </a:solidFill>
              </a:rPr>
              <a:t>. Leloup, L. </a:t>
            </a:r>
            <a:r>
              <a:rPr lang="fr-FR" sz="1600" dirty="0" err="1">
                <a:solidFill>
                  <a:schemeClr val="tx2"/>
                </a:solidFill>
              </a:rPr>
              <a:t>Dablanc</a:t>
            </a:r>
            <a:r>
              <a:rPr lang="fr-FR" sz="1600" dirty="0">
                <a:solidFill>
                  <a:schemeClr val="tx2"/>
                </a:solidFill>
              </a:rPr>
              <a:t>, Chaire </a:t>
            </a:r>
            <a:r>
              <a:rPr lang="fr-FR" sz="1600" dirty="0" err="1">
                <a:solidFill>
                  <a:schemeClr val="tx2"/>
                </a:solidFill>
              </a:rPr>
              <a:t>Logistics</a:t>
            </a:r>
            <a:r>
              <a:rPr lang="fr-FR" sz="1600" dirty="0">
                <a:solidFill>
                  <a:schemeClr val="tx2"/>
                </a:solidFill>
              </a:rPr>
              <a:t> City, 2025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94FE972C-A81A-76CC-25AC-27DF994415AE}"/>
              </a:ext>
            </a:extLst>
          </p:cNvPr>
          <p:cNvSpPr txBox="1">
            <a:spLocks/>
          </p:cNvSpPr>
          <p:nvPr/>
        </p:nvSpPr>
        <p:spPr>
          <a:xfrm>
            <a:off x="6230557" y="705755"/>
            <a:ext cx="5627944" cy="4291321"/>
          </a:xfrm>
          <a:prstGeom prst="rect">
            <a:avLst/>
          </a:prstGeom>
        </p:spPr>
        <p:txBody>
          <a:bodyPr vert="horz"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fr-FR" sz="2400" kern="0" dirty="0">
              <a:solidFill>
                <a:sysClr val="windowText" lastClr="000000"/>
              </a:solidFill>
            </a:endParaRPr>
          </a:p>
          <a:p>
            <a:pPr>
              <a:spcBef>
                <a:spcPts val="600"/>
              </a:spcBef>
            </a:pPr>
            <a:r>
              <a:rPr lang="fr-FR" sz="2400" dirty="0">
                <a:solidFill>
                  <a:schemeClr val="tx2"/>
                </a:solidFill>
              </a:rPr>
              <a:t>Art. L. 4251-1 CGCT</a:t>
            </a:r>
          </a:p>
          <a:p>
            <a:pPr>
              <a:spcBef>
                <a:spcPts val="600"/>
              </a:spcBef>
            </a:pPr>
            <a:r>
              <a:rPr lang="fr-FR" sz="2400" kern="0" dirty="0">
                <a:solidFill>
                  <a:schemeClr val="tx2"/>
                </a:solidFill>
              </a:rPr>
              <a:t>Le </a:t>
            </a:r>
            <a:r>
              <a:rPr lang="fr-FR" sz="2400" dirty="0">
                <a:solidFill>
                  <a:schemeClr val="tx2"/>
                </a:solidFill>
              </a:rPr>
              <a:t>schéma régional d'aménagement, de développement durable et d'égalité des territoires  (…) « doit fixer les </a:t>
            </a:r>
            <a:r>
              <a:rPr lang="fr-FR" sz="2400" b="1" dirty="0">
                <a:solidFill>
                  <a:schemeClr val="tx2"/>
                </a:solidFill>
              </a:rPr>
              <a:t>objectifs de moyen et long termes de développement et localisation des constructions logistiques</a:t>
            </a:r>
            <a:r>
              <a:rPr lang="fr-FR" sz="2400" dirty="0">
                <a:solidFill>
                  <a:schemeClr val="tx2"/>
                </a:solidFill>
              </a:rPr>
              <a:t>, il tient compte des flux de marchandises, notamment à destination des centres-villes, de la localisation des principaux axes routiers, du développement du commerce, de l'insertion paysagère et de l'utilisation économe des sols »</a:t>
            </a:r>
            <a:endParaRPr lang="fr-FR" kern="0" dirty="0">
              <a:solidFill>
                <a:sysClr val="windowText" lastClr="000000"/>
              </a:solidFill>
              <a:latin typeface="calibri" panose="020F0502020204030204" pitchFamily="34" charset="0"/>
            </a:endParaRPr>
          </a:p>
          <a:p>
            <a:endParaRPr lang="fr-FR" kern="0" dirty="0">
              <a:solidFill>
                <a:sysClr val="windowText" lastClr="00000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94E852D-030E-D034-5896-0EFBE9914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4" y="1445366"/>
            <a:ext cx="5704146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179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A79361D-B367-74F8-8131-598E5522A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914401"/>
            <a:ext cx="8096055" cy="596735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6A3B2A7-BB43-1B04-D405-8B2371D1C5D3}"/>
              </a:ext>
            </a:extLst>
          </p:cNvPr>
          <p:cNvSpPr txBox="1"/>
          <p:nvPr/>
        </p:nvSpPr>
        <p:spPr>
          <a:xfrm>
            <a:off x="304801" y="116565"/>
            <a:ext cx="1097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SRADDET et logistique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19BE61B-25B3-A1D7-9F92-0539631B3977}"/>
              </a:ext>
            </a:extLst>
          </p:cNvPr>
          <p:cNvSpPr txBox="1"/>
          <p:nvPr/>
        </p:nvSpPr>
        <p:spPr>
          <a:xfrm>
            <a:off x="7924800" y="6488668"/>
            <a:ext cx="2882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Thomas Leloup, sept 2025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87B18D1-467D-0D70-4ACF-07D4D7F0B22C}"/>
              </a:ext>
            </a:extLst>
          </p:cNvPr>
          <p:cNvSpPr/>
          <p:nvPr/>
        </p:nvSpPr>
        <p:spPr>
          <a:xfrm>
            <a:off x="7765472" y="3982399"/>
            <a:ext cx="464127" cy="3693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n w="3810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AA8EE04-DCBA-1694-C5C9-2862B3D777C7}"/>
              </a:ext>
            </a:extLst>
          </p:cNvPr>
          <p:cNvSpPr/>
          <p:nvPr/>
        </p:nvSpPr>
        <p:spPr>
          <a:xfrm>
            <a:off x="7787242" y="1843240"/>
            <a:ext cx="464127" cy="3693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n w="3810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5917BE1-EE24-32FB-39E4-AD5ABB686871}"/>
              </a:ext>
            </a:extLst>
          </p:cNvPr>
          <p:cNvSpPr/>
          <p:nvPr/>
        </p:nvSpPr>
        <p:spPr>
          <a:xfrm>
            <a:off x="7765472" y="3652076"/>
            <a:ext cx="464127" cy="3693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n w="38100">
                <a:solidFill>
                  <a:schemeClr val="tx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913747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B14993-00FB-4EE0-8A79-61FCB2309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07868"/>
            <a:ext cx="5943600" cy="1143000"/>
          </a:xfrm>
        </p:spPr>
        <p:txBody>
          <a:bodyPr/>
          <a:lstStyle/>
          <a:p>
            <a:r>
              <a:rPr lang="fr-FR" sz="3600" dirty="0"/>
              <a:t>Dynamiques spatiales générales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697EC1-A118-4DB0-9362-F5EB9CE3B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524000"/>
            <a:ext cx="5181600" cy="4865461"/>
          </a:xfrm>
        </p:spPr>
        <p:txBody>
          <a:bodyPr>
            <a:normAutofit lnSpcReduction="10000"/>
          </a:bodyPr>
          <a:lstStyle/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/>
              <a:t>Influencent les distances amont aval du transport de marchandises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/>
              <a:t>Dynamiques passées/en cours de la spatialisation de l’immobilier logistique :</a:t>
            </a:r>
          </a:p>
          <a:p>
            <a:pPr marL="800100" lvl="1" indent="-342900" algn="l">
              <a:spcBef>
                <a:spcPts val="600"/>
              </a:spcBef>
              <a:buFont typeface="Police système Courant"/>
              <a:buChar char="-"/>
            </a:pPr>
            <a:r>
              <a:rPr lang="fr-FR" sz="2400" dirty="0"/>
              <a:t>Concentration dans les grandes métropoles (</a:t>
            </a:r>
            <a:r>
              <a:rPr lang="fr-FR" sz="2400" dirty="0">
                <a:highlight>
                  <a:srgbClr val="FFFF00"/>
                </a:highlight>
              </a:rPr>
              <a:t>polarisation</a:t>
            </a:r>
            <a:r>
              <a:rPr lang="fr-FR" sz="2400" dirty="0"/>
              <a:t>)</a:t>
            </a:r>
          </a:p>
          <a:p>
            <a:pPr marL="800100" lvl="1" indent="-342900" algn="l">
              <a:spcBef>
                <a:spcPts val="600"/>
              </a:spcBef>
              <a:buFont typeface="Police système Courant"/>
              <a:buChar char="-"/>
            </a:pPr>
            <a:r>
              <a:rPr lang="fr-FR" sz="2400" dirty="0"/>
              <a:t>(puis) </a:t>
            </a:r>
            <a:r>
              <a:rPr lang="fr-FR" sz="2400" dirty="0">
                <a:highlight>
                  <a:srgbClr val="FFFF00"/>
                </a:highlight>
              </a:rPr>
              <a:t>étalement logistique </a:t>
            </a:r>
            <a:r>
              <a:rPr lang="fr-FR" sz="2400" dirty="0"/>
              <a:t>dans ces métropoles</a:t>
            </a:r>
          </a:p>
          <a:p>
            <a:pPr marL="800100" lvl="1" indent="-342900" algn="l">
              <a:spcBef>
                <a:spcPts val="600"/>
              </a:spcBef>
              <a:buFont typeface="Police système Courant"/>
              <a:buChar char="-"/>
            </a:pPr>
            <a:r>
              <a:rPr lang="fr-FR" sz="2400" dirty="0"/>
              <a:t>(et) mouvement parallèle - très minoritaire - de </a:t>
            </a:r>
            <a:r>
              <a:rPr lang="fr-FR" sz="2400" dirty="0">
                <a:highlight>
                  <a:srgbClr val="FFFF00"/>
                </a:highlight>
              </a:rPr>
              <a:t>retour au centre</a:t>
            </a:r>
            <a:endParaRPr lang="fr-FR" dirty="0">
              <a:highlight>
                <a:srgbClr val="FFFF00"/>
              </a:highlight>
            </a:endParaRPr>
          </a:p>
          <a:p>
            <a:pPr algn="just"/>
            <a:endParaRPr lang="fr-FR" dirty="0"/>
          </a:p>
          <a:p>
            <a:pPr algn="just"/>
            <a:endParaRPr lang="fr-FR" dirty="0"/>
          </a:p>
          <a:p>
            <a:pPr algn="just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105AE3F-8861-B00A-231C-1693AB65B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239" y="435429"/>
            <a:ext cx="6510060" cy="59119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6F39998-D871-F3C6-2DC3-C6088D73C42B}"/>
              </a:ext>
            </a:extLst>
          </p:cNvPr>
          <p:cNvSpPr txBox="1"/>
          <p:nvPr/>
        </p:nvSpPr>
        <p:spPr>
          <a:xfrm>
            <a:off x="5334000" y="6019800"/>
            <a:ext cx="533399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/>
                </a:solidFill>
              </a:rPr>
              <a:t>SDES, novembre 2025 </a:t>
            </a:r>
            <a:r>
              <a:rPr lang="fr-FR" sz="1000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https://www.statistiques.developpement-durable.gouv.fr/la-surface-des-entrepots-et-plateformes-logistiques-de-10-000-m2-ou-plus-en-hausse-de-23-en-2024?rubrique=&amp;dossier=1349</a:t>
            </a:r>
            <a:endParaRPr lang="fr-FR" sz="1000" dirty="0">
              <a:solidFill>
                <a:schemeClr val="tx2"/>
              </a:solidFill>
            </a:endParaRPr>
          </a:p>
          <a:p>
            <a:endParaRPr lang="fr-FR" sz="1000" dirty="0">
              <a:solidFill>
                <a:schemeClr val="tx2"/>
              </a:solidFill>
            </a:endParaRPr>
          </a:p>
          <a:p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9283244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F87F679-6089-8811-3AC7-DF8314B53677}"/>
              </a:ext>
            </a:extLst>
          </p:cNvPr>
          <p:cNvSpPr txBox="1"/>
          <p:nvPr/>
        </p:nvSpPr>
        <p:spPr>
          <a:xfrm>
            <a:off x="304800" y="116565"/>
            <a:ext cx="1059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SRADDET et logistique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E0FAA32-291B-55B2-39DB-95B05AA748A2}"/>
              </a:ext>
            </a:extLst>
          </p:cNvPr>
          <p:cNvSpPr txBox="1"/>
          <p:nvPr/>
        </p:nvSpPr>
        <p:spPr>
          <a:xfrm>
            <a:off x="6732830" y="1222595"/>
            <a:ext cx="492577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dirty="0">
                <a:solidFill>
                  <a:schemeClr val="tx2"/>
                </a:solidFill>
              </a:rPr>
              <a:t>Quatre critères d’évaluation qualitative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2"/>
                </a:solidFill>
              </a:rPr>
              <a:t>L1 État d’esprit général vis-à-vis de l’immobilier logistique (de 0 à 3)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2"/>
                </a:solidFill>
              </a:rPr>
              <a:t>L2 Vision de la logistique plus ou moins subordonnée aux enjeux de réindustrialisation (de 0 à 1)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2"/>
                </a:solidFill>
              </a:rPr>
              <a:t>L3 Dynamisme de la démarche de concertation avec les acteurs de la logistique (de 0 à 3)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2"/>
                </a:solidFill>
              </a:rPr>
              <a:t>Z1 Traitement de la logistique comme un enjeu explicite du ZAN (de 0 à 2)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A91F194-A058-3D30-6EF4-AF51BF423B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214" t="5289" r="15548" b="9930"/>
          <a:stretch>
            <a:fillRect/>
          </a:stretch>
        </p:blipFill>
        <p:spPr bwMode="auto">
          <a:xfrm>
            <a:off x="914400" y="957438"/>
            <a:ext cx="5513630" cy="5145854"/>
          </a:xfrm>
          <a:prstGeom prst="rect">
            <a:avLst/>
          </a:prstGeom>
          <a:noFill/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BEFE073-A622-C0FC-CC59-3A98B3AE6BB3}"/>
              </a:ext>
            </a:extLst>
          </p:cNvPr>
          <p:cNvSpPr txBox="1"/>
          <p:nvPr/>
        </p:nvSpPr>
        <p:spPr>
          <a:xfrm>
            <a:off x="457200" y="6103292"/>
            <a:ext cx="8285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Score du critère L3 (Dynamisme de la démarche logistique) pour chaque région</a:t>
            </a:r>
          </a:p>
          <a:p>
            <a:r>
              <a:rPr lang="fr-FR" dirty="0"/>
              <a:t>Leloup, 2025</a:t>
            </a:r>
          </a:p>
        </p:txBody>
      </p:sp>
    </p:spTree>
    <p:extLst>
      <p:ext uri="{BB962C8B-B14F-4D97-AF65-F5344CB8AC3E}">
        <p14:creationId xmlns:p14="http://schemas.microsoft.com/office/powerpoint/2010/main" val="17624418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43820" y="228600"/>
            <a:ext cx="11304360" cy="114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2800" b="1" u="none" strike="noStrike" dirty="0">
                <a:solidFill>
                  <a:srgbClr val="231F63"/>
                </a:solidFill>
                <a:effectLst/>
                <a:uFillTx/>
                <a:latin typeface="Calibri"/>
                <a:ea typeface="Calibri"/>
              </a:rPr>
              <a:t> </a:t>
            </a:r>
            <a:r>
              <a:rPr lang="fr-FR" sz="3600" u="none" strike="noStrike" dirty="0">
                <a:solidFill>
                  <a:schemeClr val="tx1">
                    <a:lumMod val="75000"/>
                  </a:schemeClr>
                </a:solidFill>
                <a:uFillTx/>
                <a:latin typeface="+mn-lt"/>
                <a:ea typeface="Calibri"/>
                <a:cs typeface="Times New Roman" panose="02020603050405020304" pitchFamily="18" charset="0"/>
              </a:rPr>
              <a:t>T</a:t>
            </a:r>
            <a:r>
              <a:rPr lang="fr-FR" sz="3600" dirty="0">
                <a:solidFill>
                  <a:schemeClr val="tx1">
                    <a:lumMod val="75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rois régions font de la logistique une priorité</a:t>
            </a:r>
            <a:endParaRPr lang="en-US" sz="3600" b="0" u="none" strike="noStrike" dirty="0">
              <a:solidFill>
                <a:schemeClr val="tx1">
                  <a:lumMod val="75000"/>
                </a:schemeClr>
              </a:solidFill>
              <a:effectLst/>
              <a:uFillTx/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609600" y="1148210"/>
            <a:ext cx="6400800" cy="5735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85840" indent="-285840">
              <a:lnSpc>
                <a:spcPct val="100000"/>
              </a:lnSpc>
              <a:spcBef>
                <a:spcPts val="600"/>
              </a:spcBef>
              <a:buClr>
                <a:srgbClr val="0F273B"/>
              </a:buClr>
              <a:buFont typeface="Arial"/>
              <a:buChar char="•"/>
            </a:pPr>
            <a:r>
              <a:rPr lang="fr-FR" sz="2400" b="1" u="none" strike="noStrike" dirty="0">
                <a:solidFill>
                  <a:schemeClr val="dk2"/>
                </a:solidFill>
                <a:effectLst/>
                <a:uFillTx/>
                <a:latin typeface="Tahoma"/>
                <a:ea typeface="Tahoma"/>
              </a:rPr>
              <a:t>Enjeu économique </a:t>
            </a:r>
            <a:r>
              <a:rPr lang="fr-FR" sz="2400" b="0" u="none" strike="noStrike" dirty="0">
                <a:solidFill>
                  <a:schemeClr val="dk2"/>
                </a:solidFill>
                <a:effectLst/>
                <a:uFillTx/>
                <a:latin typeface="Tahoma"/>
                <a:ea typeface="Tahoma"/>
              </a:rPr>
              <a:t>prioritaire </a:t>
            </a:r>
          </a:p>
          <a:p>
            <a:pPr marL="285840" indent="-285840">
              <a:lnSpc>
                <a:spcPct val="100000"/>
              </a:lnSpc>
              <a:spcBef>
                <a:spcPts val="600"/>
              </a:spcBef>
              <a:buClr>
                <a:srgbClr val="0F273B"/>
              </a:buClr>
              <a:buFont typeface="Arial"/>
              <a:buChar char="•"/>
            </a:pPr>
            <a:r>
              <a:rPr lang="fr-FR" sz="2400" b="0" u="none" strike="noStrike" dirty="0">
                <a:solidFill>
                  <a:schemeClr val="dk2"/>
                </a:solidFill>
                <a:effectLst/>
                <a:uFillTx/>
                <a:latin typeface="Tahoma"/>
                <a:ea typeface="Tahoma"/>
              </a:rPr>
              <a:t>Lien entre entrepôts et optimisation des flux : nécessité d’un maillage territorial de la logistique pour </a:t>
            </a:r>
            <a:r>
              <a:rPr lang="fr-FR" sz="2400" b="1" u="none" strike="noStrike" dirty="0">
                <a:solidFill>
                  <a:schemeClr val="dk2"/>
                </a:solidFill>
                <a:effectLst/>
                <a:uFillTx/>
                <a:latin typeface="Tahoma"/>
                <a:ea typeface="Tahoma"/>
              </a:rPr>
              <a:t>optimiser les distances</a:t>
            </a:r>
            <a:r>
              <a:rPr lang="fr-FR" sz="2400" b="0" u="none" strike="noStrike" dirty="0">
                <a:solidFill>
                  <a:schemeClr val="dk2"/>
                </a:solidFill>
                <a:effectLst/>
                <a:uFillTx/>
                <a:latin typeface="Tahoma"/>
                <a:ea typeface="Tahoma"/>
              </a:rPr>
              <a:t> parcourues par les véhicules</a:t>
            </a:r>
          </a:p>
          <a:p>
            <a:pPr marL="285840" indent="-285840">
              <a:lnSpc>
                <a:spcPct val="100000"/>
              </a:lnSpc>
              <a:spcBef>
                <a:spcPts val="600"/>
              </a:spcBef>
              <a:buClr>
                <a:srgbClr val="0F273B"/>
              </a:buClr>
              <a:buFont typeface="Arial"/>
              <a:buChar char="•"/>
            </a:pPr>
            <a:r>
              <a:rPr lang="fr-FR" sz="2400" dirty="0">
                <a:solidFill>
                  <a:schemeClr val="dk2"/>
                </a:solidFill>
                <a:latin typeface="Tahoma"/>
                <a:ea typeface="Tahoma"/>
              </a:rPr>
              <a:t>Traitement des </a:t>
            </a:r>
            <a:r>
              <a:rPr lang="fr-FR" sz="2400" b="1" dirty="0">
                <a:solidFill>
                  <a:schemeClr val="dk2"/>
                </a:solidFill>
                <a:latin typeface="Tahoma"/>
                <a:ea typeface="Tahoma"/>
              </a:rPr>
              <a:t>e</a:t>
            </a:r>
            <a:r>
              <a:rPr lang="fr-FR" sz="2400" b="1" u="none" strike="noStrike" dirty="0">
                <a:solidFill>
                  <a:schemeClr val="dk2"/>
                </a:solidFill>
                <a:effectLst/>
                <a:uFillTx/>
                <a:latin typeface="Tahoma"/>
                <a:ea typeface="Tahoma"/>
              </a:rPr>
              <a:t>njeux environnementaux </a:t>
            </a:r>
            <a:r>
              <a:rPr lang="fr-FR" sz="2400" b="0" u="none" strike="noStrike" dirty="0">
                <a:solidFill>
                  <a:schemeClr val="dk2"/>
                </a:solidFill>
                <a:effectLst/>
                <a:uFillTx/>
                <a:latin typeface="Tahoma"/>
                <a:ea typeface="Tahoma"/>
              </a:rPr>
              <a:t>associés </a:t>
            </a:r>
          </a:p>
          <a:p>
            <a:pPr marL="285840" indent="-285840">
              <a:lnSpc>
                <a:spcPct val="100000"/>
              </a:lnSpc>
              <a:spcBef>
                <a:spcPts val="600"/>
              </a:spcBef>
              <a:buClr>
                <a:srgbClr val="0F273B"/>
              </a:buClr>
              <a:buFont typeface="Arial"/>
              <a:buChar char="•"/>
            </a:pPr>
            <a:r>
              <a:rPr lang="fr-FR" sz="2400" dirty="0">
                <a:solidFill>
                  <a:schemeClr val="dk2"/>
                </a:solidFill>
                <a:latin typeface="Tahoma"/>
                <a:ea typeface="Tahoma"/>
              </a:rPr>
              <a:t>Infrastructures </a:t>
            </a:r>
            <a:r>
              <a:rPr lang="fr-FR" sz="2400" b="1" dirty="0">
                <a:solidFill>
                  <a:schemeClr val="dk2"/>
                </a:solidFill>
                <a:latin typeface="Tahoma"/>
                <a:ea typeface="Tahoma"/>
              </a:rPr>
              <a:t>multimodales</a:t>
            </a:r>
            <a:r>
              <a:rPr lang="fr-FR" sz="2400" dirty="0">
                <a:solidFill>
                  <a:schemeClr val="dk2"/>
                </a:solidFill>
                <a:latin typeface="Tahoma"/>
                <a:ea typeface="Tahoma"/>
              </a:rPr>
              <a:t> (notamment fluvial) et </a:t>
            </a:r>
            <a:r>
              <a:rPr lang="fr-FR" sz="2400" b="1" dirty="0">
                <a:solidFill>
                  <a:schemeClr val="dk2"/>
                </a:solidFill>
                <a:latin typeface="Tahoma"/>
                <a:ea typeface="Tahoma"/>
              </a:rPr>
              <a:t>intermodales</a:t>
            </a:r>
            <a:r>
              <a:rPr lang="fr-FR" sz="2400" dirty="0">
                <a:solidFill>
                  <a:schemeClr val="dk2"/>
                </a:solidFill>
                <a:latin typeface="Tahoma"/>
                <a:ea typeface="Tahoma"/>
              </a:rPr>
              <a:t> (gares rail-route) intégrées à la stratégie</a:t>
            </a:r>
            <a:endParaRPr lang="fr-FR" sz="2400" b="0" u="none" strike="noStrike" dirty="0">
              <a:solidFill>
                <a:schemeClr val="dk2"/>
              </a:solidFill>
              <a:effectLst/>
              <a:uFillTx/>
              <a:latin typeface="Tahoma"/>
              <a:ea typeface="Tahoma"/>
            </a:endParaRPr>
          </a:p>
          <a:p>
            <a:pPr marL="285840" indent="-285840">
              <a:lnSpc>
                <a:spcPct val="100000"/>
              </a:lnSpc>
              <a:spcBef>
                <a:spcPts val="600"/>
              </a:spcBef>
              <a:buClr>
                <a:srgbClr val="0F273B"/>
              </a:buClr>
              <a:buFont typeface="Arial"/>
              <a:buChar char="•"/>
            </a:pPr>
            <a:endParaRPr lang="en-US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46C0CE9-0104-ED48-4040-27C7D2699FB1}"/>
              </a:ext>
            </a:extLst>
          </p:cNvPr>
          <p:cNvSpPr txBox="1"/>
          <p:nvPr/>
        </p:nvSpPr>
        <p:spPr>
          <a:xfrm>
            <a:off x="7606620" y="2286000"/>
            <a:ext cx="397578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itchFamily="2" charset="2"/>
              <a:buChar char="ü"/>
            </a:pPr>
            <a:r>
              <a:rPr lang="fr-FR" sz="2800" dirty="0"/>
              <a:t>Hauts-de-France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ü"/>
            </a:pPr>
            <a:r>
              <a:rPr lang="fr-FR" sz="2800" dirty="0"/>
              <a:t>Ile-de-France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ü"/>
            </a:pPr>
            <a:r>
              <a:rPr lang="fr-FR" sz="2800" dirty="0"/>
              <a:t>Normandie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8D5811-DDFB-4287-B4C9-E65051C8C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8600"/>
            <a:ext cx="10972800" cy="1143000"/>
          </a:xfrm>
        </p:spPr>
        <p:txBody>
          <a:bodyPr/>
          <a:lstStyle/>
          <a:p>
            <a:r>
              <a:rPr lang="fr-FR" sz="3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Les autres</a:t>
            </a:r>
            <a:r>
              <a:rPr lang="fr-FR" sz="3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régions sont plus méfiantes</a:t>
            </a:r>
            <a:b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0C6454-8BBF-46B4-915F-A5CCD7C1E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416" y="1219200"/>
            <a:ext cx="6287984" cy="5832648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fr-FR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La logistique perçue de manière ambivalente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Emprise foncière, impact visuel, flux routiers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Mais aussi a</a:t>
            </a:r>
            <a:r>
              <a:rPr lang="fr-FR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tout économique</a:t>
            </a:r>
          </a:p>
          <a:p>
            <a:pPr>
              <a:spcBef>
                <a:spcPts val="600"/>
              </a:spcBef>
            </a:pPr>
            <a:r>
              <a:rPr lang="fr-FR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La logistique doit s’adapter aux contraintes foncières</a:t>
            </a:r>
            <a:endParaRPr lang="fr-FR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buSzPct val="47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Modèle d’entrepôts géants en périphérie jugé non viable </a:t>
            </a:r>
          </a:p>
          <a:p>
            <a:pPr marL="342900" lvl="0" indent="-342900">
              <a:spcBef>
                <a:spcPts val="600"/>
              </a:spcBef>
              <a:buSzPct val="47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Nécessaire de maîtriser les impacts liés à la croissance du e-commerce</a:t>
            </a:r>
            <a:endParaRPr lang="fr-FR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buSzPct val="47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La logistique jugée plus pertinente quand elle accompagne de nouvelles installations industrielles</a:t>
            </a:r>
            <a:endParaRPr lang="fr-FR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438F474-D4A2-9783-565C-01EB21A125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170" y="1371600"/>
            <a:ext cx="5105830" cy="369624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5B541FD-3765-ABB3-B845-9083F34ECD94}"/>
              </a:ext>
            </a:extLst>
          </p:cNvPr>
          <p:cNvSpPr txBox="1"/>
          <p:nvPr/>
        </p:nvSpPr>
        <p:spPr>
          <a:xfrm>
            <a:off x="9906000" y="5067845"/>
            <a:ext cx="205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Photo S. Loubaton</a:t>
            </a:r>
          </a:p>
        </p:txBody>
      </p:sp>
    </p:spTree>
    <p:extLst>
      <p:ext uri="{BB962C8B-B14F-4D97-AF65-F5344CB8AC3E}">
        <p14:creationId xmlns:p14="http://schemas.microsoft.com/office/powerpoint/2010/main" val="34459573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6158" y="5824905"/>
            <a:ext cx="11321585" cy="1033095"/>
          </a:xfrm>
          <a:custGeom>
            <a:avLst/>
            <a:gdLst/>
            <a:ahLst/>
            <a:cxnLst/>
            <a:rect l="l" t="t" r="r" b="b"/>
            <a:pathLst>
              <a:path w="16982377" h="1549642">
                <a:moveTo>
                  <a:pt x="0" y="0"/>
                </a:moveTo>
                <a:lnTo>
                  <a:pt x="16982377" y="0"/>
                </a:lnTo>
                <a:lnTo>
                  <a:pt x="16982377" y="1549642"/>
                </a:lnTo>
                <a:lnTo>
                  <a:pt x="0" y="15496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FA41967-955A-4099-B742-03C2BD0072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2" y="1297308"/>
            <a:ext cx="7833585" cy="553957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01618" y="1297308"/>
            <a:ext cx="9937085" cy="376065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84"/>
              </a:lnSpc>
              <a:spcBef>
                <a:spcPct val="0"/>
              </a:spcBef>
            </a:pPr>
            <a:r>
              <a:rPr lang="en-US" sz="1600" u="sng" dirty="0" err="1">
                <a:latin typeface="Raleway"/>
                <a:ea typeface="Raleway"/>
                <a:cs typeface="Raleway"/>
                <a:sym typeface="Raleway"/>
              </a:rPr>
              <a:t>Etape</a:t>
            </a:r>
            <a:r>
              <a:rPr lang="en-US" sz="1600" u="sng" dirty="0">
                <a:latin typeface="Raleway"/>
                <a:ea typeface="Raleway"/>
                <a:cs typeface="Raleway"/>
                <a:sym typeface="Raleway"/>
              </a:rPr>
              <a:t> 1: </a:t>
            </a:r>
            <a:r>
              <a:rPr lang="en-US" sz="1600" dirty="0" err="1">
                <a:latin typeface="Raleway"/>
                <a:ea typeface="Raleway"/>
                <a:cs typeface="Raleway"/>
                <a:sym typeface="Raleway"/>
              </a:rPr>
              <a:t>Obtenir</a:t>
            </a:r>
            <a:r>
              <a:rPr lang="en-US" sz="1600" dirty="0">
                <a:latin typeface="Raleway"/>
                <a:ea typeface="Raleway"/>
                <a:cs typeface="Raleway"/>
                <a:sym typeface="Raleway"/>
              </a:rPr>
              <a:t> les </a:t>
            </a:r>
            <a:r>
              <a:rPr lang="en-US" sz="1600" dirty="0" err="1">
                <a:latin typeface="Raleway"/>
                <a:ea typeface="Raleway"/>
                <a:cs typeface="Raleway"/>
                <a:sym typeface="Raleway"/>
              </a:rPr>
              <a:t>règlements</a:t>
            </a:r>
            <a:r>
              <a:rPr lang="en-US" sz="1600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600" dirty="0" err="1">
                <a:latin typeface="Raleway"/>
                <a:ea typeface="Raleway"/>
                <a:cs typeface="Raleway"/>
                <a:sym typeface="Raleway"/>
              </a:rPr>
              <a:t>écrits</a:t>
            </a:r>
            <a:r>
              <a:rPr lang="en-US" sz="1600" dirty="0">
                <a:latin typeface="Raleway"/>
                <a:ea typeface="Raleway"/>
                <a:cs typeface="Raleway"/>
                <a:sym typeface="Raleway"/>
              </a:rPr>
              <a:t> et </a:t>
            </a:r>
            <a:r>
              <a:rPr lang="en-US" sz="1600" dirty="0" err="1">
                <a:latin typeface="Raleway"/>
                <a:ea typeface="Raleway"/>
                <a:cs typeface="Raleway"/>
                <a:sym typeface="Raleway"/>
              </a:rPr>
              <a:t>graphiques</a:t>
            </a:r>
            <a:endParaRPr lang="en-US" sz="1600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C5E3D83-43D3-4271-9637-0EC7D0A1DC65}"/>
              </a:ext>
            </a:extLst>
          </p:cNvPr>
          <p:cNvSpPr txBox="1"/>
          <p:nvPr/>
        </p:nvSpPr>
        <p:spPr>
          <a:xfrm>
            <a:off x="304800" y="100345"/>
            <a:ext cx="1188720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84"/>
              </a:lnSpc>
              <a:spcBef>
                <a:spcPts val="600"/>
              </a:spcBef>
            </a:pPr>
            <a:r>
              <a:rPr lang="en-US" sz="3600" dirty="0">
                <a:solidFill>
                  <a:schemeClr val="tx1">
                    <a:lumMod val="75000"/>
                  </a:schemeClr>
                </a:solidFill>
                <a:ea typeface="Raleway"/>
                <a:cs typeface="Raleway"/>
                <a:sym typeface="Raleway"/>
              </a:rPr>
              <a:t>Axe Seine : </a:t>
            </a:r>
            <a:r>
              <a:rPr lang="en-US" sz="3600" dirty="0" err="1">
                <a:solidFill>
                  <a:schemeClr val="tx1">
                    <a:lumMod val="75000"/>
                  </a:schemeClr>
                </a:solidFill>
                <a:ea typeface="Raleway"/>
                <a:cs typeface="Raleway"/>
                <a:sym typeface="Raleway"/>
              </a:rPr>
              <a:t>quel</a:t>
            </a:r>
            <a:r>
              <a:rPr lang="en-US" sz="3600" dirty="0">
                <a:solidFill>
                  <a:schemeClr val="tx1">
                    <a:lumMod val="75000"/>
                  </a:schemeClr>
                </a:solidFill>
                <a:ea typeface="Raleway"/>
                <a:cs typeface="Raleway"/>
                <a:sym typeface="Raleway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</a:schemeClr>
                </a:solidFill>
                <a:ea typeface="Raleway"/>
                <a:cs typeface="Raleway"/>
                <a:sym typeface="Raleway"/>
              </a:rPr>
              <a:t>foncier</a:t>
            </a:r>
            <a:r>
              <a:rPr lang="en-US" sz="3600" dirty="0">
                <a:solidFill>
                  <a:schemeClr val="tx1">
                    <a:lumMod val="75000"/>
                  </a:schemeClr>
                </a:solidFill>
                <a:ea typeface="Raleway"/>
                <a:cs typeface="Raleway"/>
                <a:sym typeface="Raleway"/>
              </a:rPr>
              <a:t> pour la </a:t>
            </a:r>
            <a:r>
              <a:rPr lang="en-US" sz="3600" dirty="0" err="1">
                <a:solidFill>
                  <a:schemeClr val="tx1">
                    <a:lumMod val="75000"/>
                  </a:schemeClr>
                </a:solidFill>
                <a:ea typeface="Raleway"/>
                <a:cs typeface="Raleway"/>
                <a:sym typeface="Raleway"/>
              </a:rPr>
              <a:t>logistique</a:t>
            </a:r>
            <a:r>
              <a:rPr lang="en-US" sz="3600" dirty="0">
                <a:solidFill>
                  <a:schemeClr val="tx1">
                    <a:lumMod val="75000"/>
                  </a:schemeClr>
                </a:solidFill>
                <a:ea typeface="Raleway"/>
                <a:cs typeface="Raleway"/>
                <a:sym typeface="Raleway"/>
              </a:rPr>
              <a:t> dans les PLU ?</a:t>
            </a:r>
          </a:p>
          <a:p>
            <a:pPr algn="just">
              <a:lnSpc>
                <a:spcPts val="3384"/>
              </a:lnSpc>
              <a:spcBef>
                <a:spcPts val="600"/>
              </a:spcBef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ea typeface="Raleway"/>
                <a:cs typeface="Raleway"/>
                <a:sym typeface="Raleway"/>
              </a:rPr>
              <a:t>IPFP </a:t>
            </a:r>
            <a:r>
              <a:rPr lang="en-US" sz="2800" dirty="0" err="1">
                <a:solidFill>
                  <a:schemeClr val="tx1">
                    <a:lumMod val="75000"/>
                  </a:schemeClr>
                </a:solidFill>
                <a:ea typeface="Raleway"/>
                <a:cs typeface="Raleway"/>
                <a:sym typeface="Raleway"/>
              </a:rPr>
              <a:t>Indice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ea typeface="Raleway"/>
                <a:cs typeface="Raleway"/>
                <a:sym typeface="Raleway"/>
              </a:rPr>
              <a:t> de </a:t>
            </a:r>
            <a:r>
              <a:rPr lang="en-US" sz="2800" dirty="0" err="1">
                <a:solidFill>
                  <a:schemeClr val="tx1">
                    <a:lumMod val="75000"/>
                  </a:schemeClr>
                </a:solidFill>
                <a:ea typeface="Raleway"/>
                <a:cs typeface="Raleway"/>
                <a:sym typeface="Raleway"/>
              </a:rPr>
              <a:t>Potentiel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ea typeface="Raleway"/>
                <a:cs typeface="Raleway"/>
                <a:sym typeface="Raleway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</a:schemeClr>
                </a:solidFill>
                <a:ea typeface="Raleway"/>
                <a:cs typeface="Raleway"/>
                <a:sym typeface="Raleway"/>
              </a:rPr>
              <a:t>Foncier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ea typeface="Raleway"/>
                <a:cs typeface="Raleway"/>
                <a:sym typeface="Raleway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</a:schemeClr>
                </a:solidFill>
                <a:ea typeface="Raleway"/>
                <a:cs typeface="Raleway"/>
                <a:sym typeface="Raleway"/>
              </a:rPr>
              <a:t>Productif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ea typeface="Raleway"/>
                <a:cs typeface="Raleway"/>
                <a:sym typeface="Raleway"/>
              </a:rPr>
              <a:t>” (</a:t>
            </a:r>
            <a:r>
              <a:rPr lang="en-US" sz="2800" dirty="0" err="1">
                <a:solidFill>
                  <a:schemeClr val="tx1">
                    <a:lumMod val="75000"/>
                  </a:schemeClr>
                </a:solidFill>
                <a:ea typeface="Raleway"/>
                <a:cs typeface="Raleway"/>
                <a:sym typeface="Raleway"/>
              </a:rPr>
              <a:t>Heitz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ea typeface="Raleway"/>
                <a:cs typeface="Raleway"/>
                <a:sym typeface="Raleway"/>
              </a:rPr>
              <a:t>, David, 2025)</a:t>
            </a:r>
          </a:p>
          <a:p>
            <a:pPr algn="just">
              <a:lnSpc>
                <a:spcPts val="3384"/>
              </a:lnSpc>
              <a:spcBef>
                <a:spcPts val="600"/>
              </a:spcBef>
            </a:pPr>
            <a:endParaRPr lang="en-US" sz="3600" dirty="0">
              <a:solidFill>
                <a:schemeClr val="tx1">
                  <a:lumMod val="75000"/>
                </a:schemeClr>
              </a:solidFill>
              <a:ea typeface="Raleway"/>
              <a:cs typeface="Raleway"/>
              <a:sym typeface="Raleway"/>
            </a:endParaRPr>
          </a:p>
          <a:p>
            <a:pPr algn="just">
              <a:lnSpc>
                <a:spcPts val="3384"/>
              </a:lnSpc>
              <a:spcBef>
                <a:spcPct val="0"/>
              </a:spcBef>
            </a:pPr>
            <a:endParaRPr lang="en-US" sz="3600" dirty="0">
              <a:solidFill>
                <a:schemeClr val="tx1">
                  <a:lumMod val="75000"/>
                </a:schemeClr>
              </a:solidFill>
              <a:ea typeface="Raleway"/>
              <a:cs typeface="Raleway"/>
              <a:sym typeface="Raleway"/>
            </a:endParaRPr>
          </a:p>
          <a:p>
            <a:pPr algn="just">
              <a:lnSpc>
                <a:spcPts val="3384"/>
              </a:lnSpc>
              <a:spcBef>
                <a:spcPct val="0"/>
              </a:spcBef>
            </a:pPr>
            <a:endParaRPr lang="en-US" sz="3600" dirty="0">
              <a:solidFill>
                <a:schemeClr val="tx1">
                  <a:lumMod val="75000"/>
                </a:schemeClr>
              </a:solidFill>
              <a:ea typeface="Raleway"/>
              <a:cs typeface="Raleway"/>
              <a:sym typeface="Raleway"/>
            </a:endParaRPr>
          </a:p>
          <a:p>
            <a:pPr algn="just">
              <a:lnSpc>
                <a:spcPts val="3384"/>
              </a:lnSpc>
              <a:spcBef>
                <a:spcPct val="0"/>
              </a:spcBef>
            </a:pPr>
            <a:endParaRPr lang="en-US" sz="3600" dirty="0">
              <a:solidFill>
                <a:schemeClr val="tx1">
                  <a:lumMod val="75000"/>
                </a:schemeClr>
              </a:solidFill>
              <a:ea typeface="Raleway"/>
              <a:cs typeface="Raleway"/>
              <a:sym typeface="Raleway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AFDF76A3-DD71-4EED-AF94-CD7A3FC6D16C}"/>
              </a:ext>
            </a:extLst>
          </p:cNvPr>
          <p:cNvSpPr txBox="1"/>
          <p:nvPr/>
        </p:nvSpPr>
        <p:spPr>
          <a:xfrm>
            <a:off x="8308728" y="1405053"/>
            <a:ext cx="3730872" cy="3257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80"/>
              </a:lnSpc>
              <a:spcBef>
                <a:spcPct val="0"/>
              </a:spcBef>
            </a:pPr>
            <a:r>
              <a:rPr lang="en-US" sz="1333" b="1" dirty="0" err="1">
                <a:solidFill>
                  <a:srgbClr val="405A68"/>
                </a:solidFill>
                <a:latin typeface="Raleway Bold"/>
                <a:ea typeface="Raleway Bold"/>
                <a:cs typeface="Raleway Bold"/>
                <a:sym typeface="Raleway Bold"/>
              </a:rPr>
              <a:t>Méthode</a:t>
            </a:r>
            <a:r>
              <a:rPr lang="en-US" sz="1333" b="1" dirty="0">
                <a:solidFill>
                  <a:srgbClr val="405A68"/>
                </a:solidFill>
                <a:latin typeface="Raleway Bold"/>
                <a:ea typeface="Raleway Bold"/>
                <a:cs typeface="Raleway Bold"/>
                <a:sym typeface="Raleway Bold"/>
              </a:rPr>
              <a:t> : </a:t>
            </a:r>
          </a:p>
          <a:p>
            <a:pPr>
              <a:lnSpc>
                <a:spcPts val="1880"/>
              </a:lnSpc>
              <a:spcBef>
                <a:spcPct val="0"/>
              </a:spcBef>
            </a:pPr>
            <a:endParaRPr lang="en-US" sz="1333" b="1" dirty="0">
              <a:solidFill>
                <a:srgbClr val="405A68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marL="287882" lvl="1" indent="-143941">
              <a:lnSpc>
                <a:spcPts val="1880"/>
              </a:lnSpc>
              <a:spcBef>
                <a:spcPct val="0"/>
              </a:spcBef>
              <a:buFont typeface="Arial"/>
              <a:buChar char="•"/>
            </a:pPr>
            <a:r>
              <a:rPr lang="en-US" sz="1333" b="1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Collecte</a:t>
            </a:r>
            <a:r>
              <a:rPr lang="en-US" sz="1333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des </a:t>
            </a:r>
            <a:r>
              <a:rPr lang="en-US" sz="1333" b="1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données</a:t>
            </a:r>
            <a:r>
              <a:rPr lang="en-US" sz="1333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via la </a:t>
            </a:r>
            <a:r>
              <a:rPr lang="en-US" sz="1333" b="1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plateforme</a:t>
            </a:r>
            <a:r>
              <a:rPr lang="en-US" sz="1333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333" b="1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géoportail</a:t>
            </a:r>
            <a:r>
              <a:rPr lang="en-US" sz="1333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de </a:t>
            </a:r>
            <a:r>
              <a:rPr lang="en-US" sz="1333" b="1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l’urbanisme</a:t>
            </a:r>
            <a:r>
              <a:rPr lang="en-US" sz="1333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333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: script </a:t>
            </a:r>
            <a:r>
              <a:rPr lang="en-US" sz="1333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automatisé</a:t>
            </a:r>
            <a:r>
              <a:rPr lang="en-US" sz="1333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et </a:t>
            </a:r>
            <a:r>
              <a:rPr lang="en-US" sz="1333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utilisation</a:t>
            </a:r>
            <a:r>
              <a:rPr lang="en-US" sz="1333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du Plugin QGIS GPU ; </a:t>
            </a:r>
          </a:p>
          <a:p>
            <a:pPr marL="287882" lvl="1" indent="-143941">
              <a:lnSpc>
                <a:spcPts val="1880"/>
              </a:lnSpc>
              <a:spcBef>
                <a:spcPct val="0"/>
              </a:spcBef>
              <a:buFont typeface="Arial"/>
              <a:buChar char="•"/>
            </a:pPr>
            <a:r>
              <a:rPr lang="en-US" sz="1333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en</a:t>
            </a:r>
            <a:r>
              <a:rPr lang="en-US" sz="1333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333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partenariat</a:t>
            </a:r>
            <a:r>
              <a:rPr lang="en-US" sz="1333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avec </a:t>
            </a:r>
            <a:r>
              <a:rPr lang="en-US" sz="1333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Léopold </a:t>
            </a:r>
            <a:r>
              <a:rPr lang="en-US" sz="1333" b="1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Nepa</a:t>
            </a:r>
            <a:r>
              <a:rPr lang="en-US" sz="1333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US" sz="1333" b="1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doctorant</a:t>
            </a:r>
            <a:endParaRPr lang="en-US" sz="1333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43941" lvl="1">
              <a:lnSpc>
                <a:spcPts val="1880"/>
              </a:lnSpc>
              <a:spcBef>
                <a:spcPct val="0"/>
              </a:spcBef>
            </a:pPr>
            <a:endParaRPr lang="en-US" sz="1333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287882" lvl="1" indent="-143941">
              <a:lnSpc>
                <a:spcPts val="1880"/>
              </a:lnSpc>
              <a:buFont typeface="Arial"/>
              <a:buChar char="•"/>
            </a:pPr>
            <a:r>
              <a:rPr lang="en-US" sz="1333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Réalisation</a:t>
            </a:r>
            <a:r>
              <a:rPr lang="en-US" sz="1333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333" b="1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d’entretiens</a:t>
            </a:r>
            <a:r>
              <a:rPr lang="en-US" sz="1333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avec les </a:t>
            </a:r>
            <a:r>
              <a:rPr lang="en-US" sz="1333" b="1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membres</a:t>
            </a:r>
            <a:r>
              <a:rPr lang="en-US" sz="1333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de </a:t>
            </a:r>
            <a:r>
              <a:rPr lang="en-US" sz="1333" b="1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l’Entente</a:t>
            </a:r>
            <a:r>
              <a:rPr lang="en-US" sz="1333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Axe Seine</a:t>
            </a:r>
            <a:r>
              <a:rPr lang="en-US" sz="1333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</a:p>
          <a:p>
            <a:pPr>
              <a:lnSpc>
                <a:spcPts val="1504"/>
              </a:lnSpc>
              <a:spcBef>
                <a:spcPct val="0"/>
              </a:spcBef>
            </a:pPr>
            <a:endParaRPr lang="en-US" sz="1333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just">
              <a:lnSpc>
                <a:spcPts val="1504"/>
              </a:lnSpc>
              <a:spcBef>
                <a:spcPct val="0"/>
              </a:spcBef>
            </a:pPr>
            <a:endParaRPr lang="en-US" sz="1333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just">
              <a:lnSpc>
                <a:spcPts val="1504"/>
              </a:lnSpc>
              <a:spcBef>
                <a:spcPct val="0"/>
              </a:spcBef>
            </a:pPr>
            <a:endParaRPr lang="en-US" sz="1333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3620049-D190-5F22-A676-98761838F1C3}"/>
              </a:ext>
            </a:extLst>
          </p:cNvPr>
          <p:cNvSpPr txBox="1"/>
          <p:nvPr/>
        </p:nvSpPr>
        <p:spPr>
          <a:xfrm>
            <a:off x="8308728" y="4679178"/>
            <a:ext cx="37308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tx2"/>
                </a:solidFill>
              </a:rPr>
              <a:t>A. Heitz, S. David, Centre de recherche Seine Logistique et Productive, sept 2025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7076851"/>
      </p:ext>
    </p:extLst>
  </p:cSld>
  <p:clrMapOvr>
    <a:masterClrMapping/>
  </p:clrMapOvr>
  <p:transition spd="slow">
    <p:push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44889" y="914400"/>
            <a:ext cx="6969651" cy="4707963"/>
          </a:xfrm>
          <a:custGeom>
            <a:avLst/>
            <a:gdLst/>
            <a:ahLst/>
            <a:cxnLst/>
            <a:rect l="l" t="t" r="r" b="b"/>
            <a:pathLst>
              <a:path w="12169735" h="8605017">
                <a:moveTo>
                  <a:pt x="0" y="0"/>
                </a:moveTo>
                <a:lnTo>
                  <a:pt x="12169734" y="0"/>
                </a:lnTo>
                <a:lnTo>
                  <a:pt x="12169734" y="8605017"/>
                </a:lnTo>
                <a:lnTo>
                  <a:pt x="0" y="86050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074759" y="1176701"/>
            <a:ext cx="3772352" cy="5034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6"/>
              </a:lnSpc>
            </a:pPr>
            <a:r>
              <a:rPr lang="en-US" sz="1333" b="1" dirty="0">
                <a:solidFill>
                  <a:srgbClr val="405A68"/>
                </a:solidFill>
                <a:latin typeface="Raleway Bold"/>
                <a:ea typeface="Raleway Bold"/>
                <a:cs typeface="Raleway Bold"/>
                <a:sym typeface="Raleway Bold"/>
              </a:rPr>
              <a:t>Occupation du sol</a:t>
            </a:r>
          </a:p>
          <a:p>
            <a:pPr>
              <a:lnSpc>
                <a:spcPts val="1866"/>
              </a:lnSpc>
            </a:pPr>
            <a:endParaRPr lang="en-US" sz="1333" b="1" dirty="0">
              <a:solidFill>
                <a:srgbClr val="405A68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>
              <a:lnSpc>
                <a:spcPts val="1960"/>
              </a:lnSpc>
            </a:pPr>
            <a:r>
              <a:rPr lang="en-US" sz="1200" b="1" dirty="0">
                <a:solidFill>
                  <a:srgbClr val="405A68"/>
                </a:solidFill>
                <a:latin typeface="Raleway Bold"/>
                <a:ea typeface="Raleway Bold"/>
                <a:cs typeface="Raleway Bold"/>
                <a:sym typeface="Raleway Bold"/>
              </a:rPr>
              <a:t>Objectif 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: 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analyse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des sites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économiques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existants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et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leur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usage principal ;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analyse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des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friches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locales. </a:t>
            </a:r>
          </a:p>
          <a:p>
            <a:pPr>
              <a:lnSpc>
                <a:spcPts val="1960"/>
              </a:lnSpc>
            </a:pPr>
            <a:endParaRPr lang="en-US" sz="1200" b="1" dirty="0">
              <a:solidFill>
                <a:srgbClr val="D78290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>
              <a:lnSpc>
                <a:spcPts val="1960"/>
              </a:lnSpc>
            </a:pPr>
            <a:r>
              <a:rPr lang="en-US" sz="1200" b="1" dirty="0">
                <a:solidFill>
                  <a:srgbClr val="405A68"/>
                </a:solidFill>
                <a:latin typeface="Raleway Bold"/>
                <a:ea typeface="Raleway Bold"/>
                <a:cs typeface="Raleway Bold"/>
                <a:sym typeface="Raleway Bold"/>
              </a:rPr>
              <a:t>Source 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: la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donnée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est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issue de la base FUSAC du CEREMA, plus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précisément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des sites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économiques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(2023) </a:t>
            </a:r>
          </a:p>
          <a:p>
            <a:pPr>
              <a:lnSpc>
                <a:spcPts val="1960"/>
              </a:lnSpc>
            </a:pPr>
            <a:r>
              <a:rPr lang="en-US" sz="1200" b="1" dirty="0" err="1">
                <a:solidFill>
                  <a:srgbClr val="405A68"/>
                </a:solidFill>
                <a:latin typeface="Raleway Bold"/>
                <a:ea typeface="Raleway Bold"/>
                <a:cs typeface="Raleway Bold"/>
                <a:sym typeface="Raleway Bold"/>
              </a:rPr>
              <a:t>Méthode</a:t>
            </a:r>
            <a:r>
              <a:rPr lang="en-US" sz="1200" b="1" dirty="0">
                <a:solidFill>
                  <a:srgbClr val="405A68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: Distinction des zones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mixtes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incluant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du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productif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(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industriel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logistique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, entrepôts...).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Comparaison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de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ces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espaces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aux zones de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niveau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1 et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calcul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de la surface utile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totale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située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en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zone de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niveau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1. </a:t>
            </a:r>
            <a:endParaRPr lang="en-US" sz="1200" b="1" dirty="0">
              <a:solidFill>
                <a:srgbClr val="405A68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>
              <a:lnSpc>
                <a:spcPts val="1680"/>
              </a:lnSpc>
            </a:pPr>
            <a:endParaRPr lang="en-US" sz="1333" b="1" dirty="0">
              <a:solidFill>
                <a:srgbClr val="405A68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>
              <a:lnSpc>
                <a:spcPts val="1680"/>
              </a:lnSpc>
            </a:pPr>
            <a:r>
              <a:rPr lang="en-US" sz="1200" b="1" dirty="0" err="1">
                <a:solidFill>
                  <a:srgbClr val="405A68"/>
                </a:solidFill>
                <a:latin typeface="Raleway Bold"/>
                <a:ea typeface="Raleway Bold"/>
                <a:cs typeface="Raleway Bold"/>
                <a:sym typeface="Raleway Bold"/>
              </a:rPr>
              <a:t>Résultats</a:t>
            </a:r>
            <a:r>
              <a:rPr lang="en-US" sz="1200" b="1" dirty="0">
                <a:solidFill>
                  <a:srgbClr val="405A68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</a:p>
          <a:p>
            <a:pPr marL="259093" lvl="1" indent="-129546">
              <a:lnSpc>
                <a:spcPts val="1680"/>
              </a:lnSpc>
              <a:buFont typeface="Arial"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3 622 ha de surfaces </a:t>
            </a:r>
            <a:r>
              <a:rPr lang="en-US" sz="120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utiles</a:t>
            </a:r>
            <a:r>
              <a:rPr lang="en-US" sz="120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dédiées</a:t>
            </a:r>
            <a:r>
              <a:rPr lang="en-US" sz="120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à du </a:t>
            </a:r>
            <a:r>
              <a:rPr lang="en-US" sz="120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productif</a:t>
            </a:r>
            <a:r>
              <a:rPr lang="en-US" sz="120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à MRN</a:t>
            </a:r>
          </a:p>
          <a:p>
            <a:pPr marL="259093" lvl="1" indent="-129546">
              <a:lnSpc>
                <a:spcPts val="1680"/>
              </a:lnSpc>
              <a:buFont typeface="Arial"/>
              <a:buChar char="•"/>
            </a:pP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dont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2 848 ha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sont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situés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dans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une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zone U de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niveau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1</a:t>
            </a:r>
          </a:p>
          <a:p>
            <a:pPr>
              <a:lnSpc>
                <a:spcPts val="1680"/>
              </a:lnSpc>
            </a:pPr>
            <a:endParaRPr lang="en-US" sz="12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>
              <a:lnSpc>
                <a:spcPts val="1680"/>
              </a:lnSpc>
            </a:pPr>
            <a:endParaRPr lang="en-US" sz="12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D1A403EA-E0A7-4100-943A-845A54CA4F82}"/>
              </a:ext>
            </a:extLst>
          </p:cNvPr>
          <p:cNvSpPr txBox="1"/>
          <p:nvPr/>
        </p:nvSpPr>
        <p:spPr>
          <a:xfrm>
            <a:off x="331672" y="228043"/>
            <a:ext cx="1109832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84"/>
              </a:lnSpc>
              <a:spcBef>
                <a:spcPct val="0"/>
              </a:spcBef>
            </a:pPr>
            <a:r>
              <a:rPr lang="en-US" sz="3600" dirty="0">
                <a:solidFill>
                  <a:schemeClr val="tx1">
                    <a:lumMod val="75000"/>
                  </a:schemeClr>
                </a:solidFill>
                <a:ea typeface="Raleway"/>
                <a:cs typeface="Raleway"/>
                <a:sym typeface="Raleway"/>
              </a:rPr>
              <a:t>Evaluation du </a:t>
            </a:r>
            <a:r>
              <a:rPr lang="en-US" sz="3600" dirty="0" err="1">
                <a:solidFill>
                  <a:schemeClr val="tx1">
                    <a:lumMod val="75000"/>
                  </a:schemeClr>
                </a:solidFill>
                <a:ea typeface="Raleway"/>
                <a:cs typeface="Raleway"/>
                <a:sym typeface="Raleway"/>
              </a:rPr>
              <a:t>foncier</a:t>
            </a:r>
            <a:r>
              <a:rPr lang="en-US" sz="3600" dirty="0">
                <a:solidFill>
                  <a:schemeClr val="tx1">
                    <a:lumMod val="75000"/>
                  </a:schemeClr>
                </a:solidFill>
                <a:ea typeface="Raleway"/>
                <a:cs typeface="Raleway"/>
                <a:sym typeface="Raleway"/>
              </a:rPr>
              <a:t> disponible : </a:t>
            </a:r>
            <a:r>
              <a:rPr lang="en-US" sz="3600" dirty="0" err="1">
                <a:solidFill>
                  <a:schemeClr val="tx1">
                    <a:lumMod val="75000"/>
                  </a:schemeClr>
                </a:solidFill>
                <a:ea typeface="Raleway"/>
                <a:cs typeface="Raleway"/>
                <a:sym typeface="Raleway"/>
              </a:rPr>
              <a:t>exemple</a:t>
            </a:r>
            <a:r>
              <a:rPr lang="en-US" sz="3600" dirty="0">
                <a:solidFill>
                  <a:schemeClr val="tx1">
                    <a:lumMod val="75000"/>
                  </a:schemeClr>
                </a:solidFill>
                <a:ea typeface="Raleway"/>
                <a:cs typeface="Raleway"/>
                <a:sym typeface="Raleway"/>
              </a:rPr>
              <a:t> de Rouen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2D15492-8321-32DB-6F75-A8D12ABBAD63}"/>
              </a:ext>
            </a:extLst>
          </p:cNvPr>
          <p:cNvSpPr txBox="1"/>
          <p:nvPr/>
        </p:nvSpPr>
        <p:spPr>
          <a:xfrm>
            <a:off x="344889" y="6211669"/>
            <a:ext cx="91410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tx2"/>
                </a:solidFill>
              </a:rPr>
              <a:t>A. Heitz, S. David, Centre de recherche Seine Logistique et Productive, sept 2025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5832158"/>
      </p:ext>
    </p:extLst>
  </p:cSld>
  <p:clrMapOvr>
    <a:masterClrMapping/>
  </p:clrMapOvr>
  <p:transition spd="slow">
    <p:push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80612" y="381000"/>
            <a:ext cx="7496313" cy="5003800"/>
          </a:xfrm>
          <a:custGeom>
            <a:avLst/>
            <a:gdLst/>
            <a:ahLst/>
            <a:cxnLst/>
            <a:rect l="l" t="t" r="r" b="b"/>
            <a:pathLst>
              <a:path w="11914175" h="8424315">
                <a:moveTo>
                  <a:pt x="0" y="0"/>
                </a:moveTo>
                <a:lnTo>
                  <a:pt x="11914175" y="0"/>
                </a:lnTo>
                <a:lnTo>
                  <a:pt x="11914175" y="8424315"/>
                </a:lnTo>
                <a:lnTo>
                  <a:pt x="0" y="84243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138046" y="580558"/>
            <a:ext cx="3772352" cy="5381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6"/>
              </a:lnSpc>
            </a:pPr>
            <a:r>
              <a:rPr lang="en-US" sz="1333" b="1" dirty="0" err="1">
                <a:solidFill>
                  <a:srgbClr val="405A68"/>
                </a:solidFill>
                <a:latin typeface="Raleway Bold"/>
                <a:ea typeface="Raleway Bold"/>
                <a:cs typeface="Raleway Bold"/>
                <a:sym typeface="Raleway Bold"/>
              </a:rPr>
              <a:t>Friches</a:t>
            </a:r>
            <a:r>
              <a:rPr lang="en-US" sz="1333" b="1" dirty="0">
                <a:solidFill>
                  <a:srgbClr val="405A68"/>
                </a:solidFill>
                <a:latin typeface="Raleway Bold"/>
                <a:ea typeface="Raleway Bold"/>
                <a:cs typeface="Raleway Bold"/>
                <a:sym typeface="Raleway Bold"/>
              </a:rPr>
              <a:t> et </a:t>
            </a:r>
            <a:r>
              <a:rPr lang="en-US" sz="1333" b="1" dirty="0" err="1">
                <a:solidFill>
                  <a:srgbClr val="405A68"/>
                </a:solidFill>
                <a:latin typeface="Raleway Bold"/>
                <a:ea typeface="Raleway Bold"/>
                <a:cs typeface="Raleway Bold"/>
                <a:sym typeface="Raleway Bold"/>
              </a:rPr>
              <a:t>potentiel</a:t>
            </a:r>
            <a:r>
              <a:rPr lang="en-US" sz="1333" b="1" dirty="0">
                <a:solidFill>
                  <a:srgbClr val="405A68"/>
                </a:solidFill>
                <a:latin typeface="Raleway Bold"/>
                <a:ea typeface="Raleway Bold"/>
                <a:cs typeface="Raleway Bold"/>
                <a:sym typeface="Raleway Bold"/>
              </a:rPr>
              <a:t> de </a:t>
            </a:r>
            <a:r>
              <a:rPr lang="en-US" sz="1333" b="1" dirty="0" err="1">
                <a:solidFill>
                  <a:srgbClr val="405A68"/>
                </a:solidFill>
                <a:latin typeface="Raleway Bold"/>
                <a:ea typeface="Raleway Bold"/>
                <a:cs typeface="Raleway Bold"/>
                <a:sym typeface="Raleway Bold"/>
              </a:rPr>
              <a:t>développement</a:t>
            </a:r>
            <a:r>
              <a:rPr lang="en-US" sz="1333" b="1" dirty="0">
                <a:solidFill>
                  <a:srgbClr val="405A68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1333" b="1" dirty="0" err="1">
                <a:solidFill>
                  <a:srgbClr val="405A68"/>
                </a:solidFill>
                <a:latin typeface="Raleway Bold"/>
                <a:ea typeface="Raleway Bold"/>
                <a:cs typeface="Raleway Bold"/>
                <a:sym typeface="Raleway Bold"/>
              </a:rPr>
              <a:t>foncier</a:t>
            </a:r>
            <a:endParaRPr lang="en-US" sz="1333" b="1" dirty="0">
              <a:solidFill>
                <a:srgbClr val="405A68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>
              <a:lnSpc>
                <a:spcPts val="1866"/>
              </a:lnSpc>
            </a:pPr>
            <a:endParaRPr lang="en-US" sz="1333" b="1" dirty="0">
              <a:solidFill>
                <a:srgbClr val="405A68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>
              <a:lnSpc>
                <a:spcPts val="1960"/>
              </a:lnSpc>
            </a:pPr>
            <a:r>
              <a:rPr lang="en-US" sz="1200" b="1" dirty="0">
                <a:solidFill>
                  <a:srgbClr val="405A68"/>
                </a:solidFill>
                <a:latin typeface="Raleway Bold"/>
                <a:ea typeface="Raleway Bold"/>
                <a:cs typeface="Raleway Bold"/>
                <a:sym typeface="Raleway Bold"/>
              </a:rPr>
              <a:t>Objectif 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: 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analyse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des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friches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locales. </a:t>
            </a:r>
          </a:p>
          <a:p>
            <a:pPr>
              <a:lnSpc>
                <a:spcPts val="1960"/>
              </a:lnSpc>
            </a:pPr>
            <a:endParaRPr lang="en-US" sz="1200" b="1" dirty="0">
              <a:solidFill>
                <a:srgbClr val="D78290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>
              <a:lnSpc>
                <a:spcPts val="1960"/>
              </a:lnSpc>
            </a:pPr>
            <a:r>
              <a:rPr lang="en-US" sz="1200" b="1" dirty="0">
                <a:solidFill>
                  <a:srgbClr val="405A68"/>
                </a:solidFill>
                <a:latin typeface="Raleway Bold"/>
                <a:ea typeface="Raleway Bold"/>
                <a:cs typeface="Raleway Bold"/>
                <a:sym typeface="Raleway Bold"/>
              </a:rPr>
              <a:t>Source 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: la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donnée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est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issue de la base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cartofriche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du CEREMA (2025)</a:t>
            </a:r>
          </a:p>
          <a:p>
            <a:pPr>
              <a:lnSpc>
                <a:spcPts val="1960"/>
              </a:lnSpc>
            </a:pPr>
            <a:r>
              <a:rPr lang="en-US" sz="1200" b="1" dirty="0" err="1">
                <a:solidFill>
                  <a:srgbClr val="405A68"/>
                </a:solidFill>
                <a:latin typeface="Raleway Bold"/>
                <a:ea typeface="Raleway Bold"/>
                <a:cs typeface="Raleway Bold"/>
                <a:sym typeface="Raleway Bold"/>
              </a:rPr>
              <a:t>Méthode</a:t>
            </a:r>
            <a:r>
              <a:rPr lang="en-US" sz="1200" b="1" dirty="0">
                <a:solidFill>
                  <a:srgbClr val="405A68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: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Calcul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de la surface des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friches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en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MRN, la part que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celles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-ci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représentent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dans les zone de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niveau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1,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ainsi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que le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nombre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de zones AU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situées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sur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une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friche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</a:p>
          <a:p>
            <a:pPr>
              <a:lnSpc>
                <a:spcPts val="1866"/>
              </a:lnSpc>
            </a:pPr>
            <a:endParaRPr lang="en-US" sz="1333" b="1" dirty="0">
              <a:solidFill>
                <a:srgbClr val="405A68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>
              <a:lnSpc>
                <a:spcPts val="1680"/>
              </a:lnSpc>
            </a:pPr>
            <a:r>
              <a:rPr lang="en-US" sz="1200" b="1" dirty="0" err="1">
                <a:solidFill>
                  <a:srgbClr val="405A68"/>
                </a:solidFill>
                <a:latin typeface="Raleway Bold"/>
                <a:ea typeface="Raleway Bold"/>
                <a:cs typeface="Raleway Bold"/>
                <a:sym typeface="Raleway Bold"/>
              </a:rPr>
              <a:t>Résultats</a:t>
            </a:r>
            <a:r>
              <a:rPr lang="en-US" sz="1200" b="1" dirty="0">
                <a:solidFill>
                  <a:srgbClr val="405A68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</a:p>
          <a:p>
            <a:pPr marL="259093" lvl="1" indent="-129546">
              <a:lnSpc>
                <a:spcPts val="1680"/>
              </a:lnSpc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Les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friches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représentent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un total de </a:t>
            </a:r>
            <a:r>
              <a:rPr lang="en-US" sz="120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1 667 ha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sur MRN</a:t>
            </a:r>
          </a:p>
          <a:p>
            <a:pPr marL="259093" lvl="1" indent="-129546">
              <a:lnSpc>
                <a:spcPts val="1680"/>
              </a:lnSpc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Sur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une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surface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totale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de 3 538 ha de zones de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niveau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1 (U et AU), environ</a:t>
            </a:r>
            <a:r>
              <a:rPr lang="en-US" sz="120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733 ha </a:t>
            </a:r>
            <a:r>
              <a:rPr lang="en-US" sz="120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sont</a:t>
            </a:r>
            <a:r>
              <a:rPr lang="en-US" sz="120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en</a:t>
            </a:r>
            <a:r>
              <a:rPr lang="en-US" sz="120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friche</a:t>
            </a:r>
            <a:r>
              <a:rPr lang="en-US" sz="120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en</a:t>
            </a:r>
            <a:r>
              <a:rPr lang="en-US" sz="120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2025 (</a:t>
            </a:r>
            <a:r>
              <a:rPr lang="en-US" sz="120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soit</a:t>
            </a:r>
            <a:r>
              <a:rPr lang="en-US" sz="120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19 %), </a:t>
            </a:r>
            <a:r>
              <a:rPr lang="en-US" sz="120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ce</a:t>
            </a:r>
            <a:r>
              <a:rPr lang="en-US" sz="120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qui </a:t>
            </a:r>
            <a:r>
              <a:rPr lang="en-US" sz="120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représente</a:t>
            </a:r>
            <a:r>
              <a:rPr lang="en-US" sz="120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un fort </a:t>
            </a:r>
            <a:r>
              <a:rPr lang="en-US" sz="120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potentiel</a:t>
            </a:r>
            <a:r>
              <a:rPr lang="en-US" sz="120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de </a:t>
            </a:r>
            <a:r>
              <a:rPr lang="en-US" sz="120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développement</a:t>
            </a:r>
            <a:r>
              <a:rPr lang="en-US" sz="120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foncier</a:t>
            </a:r>
            <a:r>
              <a:rPr lang="en-US" sz="120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. </a:t>
            </a:r>
          </a:p>
          <a:p>
            <a:pPr marL="259093" lvl="1" indent="-129546">
              <a:lnSpc>
                <a:spcPts val="1680"/>
              </a:lnSpc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Grand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nombre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de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friches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industrielles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, pas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toujours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concernées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par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une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zone AU : 5 zones AU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sont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situées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sur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une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friche</a:t>
            </a:r>
            <a:endParaRPr lang="en-US" sz="12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>
              <a:lnSpc>
                <a:spcPts val="1680"/>
              </a:lnSpc>
            </a:pPr>
            <a:endParaRPr lang="en-US" sz="12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>
              <a:lnSpc>
                <a:spcPts val="1680"/>
              </a:lnSpc>
            </a:pPr>
            <a:endParaRPr lang="en-US" sz="12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008B156-AFEB-22AC-0CD6-518212E02DB7}"/>
              </a:ext>
            </a:extLst>
          </p:cNvPr>
          <p:cNvSpPr txBox="1"/>
          <p:nvPr/>
        </p:nvSpPr>
        <p:spPr>
          <a:xfrm>
            <a:off x="152400" y="5961775"/>
            <a:ext cx="8686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tx2"/>
                </a:solidFill>
              </a:rPr>
              <a:t>A. Heitz, S. David, Centre de recherche Seine Logistique et Productive, sept 2025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0390017"/>
      </p:ext>
    </p:extLst>
  </p:cSld>
  <p:clrMapOvr>
    <a:masterClrMapping/>
  </p:clrMapOvr>
  <p:transition spd="slow">
    <p:push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B716C4-E41C-1049-9DA8-A3E0C6237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04800"/>
            <a:ext cx="10972800" cy="4525963"/>
          </a:xfrm>
        </p:spPr>
        <p:txBody>
          <a:bodyPr/>
          <a:lstStyle/>
          <a:p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PLU : code de l’urbanisme article L151-16</a:t>
            </a:r>
          </a:p>
          <a:p>
            <a:endParaRPr lang="fr-FR" sz="2400" dirty="0"/>
          </a:p>
          <a:p>
            <a:pPr>
              <a:spcBef>
                <a:spcPts val="600"/>
              </a:spcBef>
            </a:pPr>
            <a:r>
              <a:rPr lang="fr-FR" sz="2400" dirty="0"/>
              <a:t>Le règlement du PLU peut identifier et délimiter les quartiers, îlots et voies dans lesquels est préservée ou développée la diversité commerciale, notamment à travers les commerces de détail et de proximité, et définir, le cas échéant, les prescriptions de nature à assurer cet objectif</a:t>
            </a:r>
          </a:p>
          <a:p>
            <a:pPr>
              <a:spcBef>
                <a:spcPts val="600"/>
              </a:spcBef>
            </a:pPr>
            <a:r>
              <a:rPr lang="fr-FR" sz="2400" dirty="0"/>
              <a:t>Il peut également délimiter, dans les zones urbaines ou à urbaniser, des </a:t>
            </a:r>
            <a:r>
              <a:rPr lang="fr-FR" sz="2400" b="1" dirty="0"/>
              <a:t>secteurs dans lesquels la préservation ou le développement d'infrastructures et d'équipements logistiques </a:t>
            </a:r>
            <a:r>
              <a:rPr lang="fr-FR" sz="2400" dirty="0"/>
              <a:t>est nécessaire et définir, le cas échéant, la nature de ces équipements ainsi que les prescriptions permettant d'assurer cet objectif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9507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73ABE5-EF30-5C4A-8744-111B6F615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1686"/>
            <a:ext cx="10972800" cy="1143000"/>
          </a:xfrm>
        </p:spPr>
        <p:txBody>
          <a:bodyPr/>
          <a:lstStyle/>
          <a:p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PLU bioclimatique de Paris 2024 : 150 « PLOC »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1996CCB-9030-8440-87CC-BECC49DA51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40" y="1294686"/>
            <a:ext cx="5653051" cy="4525963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C0C7918-9292-9946-BD03-29571B450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766" y="4039671"/>
            <a:ext cx="533400" cy="1143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F68FB6B-C58B-1646-A2DD-C89A3F397493}"/>
              </a:ext>
            </a:extLst>
          </p:cNvPr>
          <p:cNvSpPr txBox="1"/>
          <p:nvPr/>
        </p:nvSpPr>
        <p:spPr>
          <a:xfrm>
            <a:off x="6705600" y="3074184"/>
            <a:ext cx="431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00"/>
                </a:solidFill>
              </a:rPr>
              <a:t>Zones de grands services urbains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2FC04E7-ACCF-AF4A-92B1-FBCA691128E2}"/>
              </a:ext>
            </a:extLst>
          </p:cNvPr>
          <p:cNvSpPr txBox="1"/>
          <p:nvPr/>
        </p:nvSpPr>
        <p:spPr>
          <a:xfrm>
            <a:off x="7823200" y="4011006"/>
            <a:ext cx="10603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berges</a:t>
            </a:r>
          </a:p>
          <a:p>
            <a:r>
              <a:rPr lang="fr-FR" dirty="0">
                <a:solidFill>
                  <a:srgbClr val="000000"/>
                </a:solidFill>
              </a:rPr>
              <a:t>rail</a:t>
            </a:r>
          </a:p>
          <a:p>
            <a:r>
              <a:rPr lang="fr-FR" dirty="0">
                <a:solidFill>
                  <a:srgbClr val="000000"/>
                </a:solidFill>
              </a:rPr>
              <a:t>hôpitaux</a:t>
            </a:r>
          </a:p>
          <a:p>
            <a:r>
              <a:rPr lang="fr-FR" dirty="0">
                <a:solidFill>
                  <a:srgbClr val="000000"/>
                </a:solidFill>
              </a:rPr>
              <a:t>autre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CCD191E-F8EE-C048-A187-F5D23B475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392" y="2276592"/>
            <a:ext cx="706417" cy="37564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8B6AE1A-670E-574E-A60D-F3275F5BB6DB}"/>
              </a:ext>
            </a:extLst>
          </p:cNvPr>
          <p:cNvSpPr txBox="1"/>
          <p:nvPr/>
        </p:nvSpPr>
        <p:spPr>
          <a:xfrm>
            <a:off x="6705600" y="2133600"/>
            <a:ext cx="431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00"/>
                </a:solidFill>
              </a:rPr>
              <a:t>Périmètres de localisation logistique</a:t>
            </a:r>
          </a:p>
        </p:txBody>
      </p:sp>
    </p:spTree>
    <p:extLst>
      <p:ext uri="{BB962C8B-B14F-4D97-AF65-F5344CB8AC3E}">
        <p14:creationId xmlns:p14="http://schemas.microsoft.com/office/powerpoint/2010/main" val="30137510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112B31-FF0C-78E3-D6FA-F8FC108E6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102" y="408551"/>
            <a:ext cx="10972800" cy="1143000"/>
          </a:xfrm>
        </p:spPr>
        <p:txBody>
          <a:bodyPr/>
          <a:lstStyle/>
          <a:p>
            <a:r>
              <a:rPr lang="fr-FR" sz="3600" dirty="0"/>
              <a:t>ANNEXE IV Périmètres de localisation d’équipements</a:t>
            </a:r>
            <a:br>
              <a:rPr lang="fr-FR" sz="3600" dirty="0"/>
            </a:br>
            <a:endParaRPr lang="fr-FR" sz="36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463A59-545E-0265-286D-CA22A669A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</p:spPr>
        <p:txBody>
          <a:bodyPr/>
          <a:lstStyle/>
          <a:p>
            <a:endParaRPr lang="fr-FR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14FBB5D-A87D-44B2-4CBC-ABFDCAD35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2" y="2057400"/>
            <a:ext cx="9816045" cy="4392050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087FBFE-53E1-D6B3-6951-F9C288A7551C}"/>
              </a:ext>
            </a:extLst>
          </p:cNvPr>
          <p:cNvSpPr txBox="1"/>
          <p:nvPr/>
        </p:nvSpPr>
        <p:spPr>
          <a:xfrm>
            <a:off x="10401300" y="5249121"/>
            <a:ext cx="1645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Extrait de l’Annexe IV PLU Paris 2024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CB05B47-826C-EA4D-66E0-189953890A02}"/>
              </a:ext>
            </a:extLst>
          </p:cNvPr>
          <p:cNvSpPr/>
          <p:nvPr/>
        </p:nvSpPr>
        <p:spPr>
          <a:xfrm>
            <a:off x="2166702" y="3810000"/>
            <a:ext cx="3946846" cy="6857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n w="38100">
                <a:solidFill>
                  <a:schemeClr val="tx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4475587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304800"/>
            <a:ext cx="5949950" cy="803275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57263"/>
            <a:r>
              <a:rPr lang="fr-FR" sz="3600" dirty="0">
                <a:solidFill>
                  <a:schemeClr val="tx1">
                    <a:lumMod val="75000"/>
                  </a:schemeClr>
                </a:solidFill>
                <a:ea typeface="ＭＳ Ｐゴシック" pitchFamily="-84" charset="-128"/>
                <a:cs typeface="ＭＳ Ｐゴシック" pitchFamily="-84" charset="-128"/>
              </a:rPr>
              <a:t>Ressources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1" y="1175109"/>
            <a:ext cx="8839200" cy="5410200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 rtl="0"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>
                <a:solidFill>
                  <a:srgbClr val="000000"/>
                </a:solidFill>
              </a:rPr>
              <a:t>Afilog</a:t>
            </a:r>
            <a:r>
              <a:rPr lang="en-US" sz="2000" dirty="0">
                <a:solidFill>
                  <a:srgbClr val="000000"/>
                </a:solidFill>
              </a:rPr>
              <a:t> : Livre Blanc de la </a:t>
            </a:r>
            <a:r>
              <a:rPr lang="en-US" sz="2000" dirty="0" err="1">
                <a:solidFill>
                  <a:srgbClr val="000000"/>
                </a:solidFill>
              </a:rPr>
              <a:t>logistique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urbaine</a:t>
            </a:r>
            <a:r>
              <a:rPr lang="en-US" sz="2000" dirty="0">
                <a:solidFill>
                  <a:srgbClr val="000000"/>
                </a:solidFill>
              </a:rPr>
              <a:t> (2015) et Livre Blanc de </a:t>
            </a:r>
            <a:r>
              <a:rPr lang="en-US" sz="2000" dirty="0" err="1">
                <a:solidFill>
                  <a:srgbClr val="000000"/>
                </a:solidFill>
              </a:rPr>
              <a:t>l’immobilier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logistique</a:t>
            </a:r>
            <a:r>
              <a:rPr lang="en-US" sz="2000" dirty="0">
                <a:solidFill>
                  <a:srgbClr val="000000"/>
                </a:solidFill>
              </a:rPr>
              <a:t> et </a:t>
            </a:r>
            <a:r>
              <a:rPr lang="en-US" sz="2000" dirty="0" err="1">
                <a:solidFill>
                  <a:srgbClr val="000000"/>
                </a:solidFill>
              </a:rPr>
              <a:t>productif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en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ville</a:t>
            </a:r>
            <a:r>
              <a:rPr lang="en-US" sz="2000" dirty="0">
                <a:solidFill>
                  <a:srgbClr val="000000"/>
                </a:solidFill>
              </a:rPr>
              <a:t> (2026)</a:t>
            </a:r>
          </a:p>
          <a:p>
            <a:pPr rtl="0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solidFill>
                  <a:srgbClr val="000000"/>
                </a:solidFill>
              </a:rPr>
              <a:t>Browne, M., </a:t>
            </a:r>
            <a:r>
              <a:rPr lang="en-US" sz="2000" dirty="0" err="1">
                <a:solidFill>
                  <a:srgbClr val="000000"/>
                </a:solidFill>
              </a:rPr>
              <a:t>Behrends</a:t>
            </a:r>
            <a:r>
              <a:rPr lang="en-US" sz="2000" dirty="0">
                <a:solidFill>
                  <a:srgbClr val="000000"/>
                </a:solidFill>
              </a:rPr>
              <a:t>, S., </a:t>
            </a:r>
            <a:r>
              <a:rPr lang="en-US" sz="2000" dirty="0" err="1">
                <a:solidFill>
                  <a:srgbClr val="000000"/>
                </a:solidFill>
              </a:rPr>
              <a:t>Woxenius</a:t>
            </a:r>
            <a:r>
              <a:rPr lang="en-US" sz="2000" dirty="0">
                <a:solidFill>
                  <a:srgbClr val="000000"/>
                </a:solidFill>
              </a:rPr>
              <a:t>, J., Giuliano, G., Holguin-</a:t>
            </a:r>
            <a:r>
              <a:rPr lang="en-US" sz="2000" dirty="0" err="1">
                <a:solidFill>
                  <a:srgbClr val="000000"/>
                </a:solidFill>
              </a:rPr>
              <a:t>Veras</a:t>
            </a:r>
            <a:r>
              <a:rPr lang="en-US" sz="2000" dirty="0">
                <a:solidFill>
                  <a:srgbClr val="000000"/>
                </a:solidFill>
              </a:rPr>
              <a:t>, J. </a:t>
            </a:r>
            <a:r>
              <a:rPr lang="en-US" sz="2000" i="1" dirty="0">
                <a:solidFill>
                  <a:srgbClr val="000000"/>
                </a:solidFill>
              </a:rPr>
              <a:t>Urban logistics. Management, policy and innovation in a rapidly changing environment</a:t>
            </a:r>
            <a:r>
              <a:rPr lang="en-US" sz="2000" dirty="0">
                <a:solidFill>
                  <a:srgbClr val="000000"/>
                </a:solidFill>
              </a:rPr>
              <a:t>. Kogan Page, London</a:t>
            </a:r>
          </a:p>
          <a:p>
            <a:pPr rtl="0">
              <a:lnSpc>
                <a:spcPct val="120000"/>
              </a:lnSpc>
              <a:spcBef>
                <a:spcPts val="600"/>
              </a:spcBef>
            </a:pPr>
            <a:r>
              <a:rPr lang="fr-FR" sz="2000" dirty="0">
                <a:solidFill>
                  <a:schemeClr val="tx2"/>
                </a:solidFill>
                <a:ea typeface="ＭＳ Ｐゴシック" pitchFamily="-84" charset="-128"/>
                <a:cs typeface="ＭＳ Ｐゴシック" pitchFamily="-84" charset="-128"/>
              </a:rPr>
              <a:t>CHAIRE LOGISTICS </a:t>
            </a:r>
            <a:r>
              <a:rPr lang="fr-FR" sz="2000" dirty="0">
                <a:solidFill>
                  <a:srgbClr val="000000"/>
                </a:solidFill>
                <a:ea typeface="ＭＳ Ｐゴシック" pitchFamily="-84" charset="-128"/>
                <a:cs typeface="ＭＳ Ｐゴシック" pitchFamily="-84" charset="-128"/>
              </a:rPr>
              <a:t>CITY </a:t>
            </a:r>
            <a:r>
              <a:rPr lang="fr-FR" sz="2000" dirty="0">
                <a:solidFill>
                  <a:srgbClr val="000000"/>
                </a:solidFill>
                <a:ea typeface="ＭＳ Ｐゴシック" pitchFamily="-84" charset="-128"/>
                <a:cs typeface="ＭＳ Ｐゴシック" pitchFamily="-84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https://www.lvmt.fr/chaires/logistics-city/</a:t>
            </a:r>
            <a:endParaRPr lang="fr-FR" sz="2000" dirty="0">
              <a:solidFill>
                <a:srgbClr val="0000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algn="just" rtl="0">
              <a:lnSpc>
                <a:spcPct val="120000"/>
              </a:lnSpc>
              <a:spcBef>
                <a:spcPts val="600"/>
              </a:spcBef>
            </a:pPr>
            <a:r>
              <a:rPr lang="fr-FR" sz="20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Dablanc</a:t>
            </a:r>
            <a:r>
              <a:rPr lang="fr-FR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L. (2025) La logistique urbaine. Techniques de l’Ingénieur.</a:t>
            </a:r>
            <a:endParaRPr lang="fr-FR" sz="2000" dirty="0">
              <a:solidFill>
                <a:srgbClr val="000000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rtl="0">
              <a:lnSpc>
                <a:spcPct val="120000"/>
              </a:lnSpc>
              <a:spcBef>
                <a:spcPts val="600"/>
              </a:spcBef>
            </a:pPr>
            <a:r>
              <a:rPr lang="fr-FR" sz="2000" dirty="0" err="1">
                <a:ea typeface="ＭＳ Ｐゴシック" pitchFamily="-84" charset="-128"/>
                <a:cs typeface="ＭＳ Ｐゴシック" pitchFamily="-84" charset="-128"/>
              </a:rPr>
              <a:t>Dablanc</a:t>
            </a:r>
            <a:r>
              <a:rPr lang="fr-FR" sz="2000" dirty="0">
                <a:ea typeface="ＭＳ Ｐゴシック" pitchFamily="-84" charset="-128"/>
                <a:cs typeface="ＭＳ Ｐゴシック" pitchFamily="-84" charset="-128"/>
              </a:rPr>
              <a:t>, L., Frémont, A. (</a:t>
            </a:r>
            <a:r>
              <a:rPr lang="fr-FR" sz="2000" dirty="0" err="1">
                <a:ea typeface="ＭＳ Ｐゴシック" pitchFamily="-84" charset="-128"/>
                <a:cs typeface="ＭＳ Ｐゴシック" pitchFamily="-84" charset="-128"/>
              </a:rPr>
              <a:t>Dir</a:t>
            </a:r>
            <a:r>
              <a:rPr lang="fr-FR" sz="2000" dirty="0">
                <a:ea typeface="ＭＳ Ｐゴシック" pitchFamily="-84" charset="-128"/>
                <a:cs typeface="ＭＳ Ｐゴシック" pitchFamily="-84" charset="-128"/>
              </a:rPr>
              <a:t>) (2015) La métropole logistique, Armand Colin</a:t>
            </a:r>
          </a:p>
          <a:p>
            <a:pPr rtl="0"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Dablanc</a:t>
            </a:r>
            <a:r>
              <a:rPr lang="en-US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, L., </a:t>
            </a:r>
            <a:r>
              <a:rPr lang="en-US" sz="2000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Heitz</a:t>
            </a:r>
            <a:r>
              <a:rPr lang="en-US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, A. (2024) Spatial patterns and investments in warehouses. Ch. 2 in </a:t>
            </a:r>
            <a:r>
              <a:rPr lang="en-GB" sz="2000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Tavasszy</a:t>
            </a:r>
            <a:r>
              <a:rPr lang="en-US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, L., </a:t>
            </a:r>
            <a:r>
              <a:rPr lang="en-GB" sz="2000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Piecyk</a:t>
            </a:r>
            <a:r>
              <a:rPr lang="en-US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, M., </a:t>
            </a:r>
            <a:r>
              <a:rPr lang="en-GB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Browne, M. (Dir.)</a:t>
            </a:r>
            <a:r>
              <a:rPr lang="en-US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 Freight transport planning. Collection </a:t>
            </a:r>
            <a:r>
              <a:rPr lang="en-GB" sz="2000" strike="noStrike" dirty="0">
                <a:solidFill>
                  <a:schemeClr val="tx2"/>
                </a:solidFill>
                <a:effectLst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Advances in Transport Policy and Planning</a:t>
            </a:r>
            <a:r>
              <a:rPr lang="en-GB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000" dirty="0">
                <a:solidFill>
                  <a:schemeClr val="tx2"/>
                </a:solidFill>
                <a:effectLst/>
                <a:ea typeface="SimSun" panose="02010600030101010101" pitchFamily="2" charset="-122"/>
              </a:rPr>
              <a:t>Elsevier</a:t>
            </a:r>
          </a:p>
          <a:p>
            <a:pPr rtl="0">
              <a:lnSpc>
                <a:spcPct val="120000"/>
              </a:lnSpc>
              <a:spcBef>
                <a:spcPts val="600"/>
              </a:spcBef>
            </a:pPr>
            <a:r>
              <a:rPr lang="fr-FR" sz="2000" dirty="0" err="1">
                <a:solidFill>
                  <a:schemeClr val="tx2"/>
                </a:solidFill>
              </a:rPr>
              <a:t>Schorung</a:t>
            </a:r>
            <a:r>
              <a:rPr lang="fr-FR" sz="2000" dirty="0">
                <a:solidFill>
                  <a:schemeClr val="tx2"/>
                </a:solidFill>
              </a:rPr>
              <a:t>, M., </a:t>
            </a:r>
            <a:r>
              <a:rPr lang="fr-FR" sz="2000" dirty="0" err="1">
                <a:solidFill>
                  <a:schemeClr val="tx2"/>
                </a:solidFill>
              </a:rPr>
              <a:t>Dablanc</a:t>
            </a:r>
            <a:r>
              <a:rPr lang="fr-FR" sz="2000" dirty="0">
                <a:solidFill>
                  <a:schemeClr val="tx2"/>
                </a:solidFill>
              </a:rPr>
              <a:t>, (2023) Urban and </a:t>
            </a:r>
            <a:r>
              <a:rPr lang="fr-FR" sz="2000" dirty="0" err="1">
                <a:solidFill>
                  <a:schemeClr val="tx2"/>
                </a:solidFill>
              </a:rPr>
              <a:t>suburban</a:t>
            </a:r>
            <a:r>
              <a:rPr lang="fr-FR" sz="2000" dirty="0">
                <a:solidFill>
                  <a:schemeClr val="tx2"/>
                </a:solidFill>
              </a:rPr>
              <a:t> </a:t>
            </a:r>
            <a:r>
              <a:rPr lang="fr-FR" sz="2000" dirty="0" err="1">
                <a:solidFill>
                  <a:schemeClr val="tx2"/>
                </a:solidFill>
              </a:rPr>
              <a:t>logistics</a:t>
            </a:r>
            <a:r>
              <a:rPr lang="fr-FR" sz="2000" dirty="0">
                <a:solidFill>
                  <a:schemeClr val="tx2"/>
                </a:solidFill>
              </a:rPr>
              <a:t> real </a:t>
            </a:r>
            <a:r>
              <a:rPr lang="fr-FR" sz="2000" dirty="0" err="1">
                <a:solidFill>
                  <a:schemeClr val="tx2"/>
                </a:solidFill>
              </a:rPr>
              <a:t>estate</a:t>
            </a:r>
            <a:r>
              <a:rPr lang="fr-FR" sz="2000" dirty="0">
                <a:solidFill>
                  <a:schemeClr val="tx2"/>
                </a:solidFill>
              </a:rPr>
              <a:t> https://</a:t>
            </a:r>
            <a:r>
              <a:rPr lang="fr-FR" sz="2000" dirty="0" err="1">
                <a:solidFill>
                  <a:schemeClr val="tx2"/>
                </a:solidFill>
              </a:rPr>
              <a:t>drive.google.com</a:t>
            </a:r>
            <a:r>
              <a:rPr lang="fr-FR" sz="2000" dirty="0">
                <a:solidFill>
                  <a:schemeClr val="tx2"/>
                </a:solidFill>
              </a:rPr>
              <a:t>/file/d/1GmvOe_2O3smBWoOcQtz_bX5yP2Usnqgt/</a:t>
            </a:r>
            <a:r>
              <a:rPr lang="fr-FR" sz="2000" dirty="0" err="1">
                <a:solidFill>
                  <a:schemeClr val="tx2"/>
                </a:solidFill>
              </a:rPr>
              <a:t>view</a:t>
            </a:r>
            <a:r>
              <a:rPr lang="fr-FR" sz="2000" dirty="0">
                <a:solidFill>
                  <a:schemeClr val="tx2"/>
                </a:solidFill>
              </a:rPr>
              <a:t> </a:t>
            </a:r>
          </a:p>
          <a:p>
            <a:pPr rtl="0">
              <a:lnSpc>
                <a:spcPct val="120000"/>
              </a:lnSpc>
              <a:spcBef>
                <a:spcPts val="600"/>
              </a:spcBef>
            </a:pPr>
            <a:endParaRPr lang="fr-FR" sz="1600" dirty="0">
              <a:ea typeface="ＭＳ Ｐゴシック" pitchFamily="-84" charset="-128"/>
              <a:cs typeface="ＭＳ Ｐゴシック" pitchFamily="-84" charset="-128"/>
            </a:endParaRPr>
          </a:p>
          <a:p>
            <a:pPr marL="342900" indent="-342900" rtl="0">
              <a:buFont typeface="Arial" charset="0"/>
              <a:buChar char="•"/>
            </a:pPr>
            <a:endParaRPr lang="fr-FR" sz="1600" dirty="0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DC2AFAC-32EF-B14A-B774-7F55CAF23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8510"/>
            <a:ext cx="5949950" cy="803275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defTabSz="957263"/>
            <a:r>
              <a:rPr lang="fr-FR" sz="3600" kern="0" dirty="0">
                <a:solidFill>
                  <a:schemeClr val="tx1">
                    <a:lumMod val="75000"/>
                  </a:schemeClr>
                </a:solidFill>
                <a:ea typeface="ＭＳ Ｐゴシック" pitchFamily="-84" charset="-128"/>
                <a:cs typeface="ＭＳ Ｐゴシック" pitchFamily="-84" charset="-128"/>
              </a:rPr>
              <a:t>Ressources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6E41257-32BB-25BB-F494-D1C46E400D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146" y="1295400"/>
            <a:ext cx="3019013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0722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ext Box 9"/>
          <p:cNvSpPr txBox="1">
            <a:spLocks noChangeArrowheads="1"/>
          </p:cNvSpPr>
          <p:nvPr/>
        </p:nvSpPr>
        <p:spPr bwMode="auto">
          <a:xfrm>
            <a:off x="381000" y="365953"/>
            <a:ext cx="1112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>
                    <a:lumMod val="75000"/>
                  </a:schemeClr>
                </a:solidFill>
              </a:rPr>
              <a:t>“</a:t>
            </a:r>
            <a:r>
              <a:rPr lang="en-US" sz="3600" dirty="0" err="1">
                <a:solidFill>
                  <a:schemeClr val="tx1">
                    <a:lumMod val="75000"/>
                  </a:schemeClr>
                </a:solidFill>
              </a:rPr>
              <a:t>Étalement</a:t>
            </a:r>
            <a:r>
              <a:rPr lang="en-US" sz="36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</a:schemeClr>
                </a:solidFill>
              </a:rPr>
              <a:t>logistique</a:t>
            </a:r>
            <a:r>
              <a:rPr lang="en-US" sz="3600" dirty="0">
                <a:solidFill>
                  <a:schemeClr val="tx1">
                    <a:lumMod val="75000"/>
                  </a:schemeClr>
                </a:solidFill>
              </a:rPr>
              <a:t>”</a:t>
            </a:r>
          </a:p>
        </p:txBody>
      </p:sp>
      <p:sp>
        <p:nvSpPr>
          <p:cNvPr id="161795" name="Rectangle 6"/>
          <p:cNvSpPr>
            <a:spLocks noChangeArrowheads="1"/>
          </p:cNvSpPr>
          <p:nvPr/>
        </p:nvSpPr>
        <p:spPr bwMode="auto">
          <a:xfrm>
            <a:off x="8902700" y="5578474"/>
            <a:ext cx="23423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i="1" dirty="0"/>
              <a:t> </a:t>
            </a:r>
            <a:r>
              <a:rPr lang="fr-FR" sz="2000" dirty="0" err="1"/>
              <a:t>Andriankaya</a:t>
            </a:r>
            <a:r>
              <a:rPr lang="fr-FR" sz="2000" dirty="0"/>
              <a:t>, 2014</a:t>
            </a:r>
          </a:p>
        </p:txBody>
      </p:sp>
      <p:pic>
        <p:nvPicPr>
          <p:cNvPr id="161797" name="Image 8" descr="Screen Shot 2014-09-28 at 21.54.40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8499" y="1694083"/>
            <a:ext cx="5097905" cy="3632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8" name="Image 9" descr="Screen Shot 2014-09-28 at 21.55.0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6404" y="1743599"/>
            <a:ext cx="5029200" cy="360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7736544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u texte 28"/>
          <p:cNvSpPr>
            <a:spLocks noGrp="1"/>
          </p:cNvSpPr>
          <p:nvPr>
            <p:ph type="body" sz="quarter" idx="12"/>
          </p:nvPr>
        </p:nvSpPr>
        <p:spPr>
          <a:xfrm>
            <a:off x="5257800" y="3237129"/>
            <a:ext cx="5668479" cy="383741"/>
          </a:xfrm>
        </p:spPr>
        <p:txBody>
          <a:bodyPr/>
          <a:lstStyle/>
          <a:p>
            <a:r>
              <a:rPr lang="fr-FR" sz="2000" dirty="0" err="1"/>
              <a:t>laetitia.dablanc@univ-eiffel.fr</a:t>
            </a:r>
            <a:endParaRPr lang="fr-FR" sz="2000" dirty="0"/>
          </a:p>
        </p:txBody>
      </p:sp>
      <p:sp>
        <p:nvSpPr>
          <p:cNvPr id="2" name="Rechthoek 3">
            <a:hlinkClick r:id="rId2"/>
            <a:extLst>
              <a:ext uri="{FF2B5EF4-FFF2-40B4-BE49-F238E27FC236}">
                <a16:creationId xmlns:a16="http://schemas.microsoft.com/office/drawing/2014/main" id="{98CE6177-37C9-7198-4D1D-08C66F44CF8B}"/>
              </a:ext>
            </a:extLst>
          </p:cNvPr>
          <p:cNvSpPr/>
          <p:nvPr/>
        </p:nvSpPr>
        <p:spPr>
          <a:xfrm>
            <a:off x="4572000" y="3810000"/>
            <a:ext cx="6228566" cy="400110"/>
          </a:xfrm>
          <a:prstGeom prst="rect">
            <a:avLst/>
          </a:prstGeom>
          <a:solidFill>
            <a:srgbClr val="2D3F7C"/>
          </a:solidFill>
        </p:spPr>
        <p:txBody>
          <a:bodyPr wrap="square">
            <a:spAutoFit/>
          </a:bodyPr>
          <a:lstStyle/>
          <a:p>
            <a:pPr algn="ctr"/>
            <a:r>
              <a:rPr lang="nl-BE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https://www.lvmt.fr/chaires/logistics-city/</a:t>
            </a:r>
          </a:p>
        </p:txBody>
      </p:sp>
    </p:spTree>
    <p:extLst>
      <p:ext uri="{BB962C8B-B14F-4D97-AF65-F5344CB8AC3E}">
        <p14:creationId xmlns:p14="http://schemas.microsoft.com/office/powerpoint/2010/main" val="1206395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93D70B-8578-C146-2A4B-0365881D3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11582400" cy="1143000"/>
          </a:xfrm>
        </p:spPr>
        <p:txBody>
          <a:bodyPr/>
          <a:lstStyle/>
          <a:p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Etalement logistique comparé dans 57 métropoles dans le monde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3A472F99-355E-3E70-75BC-9615DFCD7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2438400"/>
            <a:ext cx="11759821" cy="33528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9328ED3-9768-618B-C17F-F83A7698846D}"/>
              </a:ext>
            </a:extLst>
          </p:cNvPr>
          <p:cNvSpPr txBox="1"/>
          <p:nvPr/>
        </p:nvSpPr>
        <p:spPr>
          <a:xfrm>
            <a:off x="5943600" y="5933281"/>
            <a:ext cx="3320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Base Entrepôts, </a:t>
            </a:r>
            <a:r>
              <a:rPr lang="fr-FR" dirty="0" err="1"/>
              <a:t>Dablanc</a:t>
            </a:r>
            <a:r>
              <a:rPr lang="fr-FR" dirty="0"/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2743656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0176" y="248585"/>
            <a:ext cx="10972800" cy="1143000"/>
          </a:xfrm>
        </p:spPr>
        <p:txBody>
          <a:bodyPr/>
          <a:lstStyle/>
          <a:p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Les entrepôts « perturbent » la logique spatiale des transports</a:t>
            </a:r>
          </a:p>
        </p:txBody>
      </p:sp>
      <p:pic>
        <p:nvPicPr>
          <p:cNvPr id="3" name="Espace réservé du contenu 2" descr="Amazon fulfillment center LA.png">
            <a:extLst>
              <a:ext uri="{FF2B5EF4-FFF2-40B4-BE49-F238E27FC236}">
                <a16:creationId xmlns:a16="http://schemas.microsoft.com/office/drawing/2014/main" id="{5CBB2731-3C95-5ECF-5F18-E282FF0AD2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1844673"/>
            <a:ext cx="9144000" cy="394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7">
            <a:extLst>
              <a:ext uri="{FF2B5EF4-FFF2-40B4-BE49-F238E27FC236}">
                <a16:creationId xmlns:a16="http://schemas.microsoft.com/office/drawing/2014/main" id="{CEF1F9DF-B21C-770C-F124-2A2DCD7FD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5438" y="4002366"/>
            <a:ext cx="14811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400" b="1" dirty="0">
                <a:solidFill>
                  <a:schemeClr val="bg2"/>
                </a:solidFill>
                <a:ea typeface="MS PGothic" pitchFamily="34" charset="-128"/>
                <a:cs typeface="MS PGothic" pitchFamily="34" charset="-128"/>
              </a:rPr>
              <a:t>West L.A. </a:t>
            </a:r>
          </a:p>
        </p:txBody>
      </p:sp>
      <p:sp>
        <p:nvSpPr>
          <p:cNvPr id="11" name="ZoneTexte 8">
            <a:extLst>
              <a:ext uri="{FF2B5EF4-FFF2-40B4-BE49-F238E27FC236}">
                <a16:creationId xmlns:a16="http://schemas.microsoft.com/office/drawing/2014/main" id="{F7A80059-40F2-A31B-27C0-F7D075681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2900804"/>
            <a:ext cx="2133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400" b="1" dirty="0">
                <a:solidFill>
                  <a:schemeClr val="bg2"/>
                </a:solidFill>
                <a:ea typeface="MS PGothic" pitchFamily="34" charset="-128"/>
                <a:cs typeface="MS PGothic" pitchFamily="34" charset="-128"/>
              </a:rPr>
              <a:t>Entrepôts</a:t>
            </a:r>
          </a:p>
        </p:txBody>
      </p:sp>
      <p:sp>
        <p:nvSpPr>
          <p:cNvPr id="12" name="ZoneTexte 9">
            <a:extLst>
              <a:ext uri="{FF2B5EF4-FFF2-40B4-BE49-F238E27FC236}">
                <a16:creationId xmlns:a16="http://schemas.microsoft.com/office/drawing/2014/main" id="{8EA7FAF4-7716-6511-9F6F-9DBDE2C6F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218" y="5210612"/>
            <a:ext cx="1793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400" b="1" dirty="0">
                <a:solidFill>
                  <a:schemeClr val="bg2"/>
                </a:solidFill>
                <a:ea typeface="MS PGothic" pitchFamily="34" charset="-128"/>
                <a:cs typeface="MS PGothic" pitchFamily="34" charset="-128"/>
              </a:rPr>
              <a:t>Ports de LA/LB</a:t>
            </a:r>
          </a:p>
        </p:txBody>
      </p:sp>
      <p:cxnSp>
        <p:nvCxnSpPr>
          <p:cNvPr id="13" name="Straight Arrow Connector 9">
            <a:extLst>
              <a:ext uri="{FF2B5EF4-FFF2-40B4-BE49-F238E27FC236}">
                <a16:creationId xmlns:a16="http://schemas.microsoft.com/office/drawing/2014/main" id="{6FE9F6EB-8DC8-6AE2-CD66-34B29DEFC44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181600" y="3172967"/>
            <a:ext cx="3276600" cy="642590"/>
          </a:xfrm>
          <a:prstGeom prst="straightConnector1">
            <a:avLst/>
          </a:prstGeom>
          <a:noFill/>
          <a:ln w="79375">
            <a:solidFill>
              <a:srgbClr val="C00000"/>
            </a:solidFill>
            <a:round/>
            <a:headEnd/>
            <a:tailEnd type="triangle" w="med" len="lg"/>
          </a:ln>
        </p:spPr>
      </p:cxnSp>
      <p:sp>
        <p:nvSpPr>
          <p:cNvPr id="14" name="ZoneTexte 8">
            <a:extLst>
              <a:ext uri="{FF2B5EF4-FFF2-40B4-BE49-F238E27FC236}">
                <a16:creationId xmlns:a16="http://schemas.microsoft.com/office/drawing/2014/main" id="{730293C3-8A92-857C-55FF-69DFF9135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5155" y="4880242"/>
            <a:ext cx="381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400" b="1" dirty="0">
                <a:solidFill>
                  <a:schemeClr val="bg2"/>
                </a:solidFill>
                <a:ea typeface="MS PGothic" pitchFamily="34" charset="-128"/>
                <a:cs typeface="MS PGothic" pitchFamily="34" charset="-128"/>
              </a:rPr>
              <a:t>O</a:t>
            </a:r>
          </a:p>
        </p:txBody>
      </p:sp>
      <p:sp>
        <p:nvSpPr>
          <p:cNvPr id="15" name="ZoneTexte 8">
            <a:extLst>
              <a:ext uri="{FF2B5EF4-FFF2-40B4-BE49-F238E27FC236}">
                <a16:creationId xmlns:a16="http://schemas.microsoft.com/office/drawing/2014/main" id="{6262A271-6DD9-D42C-18AE-9E64BF623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5007" y="3584723"/>
            <a:ext cx="381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400" b="1" dirty="0">
                <a:solidFill>
                  <a:schemeClr val="bg2"/>
                </a:solidFill>
                <a:ea typeface="MS PGothic" pitchFamily="34" charset="-128"/>
                <a:cs typeface="MS PGothic" pitchFamily="34" charset="-128"/>
              </a:rPr>
              <a:t>D</a:t>
            </a:r>
          </a:p>
        </p:txBody>
      </p:sp>
      <p:cxnSp>
        <p:nvCxnSpPr>
          <p:cNvPr id="16" name="Straight Arrow Connector 2">
            <a:extLst>
              <a:ext uri="{FF2B5EF4-FFF2-40B4-BE49-F238E27FC236}">
                <a16:creationId xmlns:a16="http://schemas.microsoft.com/office/drawing/2014/main" id="{8D3925C2-B10B-B6E1-A4E9-BF58381DDDA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562600" y="3276600"/>
            <a:ext cx="2971800" cy="1752600"/>
          </a:xfrm>
          <a:prstGeom prst="straightConnector1">
            <a:avLst/>
          </a:prstGeom>
          <a:noFill/>
          <a:ln w="79375">
            <a:solidFill>
              <a:srgbClr val="C00000"/>
            </a:solidFill>
            <a:round/>
            <a:headEnd w="med" len="lg"/>
            <a:tailEnd type="triangle" w="med" len="lg"/>
          </a:ln>
        </p:spPr>
      </p:cxnSp>
    </p:spTree>
    <p:extLst>
      <p:ext uri="{BB962C8B-B14F-4D97-AF65-F5344CB8AC3E}">
        <p14:creationId xmlns:p14="http://schemas.microsoft.com/office/powerpoint/2010/main" val="3269768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B72811-EDFD-84FD-3EC1-99D38ED2E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34255"/>
            <a:ext cx="6383649" cy="1143000"/>
          </a:xfrm>
        </p:spPr>
        <p:txBody>
          <a:bodyPr/>
          <a:lstStyle/>
          <a:p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Base Entrepôts : 81 métropoles dans le monde </a:t>
            </a:r>
            <a:br>
              <a:rPr lang="fr-FR" sz="3600" dirty="0">
                <a:solidFill>
                  <a:schemeClr val="tx1">
                    <a:lumMod val="75000"/>
                  </a:schemeClr>
                </a:solidFill>
              </a:rPr>
            </a:br>
            <a:br>
              <a:rPr lang="fr-FR" sz="3600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Île-de-France :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5339441-D012-5CFD-EC35-F1EA3E84FA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075" y="3927245"/>
            <a:ext cx="6383649" cy="2922245"/>
          </a:xfr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9E9BC9D-5B77-3094-5653-90BC734D3B60}"/>
              </a:ext>
            </a:extLst>
          </p:cNvPr>
          <p:cNvSpPr txBox="1"/>
          <p:nvPr/>
        </p:nvSpPr>
        <p:spPr>
          <a:xfrm>
            <a:off x="1334976" y="5578397"/>
            <a:ext cx="43406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400" dirty="0"/>
              <a:t>https://</a:t>
            </a:r>
            <a:r>
              <a:rPr lang="fr-FR" sz="1400" dirty="0" err="1"/>
              <a:t>rpubs.com</a:t>
            </a:r>
            <a:r>
              <a:rPr lang="fr-FR" sz="1400" dirty="0"/>
              <a:t>/</a:t>
            </a:r>
            <a:r>
              <a:rPr lang="fr-FR" sz="1400" dirty="0" err="1"/>
              <a:t>mohammedyounes</a:t>
            </a:r>
            <a:r>
              <a:rPr lang="fr-FR" sz="1400" dirty="0"/>
              <a:t>/wh_v1</a:t>
            </a:r>
          </a:p>
          <a:p>
            <a:pPr algn="r"/>
            <a:r>
              <a:rPr lang="fr-FR" sz="1400" dirty="0">
                <a:solidFill>
                  <a:schemeClr val="tx1">
                    <a:lumMod val="75000"/>
                  </a:schemeClr>
                </a:solidFill>
              </a:rPr>
              <a:t>M. Younes, Chaire </a:t>
            </a:r>
            <a:r>
              <a:rPr lang="fr-FR" sz="1400" dirty="0" err="1">
                <a:solidFill>
                  <a:schemeClr val="tx1">
                    <a:lumMod val="75000"/>
                  </a:schemeClr>
                </a:solidFill>
              </a:rPr>
              <a:t>Logistics</a:t>
            </a:r>
            <a:r>
              <a:rPr lang="fr-FR" sz="1400" dirty="0">
                <a:solidFill>
                  <a:schemeClr val="tx1">
                    <a:lumMod val="75000"/>
                  </a:schemeClr>
                </a:solidFill>
              </a:rPr>
              <a:t> City, 2025</a:t>
            </a:r>
            <a:endParaRPr lang="fr-FR" sz="1400" dirty="0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94FE972C-A81A-76CC-25AC-27DF994415AE}"/>
              </a:ext>
            </a:extLst>
          </p:cNvPr>
          <p:cNvSpPr txBox="1">
            <a:spLocks/>
          </p:cNvSpPr>
          <p:nvPr/>
        </p:nvSpPr>
        <p:spPr>
          <a:xfrm>
            <a:off x="228600" y="2213488"/>
            <a:ext cx="5205047" cy="4525963"/>
          </a:xfrm>
          <a:prstGeom prst="rect">
            <a:avLst/>
          </a:prstGeom>
        </p:spPr>
        <p:txBody>
          <a:bodyPr vert="horz"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fr-FR" sz="2400" kern="0" dirty="0">
              <a:solidFill>
                <a:sysClr val="windowText" lastClr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kern="0" dirty="0">
                <a:solidFill>
                  <a:schemeClr val="tx2"/>
                </a:solidFill>
              </a:rPr>
              <a:t>2114 entrepôts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kern="0" dirty="0">
                <a:solidFill>
                  <a:schemeClr val="tx2"/>
                </a:solidFill>
              </a:rPr>
              <a:t>1,76 entrepôts pour 10 000 habitants : rôle de</a:t>
            </a:r>
            <a:r>
              <a:rPr lang="fr-FR" sz="2400" b="1" kern="0" dirty="0">
                <a:solidFill>
                  <a:schemeClr val="tx2"/>
                </a:solidFill>
              </a:rPr>
              <a:t> </a:t>
            </a:r>
            <a:r>
              <a:rPr lang="fr-FR" sz="2400" b="1" kern="0" dirty="0" err="1">
                <a:solidFill>
                  <a:schemeClr val="tx2"/>
                </a:solidFill>
              </a:rPr>
              <a:t>gateway</a:t>
            </a:r>
            <a:endParaRPr lang="fr-FR" sz="2400" kern="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kern="0" dirty="0">
                <a:solidFill>
                  <a:sysClr val="windowText" lastClr="000000"/>
                </a:solidFill>
              </a:rPr>
              <a:t>0,25% de la surface totale de l’Ile-de-France</a:t>
            </a:r>
            <a:endParaRPr lang="fr-FR" sz="2400" kern="0" dirty="0">
              <a:solidFill>
                <a:schemeClr val="tx2"/>
              </a:solidFill>
            </a:endParaRPr>
          </a:p>
          <a:p>
            <a:endParaRPr lang="fr-FR" kern="0" dirty="0">
              <a:solidFill>
                <a:sysClr val="windowText" lastClr="00000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BC08358-DE89-8388-A709-0C58F0E07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294928"/>
            <a:ext cx="1482524" cy="191856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C2F8B8D-AB25-0FF1-2FEC-D88D633E6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075" y="231835"/>
            <a:ext cx="4912694" cy="362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94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7231E1E-CE23-3B10-B4CD-5CAB228CC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28600"/>
            <a:ext cx="5867400" cy="685800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78382999-7713-069C-9B97-FDD56CE37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1981200"/>
            <a:ext cx="4495800" cy="11430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kern="0" noProof="1">
                <a:solidFill>
                  <a:schemeClr val="tx1">
                    <a:lumMod val="75000"/>
                  </a:schemeClr>
                </a:solidFill>
                <a:latin typeface="+mn-lt"/>
                <a:ea typeface="ＭＳ Ｐゴシック" pitchFamily="34" charset="-128"/>
              </a:rPr>
              <a:t>Typologie des formats de l’immobilier logistique</a:t>
            </a:r>
            <a:endParaRPr lang="fr-FR" sz="3600" kern="0" noProof="1">
              <a:solidFill>
                <a:schemeClr val="accent2">
                  <a:lumMod val="75000"/>
                </a:schemeClr>
              </a:solidFill>
              <a:latin typeface="+mn-lt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71192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niversité Gustave Eiffel">
      <a:dk1>
        <a:srgbClr val="2F2A85"/>
      </a:dk1>
      <a:lt1>
        <a:sysClr val="window" lastClr="FFFFFF"/>
      </a:lt1>
      <a:dk2>
        <a:srgbClr val="0F273B"/>
      </a:dk2>
      <a:lt2>
        <a:srgbClr val="FFFFFF"/>
      </a:lt2>
      <a:accent1>
        <a:srgbClr val="1EAFD0"/>
      </a:accent1>
      <a:accent2>
        <a:srgbClr val="D2213C"/>
      </a:accent2>
      <a:accent3>
        <a:srgbClr val="E83583"/>
      </a:accent3>
      <a:accent4>
        <a:srgbClr val="00936E"/>
      </a:accent4>
      <a:accent5>
        <a:srgbClr val="FBBA00"/>
      </a:accent5>
      <a:accent6>
        <a:srgbClr val="8B2F97"/>
      </a:accent6>
      <a:hlink>
        <a:srgbClr val="FFFFFF"/>
      </a:hlink>
      <a:folHlink>
        <a:srgbClr val="2F2A85"/>
      </a:folHlink>
    </a:clrScheme>
    <a:fontScheme name="Personnalisé 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</a:spPr>
      <a:bodyPr wrap="square" lIns="0" tIns="0" rIns="0" bIns="0" rtlCol="0"/>
      <a:lstStyle>
        <a:defPPr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1_Conception personnalisée">
  <a:themeElements>
    <a:clrScheme name="1_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onception personnalisé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3600" b="1" i="0" u="none" strike="noStrike" cap="none" normalizeH="0" baseline="0">
            <a:ln>
              <a:noFill/>
            </a:ln>
            <a:solidFill>
              <a:srgbClr val="DC0715"/>
            </a:solidFill>
            <a:effectLst/>
            <a:latin typeface="Comic Sans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3600" b="1" i="0" u="none" strike="noStrike" cap="none" normalizeH="0" baseline="0">
            <a:ln>
              <a:noFill/>
            </a:ln>
            <a:solidFill>
              <a:srgbClr val="DC0715"/>
            </a:solidFill>
            <a:effectLst/>
            <a:latin typeface="Comic Sans MS" charset="0"/>
          </a:defRPr>
        </a:defPPr>
      </a:lstStyle>
    </a:lnDef>
  </a:objectDefaults>
  <a:extraClrSchemeLst>
    <a:extraClrScheme>
      <a:clrScheme name="1_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9A5812EC654640AAF0FBDB42E081DB" ma:contentTypeVersion="18" ma:contentTypeDescription="Crée un document." ma:contentTypeScope="" ma:versionID="9b649f39031d731a354474c43619e542">
  <xsd:schema xmlns:xsd="http://www.w3.org/2001/XMLSchema" xmlns:xs="http://www.w3.org/2001/XMLSchema" xmlns:p="http://schemas.microsoft.com/office/2006/metadata/properties" xmlns:ns2="ca8b9c18-5e1d-46e5-9d1a-4e2a3224a5d3" xmlns:ns3="597f0e91-a424-40e7-b159-919cd36229ca" targetNamespace="http://schemas.microsoft.com/office/2006/metadata/properties" ma:root="true" ma:fieldsID="017b397da81129157c9ac134be453d01" ns2:_="" ns3:_="">
    <xsd:import namespace="ca8b9c18-5e1d-46e5-9d1a-4e2a3224a5d3"/>
    <xsd:import namespace="597f0e91-a424-40e7-b159-919cd36229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b9c18-5e1d-46e5-9d1a-4e2a3224a5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05f3d6fe-baf4-44b9-a882-657db6edb6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7f0e91-a424-40e7-b159-919cd36229c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c45a579-8ad3-4386-ab0e-ea2618c9e016}" ma:internalName="TaxCatchAll" ma:showField="CatchAllData" ma:web="597f0e91-a424-40e7-b159-919cd36229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a8b9c18-5e1d-46e5-9d1a-4e2a3224a5d3">
      <Terms xmlns="http://schemas.microsoft.com/office/infopath/2007/PartnerControls"/>
    </lcf76f155ced4ddcb4097134ff3c332f>
    <TaxCatchAll xmlns="597f0e91-a424-40e7-b159-919cd36229ca" xsi:nil="true"/>
  </documentManagement>
</p:properties>
</file>

<file path=customXml/itemProps1.xml><?xml version="1.0" encoding="utf-8"?>
<ds:datastoreItem xmlns:ds="http://schemas.openxmlformats.org/officeDocument/2006/customXml" ds:itemID="{6238F00E-EBBF-4299-A13E-AA5BD550E783}"/>
</file>

<file path=customXml/itemProps2.xml><?xml version="1.0" encoding="utf-8"?>
<ds:datastoreItem xmlns:ds="http://schemas.openxmlformats.org/officeDocument/2006/customXml" ds:itemID="{B3F68303-F2AD-44AA-A400-3D428398DA7D}"/>
</file>

<file path=customXml/itemProps3.xml><?xml version="1.0" encoding="utf-8"?>
<ds:datastoreItem xmlns:ds="http://schemas.openxmlformats.org/officeDocument/2006/customXml" ds:itemID="{5DCF0FF4-79D8-41F4-B245-E38B390D1B54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23787</TotalTime>
  <Words>2680</Words>
  <Application>Microsoft Macintosh PowerPoint</Application>
  <PresentationFormat>Grand écran</PresentationFormat>
  <Paragraphs>281</Paragraphs>
  <Slides>50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50</vt:i4>
      </vt:variant>
    </vt:vector>
  </HeadingPairs>
  <TitlesOfParts>
    <vt:vector size="65" baseType="lpstr">
      <vt:lpstr>Arial</vt:lpstr>
      <vt:lpstr>calibri</vt:lpstr>
      <vt:lpstr>calibri</vt:lpstr>
      <vt:lpstr>Helvetica Neue Light</vt:lpstr>
      <vt:lpstr>Police système Courant</vt:lpstr>
      <vt:lpstr>Raleway</vt:lpstr>
      <vt:lpstr>Raleway Bold</vt:lpstr>
      <vt:lpstr>Symbol</vt:lpstr>
      <vt:lpstr>Tahoma</vt:lpstr>
      <vt:lpstr>Times</vt:lpstr>
      <vt:lpstr>Times New Roman</vt:lpstr>
      <vt:lpstr>Trebuchet MS</vt:lpstr>
      <vt:lpstr>Wingdings</vt:lpstr>
      <vt:lpstr>Office Theme</vt:lpstr>
      <vt:lpstr>1_Conception personnalisée</vt:lpstr>
      <vt:lpstr>Présentation PowerPoint</vt:lpstr>
      <vt:lpstr>Présentation PowerPoint</vt:lpstr>
      <vt:lpstr>Un marché immobilier qui a explosé</vt:lpstr>
      <vt:lpstr>Dynamiques spatiales générales</vt:lpstr>
      <vt:lpstr>Présentation PowerPoint</vt:lpstr>
      <vt:lpstr>Etalement logistique comparé dans 57 métropoles dans le monde</vt:lpstr>
      <vt:lpstr>Les entrepôts « perturbent » la logique spatiale des transports</vt:lpstr>
      <vt:lpstr>Base Entrepôts : 81 métropoles dans le monde   Île-de-France :</vt:lpstr>
      <vt:lpstr>Présentation PowerPoint</vt:lpstr>
      <vt:lpstr>Présentation PowerPoint</vt:lpstr>
      <vt:lpstr>Amazon Augny et Amazon Woippy, Metz</vt:lpstr>
      <vt:lpstr>Présentation PowerPoint</vt:lpstr>
      <vt:lpstr>Entrepôts du e-commerce : poids de la région parisienne</vt:lpstr>
      <vt:lpstr>Présentation PowerPoint</vt:lpstr>
      <vt:lpstr>Présentation PowerPoint</vt:lpstr>
      <vt:lpstr>La variété des entrepôts (Apur, 2022)</vt:lpstr>
      <vt:lpstr>En Ile-de-France : 280 communes accueillent des entrepôts  (Institut Paris Région, 2023)</vt:lpstr>
      <vt:lpstr>Présentation PowerPoint</vt:lpstr>
      <vt:lpstr>45 entrepôts verticaux dans la petite couronne de Paris</vt:lpstr>
      <vt:lpstr>Hôtels logistiques : multi-usages multi-étages parfois multimodaux</vt:lpstr>
      <vt:lpstr>Nouveaux hubs logistiques urbains</vt:lpstr>
      <vt:lpstr>Présentation PowerPoint</vt:lpstr>
      <vt:lpstr>Présentation PowerPoint</vt:lpstr>
      <vt:lpstr>Friches et délaissés urbains</vt:lpstr>
      <vt:lpstr>Bilan des émissions de gaz à effet de serre d’un projet d’entrepôt urbain : Green Dock Article paru dans TI&amp;M Adrien Béziat (SPLOTT), Martin Koning (SPLOTT) &amp; Laetitia Dablanc (LVMT) Séminaire SPLOTT –30 juin 2025    </vt:lpstr>
      <vt:lpstr>BEGES du projet Green Dock</vt:lpstr>
      <vt:lpstr>Option de projet </vt:lpstr>
      <vt:lpstr>Deux options sans projet </vt:lpstr>
      <vt:lpstr>Récapitulatif</vt:lpstr>
      <vt:lpstr>Présentation PowerPoint</vt:lpstr>
      <vt:lpstr>Réduction forte des transports</vt:lpstr>
      <vt:lpstr>Résultats</vt:lpstr>
      <vt:lpstr>Tests de sensibilité</vt:lpstr>
      <vt:lpstr>Conclusions</vt:lpstr>
      <vt:lpstr>Une armature logistique nationale planifiée a-t-elle un sens ?</vt:lpstr>
      <vt:lpstr>Urbanisme logistique : un enchevêtrement de compétences </vt:lpstr>
      <vt:lpstr>SRADDET et SCoT</vt:lpstr>
      <vt:lpstr>L’immobilier logistique dans les SRADDET</vt:lpstr>
      <vt:lpstr>Présentation PowerPoint</vt:lpstr>
      <vt:lpstr>Présentation PowerPoint</vt:lpstr>
      <vt:lpstr> Trois régions font de la logistique une priorité</vt:lpstr>
      <vt:lpstr>Les autres régions sont plus méfiantes </vt:lpstr>
      <vt:lpstr>Présentation PowerPoint</vt:lpstr>
      <vt:lpstr>Présentation PowerPoint</vt:lpstr>
      <vt:lpstr>Présentation PowerPoint</vt:lpstr>
      <vt:lpstr>Présentation PowerPoint</vt:lpstr>
      <vt:lpstr>PLU bioclimatique de Paris 2024 : 150 « PLOC »</vt:lpstr>
      <vt:lpstr>ANNEXE IV Périmètres de localisation d’équipements </vt:lpstr>
      <vt:lpstr>Ressources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 powerpoint</dc:title>
  <dc:creator>Mathilde Caer</dc:creator>
  <cp:lastModifiedBy>Microsoft Office User</cp:lastModifiedBy>
  <cp:revision>3894</cp:revision>
  <dcterms:created xsi:type="dcterms:W3CDTF">2019-12-10T09:51:24Z</dcterms:created>
  <dcterms:modified xsi:type="dcterms:W3CDTF">2025-11-16T07:32:55Z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0x010100C99A5812EC654640AAF0FBDB42E081DB</vt:lpwstr>
  </property>
</Properties>
</file>