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presentation.xml" ContentType="application/vnd.openxmlformats-officedocument.presentationml.presentation.main+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3.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38"/>
  </p:notesMasterIdLst>
  <p:handoutMasterIdLst>
    <p:handoutMasterId r:id="rId39"/>
  </p:handoutMasterIdLst>
  <p:sldIdLst>
    <p:sldId id="1783" r:id="rId3"/>
    <p:sldId id="271" r:id="rId4"/>
    <p:sldId id="2443" r:id="rId5"/>
    <p:sldId id="2273" r:id="rId6"/>
    <p:sldId id="2540" r:id="rId7"/>
    <p:sldId id="2541" r:id="rId8"/>
    <p:sldId id="2299" r:id="rId9"/>
    <p:sldId id="2178" r:id="rId10"/>
    <p:sldId id="2482" r:id="rId11"/>
    <p:sldId id="2445" r:id="rId12"/>
    <p:sldId id="2444" r:id="rId13"/>
    <p:sldId id="2483" r:id="rId14"/>
    <p:sldId id="2497" r:id="rId15"/>
    <p:sldId id="2033" r:id="rId16"/>
    <p:sldId id="2075" r:id="rId17"/>
    <p:sldId id="2542" r:id="rId18"/>
    <p:sldId id="2544" r:id="rId19"/>
    <p:sldId id="2545" r:id="rId20"/>
    <p:sldId id="2543" r:id="rId21"/>
    <p:sldId id="2272" r:id="rId22"/>
    <p:sldId id="2498" r:id="rId23"/>
    <p:sldId id="2499" r:id="rId24"/>
    <p:sldId id="2429" r:id="rId25"/>
    <p:sldId id="2500" r:id="rId26"/>
    <p:sldId id="2409" r:id="rId27"/>
    <p:sldId id="2173" r:id="rId28"/>
    <p:sldId id="2431" r:id="rId29"/>
    <p:sldId id="2281" r:id="rId30"/>
    <p:sldId id="2229" r:id="rId31"/>
    <p:sldId id="2230" r:id="rId32"/>
    <p:sldId id="2231" r:id="rId33"/>
    <p:sldId id="2233" r:id="rId34"/>
    <p:sldId id="2282" r:id="rId35"/>
    <p:sldId id="2417" r:id="rId36"/>
    <p:sldId id="336" r:id="rId37"/>
  </p:sldIdLst>
  <p:sldSz cx="12192000" cy="6858000"/>
  <p:notesSz cx="9144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70"/>
    <p:restoredTop sz="94478"/>
  </p:normalViewPr>
  <p:slideViewPr>
    <p:cSldViewPr>
      <p:cViewPr varScale="1">
        <p:scale>
          <a:sx n="108" d="100"/>
          <a:sy n="108" d="100"/>
        </p:scale>
        <p:origin x="464" y="184"/>
      </p:cViewPr>
      <p:guideLst>
        <p:guide orient="horz" pos="2880"/>
        <p:guide pos="2880"/>
      </p:guideLst>
    </p:cSldViewPr>
  </p:slideViewPr>
  <p:notesTextViewPr>
    <p:cViewPr>
      <p:scale>
        <a:sx n="100" d="100"/>
        <a:sy n="100" d="100"/>
      </p:scale>
      <p:origin x="0" y="0"/>
    </p:cViewPr>
  </p:notesTextViewPr>
  <p:sorterViewPr>
    <p:cViewPr>
      <p:scale>
        <a:sx n="1" d="1"/>
        <a:sy n="1" d="1"/>
      </p:scale>
      <p:origin x="0" y="0"/>
    </p:cViewPr>
  </p:sorterViewPr>
  <p:notesViewPr>
    <p:cSldViewPr>
      <p:cViewPr varScale="1">
        <p:scale>
          <a:sx n="83" d="100"/>
          <a:sy n="83" d="100"/>
        </p:scale>
        <p:origin x="155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8.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D1BECA80-CF12-4A50-B6F3-135C49E42A73}" type="datetimeFigureOut">
              <a:rPr lang="fr-FR" smtClean="0"/>
              <a:t>14/11/2025</a:t>
            </a:fld>
            <a:endParaRPr lang="fr-FR"/>
          </a:p>
        </p:txBody>
      </p:sp>
      <p:sp>
        <p:nvSpPr>
          <p:cNvPr id="4" name="Espace réservé du pied de page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A8D5D192-F75D-4486-B1C9-4FACCDA8D2DA}" type="slidenum">
              <a:rPr lang="fr-FR" smtClean="0"/>
              <a:t>‹N°›</a:t>
            </a:fld>
            <a:endParaRPr lang="fr-FR"/>
          </a:p>
        </p:txBody>
      </p:sp>
    </p:spTree>
    <p:extLst>
      <p:ext uri="{BB962C8B-B14F-4D97-AF65-F5344CB8AC3E}">
        <p14:creationId xmlns:p14="http://schemas.microsoft.com/office/powerpoint/2010/main" val="1606014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E87DD81-8364-482B-BEFF-6B347782EBDD}" type="datetimeFigureOut">
              <a:rPr lang="fr-FR" smtClean="0"/>
              <a:t>14/11/2025</a:t>
            </a:fld>
            <a:endParaRPr lang="fr-FR"/>
          </a:p>
        </p:txBody>
      </p:sp>
      <p:sp>
        <p:nvSpPr>
          <p:cNvPr id="4" name="Espace réservé de l'image des diapositives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53C50F2-CD6F-43C3-B50B-DD3A35419AC9}" type="slidenum">
              <a:rPr lang="fr-FR" smtClean="0"/>
              <a:t>‹N°›</a:t>
            </a:fld>
            <a:endParaRPr lang="fr-FR"/>
          </a:p>
        </p:txBody>
      </p:sp>
    </p:spTree>
    <p:extLst>
      <p:ext uri="{BB962C8B-B14F-4D97-AF65-F5344CB8AC3E}">
        <p14:creationId xmlns:p14="http://schemas.microsoft.com/office/powerpoint/2010/main" val="224806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3331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In Amsterdam, an Instagram page was launched sharing pictures of dark store nuisances (called ‘</a:t>
            </a:r>
            <a:r>
              <a:rPr lang="en-GB" sz="1200" kern="1200" err="1">
                <a:solidFill>
                  <a:schemeClr val="tx1"/>
                </a:solidFill>
                <a:effectLst/>
                <a:latin typeface="+mn-lt"/>
                <a:ea typeface="+mn-ea"/>
                <a:cs typeface="+mn-cs"/>
              </a:rPr>
              <a:t>stopdarkstoreswoonwijk</a:t>
            </a:r>
            <a:r>
              <a:rPr lang="en-GB" sz="1200" kern="1200">
                <a:solidFill>
                  <a:schemeClr val="tx1"/>
                </a:solidFill>
                <a:effectLst/>
                <a:latin typeface="+mn-lt"/>
                <a:ea typeface="+mn-ea"/>
                <a:cs typeface="+mn-cs"/>
              </a:rPr>
              <a:t>’ or ‘stop dark stores residential area’). Next to complaints about noise and traffic safety, some fear that local stores are being pushed out.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New York introduced a bill, </a:t>
            </a:r>
            <a:r>
              <a:rPr lang="en-GB" sz="1200" b="1" kern="1200">
                <a:solidFill>
                  <a:schemeClr val="tx1"/>
                </a:solidFill>
                <a:effectLst/>
                <a:latin typeface="+mn-lt"/>
                <a:ea typeface="+mn-ea"/>
                <a:cs typeface="+mn-cs"/>
              </a:rPr>
              <a:t>barring apps from advertising fifteen-minute delivery times</a:t>
            </a:r>
            <a:r>
              <a:rPr lang="en-GB" sz="1200" kern="1200">
                <a:solidFill>
                  <a:schemeClr val="tx1"/>
                </a:solidFill>
                <a:effectLst/>
                <a:latin typeface="+mn-lt"/>
                <a:ea typeface="+mn-ea"/>
                <a:cs typeface="+mn-cs"/>
              </a:rPr>
              <a:t>, citing threats to driver and pedestrian safety.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In New York, bodega owners raised concerns of ending up as the city’s taxi drivers: once iconic parts of the streets, now largely replaced by platforms such as Uber and Lyft. A fundraising campaign for </a:t>
            </a:r>
            <a:r>
              <a:rPr lang="en-GB" sz="1200" b="1" kern="1200">
                <a:solidFill>
                  <a:schemeClr val="tx1"/>
                </a:solidFill>
                <a:effectLst/>
                <a:latin typeface="+mn-lt"/>
                <a:ea typeface="+mn-ea"/>
                <a:cs typeface="+mn-cs"/>
              </a:rPr>
              <a:t>My Bodega Online </a:t>
            </a:r>
            <a:r>
              <a:rPr lang="en-GB" sz="1200" kern="1200">
                <a:solidFill>
                  <a:schemeClr val="tx1"/>
                </a:solidFill>
                <a:effectLst/>
                <a:latin typeface="+mn-lt"/>
                <a:ea typeface="+mn-ea"/>
                <a:cs typeface="+mn-cs"/>
              </a:rPr>
              <a:t>was propelled, a delivery app developed by and for bodega owners.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In March 2022, the urban planning department of the City of Paris organised a </a:t>
            </a:r>
            <a:r>
              <a:rPr lang="en-GB" sz="1200" b="1" kern="1200">
                <a:solidFill>
                  <a:schemeClr val="tx1"/>
                </a:solidFill>
                <a:effectLst/>
                <a:latin typeface="+mn-lt"/>
                <a:ea typeface="+mn-ea"/>
                <a:cs typeface="+mn-cs"/>
              </a:rPr>
              <a:t>public meeting</a:t>
            </a:r>
            <a:r>
              <a:rPr lang="en-GB" sz="1200" kern="1200">
                <a:solidFill>
                  <a:schemeClr val="tx1"/>
                </a:solidFill>
                <a:effectLst/>
                <a:latin typeface="+mn-lt"/>
                <a:ea typeface="+mn-ea"/>
                <a:cs typeface="+mn-cs"/>
              </a:rPr>
              <a:t>, explaining to citizens how to signal dark stores in their neighbourhood and on what basis. </a:t>
            </a:r>
          </a:p>
        </p:txBody>
      </p:sp>
      <p:sp>
        <p:nvSpPr>
          <p:cNvPr id="4" name="Espace réservé du numéro de diapositive 3"/>
          <p:cNvSpPr>
            <a:spLocks noGrp="1"/>
          </p:cNvSpPr>
          <p:nvPr>
            <p:ph type="sldNum" sz="quarter" idx="10"/>
          </p:nvPr>
        </p:nvSpPr>
        <p:spPr/>
        <p:txBody>
          <a:bodyPr/>
          <a:lstStyle/>
          <a:p>
            <a:fld id="{5E216DA2-9EB3-4377-BAB7-9E7E520714BC}" type="slidenum">
              <a:rPr lang="fr-FR" smtClean="0"/>
              <a:t>33</a:t>
            </a:fld>
            <a:endParaRPr lang="fr-FR"/>
          </a:p>
        </p:txBody>
      </p:sp>
    </p:spTree>
    <p:extLst>
      <p:ext uri="{BB962C8B-B14F-4D97-AF65-F5344CB8AC3E}">
        <p14:creationId xmlns:p14="http://schemas.microsoft.com/office/powerpoint/2010/main" val="4002004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pPr eaLnBrk="1" hangingPunct="1"/>
            <a:endParaRPr lang="es-ES">
              <a:latin typeface="Times"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10279109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sp>
        <p:nvSpPr>
          <p:cNvPr id="10" name="Fond bleu"/>
          <p:cNvSpPr/>
          <p:nvPr userDrawn="1"/>
        </p:nvSpPr>
        <p:spPr>
          <a:xfrm>
            <a:off x="0" y="2049446"/>
            <a:ext cx="12192000" cy="4808558"/>
          </a:xfrm>
          <a:custGeom>
            <a:avLst/>
            <a:gdLst/>
            <a:ahLst/>
            <a:cxnLst/>
            <a:rect l="l" t="t" r="r" b="b"/>
            <a:pathLst>
              <a:path w="9144000" h="3786504">
                <a:moveTo>
                  <a:pt x="0" y="0"/>
                </a:moveTo>
                <a:lnTo>
                  <a:pt x="9144000" y="0"/>
                </a:lnTo>
                <a:lnTo>
                  <a:pt x="9144000" y="3786187"/>
                </a:lnTo>
                <a:lnTo>
                  <a:pt x="0" y="3786187"/>
                </a:lnTo>
                <a:lnTo>
                  <a:pt x="0" y="0"/>
                </a:lnTo>
                <a:close/>
              </a:path>
            </a:pathLst>
          </a:custGeom>
          <a:solidFill>
            <a:srgbClr val="312E82"/>
          </a:solidFill>
        </p:spPr>
        <p:txBody>
          <a:bodyPr wrap="square" lIns="0" tIns="0" rIns="0" bIns="0" rtlCol="0"/>
          <a:lstStyle/>
          <a:p>
            <a:endParaRPr sz="1800"/>
          </a:p>
        </p:txBody>
      </p:sp>
      <p:pic>
        <p:nvPicPr>
          <p:cNvPr id="25" name="Imag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a:off x="9027902" y="4575870"/>
            <a:ext cx="3164098" cy="1859441"/>
          </a:xfrm>
          <a:prstGeom prst="rect">
            <a:avLst/>
          </a:prstGeom>
        </p:spPr>
      </p:pic>
      <p:pic>
        <p:nvPicPr>
          <p:cNvPr id="28" name="Imag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9239" y="2"/>
            <a:ext cx="1597290" cy="1420491"/>
          </a:xfrm>
          <a:prstGeom prst="rect">
            <a:avLst/>
          </a:prstGeom>
        </p:spPr>
      </p:pic>
      <p:sp>
        <p:nvSpPr>
          <p:cNvPr id="23" name="Logo Gustave Eiffel"/>
          <p:cNvSpPr/>
          <p:nvPr userDrawn="1"/>
        </p:nvSpPr>
        <p:spPr>
          <a:xfrm>
            <a:off x="1089458" y="5587957"/>
            <a:ext cx="2765571" cy="578050"/>
          </a:xfrm>
          <a:prstGeom prst="rect">
            <a:avLst/>
          </a:prstGeom>
          <a:blipFill>
            <a:blip r:embed="rId4" cstate="print"/>
            <a:stretch>
              <a:fillRect/>
            </a:stretch>
          </a:blipFill>
        </p:spPr>
        <p:txBody>
          <a:bodyPr wrap="square" lIns="0" tIns="0" rIns="0" bIns="0" rtlCol="0"/>
          <a:lstStyle/>
          <a:p>
            <a:endParaRPr sz="1800"/>
          </a:p>
        </p:txBody>
      </p:sp>
      <p:pic>
        <p:nvPicPr>
          <p:cNvPr id="24" name="Imag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86808" y="6227642"/>
            <a:ext cx="1054699" cy="627942"/>
          </a:xfrm>
          <a:prstGeom prst="rect">
            <a:avLst/>
          </a:prstGeom>
        </p:spPr>
      </p:pic>
      <p:pic>
        <p:nvPicPr>
          <p:cNvPr id="26" name="Imag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27902" y="1147000"/>
            <a:ext cx="3164098" cy="1859441"/>
          </a:xfrm>
          <a:prstGeom prst="rect">
            <a:avLst/>
          </a:prstGeom>
        </p:spPr>
      </p:pic>
      <p:sp>
        <p:nvSpPr>
          <p:cNvPr id="3" name="ZoneTexte 2"/>
          <p:cNvSpPr txBox="1"/>
          <p:nvPr userDrawn="1"/>
        </p:nvSpPr>
        <p:spPr>
          <a:xfrm>
            <a:off x="1149093" y="4961500"/>
            <a:ext cx="3505200" cy="415498"/>
          </a:xfrm>
          <a:prstGeom prst="rect">
            <a:avLst/>
          </a:prstGeom>
          <a:noFill/>
        </p:spPr>
        <p:txBody>
          <a:bodyPr wrap="square" rtlCol="0">
            <a:spAutoFit/>
          </a:bodyPr>
          <a:lstStyle/>
          <a:p>
            <a:r>
              <a:rPr lang="fr-FR" sz="2100">
                <a:solidFill>
                  <a:schemeClr val="bg1"/>
                </a:solidFill>
              </a:rPr>
              <a:t>Dr. Laetitia</a:t>
            </a:r>
            <a:r>
              <a:rPr lang="fr-FR" sz="2100" baseline="0">
                <a:solidFill>
                  <a:schemeClr val="bg1"/>
                </a:solidFill>
              </a:rPr>
              <a:t> </a:t>
            </a:r>
            <a:r>
              <a:rPr lang="fr-FR" sz="2100" err="1">
                <a:solidFill>
                  <a:schemeClr val="bg1"/>
                </a:solidFill>
              </a:rPr>
              <a:t>Dablanc</a:t>
            </a:r>
            <a:endParaRPr lang="fr-FR" sz="2100">
              <a:solidFill>
                <a:schemeClr val="bg1"/>
              </a:solidFill>
            </a:endParaRPr>
          </a:p>
        </p:txBody>
      </p:sp>
    </p:spTree>
    <p:extLst>
      <p:ext uri="{BB962C8B-B14F-4D97-AF65-F5344CB8AC3E}">
        <p14:creationId xmlns:p14="http://schemas.microsoft.com/office/powerpoint/2010/main" val="349189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p>
            <a:r>
              <a:rPr lang="fr-FR"/>
              <a:t>Cliquez et modifiez le titre</a:t>
            </a:r>
          </a:p>
        </p:txBody>
      </p:sp>
      <p:sp>
        <p:nvSpPr>
          <p:cNvPr id="3" name="Espace réservé du contenu 2"/>
          <p:cNvSpPr>
            <a:spLocks noGrp="1"/>
          </p:cNvSpPr>
          <p:nvPr>
            <p:ph idx="1"/>
          </p:nvPr>
        </p:nvSpPr>
        <p:spPr>
          <a:xfrm>
            <a:off x="609600" y="1600201"/>
            <a:ext cx="109728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a:prstGeom prst="rect">
            <a:avLst/>
          </a:prstGeom>
        </p:spPr>
        <p:txBody>
          <a:bodyPr vert="horz"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p>
            <a:r>
              <a:rPr lang="fr-FR"/>
              <a:t>Cliquez et modifiez le titre</a:t>
            </a:r>
          </a:p>
        </p:txBody>
      </p:sp>
      <p:sp>
        <p:nvSpPr>
          <p:cNvPr id="3" name="Espace réservé du contenu 2"/>
          <p:cNvSpPr>
            <a:spLocks noGrp="1"/>
          </p:cNvSpPr>
          <p:nvPr>
            <p:ph sz="half" idx="1"/>
          </p:nvPr>
        </p:nvSpPr>
        <p:spPr>
          <a:xfrm>
            <a:off x="609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p>
            <a:r>
              <a:rPr lang="fr-FR"/>
              <a:t>Cliquez et modifiez le titre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a:prstGeom prst="rect">
            <a:avLst/>
          </a:prstGeom>
        </p:spPr>
        <p:txBody>
          <a:bodyPr vert="horz"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a:prstGeom prst="rect">
            <a:avLst/>
          </a:prstGeom>
        </p:spPr>
        <p:txBody>
          <a:bodyPr vert="horz"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p>
            <a:r>
              <a:rPr lang="fr-FR"/>
              <a:t>Cliquez et modifiez le titre</a:t>
            </a:r>
          </a:p>
        </p:txBody>
      </p:sp>
      <p:sp>
        <p:nvSpPr>
          <p:cNvPr id="3" name="Espace réservé du texte vertical 2"/>
          <p:cNvSpPr>
            <a:spLocks noGrp="1"/>
          </p:cNvSpPr>
          <p:nvPr>
            <p:ph type="body" orient="vert" idx="1"/>
          </p:nvPr>
        </p:nvSpPr>
        <p:spPr>
          <a:xfrm>
            <a:off x="609600" y="1600201"/>
            <a:ext cx="109728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a:prstGeom prst="rect">
            <a:avLst/>
          </a:prstGeo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74639"/>
            <a:ext cx="8026400"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age sous-titre">
    <p:bg>
      <p:bgPr>
        <a:solidFill>
          <a:schemeClr val="bg1"/>
        </a:solidFill>
        <a:effectLst/>
      </p:bgPr>
    </p:bg>
    <p:spTree>
      <p:nvGrpSpPr>
        <p:cNvPr id="1" name=""/>
        <p:cNvGrpSpPr/>
        <p:nvPr/>
      </p:nvGrpSpPr>
      <p:grpSpPr>
        <a:xfrm>
          <a:off x="0" y="0"/>
          <a:ext cx="0" cy="0"/>
          <a:chOff x="0" y="0"/>
          <a:chExt cx="0" cy="0"/>
        </a:xfrm>
      </p:grpSpPr>
      <p:sp>
        <p:nvSpPr>
          <p:cNvPr id="16" name="Fond bleu clair"/>
          <p:cNvSpPr/>
          <p:nvPr userDrawn="1"/>
        </p:nvSpPr>
        <p:spPr>
          <a:xfrm>
            <a:off x="0" y="3012416"/>
            <a:ext cx="12192000" cy="3845903"/>
          </a:xfrm>
          <a:custGeom>
            <a:avLst/>
            <a:gdLst/>
            <a:ahLst/>
            <a:cxnLst/>
            <a:rect l="l" t="t" r="r" b="b"/>
            <a:pathLst>
              <a:path w="9144000" h="3786504">
                <a:moveTo>
                  <a:pt x="0" y="0"/>
                </a:moveTo>
                <a:lnTo>
                  <a:pt x="9144000" y="0"/>
                </a:lnTo>
                <a:lnTo>
                  <a:pt x="9144000" y="3786187"/>
                </a:lnTo>
                <a:lnTo>
                  <a:pt x="0" y="3786187"/>
                </a:lnTo>
                <a:lnTo>
                  <a:pt x="0" y="0"/>
                </a:lnTo>
                <a:close/>
              </a:path>
            </a:pathLst>
          </a:custGeom>
          <a:solidFill>
            <a:srgbClr val="1EAFD0"/>
          </a:solidFill>
        </p:spPr>
        <p:txBody>
          <a:bodyPr wrap="square" lIns="0" tIns="0" rIns="0" bIns="0" rtlCol="0"/>
          <a:lstStyle/>
          <a:p>
            <a:endParaRPr sz="1800"/>
          </a:p>
        </p:txBody>
      </p:sp>
      <p:pic>
        <p:nvPicPr>
          <p:cNvPr id="26" name="Imag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9239" y="6225837"/>
            <a:ext cx="1054699" cy="627942"/>
          </a:xfrm>
          <a:prstGeom prst="rect">
            <a:avLst/>
          </a:prstGeom>
        </p:spPr>
      </p:pic>
      <p:pic>
        <p:nvPicPr>
          <p:cNvPr id="27" name="Imag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27902" y="4565234"/>
            <a:ext cx="3164098" cy="1865538"/>
          </a:xfrm>
          <a:prstGeom prst="rect">
            <a:avLst/>
          </a:prstGeom>
        </p:spPr>
      </p:pic>
      <p:sp>
        <p:nvSpPr>
          <p:cNvPr id="18" name="Fond bleu"/>
          <p:cNvSpPr/>
          <p:nvPr/>
        </p:nvSpPr>
        <p:spPr>
          <a:xfrm>
            <a:off x="2781302" y="0"/>
            <a:ext cx="9410700" cy="4603750"/>
          </a:xfrm>
          <a:custGeom>
            <a:avLst/>
            <a:gdLst/>
            <a:ahLst/>
            <a:cxnLst/>
            <a:rect l="l" t="t" r="r" b="b"/>
            <a:pathLst>
              <a:path w="7058025" h="4603750">
                <a:moveTo>
                  <a:pt x="0" y="0"/>
                </a:moveTo>
                <a:lnTo>
                  <a:pt x="7058025" y="0"/>
                </a:lnTo>
                <a:lnTo>
                  <a:pt x="7058025" y="4603625"/>
                </a:lnTo>
                <a:lnTo>
                  <a:pt x="0" y="4603625"/>
                </a:lnTo>
                <a:lnTo>
                  <a:pt x="0" y="0"/>
                </a:lnTo>
                <a:close/>
              </a:path>
            </a:pathLst>
          </a:custGeom>
          <a:solidFill>
            <a:srgbClr val="312E82"/>
          </a:solidFill>
        </p:spPr>
        <p:txBody>
          <a:bodyPr wrap="square" lIns="0" tIns="0" rIns="0" bIns="0" rtlCol="0"/>
          <a:lstStyle/>
          <a:p>
            <a:endParaRPr sz="1800"/>
          </a:p>
        </p:txBody>
      </p:sp>
      <p:sp>
        <p:nvSpPr>
          <p:cNvPr id="4" name="Titre 3"/>
          <p:cNvSpPr>
            <a:spLocks noGrp="1"/>
          </p:cNvSpPr>
          <p:nvPr>
            <p:ph type="title" hasCustomPrompt="1"/>
          </p:nvPr>
        </p:nvSpPr>
        <p:spPr>
          <a:xfrm>
            <a:off x="5814000" y="3127771"/>
            <a:ext cx="6174800" cy="1325563"/>
          </a:xfrm>
          <a:prstGeom prst="rect">
            <a:avLst/>
          </a:prstGeom>
        </p:spPr>
        <p:txBody>
          <a:bodyPr anchor="ctr" anchorCtr="0"/>
          <a:lstStyle>
            <a:lvl1pPr>
              <a:defRPr sz="3200" b="1">
                <a:solidFill>
                  <a:schemeClr val="bg2"/>
                </a:solidFill>
              </a:defRPr>
            </a:lvl1pPr>
          </a:lstStyle>
          <a:p>
            <a:r>
              <a:rPr lang="fr-FR" dirty="0"/>
              <a:t>Cliquez pour ajouter un sous-titre</a:t>
            </a:r>
          </a:p>
        </p:txBody>
      </p:sp>
      <p:pic>
        <p:nvPicPr>
          <p:cNvPr id="24" name="Imag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27902" y="1147000"/>
            <a:ext cx="3164098" cy="1859441"/>
          </a:xfrm>
          <a:prstGeom prst="rect">
            <a:avLst/>
          </a:prstGeom>
        </p:spPr>
      </p:pic>
      <p:pic>
        <p:nvPicPr>
          <p:cNvPr id="25" name="Image 2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79239" y="2"/>
            <a:ext cx="1597290" cy="142049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p>
            <a:r>
              <a:rPr lang="fr-FR"/>
              <a:t>Cliquez et modifiez le titre</a:t>
            </a:r>
          </a:p>
        </p:txBody>
      </p:sp>
      <p:sp>
        <p:nvSpPr>
          <p:cNvPr id="3" name="Espace réservé du texte 2"/>
          <p:cNvSpPr>
            <a:spLocks noGrp="1"/>
          </p:cNvSpPr>
          <p:nvPr>
            <p:ph type="body" sz="half" idx="1"/>
          </p:nvPr>
        </p:nvSpPr>
        <p:spPr>
          <a:xfrm>
            <a:off x="609600" y="1600201"/>
            <a:ext cx="53848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p>
            <a:r>
              <a:rPr lang="fr-FR"/>
              <a:t>Cliquez et modifiez le titre</a:t>
            </a:r>
          </a:p>
        </p:txBody>
      </p:sp>
      <p:sp>
        <p:nvSpPr>
          <p:cNvPr id="3" name="Espace réservé du texte 2"/>
          <p:cNvSpPr>
            <a:spLocks noGrp="1"/>
          </p:cNvSpPr>
          <p:nvPr>
            <p:ph type="body" sz="half" idx="1"/>
          </p:nvPr>
        </p:nvSpPr>
        <p:spPr>
          <a:xfrm>
            <a:off x="609600" y="1600201"/>
            <a:ext cx="53848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197600" y="3938589"/>
            <a:ext cx="5384800" cy="218757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09600" y="274638"/>
            <a:ext cx="10972800" cy="1143000"/>
          </a:xfrm>
          <a:prstGeom prst="rect">
            <a:avLst/>
          </a:prstGeom>
        </p:spPr>
        <p:txBody>
          <a:bodyPr vert="horz"/>
          <a:lstStyle/>
          <a:p>
            <a:r>
              <a:rPr lang="fr-FR"/>
              <a:t>Cliquez et modifiez le titre</a:t>
            </a:r>
          </a:p>
        </p:txBody>
      </p:sp>
      <p:sp>
        <p:nvSpPr>
          <p:cNvPr id="3" name="Espace réservé du contenu 2"/>
          <p:cNvSpPr>
            <a:spLocks noGrp="1"/>
          </p:cNvSpPr>
          <p:nvPr>
            <p:ph sz="quarter" idx="1"/>
          </p:nvPr>
        </p:nvSpPr>
        <p:spPr>
          <a:xfrm>
            <a:off x="609600" y="1600200"/>
            <a:ext cx="5384800" cy="2185988"/>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09600" y="3938589"/>
            <a:ext cx="5384800" cy="218757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3938589"/>
            <a:ext cx="5384800" cy="218757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00" y="274639"/>
            <a:ext cx="10972800" cy="585152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contenu">
    <p:spTree>
      <p:nvGrpSpPr>
        <p:cNvPr id="1" name=""/>
        <p:cNvGrpSpPr/>
        <p:nvPr/>
      </p:nvGrpSpPr>
      <p:grpSpPr>
        <a:xfrm>
          <a:off x="0" y="0"/>
          <a:ext cx="0" cy="0"/>
          <a:chOff x="0" y="0"/>
          <a:chExt cx="0" cy="0"/>
        </a:xfrm>
      </p:grpSpPr>
      <p:sp>
        <p:nvSpPr>
          <p:cNvPr id="15" name="Titre"/>
          <p:cNvSpPr>
            <a:spLocks noGrp="1"/>
          </p:cNvSpPr>
          <p:nvPr>
            <p:ph type="title" hasCustomPrompt="1"/>
          </p:nvPr>
        </p:nvSpPr>
        <p:spPr>
          <a:xfrm>
            <a:off x="779848" y="384280"/>
            <a:ext cx="8508016" cy="781912"/>
          </a:xfrm>
          <a:prstGeom prst="rect">
            <a:avLst/>
          </a:prstGeom>
        </p:spPr>
        <p:txBody>
          <a:bodyPr/>
          <a:lstStyle>
            <a:lvl1pPr>
              <a:defRPr sz="2000" b="1" baseline="0">
                <a:solidFill>
                  <a:schemeClr val="tx1"/>
                </a:solidFill>
              </a:defRPr>
            </a:lvl1pPr>
          </a:lstStyle>
          <a:p>
            <a:r>
              <a:rPr lang="fr-FR" dirty="0"/>
              <a:t>CLIQUEZ POUR AJOUTER LE TITRE DE LA PAGE</a:t>
            </a:r>
          </a:p>
        </p:txBody>
      </p:sp>
      <p:sp>
        <p:nvSpPr>
          <p:cNvPr id="20" name="Corps de texte"/>
          <p:cNvSpPr>
            <a:spLocks noGrp="1"/>
          </p:cNvSpPr>
          <p:nvPr>
            <p:ph type="body" sz="quarter" idx="11" hasCustomPrompt="1"/>
          </p:nvPr>
        </p:nvSpPr>
        <p:spPr>
          <a:xfrm>
            <a:off x="780696" y="2910806"/>
            <a:ext cx="8525019" cy="3300238"/>
          </a:xfrm>
          <a:prstGeom prst="rect">
            <a:avLst/>
          </a:prstGeom>
        </p:spPr>
        <p:txBody>
          <a:bodyPr/>
          <a:lstStyle>
            <a:lvl1pPr>
              <a:defRPr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fr-FR" dirty="0"/>
              <a:t>Cliquez pour ajouter du texte</a:t>
            </a:r>
          </a:p>
        </p:txBody>
      </p:sp>
      <p:sp>
        <p:nvSpPr>
          <p:cNvPr id="19" name="Corps de texte"/>
          <p:cNvSpPr>
            <a:spLocks noGrp="1"/>
          </p:cNvSpPr>
          <p:nvPr>
            <p:ph type="body" sz="quarter" idx="10" hasCustomPrompt="1"/>
          </p:nvPr>
        </p:nvSpPr>
        <p:spPr>
          <a:xfrm>
            <a:off x="780696" y="1390798"/>
            <a:ext cx="8525019" cy="1295400"/>
          </a:xfrm>
          <a:prstGeom prst="rect">
            <a:avLst/>
          </a:prstGeom>
        </p:spPr>
        <p:txBody>
          <a:bodyPr/>
          <a:lstStyle>
            <a:lvl1pPr>
              <a:defRPr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fr-FR" dirty="0"/>
              <a:t>Cliquez pour ajouter du texte</a:t>
            </a: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0681" y="2"/>
            <a:ext cx="841321" cy="465165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contenu double colonne">
    <p:spTree>
      <p:nvGrpSpPr>
        <p:cNvPr id="1" name=""/>
        <p:cNvGrpSpPr/>
        <p:nvPr/>
      </p:nvGrpSpPr>
      <p:grpSpPr>
        <a:xfrm>
          <a:off x="0" y="0"/>
          <a:ext cx="0" cy="0"/>
          <a:chOff x="0" y="0"/>
          <a:chExt cx="0" cy="0"/>
        </a:xfrm>
      </p:grpSpPr>
      <p:sp>
        <p:nvSpPr>
          <p:cNvPr id="15" name="Titre"/>
          <p:cNvSpPr>
            <a:spLocks noGrp="1"/>
          </p:cNvSpPr>
          <p:nvPr>
            <p:ph type="title" hasCustomPrompt="1"/>
          </p:nvPr>
        </p:nvSpPr>
        <p:spPr>
          <a:xfrm>
            <a:off x="779848" y="384280"/>
            <a:ext cx="8508016" cy="781912"/>
          </a:xfrm>
          <a:prstGeom prst="rect">
            <a:avLst/>
          </a:prstGeom>
        </p:spPr>
        <p:txBody>
          <a:bodyPr/>
          <a:lstStyle>
            <a:lvl1pPr>
              <a:defRPr sz="2000" b="1" baseline="0">
                <a:solidFill>
                  <a:schemeClr val="tx1"/>
                </a:solidFill>
              </a:defRPr>
            </a:lvl1pPr>
          </a:lstStyle>
          <a:p>
            <a:r>
              <a:rPr lang="fr-FR" dirty="0"/>
              <a:t>CLIQUEZ POUR AJOUTER LE TITRE DE LA PAGE</a:t>
            </a:r>
          </a:p>
        </p:txBody>
      </p:sp>
      <p:sp>
        <p:nvSpPr>
          <p:cNvPr id="20" name="Corps de texte"/>
          <p:cNvSpPr>
            <a:spLocks noGrp="1"/>
          </p:cNvSpPr>
          <p:nvPr>
            <p:ph type="body" sz="quarter" idx="11" hasCustomPrompt="1"/>
          </p:nvPr>
        </p:nvSpPr>
        <p:spPr>
          <a:xfrm>
            <a:off x="780697" y="1447800"/>
            <a:ext cx="4096105" cy="4763244"/>
          </a:xfrm>
          <a:prstGeom prst="rect">
            <a:avLst/>
          </a:prstGeom>
        </p:spPr>
        <p:txBody>
          <a:bodyPr/>
          <a:lstStyle>
            <a:lvl1pPr>
              <a:defRPr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fr-FR" dirty="0"/>
              <a:t>Cliquez pour ajouter du texte</a:t>
            </a:r>
          </a:p>
        </p:txBody>
      </p:sp>
      <p:sp>
        <p:nvSpPr>
          <p:cNvPr id="6" name="Corps de texte"/>
          <p:cNvSpPr>
            <a:spLocks noGrp="1"/>
          </p:cNvSpPr>
          <p:nvPr>
            <p:ph type="body" sz="quarter" idx="12" hasCustomPrompt="1"/>
          </p:nvPr>
        </p:nvSpPr>
        <p:spPr>
          <a:xfrm>
            <a:off x="5191761" y="1447800"/>
            <a:ext cx="4096105" cy="4763244"/>
          </a:xfrm>
          <a:prstGeom prst="rect">
            <a:avLst/>
          </a:prstGeom>
        </p:spPr>
        <p:txBody>
          <a:bodyPr/>
          <a:lstStyle>
            <a:lvl1pPr>
              <a:defRPr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fr-FR" dirty="0"/>
              <a:t>Cliquez pour ajouter du texte</a:t>
            </a: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0681" y="2"/>
            <a:ext cx="841321" cy="4651651"/>
          </a:xfrm>
          <a:prstGeom prst="rect">
            <a:avLst/>
          </a:prstGeom>
        </p:spPr>
      </p:pic>
    </p:spTree>
    <p:extLst>
      <p:ext uri="{BB962C8B-B14F-4D97-AF65-F5344CB8AC3E}">
        <p14:creationId xmlns:p14="http://schemas.microsoft.com/office/powerpoint/2010/main" val="120699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age Fin">
    <p:bg>
      <p:bgPr>
        <a:solidFill>
          <a:schemeClr val="bg1"/>
        </a:solidFill>
        <a:effectLst/>
      </p:bgPr>
    </p:bg>
    <p:spTree>
      <p:nvGrpSpPr>
        <p:cNvPr id="1" name=""/>
        <p:cNvGrpSpPr/>
        <p:nvPr/>
      </p:nvGrpSpPr>
      <p:grpSpPr>
        <a:xfrm>
          <a:off x="0" y="0"/>
          <a:ext cx="0" cy="0"/>
          <a:chOff x="0" y="0"/>
          <a:chExt cx="0" cy="0"/>
        </a:xfrm>
      </p:grpSpPr>
      <p:sp>
        <p:nvSpPr>
          <p:cNvPr id="16" name="Fond bleu"/>
          <p:cNvSpPr/>
          <p:nvPr/>
        </p:nvSpPr>
        <p:spPr>
          <a:xfrm>
            <a:off x="0" y="0"/>
            <a:ext cx="12192000" cy="6858000"/>
          </a:xfrm>
          <a:custGeom>
            <a:avLst/>
            <a:gdLst/>
            <a:ahLst/>
            <a:cxnLst/>
            <a:rect l="l" t="t" r="r" b="b"/>
            <a:pathLst>
              <a:path w="9144000" h="6858000">
                <a:moveTo>
                  <a:pt x="0" y="0"/>
                </a:moveTo>
                <a:lnTo>
                  <a:pt x="9144000" y="0"/>
                </a:lnTo>
                <a:lnTo>
                  <a:pt x="9144000" y="6857999"/>
                </a:lnTo>
                <a:lnTo>
                  <a:pt x="0" y="6857999"/>
                </a:lnTo>
                <a:lnTo>
                  <a:pt x="0" y="0"/>
                </a:lnTo>
                <a:close/>
              </a:path>
            </a:pathLst>
          </a:custGeom>
          <a:solidFill>
            <a:srgbClr val="312E82"/>
          </a:solidFill>
        </p:spPr>
        <p:txBody>
          <a:bodyPr wrap="square" lIns="0" tIns="0" rIns="0" bIns="0" rtlCol="0"/>
          <a:lstStyle/>
          <a:p>
            <a:endParaRPr sz="1800"/>
          </a:p>
        </p:txBody>
      </p:sp>
      <p:sp>
        <p:nvSpPr>
          <p:cNvPr id="8" name="Espace réservé du texte 2"/>
          <p:cNvSpPr>
            <a:spLocks noGrp="1"/>
          </p:cNvSpPr>
          <p:nvPr>
            <p:ph type="body" sz="quarter" idx="11" hasCustomPrompt="1"/>
          </p:nvPr>
        </p:nvSpPr>
        <p:spPr>
          <a:xfrm>
            <a:off x="5665487" y="2781299"/>
            <a:ext cx="5668479" cy="383741"/>
          </a:xfrm>
          <a:prstGeom prst="rect">
            <a:avLst/>
          </a:prstGeom>
        </p:spPr>
        <p:txBody>
          <a:bodyPr/>
          <a:lstStyle>
            <a:lvl1pPr>
              <a:defRPr b="1" baseline="0">
                <a:solidFill>
                  <a:schemeClr val="bg1"/>
                </a:solidFill>
              </a:defRPr>
            </a:lvl1pPr>
          </a:lstStyle>
          <a:p>
            <a:pPr lvl="0"/>
            <a:r>
              <a:rPr lang="fr-FR" dirty="0"/>
              <a:t>Prénom Nom</a:t>
            </a:r>
          </a:p>
        </p:txBody>
      </p:sp>
      <p:sp>
        <p:nvSpPr>
          <p:cNvPr id="10" name="Espace réservé du texte 2"/>
          <p:cNvSpPr>
            <a:spLocks noGrp="1"/>
          </p:cNvSpPr>
          <p:nvPr>
            <p:ph type="body" sz="quarter" idx="12" hasCustomPrompt="1"/>
          </p:nvPr>
        </p:nvSpPr>
        <p:spPr>
          <a:xfrm>
            <a:off x="5665487" y="3180106"/>
            <a:ext cx="5668479" cy="383741"/>
          </a:xfrm>
          <a:prstGeom prst="rect">
            <a:avLst/>
          </a:prstGeom>
        </p:spPr>
        <p:txBody>
          <a:bodyPr/>
          <a:lstStyle>
            <a:lvl1pPr>
              <a:defRPr b="0" baseline="0">
                <a:solidFill>
                  <a:schemeClr val="bg1"/>
                </a:solidFill>
              </a:defRPr>
            </a:lvl1pPr>
          </a:lstStyle>
          <a:p>
            <a:pPr lvl="0"/>
            <a:r>
              <a:rPr lang="fr-FR" dirty="0"/>
              <a:t>exemple@email.com</a:t>
            </a:r>
          </a:p>
        </p:txBody>
      </p:sp>
      <p:sp>
        <p:nvSpPr>
          <p:cNvPr id="11" name="Espace réservé du texte 2"/>
          <p:cNvSpPr>
            <a:spLocks noGrp="1"/>
          </p:cNvSpPr>
          <p:nvPr>
            <p:ph type="body" sz="quarter" idx="13" hasCustomPrompt="1"/>
          </p:nvPr>
        </p:nvSpPr>
        <p:spPr>
          <a:xfrm>
            <a:off x="5665487" y="3578913"/>
            <a:ext cx="5668479" cy="383741"/>
          </a:xfrm>
          <a:prstGeom prst="rect">
            <a:avLst/>
          </a:prstGeom>
        </p:spPr>
        <p:txBody>
          <a:bodyPr/>
          <a:lstStyle>
            <a:lvl1pPr>
              <a:defRPr b="0" baseline="0">
                <a:solidFill>
                  <a:schemeClr val="bg1"/>
                </a:solidFill>
              </a:defRPr>
            </a:lvl1pPr>
          </a:lstStyle>
          <a:p>
            <a:pPr lvl="0"/>
            <a:r>
              <a:rPr lang="fr-FR" dirty="0"/>
              <a:t>06 xx </a:t>
            </a:r>
            <a:r>
              <a:rPr lang="fr-FR" dirty="0" err="1"/>
              <a:t>xx</a:t>
            </a:r>
            <a:r>
              <a:rPr lang="fr-FR" dirty="0"/>
              <a:t> </a:t>
            </a:r>
            <a:r>
              <a:rPr lang="fr-FR" dirty="0" err="1"/>
              <a:t>xx</a:t>
            </a:r>
            <a:r>
              <a:rPr lang="fr-FR" dirty="0"/>
              <a:t> </a:t>
            </a:r>
            <a:r>
              <a:rPr lang="fr-FR" dirty="0" err="1"/>
              <a:t>xx</a:t>
            </a:r>
            <a:endParaRPr lang="fr-FR" dirty="0"/>
          </a:p>
        </p:txBody>
      </p:sp>
      <p:grpSp>
        <p:nvGrpSpPr>
          <p:cNvPr id="40" name="Groupe 39"/>
          <p:cNvGrpSpPr/>
          <p:nvPr userDrawn="1"/>
        </p:nvGrpSpPr>
        <p:grpSpPr>
          <a:xfrm>
            <a:off x="0" y="3650861"/>
            <a:ext cx="3216618" cy="3207140"/>
            <a:chOff x="0" y="3650861"/>
            <a:chExt cx="3216618" cy="3207140"/>
          </a:xfrm>
        </p:grpSpPr>
        <p:pic>
          <p:nvPicPr>
            <p:cNvPr id="41" name="Image 40"/>
            <p:cNvPicPr>
              <a:picLocks noChangeAspect="1"/>
            </p:cNvPicPr>
            <p:nvPr userDrawn="1"/>
          </p:nvPicPr>
          <p:blipFill rotWithShape="1">
            <a:blip r:embed="rId2">
              <a:extLst>
                <a:ext uri="{28A0092B-C50C-407E-A947-70E740481C1C}">
                  <a14:useLocalDpi xmlns:a14="http://schemas.microsoft.com/office/drawing/2010/main" val="0"/>
                </a:ext>
              </a:extLst>
            </a:blip>
            <a:srcRect l="7486"/>
            <a:stretch/>
          </p:blipFill>
          <p:spPr>
            <a:xfrm>
              <a:off x="0" y="3650861"/>
              <a:ext cx="2064284" cy="1310754"/>
            </a:xfrm>
            <a:prstGeom prst="rect">
              <a:avLst/>
            </a:prstGeom>
          </p:spPr>
        </p:pic>
        <p:pic>
          <p:nvPicPr>
            <p:cNvPr id="42" name="Image 41"/>
            <p:cNvPicPr>
              <a:picLocks noChangeAspect="1"/>
            </p:cNvPicPr>
            <p:nvPr userDrawn="1"/>
          </p:nvPicPr>
          <p:blipFill rotWithShape="1">
            <a:blip r:embed="rId3">
              <a:extLst>
                <a:ext uri="{28A0092B-C50C-407E-A947-70E740481C1C}">
                  <a14:useLocalDpi xmlns:a14="http://schemas.microsoft.com/office/drawing/2010/main" val="0"/>
                </a:ext>
              </a:extLst>
            </a:blip>
            <a:srcRect b="6537"/>
            <a:stretch/>
          </p:blipFill>
          <p:spPr>
            <a:xfrm>
              <a:off x="1905864" y="4772535"/>
              <a:ext cx="1310754" cy="2085466"/>
            </a:xfrm>
            <a:prstGeom prst="rect">
              <a:avLst/>
            </a:prstGeom>
          </p:spPr>
        </p:pic>
        <p:pic>
          <p:nvPicPr>
            <p:cNvPr id="43" name="Image 42"/>
            <p:cNvPicPr>
              <a:picLocks noChangeAspect="1"/>
            </p:cNvPicPr>
            <p:nvPr userDrawn="1"/>
          </p:nvPicPr>
          <p:blipFill rotWithShape="1">
            <a:blip r:embed="rId4">
              <a:extLst>
                <a:ext uri="{28A0092B-C50C-407E-A947-70E740481C1C}">
                  <a14:useLocalDpi xmlns:a14="http://schemas.microsoft.com/office/drawing/2010/main" val="0"/>
                </a:ext>
              </a:extLst>
            </a:blip>
            <a:srcRect l="36486" b="35303"/>
            <a:stretch/>
          </p:blipFill>
          <p:spPr>
            <a:xfrm>
              <a:off x="0" y="5871928"/>
              <a:ext cx="968038" cy="986072"/>
            </a:xfrm>
            <a:prstGeom prst="rect">
              <a:avLst/>
            </a:prstGeom>
          </p:spPr>
        </p:pic>
      </p:grpSp>
      <p:pic>
        <p:nvPicPr>
          <p:cNvPr id="44" name="Image 43"/>
          <p:cNvPicPr>
            <a:picLocks noChangeAspect="1"/>
          </p:cNvPicPr>
          <p:nvPr userDrawn="1"/>
        </p:nvPicPr>
        <p:blipFill rotWithShape="1">
          <a:blip r:embed="rId2">
            <a:extLst>
              <a:ext uri="{28A0092B-C50C-407E-A947-70E740481C1C}">
                <a14:useLocalDpi xmlns:a14="http://schemas.microsoft.com/office/drawing/2010/main" val="0"/>
              </a:ext>
            </a:extLst>
          </a:blip>
          <a:srcRect l="41854"/>
          <a:stretch/>
        </p:blipFill>
        <p:spPr>
          <a:xfrm rot="5400000">
            <a:off x="1896426" y="-6666"/>
            <a:ext cx="1297423" cy="1310754"/>
          </a:xfrm>
          <a:prstGeom prst="rect">
            <a:avLst/>
          </a:prstGeom>
        </p:spPr>
      </p:pic>
      <p:pic>
        <p:nvPicPr>
          <p:cNvPr id="45" name="Image 44"/>
          <p:cNvPicPr>
            <a:picLocks noChangeAspect="1"/>
          </p:cNvPicPr>
          <p:nvPr userDrawn="1"/>
        </p:nvPicPr>
        <p:blipFill rotWithShape="1">
          <a:blip r:embed="rId3">
            <a:extLst>
              <a:ext uri="{28A0092B-C50C-407E-A947-70E740481C1C}">
                <a14:useLocalDpi xmlns:a14="http://schemas.microsoft.com/office/drawing/2010/main" val="0"/>
              </a:ext>
            </a:extLst>
          </a:blip>
          <a:srcRect b="6537"/>
          <a:stretch/>
        </p:blipFill>
        <p:spPr>
          <a:xfrm rot="5400000">
            <a:off x="380730" y="751648"/>
            <a:ext cx="1310754" cy="2085466"/>
          </a:xfrm>
          <a:prstGeom prst="rect">
            <a:avLst/>
          </a:prstGeom>
        </p:spPr>
      </p:pic>
      <p:pic>
        <p:nvPicPr>
          <p:cNvPr id="46" name="Image 45"/>
          <p:cNvPicPr>
            <a:picLocks noChangeAspect="1"/>
          </p:cNvPicPr>
          <p:nvPr userDrawn="1"/>
        </p:nvPicPr>
        <p:blipFill rotWithShape="1">
          <a:blip r:embed="rId4">
            <a:extLst>
              <a:ext uri="{28A0092B-C50C-407E-A947-70E740481C1C}">
                <a14:useLocalDpi xmlns:a14="http://schemas.microsoft.com/office/drawing/2010/main" val="0"/>
              </a:ext>
            </a:extLst>
          </a:blip>
          <a:srcRect l="86801" b="35303"/>
          <a:stretch/>
        </p:blipFill>
        <p:spPr>
          <a:xfrm rot="5400000">
            <a:off x="385823" y="-392448"/>
            <a:ext cx="201177" cy="986072"/>
          </a:xfrm>
          <a:prstGeom prst="rect">
            <a:avLst/>
          </a:prstGeom>
        </p:spPr>
      </p:pic>
      <p:sp>
        <p:nvSpPr>
          <p:cNvPr id="48" name="Logo Université Gustave Eiffel"/>
          <p:cNvSpPr/>
          <p:nvPr userDrawn="1"/>
        </p:nvSpPr>
        <p:spPr>
          <a:xfrm>
            <a:off x="5791200" y="4771682"/>
            <a:ext cx="1911910" cy="399620"/>
          </a:xfrm>
          <a:prstGeom prst="rect">
            <a:avLst/>
          </a:prstGeom>
          <a:blipFill>
            <a:blip r:embed="rId5" cstate="print"/>
            <a:stretch>
              <a:fillRect/>
            </a:stretch>
          </a:blipFill>
        </p:spPr>
        <p:txBody>
          <a:bodyPr wrap="square" lIns="0" tIns="0" rIns="0" bIns="0" rtlCol="0"/>
          <a:lstStyle/>
          <a:p>
            <a:endParaRPr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vert="horz"/>
          <a:lstStyle>
            <a:lvl1pPr>
              <a:defRPr baseline="0">
                <a:solidFill>
                  <a:schemeClr val="tx1">
                    <a:lumMod val="75000"/>
                  </a:schemeClr>
                </a:solidFill>
              </a:defRPr>
            </a:lvl1pPr>
          </a:lstStyle>
          <a:p>
            <a:r>
              <a:rPr lang="fr-FR" dirty="0"/>
              <a:t>Cliquez et modifiez le titre</a:t>
            </a:r>
          </a:p>
        </p:txBody>
      </p:sp>
      <p:sp>
        <p:nvSpPr>
          <p:cNvPr id="3" name="Espace réservé du contenu 2"/>
          <p:cNvSpPr>
            <a:spLocks noGrp="1"/>
          </p:cNvSpPr>
          <p:nvPr>
            <p:ph idx="1"/>
          </p:nvPr>
        </p:nvSpPr>
        <p:spPr>
          <a:xfrm>
            <a:off x="609600" y="1600201"/>
            <a:ext cx="109728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6658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ullets" type="tx">
  <p:cSld name="Title &amp; Bullets">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93727" y="312540"/>
            <a:ext cx="7804548" cy="1518047"/>
          </a:xfrm>
          <a:prstGeom prst="rect">
            <a:avLst/>
          </a:prstGeom>
          <a:noFill/>
          <a:ln>
            <a:noFill/>
          </a:ln>
        </p:spPr>
        <p:txBody>
          <a:bodyPr spcFirstLastPara="1" wrap="square" lIns="71425" tIns="71425" rIns="71425" bIns="71425" anchor="ctr" anchorCtr="0"/>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 name="Google Shape;15;p3"/>
          <p:cNvSpPr txBox="1">
            <a:spLocks noGrp="1"/>
          </p:cNvSpPr>
          <p:nvPr>
            <p:ph type="body" idx="1"/>
          </p:nvPr>
        </p:nvSpPr>
        <p:spPr>
          <a:xfrm>
            <a:off x="2193727" y="1830586"/>
            <a:ext cx="7804548" cy="4420196"/>
          </a:xfrm>
          <a:prstGeom prst="rect">
            <a:avLst/>
          </a:prstGeom>
          <a:noFill/>
          <a:ln>
            <a:noFill/>
          </a:ln>
        </p:spPr>
        <p:txBody>
          <a:bodyPr spcFirstLastPara="1" wrap="square" lIns="71425" tIns="71425" rIns="71425" bIns="71425" anchor="ctr" anchorCtr="0"/>
          <a:lstStyle>
            <a:lvl1pPr marL="171450" lvl="0" indent="-117872" algn="l">
              <a:lnSpc>
                <a:spcPct val="100000"/>
              </a:lnSpc>
              <a:spcBef>
                <a:spcPts val="2213"/>
              </a:spcBef>
              <a:spcAft>
                <a:spcPts val="0"/>
              </a:spcAft>
              <a:buClr>
                <a:srgbClr val="000000"/>
              </a:buClr>
              <a:buSzPts val="1350"/>
              <a:buChar char="•"/>
              <a:defRPr/>
            </a:lvl1pPr>
            <a:lvl2pPr marL="342900" lvl="1" indent="-117872" algn="l">
              <a:lnSpc>
                <a:spcPct val="100000"/>
              </a:lnSpc>
              <a:spcBef>
                <a:spcPts val="2213"/>
              </a:spcBef>
              <a:spcAft>
                <a:spcPts val="0"/>
              </a:spcAft>
              <a:buClr>
                <a:srgbClr val="000000"/>
              </a:buClr>
              <a:buSzPts val="1350"/>
              <a:buChar char="•"/>
              <a:defRPr/>
            </a:lvl2pPr>
            <a:lvl3pPr marL="514350" lvl="2" indent="-117872" algn="l">
              <a:lnSpc>
                <a:spcPct val="100000"/>
              </a:lnSpc>
              <a:spcBef>
                <a:spcPts val="2213"/>
              </a:spcBef>
              <a:spcAft>
                <a:spcPts val="0"/>
              </a:spcAft>
              <a:buClr>
                <a:srgbClr val="000000"/>
              </a:buClr>
              <a:buSzPts val="1350"/>
              <a:buChar char="•"/>
              <a:defRPr/>
            </a:lvl3pPr>
            <a:lvl4pPr marL="685800" lvl="3" indent="-117872" algn="l">
              <a:lnSpc>
                <a:spcPct val="100000"/>
              </a:lnSpc>
              <a:spcBef>
                <a:spcPts val="2213"/>
              </a:spcBef>
              <a:spcAft>
                <a:spcPts val="0"/>
              </a:spcAft>
              <a:buClr>
                <a:srgbClr val="000000"/>
              </a:buClr>
              <a:buSzPts val="1350"/>
              <a:buChar char="•"/>
              <a:defRPr/>
            </a:lvl4pPr>
            <a:lvl5pPr marL="857250" lvl="4" indent="-117872" algn="l">
              <a:lnSpc>
                <a:spcPct val="100000"/>
              </a:lnSpc>
              <a:spcBef>
                <a:spcPts val="2213"/>
              </a:spcBef>
              <a:spcAft>
                <a:spcPts val="0"/>
              </a:spcAft>
              <a:buClr>
                <a:srgbClr val="000000"/>
              </a:buClr>
              <a:buSzPts val="1350"/>
              <a:buChar char="•"/>
              <a:defRPr/>
            </a:lvl5pPr>
            <a:lvl6pPr marL="1028700" lvl="5" indent="-117872" algn="l">
              <a:lnSpc>
                <a:spcPct val="100000"/>
              </a:lnSpc>
              <a:spcBef>
                <a:spcPts val="2213"/>
              </a:spcBef>
              <a:spcAft>
                <a:spcPts val="0"/>
              </a:spcAft>
              <a:buClr>
                <a:srgbClr val="000000"/>
              </a:buClr>
              <a:buSzPts val="1350"/>
              <a:buChar char="•"/>
              <a:defRPr/>
            </a:lvl6pPr>
            <a:lvl7pPr marL="1200150" lvl="6" indent="-117872" algn="l">
              <a:lnSpc>
                <a:spcPct val="100000"/>
              </a:lnSpc>
              <a:spcBef>
                <a:spcPts val="2213"/>
              </a:spcBef>
              <a:spcAft>
                <a:spcPts val="0"/>
              </a:spcAft>
              <a:buClr>
                <a:srgbClr val="000000"/>
              </a:buClr>
              <a:buSzPts val="1350"/>
              <a:buChar char="•"/>
              <a:defRPr/>
            </a:lvl7pPr>
            <a:lvl8pPr marL="1371600" lvl="7" indent="-117872" algn="l">
              <a:lnSpc>
                <a:spcPct val="100000"/>
              </a:lnSpc>
              <a:spcBef>
                <a:spcPts val="2213"/>
              </a:spcBef>
              <a:spcAft>
                <a:spcPts val="0"/>
              </a:spcAft>
              <a:buClr>
                <a:srgbClr val="000000"/>
              </a:buClr>
              <a:buSzPts val="1350"/>
              <a:buChar char="•"/>
              <a:defRPr/>
            </a:lvl8pPr>
            <a:lvl9pPr marL="1543050" lvl="8" indent="-117872" algn="l">
              <a:lnSpc>
                <a:spcPct val="100000"/>
              </a:lnSpc>
              <a:spcBef>
                <a:spcPts val="2213"/>
              </a:spcBef>
              <a:spcAft>
                <a:spcPts val="0"/>
              </a:spcAft>
              <a:buClr>
                <a:srgbClr val="000000"/>
              </a:buClr>
              <a:buSzPts val="1350"/>
              <a:buChar char="•"/>
              <a:defRPr/>
            </a:lvl9pPr>
          </a:lstStyle>
          <a:p>
            <a:endParaRPr/>
          </a:p>
        </p:txBody>
      </p:sp>
      <p:sp>
        <p:nvSpPr>
          <p:cNvPr id="16" name="Google Shape;16;p3"/>
          <p:cNvSpPr txBox="1">
            <a:spLocks noGrp="1"/>
          </p:cNvSpPr>
          <p:nvPr>
            <p:ph type="sldNum" idx="12"/>
          </p:nvPr>
        </p:nvSpPr>
        <p:spPr>
          <a:xfrm>
            <a:off x="5967908" y="6505277"/>
            <a:ext cx="247256" cy="255588"/>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vl1pPr>
            <a:lvl2pPr marL="0" lvl="1" indent="0" algn="ctr">
              <a:lnSpc>
                <a:spcPct val="100000"/>
              </a:lnSpc>
              <a:spcBef>
                <a:spcPts val="0"/>
              </a:spcBef>
              <a:spcAft>
                <a:spcPts val="0"/>
              </a:spcAft>
              <a:buClr>
                <a:srgbClr val="000000"/>
              </a:buClr>
              <a:buSzPts val="2400"/>
              <a:buFont typeface="Helvetica Neue Light"/>
              <a:buNone/>
              <a:defRPr sz="900"/>
            </a:lvl2pPr>
            <a:lvl3pPr marL="0" lvl="2" indent="0" algn="ctr">
              <a:lnSpc>
                <a:spcPct val="100000"/>
              </a:lnSpc>
              <a:spcBef>
                <a:spcPts val="0"/>
              </a:spcBef>
              <a:spcAft>
                <a:spcPts val="0"/>
              </a:spcAft>
              <a:buClr>
                <a:srgbClr val="000000"/>
              </a:buClr>
              <a:buSzPts val="2400"/>
              <a:buFont typeface="Helvetica Neue Light"/>
              <a:buNone/>
              <a:defRPr sz="900"/>
            </a:lvl3pPr>
            <a:lvl4pPr marL="0" lvl="3" indent="0" algn="ctr">
              <a:lnSpc>
                <a:spcPct val="100000"/>
              </a:lnSpc>
              <a:spcBef>
                <a:spcPts val="0"/>
              </a:spcBef>
              <a:spcAft>
                <a:spcPts val="0"/>
              </a:spcAft>
              <a:buClr>
                <a:srgbClr val="000000"/>
              </a:buClr>
              <a:buSzPts val="2400"/>
              <a:buFont typeface="Helvetica Neue Light"/>
              <a:buNone/>
              <a:defRPr sz="900"/>
            </a:lvl4pPr>
            <a:lvl5pPr marL="0" lvl="4" indent="0" algn="ctr">
              <a:lnSpc>
                <a:spcPct val="100000"/>
              </a:lnSpc>
              <a:spcBef>
                <a:spcPts val="0"/>
              </a:spcBef>
              <a:spcAft>
                <a:spcPts val="0"/>
              </a:spcAft>
              <a:buClr>
                <a:srgbClr val="000000"/>
              </a:buClr>
              <a:buSzPts val="2400"/>
              <a:buFont typeface="Helvetica Neue Light"/>
              <a:buNone/>
              <a:defRPr sz="900"/>
            </a:lvl5pPr>
            <a:lvl6pPr marL="0" lvl="5" indent="0" algn="ctr">
              <a:lnSpc>
                <a:spcPct val="100000"/>
              </a:lnSpc>
              <a:spcBef>
                <a:spcPts val="0"/>
              </a:spcBef>
              <a:spcAft>
                <a:spcPts val="0"/>
              </a:spcAft>
              <a:buClr>
                <a:srgbClr val="000000"/>
              </a:buClr>
              <a:buSzPts val="2400"/>
              <a:buFont typeface="Helvetica Neue Light"/>
              <a:buNone/>
              <a:defRPr sz="900"/>
            </a:lvl6pPr>
            <a:lvl7pPr marL="0" lvl="6" indent="0" algn="ctr">
              <a:lnSpc>
                <a:spcPct val="100000"/>
              </a:lnSpc>
              <a:spcBef>
                <a:spcPts val="0"/>
              </a:spcBef>
              <a:spcAft>
                <a:spcPts val="0"/>
              </a:spcAft>
              <a:buClr>
                <a:srgbClr val="000000"/>
              </a:buClr>
              <a:buSzPts val="2400"/>
              <a:buFont typeface="Helvetica Neue Light"/>
              <a:buNone/>
              <a:defRPr sz="900"/>
            </a:lvl7pPr>
            <a:lvl8pPr marL="0" lvl="7" indent="0" algn="ctr">
              <a:lnSpc>
                <a:spcPct val="100000"/>
              </a:lnSpc>
              <a:spcBef>
                <a:spcPts val="0"/>
              </a:spcBef>
              <a:spcAft>
                <a:spcPts val="0"/>
              </a:spcAft>
              <a:buClr>
                <a:srgbClr val="000000"/>
              </a:buClr>
              <a:buSzPts val="2400"/>
              <a:buFont typeface="Helvetica Neue Light"/>
              <a:buNone/>
              <a:defRPr sz="900"/>
            </a:lvl8pPr>
            <a:lvl9pPr marL="0" lvl="8" indent="0" algn="ctr">
              <a:lnSpc>
                <a:spcPct val="100000"/>
              </a:lnSpc>
              <a:spcBef>
                <a:spcPts val="0"/>
              </a:spcBef>
              <a:spcAft>
                <a:spcPts val="0"/>
              </a:spcAft>
              <a:buClr>
                <a:srgbClr val="000000"/>
              </a:buClr>
              <a:buSzPts val="2400"/>
              <a:buFont typeface="Helvetica Neue Light"/>
              <a:buNone/>
              <a:defRPr sz="900"/>
            </a:lvl9pPr>
          </a:lstStyle>
          <a:p>
            <a:fld id="{00000000-1234-1234-1234-123412341234}" type="slidenum">
              <a:rPr lang="uk-UA" smtClean="0"/>
              <a:pPr/>
              <a:t>‹N°›</a:t>
            </a:fld>
            <a:endParaRPr lang="uk-UA"/>
          </a:p>
        </p:txBody>
      </p:sp>
    </p:spTree>
    <p:extLst>
      <p:ext uri="{BB962C8B-B14F-4D97-AF65-F5344CB8AC3E}">
        <p14:creationId xmlns:p14="http://schemas.microsoft.com/office/powerpoint/2010/main" val="341962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400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a:prstGeom prst="rect">
            <a:avLst/>
          </a:prstGeom>
        </p:spPr>
        <p:txBody>
          <a:bodyPr vert="horz"/>
          <a:lstStyle/>
          <a:p>
            <a:r>
              <a:rPr lang="fr-FR"/>
              <a:t>Cliquez et modifiez le titre</a:t>
            </a:r>
          </a:p>
        </p:txBody>
      </p:sp>
      <p:sp>
        <p:nvSpPr>
          <p:cNvPr id="3" name="Sous-titr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12.png"/><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44200" y="6400800"/>
            <a:ext cx="1228784" cy="253981"/>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4" r:id="rId2"/>
    <p:sldLayoutId id="2147483662" r:id="rId3"/>
    <p:sldLayoutId id="2147483667" r:id="rId4"/>
    <p:sldLayoutId id="2147483665" r:id="rId5"/>
    <p:sldLayoutId id="2147483684" r:id="rId6"/>
    <p:sldLayoutId id="2147483690" r:id="rId7"/>
    <p:sldLayoutId id="2147483691"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Image 15"/>
          <p:cNvPicPr>
            <a:picLocks noChangeAspect="1"/>
          </p:cNvPicPr>
          <p:nvPr userDrawn="1"/>
        </p:nvPicPr>
        <p:blipFill>
          <a:blip r:embed="rId17"/>
          <a:srcRect/>
          <a:stretch>
            <a:fillRect/>
          </a:stretch>
        </p:blipFill>
        <p:spPr bwMode="auto">
          <a:xfrm>
            <a:off x="1" y="6172200"/>
            <a:ext cx="2620433" cy="685800"/>
          </a:xfrm>
          <a:prstGeom prst="rect">
            <a:avLst/>
          </a:prstGeom>
          <a:noFill/>
          <a:ln w="9525">
            <a:noFill/>
            <a:miter lim="800000"/>
            <a:headEnd/>
            <a:tailEnd/>
          </a:ln>
        </p:spPr>
      </p:pic>
    </p:spTree>
    <p:extLst>
      <p:ext uri="{BB962C8B-B14F-4D97-AF65-F5344CB8AC3E}">
        <p14:creationId xmlns:p14="http://schemas.microsoft.com/office/powerpoint/2010/main" val="62717735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lvmt.fr/en/chaires/logistics-city-sogaris/" TargetMode="Externa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https://www.legifrance.gouv.fr/affichCodeArticle.do?cidTexte=LEGITEXT000023086525&amp;idArticle=LEGIARTI000023069552&amp;dateTexte=&amp;categorieLien=cid"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hyperlink" Target="https://www.ecommercemobilities.com/"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04800" y="2426019"/>
            <a:ext cx="7162800" cy="1302023"/>
          </a:xfrm>
          <a:prstGeom prst="rect">
            <a:avLst/>
          </a:prstGeom>
          <a:noFill/>
        </p:spPr>
        <p:txBody>
          <a:bodyPr wrap="square" rtlCol="0">
            <a:spAutoFit/>
          </a:bodyPr>
          <a:lstStyle/>
          <a:p>
            <a:pPr algn="ctr">
              <a:lnSpc>
                <a:spcPct val="115000"/>
              </a:lnSpc>
            </a:pPr>
            <a:r>
              <a:rPr lang="fr-FR" sz="3600" dirty="0">
                <a:solidFill>
                  <a:schemeClr val="bg2"/>
                </a:solidFill>
                <a:effectLst/>
                <a:ea typeface="Calibri" panose="020F0502020204030204" pitchFamily="34" charset="0"/>
              </a:rPr>
              <a:t>Les livreurs des plateformes, nouveau prolétariat français</a:t>
            </a:r>
            <a:endParaRPr lang="fr-FR" sz="3600" dirty="0">
              <a:solidFill>
                <a:schemeClr val="bg2"/>
              </a:solidFill>
              <a:effectLst/>
              <a:ea typeface="Arial" panose="020B0604020202020204" pitchFamily="34" charset="0"/>
            </a:endParaRPr>
          </a:p>
        </p:txBody>
      </p:sp>
      <p:sp>
        <p:nvSpPr>
          <p:cNvPr id="2" name="Rectangle 1"/>
          <p:cNvSpPr/>
          <p:nvPr/>
        </p:nvSpPr>
        <p:spPr>
          <a:xfrm>
            <a:off x="5181600" y="359151"/>
            <a:ext cx="6553200" cy="1631216"/>
          </a:xfrm>
          <a:prstGeom prst="rect">
            <a:avLst/>
          </a:prstGeom>
        </p:spPr>
        <p:txBody>
          <a:bodyPr wrap="square">
            <a:spAutoFit/>
          </a:bodyPr>
          <a:lstStyle/>
          <a:p>
            <a:br>
              <a:rPr lang="fr-FR" sz="2000" dirty="0">
                <a:effectLst/>
                <a:latin typeface="Calibri" panose="020F0502020204030204" pitchFamily="34" charset="0"/>
              </a:rPr>
            </a:br>
            <a:endParaRPr lang="fr-FR" sz="2000" dirty="0">
              <a:effectLst/>
              <a:latin typeface="Calibri" panose="020F0502020204030204" pitchFamily="34" charset="0"/>
            </a:endParaRPr>
          </a:p>
          <a:p>
            <a:pPr algn="ctr"/>
            <a:r>
              <a:rPr lang="fr-FR" sz="2000" dirty="0">
                <a:solidFill>
                  <a:srgbClr val="000000"/>
                </a:solidFill>
                <a:effectLst/>
                <a:latin typeface="Calibri" panose="020F0502020204030204" pitchFamily="34" charset="0"/>
              </a:rPr>
              <a:t> </a:t>
            </a:r>
            <a:r>
              <a:rPr lang="fr-FR" sz="2000" spc="10" dirty="0">
                <a:solidFill>
                  <a:srgbClr val="000000"/>
                </a:solidFill>
                <a:effectLst/>
                <a:ea typeface="Calibri" panose="020F0502020204030204" pitchFamily="34" charset="0"/>
                <a:cs typeface="Times New Roman" panose="02020603050405020304" pitchFamily="18" charset="0"/>
              </a:rPr>
              <a:t>IHEDATE</a:t>
            </a:r>
          </a:p>
          <a:p>
            <a:pPr algn="ctr"/>
            <a:r>
              <a:rPr lang="fr-FR" sz="2000" spc="10" dirty="0">
                <a:solidFill>
                  <a:srgbClr val="000000"/>
                </a:solidFill>
                <a:cs typeface="Times New Roman" panose="02020603050405020304" pitchFamily="18" charset="0"/>
              </a:rPr>
              <a:t>Clermont-Ferrand</a:t>
            </a:r>
            <a:endParaRPr lang="fr-FR" sz="2000" dirty="0">
              <a:solidFill>
                <a:srgbClr val="000000"/>
              </a:solidFill>
              <a:effectLst/>
            </a:endParaRPr>
          </a:p>
          <a:p>
            <a:pPr algn="ctr"/>
            <a:r>
              <a:rPr lang="fr-FR" sz="2000" dirty="0">
                <a:solidFill>
                  <a:srgbClr val="000000"/>
                </a:solidFill>
                <a:effectLst/>
              </a:rPr>
              <a:t>13 novembre </a:t>
            </a:r>
            <a:r>
              <a:rPr lang="fr-FR" sz="2000" spc="100" dirty="0">
                <a:solidFill>
                  <a:srgbClr val="000000"/>
                </a:solidFill>
                <a:ea typeface="Calibri" charset="0"/>
                <a:cs typeface="Calibri" panose="020F0502020204030204" pitchFamily="34" charset="0"/>
              </a:rPr>
              <a:t>2025</a:t>
            </a:r>
            <a:endParaRPr lang="fr-FR" sz="2000" dirty="0">
              <a:solidFill>
                <a:srgbClr val="000000"/>
              </a:solidFill>
              <a:effectLst/>
              <a:ea typeface="Calibri" charset="0"/>
              <a:cs typeface="Calibri" panose="020F0502020204030204" pitchFamily="34" charset="0"/>
            </a:endParaRPr>
          </a:p>
        </p:txBody>
      </p:sp>
      <p:pic>
        <p:nvPicPr>
          <p:cNvPr id="5" name="Image 4">
            <a:extLst>
              <a:ext uri="{FF2B5EF4-FFF2-40B4-BE49-F238E27FC236}">
                <a16:creationId xmlns:a16="http://schemas.microsoft.com/office/drawing/2014/main" id="{9DABA36B-1739-17C0-B891-2DE97A5A5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59151"/>
            <a:ext cx="4343400" cy="1144049"/>
          </a:xfrm>
          <a:prstGeom prst="rect">
            <a:avLst/>
          </a:prstGeom>
        </p:spPr>
      </p:pic>
    </p:spTree>
    <p:extLst>
      <p:ext uri="{BB962C8B-B14F-4D97-AF65-F5344CB8AC3E}">
        <p14:creationId xmlns:p14="http://schemas.microsoft.com/office/powerpoint/2010/main" val="2472114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7196BD2-FE12-D8C5-769F-809B38F55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074"/>
            <a:ext cx="9906000" cy="6720926"/>
          </a:xfrm>
          <a:prstGeom prst="rect">
            <a:avLst/>
          </a:prstGeom>
        </p:spPr>
      </p:pic>
      <p:sp>
        <p:nvSpPr>
          <p:cNvPr id="6" name="ZoneTexte 5">
            <a:extLst>
              <a:ext uri="{FF2B5EF4-FFF2-40B4-BE49-F238E27FC236}">
                <a16:creationId xmlns:a16="http://schemas.microsoft.com/office/drawing/2014/main" id="{A6D50A6C-18C1-579C-B744-45D72EEB9D76}"/>
              </a:ext>
            </a:extLst>
          </p:cNvPr>
          <p:cNvSpPr txBox="1"/>
          <p:nvPr/>
        </p:nvSpPr>
        <p:spPr>
          <a:xfrm>
            <a:off x="8839200" y="5867400"/>
            <a:ext cx="1370888" cy="369332"/>
          </a:xfrm>
          <a:prstGeom prst="rect">
            <a:avLst/>
          </a:prstGeom>
          <a:noFill/>
        </p:spPr>
        <p:txBody>
          <a:bodyPr wrap="none" rtlCol="0">
            <a:spAutoFit/>
          </a:bodyPr>
          <a:lstStyle/>
          <a:p>
            <a:r>
              <a:rPr lang="fr-FR" dirty="0"/>
              <a:t>ARPE, 2025</a:t>
            </a:r>
          </a:p>
        </p:txBody>
      </p:sp>
      <p:sp>
        <p:nvSpPr>
          <p:cNvPr id="2" name="ZoneTexte 1">
            <a:extLst>
              <a:ext uri="{FF2B5EF4-FFF2-40B4-BE49-F238E27FC236}">
                <a16:creationId xmlns:a16="http://schemas.microsoft.com/office/drawing/2014/main" id="{7D729408-D7E5-AAD2-6604-77A4A25CD2A2}"/>
              </a:ext>
            </a:extLst>
          </p:cNvPr>
          <p:cNvSpPr txBox="1"/>
          <p:nvPr/>
        </p:nvSpPr>
        <p:spPr>
          <a:xfrm>
            <a:off x="8571788" y="1767639"/>
            <a:ext cx="3276600" cy="1200329"/>
          </a:xfrm>
          <a:prstGeom prst="rect">
            <a:avLst/>
          </a:prstGeom>
          <a:noFill/>
        </p:spPr>
        <p:txBody>
          <a:bodyPr wrap="square" rtlCol="0">
            <a:spAutoFit/>
          </a:bodyPr>
          <a:lstStyle/>
          <a:p>
            <a:r>
              <a:rPr lang="fr-FR" sz="2400" dirty="0">
                <a:solidFill>
                  <a:schemeClr val="tx2"/>
                </a:solidFill>
              </a:rPr>
              <a:t>Revenu moyen par course : autour de 5 euros</a:t>
            </a:r>
          </a:p>
        </p:txBody>
      </p:sp>
    </p:spTree>
    <p:extLst>
      <p:ext uri="{BB962C8B-B14F-4D97-AF65-F5344CB8AC3E}">
        <p14:creationId xmlns:p14="http://schemas.microsoft.com/office/powerpoint/2010/main" val="1413780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F15DF04B-D58D-46A0-E0E2-27BA568E6B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37924"/>
            <a:ext cx="9627856" cy="6430962"/>
          </a:xfrm>
        </p:spPr>
      </p:pic>
      <p:sp>
        <p:nvSpPr>
          <p:cNvPr id="8" name="ZoneTexte 7">
            <a:extLst>
              <a:ext uri="{FF2B5EF4-FFF2-40B4-BE49-F238E27FC236}">
                <a16:creationId xmlns:a16="http://schemas.microsoft.com/office/drawing/2014/main" id="{48F272F4-13D3-51BA-1A61-B79F4D2E8F06}"/>
              </a:ext>
            </a:extLst>
          </p:cNvPr>
          <p:cNvSpPr txBox="1"/>
          <p:nvPr/>
        </p:nvSpPr>
        <p:spPr>
          <a:xfrm>
            <a:off x="10351412" y="5334000"/>
            <a:ext cx="1370888" cy="369332"/>
          </a:xfrm>
          <a:prstGeom prst="rect">
            <a:avLst/>
          </a:prstGeom>
          <a:noFill/>
        </p:spPr>
        <p:txBody>
          <a:bodyPr wrap="none" rtlCol="0">
            <a:spAutoFit/>
          </a:bodyPr>
          <a:lstStyle/>
          <a:p>
            <a:r>
              <a:rPr lang="fr-FR" dirty="0"/>
              <a:t>ARPE, 2025</a:t>
            </a:r>
          </a:p>
        </p:txBody>
      </p:sp>
      <p:sp>
        <p:nvSpPr>
          <p:cNvPr id="2" name="ZoneTexte 1">
            <a:extLst>
              <a:ext uri="{FF2B5EF4-FFF2-40B4-BE49-F238E27FC236}">
                <a16:creationId xmlns:a16="http://schemas.microsoft.com/office/drawing/2014/main" id="{7CB67FB1-B214-A5E8-9540-C4A5496D648E}"/>
              </a:ext>
            </a:extLst>
          </p:cNvPr>
          <p:cNvSpPr txBox="1"/>
          <p:nvPr/>
        </p:nvSpPr>
        <p:spPr>
          <a:xfrm>
            <a:off x="9627856" y="1600200"/>
            <a:ext cx="2411744" cy="1569660"/>
          </a:xfrm>
          <a:prstGeom prst="rect">
            <a:avLst/>
          </a:prstGeom>
          <a:noFill/>
        </p:spPr>
        <p:txBody>
          <a:bodyPr wrap="square" rtlCol="0">
            <a:spAutoFit/>
          </a:bodyPr>
          <a:lstStyle/>
          <a:p>
            <a:r>
              <a:rPr lang="fr-FR" sz="2400" dirty="0">
                <a:solidFill>
                  <a:schemeClr val="tx2"/>
                </a:solidFill>
              </a:rPr>
              <a:t>Revenu horaire hors temps d’attente : 20 à 25 euros</a:t>
            </a:r>
          </a:p>
        </p:txBody>
      </p:sp>
    </p:spTree>
    <p:extLst>
      <p:ext uri="{BB962C8B-B14F-4D97-AF65-F5344CB8AC3E}">
        <p14:creationId xmlns:p14="http://schemas.microsoft.com/office/powerpoint/2010/main" val="544635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DD4993-D41B-3F4B-DA52-36114BE01D86}"/>
              </a:ext>
            </a:extLst>
          </p:cNvPr>
          <p:cNvSpPr>
            <a:spLocks noGrp="1"/>
          </p:cNvSpPr>
          <p:nvPr>
            <p:ph type="title"/>
          </p:nvPr>
        </p:nvSpPr>
        <p:spPr>
          <a:xfrm>
            <a:off x="228600" y="115312"/>
            <a:ext cx="10972800" cy="1143000"/>
          </a:xfrm>
        </p:spPr>
        <p:txBody>
          <a:bodyPr/>
          <a:lstStyle/>
          <a:p>
            <a:pPr>
              <a:spcBef>
                <a:spcPts val="600"/>
              </a:spcBef>
            </a:pPr>
            <a:r>
              <a:rPr lang="fr-FR" sz="3600" dirty="0">
                <a:solidFill>
                  <a:schemeClr val="tx1">
                    <a:lumMod val="75000"/>
                  </a:schemeClr>
                </a:solidFill>
              </a:rPr>
              <a:t>Enquêtes livreurs des plateformes à Paris (chaire </a:t>
            </a:r>
            <a:r>
              <a:rPr lang="fr-FR" sz="3600" dirty="0" err="1">
                <a:solidFill>
                  <a:schemeClr val="tx1">
                    <a:lumMod val="75000"/>
                  </a:schemeClr>
                </a:solidFill>
              </a:rPr>
              <a:t>Logistics</a:t>
            </a:r>
            <a:r>
              <a:rPr lang="fr-FR" sz="3600" dirty="0">
                <a:solidFill>
                  <a:schemeClr val="tx1">
                    <a:lumMod val="75000"/>
                  </a:schemeClr>
                </a:solidFill>
              </a:rPr>
              <a:t> City)</a:t>
            </a:r>
            <a:br>
              <a:rPr lang="fr-FR" sz="3600" dirty="0">
                <a:solidFill>
                  <a:schemeClr val="tx1">
                    <a:lumMod val="75000"/>
                  </a:schemeClr>
                </a:solidFill>
              </a:rPr>
            </a:br>
            <a:r>
              <a:rPr lang="fr-FR" sz="3600" dirty="0">
                <a:solidFill>
                  <a:schemeClr val="tx1">
                    <a:lumMod val="75000"/>
                  </a:schemeClr>
                </a:solidFill>
              </a:rPr>
              <a:t>- 2016 à 2022 </a:t>
            </a:r>
            <a:br>
              <a:rPr lang="fr-FR" sz="2400" dirty="0">
                <a:solidFill>
                  <a:schemeClr val="tx1">
                    <a:lumMod val="75000"/>
                  </a:schemeClr>
                </a:solidFill>
              </a:rPr>
            </a:br>
            <a:r>
              <a:rPr lang="fr-FR" sz="3600" dirty="0">
                <a:solidFill>
                  <a:schemeClr val="tx1">
                    <a:lumMod val="75000"/>
                  </a:schemeClr>
                </a:solidFill>
              </a:rPr>
              <a:t>- Octobre 2025 Paris et Lyon</a:t>
            </a:r>
            <a:br>
              <a:rPr lang="fr-FR" sz="3600" dirty="0">
                <a:solidFill>
                  <a:schemeClr val="tx1">
                    <a:lumMod val="75000"/>
                  </a:schemeClr>
                </a:solidFill>
              </a:rPr>
            </a:br>
            <a:r>
              <a:rPr lang="fr-FR" sz="3600" dirty="0">
                <a:solidFill>
                  <a:schemeClr val="tx1">
                    <a:lumMod val="75000"/>
                  </a:schemeClr>
                </a:solidFill>
              </a:rPr>
              <a:t>- </a:t>
            </a:r>
            <a:r>
              <a:rPr lang="fr-FR" sz="3600" dirty="0"/>
              <a:t>P</a:t>
            </a:r>
            <a:r>
              <a:rPr lang="fr-FR" sz="3600" dirty="0">
                <a:solidFill>
                  <a:schemeClr val="tx1">
                    <a:lumMod val="75000"/>
                  </a:schemeClr>
                </a:solidFill>
              </a:rPr>
              <a:t>révu 2026 Paris et Lyon</a:t>
            </a:r>
            <a:endParaRPr lang="fr-FR" sz="2400" dirty="0">
              <a:solidFill>
                <a:schemeClr val="tx1">
                  <a:lumMod val="75000"/>
                </a:schemeClr>
              </a:solidFill>
            </a:endParaRPr>
          </a:p>
        </p:txBody>
      </p:sp>
      <p:pic>
        <p:nvPicPr>
          <p:cNvPr id="4" name="Image 3">
            <a:extLst>
              <a:ext uri="{FF2B5EF4-FFF2-40B4-BE49-F238E27FC236}">
                <a16:creationId xmlns:a16="http://schemas.microsoft.com/office/drawing/2014/main" id="{DEC40769-4D6E-F596-FF9C-60BE644C1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124200"/>
            <a:ext cx="4918112" cy="3580959"/>
          </a:xfrm>
          <a:prstGeom prst="rect">
            <a:avLst/>
          </a:prstGeom>
        </p:spPr>
      </p:pic>
      <p:sp>
        <p:nvSpPr>
          <p:cNvPr id="8" name="ZoneTexte 7">
            <a:extLst>
              <a:ext uri="{FF2B5EF4-FFF2-40B4-BE49-F238E27FC236}">
                <a16:creationId xmlns:a16="http://schemas.microsoft.com/office/drawing/2014/main" id="{3711FC37-4CBB-5987-EBCA-D2EBD83C0086}"/>
              </a:ext>
            </a:extLst>
          </p:cNvPr>
          <p:cNvSpPr txBox="1"/>
          <p:nvPr/>
        </p:nvSpPr>
        <p:spPr>
          <a:xfrm>
            <a:off x="5943600" y="3124200"/>
            <a:ext cx="5791200" cy="3046988"/>
          </a:xfrm>
          <a:prstGeom prst="rect">
            <a:avLst/>
          </a:prstGeom>
          <a:noFill/>
        </p:spPr>
        <p:txBody>
          <a:bodyPr wrap="square" rtlCol="0">
            <a:spAutoFit/>
          </a:bodyPr>
          <a:lstStyle/>
          <a:p>
            <a:pPr marL="342900" indent="-342900">
              <a:buFont typeface="Arial" panose="020B0604020202020204" pitchFamily="34" charset="0"/>
              <a:buChar char="•"/>
            </a:pPr>
            <a:r>
              <a:rPr lang="fr-FR" sz="2400" dirty="0">
                <a:solidFill>
                  <a:srgbClr val="000000"/>
                </a:solidFill>
              </a:rPr>
              <a:t>Méthode : enquête </a:t>
            </a:r>
            <a:r>
              <a:rPr lang="fr-FR" sz="2400" u="sng" dirty="0">
                <a:solidFill>
                  <a:srgbClr val="000000"/>
                </a:solidFill>
              </a:rPr>
              <a:t>sur le terrain </a:t>
            </a:r>
            <a:r>
              <a:rPr lang="fr-FR" sz="2400" dirty="0">
                <a:solidFill>
                  <a:srgbClr val="000000"/>
                </a:solidFill>
              </a:rPr>
              <a:t>aléatoire et systématique</a:t>
            </a:r>
          </a:p>
          <a:p>
            <a:pPr marL="342900" indent="-342900">
              <a:buFont typeface="Arial" panose="020B0604020202020204" pitchFamily="34" charset="0"/>
              <a:buChar char="•"/>
            </a:pPr>
            <a:r>
              <a:rPr lang="fr-FR" sz="2400" dirty="0">
                <a:solidFill>
                  <a:srgbClr val="000000"/>
                </a:solidFill>
              </a:rPr>
              <a:t>500 - 700 enquêtés chaque année</a:t>
            </a:r>
          </a:p>
          <a:p>
            <a:pPr marL="342900" indent="-342900">
              <a:buFont typeface="Arial" panose="020B0604020202020204" pitchFamily="34" charset="0"/>
              <a:buChar char="•"/>
            </a:pPr>
            <a:r>
              <a:rPr lang="fr-FR" sz="2400" dirty="0">
                <a:solidFill>
                  <a:srgbClr val="000000"/>
                </a:solidFill>
              </a:rPr>
              <a:t>Tronc commun au questionnaire depuis 2016, avec des focus ou questions liées à l’actualité</a:t>
            </a:r>
          </a:p>
          <a:p>
            <a:pPr marL="342900" indent="-342900">
              <a:buFont typeface="Arial" panose="020B0604020202020204" pitchFamily="34" charset="0"/>
              <a:buChar char="•"/>
            </a:pPr>
            <a:r>
              <a:rPr lang="fr-FR" sz="2400" dirty="0">
                <a:solidFill>
                  <a:srgbClr val="000000"/>
                </a:solidFill>
              </a:rPr>
              <a:t>Enquête 2025 sur sécurité routière, enquête 2026 sur santé</a:t>
            </a:r>
          </a:p>
        </p:txBody>
      </p:sp>
    </p:spTree>
    <p:extLst>
      <p:ext uri="{BB962C8B-B14F-4D97-AF65-F5344CB8AC3E}">
        <p14:creationId xmlns:p14="http://schemas.microsoft.com/office/powerpoint/2010/main" val="1597089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EBBF6-A73F-E087-D3D8-02107DC05448}"/>
              </a:ext>
            </a:extLst>
          </p:cNvPr>
          <p:cNvSpPr>
            <a:spLocks noGrp="1"/>
          </p:cNvSpPr>
          <p:nvPr>
            <p:ph type="title"/>
          </p:nvPr>
        </p:nvSpPr>
        <p:spPr>
          <a:xfrm>
            <a:off x="381000" y="274638"/>
            <a:ext cx="10972800" cy="1143000"/>
          </a:xfrm>
        </p:spPr>
        <p:txBody>
          <a:bodyPr/>
          <a:lstStyle/>
          <a:p>
            <a:r>
              <a:rPr lang="fr-FR" sz="3600" dirty="0"/>
              <a:t>Une soixantaine d’indicateurs suivis depuis 2016</a:t>
            </a:r>
          </a:p>
        </p:txBody>
      </p:sp>
      <p:sp>
        <p:nvSpPr>
          <p:cNvPr id="5" name="ZoneTexte 4">
            <a:extLst>
              <a:ext uri="{FF2B5EF4-FFF2-40B4-BE49-F238E27FC236}">
                <a16:creationId xmlns:a16="http://schemas.microsoft.com/office/drawing/2014/main" id="{A678B698-9C07-93CB-06A8-65B20D083C20}"/>
              </a:ext>
            </a:extLst>
          </p:cNvPr>
          <p:cNvSpPr txBox="1"/>
          <p:nvPr/>
        </p:nvSpPr>
        <p:spPr>
          <a:xfrm>
            <a:off x="3733800" y="6214030"/>
            <a:ext cx="6097978" cy="369332"/>
          </a:xfrm>
          <a:prstGeom prst="rect">
            <a:avLst/>
          </a:prstGeom>
          <a:noFill/>
        </p:spPr>
        <p:txBody>
          <a:bodyPr wrap="square">
            <a:spAutoFit/>
          </a:bodyPr>
          <a:lstStyle/>
          <a:p>
            <a:r>
              <a:rPr lang="fr-FR" sz="1800" dirty="0">
                <a:solidFill>
                  <a:schemeClr val="tx1">
                    <a:lumMod val="75000"/>
                  </a:schemeClr>
                </a:solidFill>
              </a:rPr>
              <a:t>chaire </a:t>
            </a:r>
            <a:r>
              <a:rPr lang="fr-FR" sz="1800" dirty="0" err="1">
                <a:solidFill>
                  <a:schemeClr val="tx1">
                    <a:lumMod val="75000"/>
                  </a:schemeClr>
                </a:solidFill>
              </a:rPr>
              <a:t>Logistics</a:t>
            </a:r>
            <a:r>
              <a:rPr lang="fr-FR" sz="1800" dirty="0">
                <a:solidFill>
                  <a:schemeClr val="tx1">
                    <a:lumMod val="75000"/>
                  </a:schemeClr>
                </a:solidFill>
              </a:rPr>
              <a:t> City</a:t>
            </a:r>
            <a:endParaRPr lang="fr-FR" dirty="0"/>
          </a:p>
        </p:txBody>
      </p:sp>
      <p:pic>
        <p:nvPicPr>
          <p:cNvPr id="8" name="Image 7">
            <a:extLst>
              <a:ext uri="{FF2B5EF4-FFF2-40B4-BE49-F238E27FC236}">
                <a16:creationId xmlns:a16="http://schemas.microsoft.com/office/drawing/2014/main" id="{DE0C9207-8F75-8B9E-4CD8-073491FD1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3991209"/>
            <a:ext cx="11963399" cy="1023712"/>
          </a:xfrm>
          <a:prstGeom prst="rect">
            <a:avLst/>
          </a:prstGeom>
        </p:spPr>
      </p:pic>
      <p:sp>
        <p:nvSpPr>
          <p:cNvPr id="9" name="ZoneTexte 8">
            <a:extLst>
              <a:ext uri="{FF2B5EF4-FFF2-40B4-BE49-F238E27FC236}">
                <a16:creationId xmlns:a16="http://schemas.microsoft.com/office/drawing/2014/main" id="{A2464AF1-B1E0-4255-5668-A0E229D5294E}"/>
              </a:ext>
            </a:extLst>
          </p:cNvPr>
          <p:cNvSpPr txBox="1"/>
          <p:nvPr/>
        </p:nvSpPr>
        <p:spPr>
          <a:xfrm>
            <a:off x="533400" y="1507488"/>
            <a:ext cx="7244645" cy="2308324"/>
          </a:xfrm>
          <a:prstGeom prst="rect">
            <a:avLst/>
          </a:prstGeom>
          <a:noFill/>
        </p:spPr>
        <p:txBody>
          <a:bodyPr wrap="square" rtlCol="0">
            <a:spAutoFit/>
          </a:bodyPr>
          <a:lstStyle/>
          <a:p>
            <a:pPr marL="457200" indent="-457200">
              <a:buFont typeface="+mj-lt"/>
              <a:buAutoNum type="arabicPeriod"/>
            </a:pPr>
            <a:r>
              <a:rPr lang="fr-FR" sz="2400" dirty="0">
                <a:solidFill>
                  <a:srgbClr val="000000"/>
                </a:solidFill>
              </a:rPr>
              <a:t>Caractéristiques individuelles</a:t>
            </a:r>
          </a:p>
          <a:p>
            <a:pPr marL="457200" indent="-457200">
              <a:buFont typeface="+mj-lt"/>
              <a:buAutoNum type="arabicPeriod"/>
            </a:pPr>
            <a:r>
              <a:rPr lang="fr-FR" sz="2400" dirty="0">
                <a:solidFill>
                  <a:srgbClr val="000000"/>
                </a:solidFill>
              </a:rPr>
              <a:t>Modes de transport et données d’activité</a:t>
            </a:r>
          </a:p>
          <a:p>
            <a:pPr marL="457200" indent="-457200">
              <a:buFont typeface="+mj-lt"/>
              <a:buAutoNum type="arabicPeriod"/>
            </a:pPr>
            <a:r>
              <a:rPr lang="fr-FR" sz="2400" dirty="0">
                <a:solidFill>
                  <a:srgbClr val="000000"/>
                </a:solidFill>
              </a:rPr>
              <a:t>Ressenti sur le métier</a:t>
            </a:r>
          </a:p>
          <a:p>
            <a:pPr marL="342900" indent="-342900">
              <a:buFont typeface="Arial" panose="020B0604020202020204" pitchFamily="34" charset="0"/>
              <a:buChar char="•"/>
            </a:pPr>
            <a:endParaRPr lang="fr-FR" sz="2400" dirty="0">
              <a:solidFill>
                <a:srgbClr val="000000"/>
              </a:solidFill>
            </a:endParaRPr>
          </a:p>
          <a:p>
            <a:pPr marL="342900" indent="-342900">
              <a:buFont typeface="Arial" panose="020B0604020202020204" pitchFamily="34" charset="0"/>
              <a:buChar char="•"/>
            </a:pPr>
            <a:endParaRPr lang="fr-FR" sz="2400" dirty="0">
              <a:solidFill>
                <a:srgbClr val="000000"/>
              </a:solidFill>
            </a:endParaRPr>
          </a:p>
          <a:p>
            <a:r>
              <a:rPr lang="fr-FR" sz="2400" dirty="0">
                <a:solidFill>
                  <a:srgbClr val="000000"/>
                </a:solidFill>
              </a:rPr>
              <a:t>Nationalité 2025 </a:t>
            </a:r>
          </a:p>
        </p:txBody>
      </p:sp>
    </p:spTree>
    <p:extLst>
      <p:ext uri="{BB962C8B-B14F-4D97-AF65-F5344CB8AC3E}">
        <p14:creationId xmlns:p14="http://schemas.microsoft.com/office/powerpoint/2010/main" val="637198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9E359C4-BDEA-32CD-9F73-47AB4E730528}"/>
              </a:ext>
            </a:extLst>
          </p:cNvPr>
          <p:cNvSpPr txBox="1"/>
          <p:nvPr/>
        </p:nvSpPr>
        <p:spPr>
          <a:xfrm>
            <a:off x="609600" y="304800"/>
            <a:ext cx="7206588" cy="646331"/>
          </a:xfrm>
          <a:prstGeom prst="rect">
            <a:avLst/>
          </a:prstGeom>
          <a:noFill/>
        </p:spPr>
        <p:txBody>
          <a:bodyPr wrap="none" rtlCol="0">
            <a:spAutoFit/>
          </a:bodyPr>
          <a:lstStyle/>
          <a:p>
            <a:r>
              <a:rPr lang="fr-FR" sz="3600" dirty="0">
                <a:solidFill>
                  <a:schemeClr val="tx1">
                    <a:lumMod val="75000"/>
                  </a:schemeClr>
                </a:solidFill>
              </a:rPr>
              <a:t>Pas si jeunes (âge moyen 28 ans) </a:t>
            </a:r>
          </a:p>
        </p:txBody>
      </p:sp>
      <p:pic>
        <p:nvPicPr>
          <p:cNvPr id="7" name="Image 6">
            <a:extLst>
              <a:ext uri="{FF2B5EF4-FFF2-40B4-BE49-F238E27FC236}">
                <a16:creationId xmlns:a16="http://schemas.microsoft.com/office/drawing/2014/main" id="{59DFE156-C6F4-B84B-D170-704890043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43000"/>
            <a:ext cx="6083300" cy="1943100"/>
          </a:xfrm>
          <a:prstGeom prst="rect">
            <a:avLst/>
          </a:prstGeom>
        </p:spPr>
      </p:pic>
      <p:pic>
        <p:nvPicPr>
          <p:cNvPr id="9" name="Image 8">
            <a:extLst>
              <a:ext uri="{FF2B5EF4-FFF2-40B4-BE49-F238E27FC236}">
                <a16:creationId xmlns:a16="http://schemas.microsoft.com/office/drawing/2014/main" id="{15CF7499-2AC2-2B44-D154-CB5537C5F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3277969"/>
            <a:ext cx="5118100" cy="685800"/>
          </a:xfrm>
          <a:prstGeom prst="rect">
            <a:avLst/>
          </a:prstGeom>
        </p:spPr>
      </p:pic>
      <p:sp>
        <p:nvSpPr>
          <p:cNvPr id="10" name="ZoneTexte 9">
            <a:extLst>
              <a:ext uri="{FF2B5EF4-FFF2-40B4-BE49-F238E27FC236}">
                <a16:creationId xmlns:a16="http://schemas.microsoft.com/office/drawing/2014/main" id="{4D718E60-A167-FF80-9DC1-BC4A7F8DCE78}"/>
              </a:ext>
            </a:extLst>
          </p:cNvPr>
          <p:cNvSpPr txBox="1"/>
          <p:nvPr/>
        </p:nvSpPr>
        <p:spPr>
          <a:xfrm>
            <a:off x="762000" y="4876800"/>
            <a:ext cx="7565404" cy="461665"/>
          </a:xfrm>
          <a:prstGeom prst="rect">
            <a:avLst/>
          </a:prstGeom>
          <a:noFill/>
        </p:spPr>
        <p:txBody>
          <a:bodyPr wrap="none" rtlCol="0">
            <a:spAutoFit/>
          </a:bodyPr>
          <a:lstStyle/>
          <a:p>
            <a:r>
              <a:rPr lang="fr-FR" sz="2400" dirty="0">
                <a:solidFill>
                  <a:schemeClr val="tx2"/>
                </a:solidFill>
              </a:rPr>
              <a:t>42% ont un diplôme bac ou plus à Paris (35% à Lyon)</a:t>
            </a:r>
          </a:p>
        </p:txBody>
      </p:sp>
    </p:spTree>
    <p:extLst>
      <p:ext uri="{BB962C8B-B14F-4D97-AF65-F5344CB8AC3E}">
        <p14:creationId xmlns:p14="http://schemas.microsoft.com/office/powerpoint/2010/main" val="261228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E03710-74EB-1D69-2F4A-04B2B89F562E}"/>
              </a:ext>
            </a:extLst>
          </p:cNvPr>
          <p:cNvSpPr>
            <a:spLocks noGrp="1"/>
          </p:cNvSpPr>
          <p:nvPr>
            <p:ph type="title"/>
          </p:nvPr>
        </p:nvSpPr>
        <p:spPr>
          <a:xfrm>
            <a:off x="381000" y="152400"/>
            <a:ext cx="10972800" cy="1143000"/>
          </a:xfrm>
        </p:spPr>
        <p:txBody>
          <a:bodyPr/>
          <a:lstStyle/>
          <a:p>
            <a:r>
              <a:rPr lang="fr-FR" sz="3200" dirty="0">
                <a:solidFill>
                  <a:schemeClr val="tx1">
                    <a:lumMod val="75000"/>
                  </a:schemeClr>
                </a:solidFill>
              </a:rPr>
              <a:t>18 livraisons par jour en moyenne (dans les deux villes)</a:t>
            </a:r>
            <a:br>
              <a:rPr lang="fr-FR" sz="3200" dirty="0">
                <a:solidFill>
                  <a:schemeClr val="tx1">
                    <a:lumMod val="75000"/>
                  </a:schemeClr>
                </a:solidFill>
              </a:rPr>
            </a:br>
            <a:r>
              <a:rPr lang="fr-FR" sz="3200" dirty="0">
                <a:solidFill>
                  <a:schemeClr val="tx1">
                    <a:lumMod val="75000"/>
                  </a:schemeClr>
                </a:solidFill>
              </a:rPr>
              <a:t>49 km par jour en moyenne (54 km à Lyon)</a:t>
            </a:r>
            <a:br>
              <a:rPr lang="fr-FR" sz="3200" dirty="0">
                <a:solidFill>
                  <a:schemeClr val="tx1">
                    <a:lumMod val="75000"/>
                  </a:schemeClr>
                </a:solidFill>
              </a:rPr>
            </a:br>
            <a:r>
              <a:rPr lang="fr-FR" sz="3200" dirty="0">
                <a:solidFill>
                  <a:schemeClr val="tx1">
                    <a:lumMod val="75000"/>
                  </a:schemeClr>
                </a:solidFill>
              </a:rPr>
              <a:t>61% gagnent entre 1000 et 1500 euros par mois (avant charges à Paris) (gagnent davantage à Lyon)</a:t>
            </a:r>
            <a:br>
              <a:rPr lang="fr-FR" sz="3200" dirty="0">
                <a:solidFill>
                  <a:schemeClr val="tx1">
                    <a:lumMod val="75000"/>
                  </a:schemeClr>
                </a:solidFill>
              </a:rPr>
            </a:br>
            <a:r>
              <a:rPr lang="fr-FR" sz="2400" dirty="0">
                <a:solidFill>
                  <a:schemeClr val="tx1">
                    <a:lumMod val="75000"/>
                  </a:schemeClr>
                </a:solidFill>
              </a:rPr>
              <a:t>(enquêtes 2025)</a:t>
            </a:r>
          </a:p>
        </p:txBody>
      </p:sp>
      <p:pic>
        <p:nvPicPr>
          <p:cNvPr id="6" name="Image 5">
            <a:extLst>
              <a:ext uri="{FF2B5EF4-FFF2-40B4-BE49-F238E27FC236}">
                <a16:creationId xmlns:a16="http://schemas.microsoft.com/office/drawing/2014/main" id="{1C4D81BD-F763-40C7-4D3A-3EDC45E0A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688249"/>
            <a:ext cx="7391400" cy="4017351"/>
          </a:xfrm>
          <a:prstGeom prst="rect">
            <a:avLst/>
          </a:prstGeom>
        </p:spPr>
      </p:pic>
    </p:spTree>
    <p:extLst>
      <p:ext uri="{BB962C8B-B14F-4D97-AF65-F5344CB8AC3E}">
        <p14:creationId xmlns:p14="http://schemas.microsoft.com/office/powerpoint/2010/main" val="951999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0CC0FF-0447-5832-6E34-F8CD0B5A056D}"/>
              </a:ext>
            </a:extLst>
          </p:cNvPr>
          <p:cNvSpPr>
            <a:spLocks noGrp="1"/>
          </p:cNvSpPr>
          <p:nvPr>
            <p:ph type="title"/>
          </p:nvPr>
        </p:nvSpPr>
        <p:spPr>
          <a:xfrm>
            <a:off x="457200" y="304800"/>
            <a:ext cx="11430000" cy="1143000"/>
          </a:xfrm>
        </p:spPr>
        <p:txBody>
          <a:bodyPr/>
          <a:lstStyle/>
          <a:p>
            <a:r>
              <a:rPr lang="fr-FR" sz="3600" dirty="0"/>
              <a:t>Risque de vol : le problème le plus fortement ressenti en 2025</a:t>
            </a:r>
          </a:p>
        </p:txBody>
      </p:sp>
      <p:pic>
        <p:nvPicPr>
          <p:cNvPr id="5" name="Espace réservé du contenu 4">
            <a:extLst>
              <a:ext uri="{FF2B5EF4-FFF2-40B4-BE49-F238E27FC236}">
                <a16:creationId xmlns:a16="http://schemas.microsoft.com/office/drawing/2014/main" id="{37FBCB0E-2419-D5AA-63D6-8839818DB0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190" y="1747997"/>
            <a:ext cx="8381010" cy="4652803"/>
          </a:xfrm>
        </p:spPr>
      </p:pic>
    </p:spTree>
    <p:extLst>
      <p:ext uri="{BB962C8B-B14F-4D97-AF65-F5344CB8AC3E}">
        <p14:creationId xmlns:p14="http://schemas.microsoft.com/office/powerpoint/2010/main" val="431714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63C201-4FEB-CDCA-D8FD-D7E28F41032B}"/>
              </a:ext>
            </a:extLst>
          </p:cNvPr>
          <p:cNvSpPr>
            <a:spLocks noGrp="1"/>
          </p:cNvSpPr>
          <p:nvPr>
            <p:ph type="title"/>
          </p:nvPr>
        </p:nvSpPr>
        <p:spPr>
          <a:xfrm>
            <a:off x="457200" y="152400"/>
            <a:ext cx="10972800" cy="1143000"/>
          </a:xfrm>
        </p:spPr>
        <p:txBody>
          <a:bodyPr/>
          <a:lstStyle/>
          <a:p>
            <a:r>
              <a:rPr lang="fr-FR" sz="3600" dirty="0"/>
              <a:t>Risque d’accident : deuxième problème le plus fortement ressenti en 2025</a:t>
            </a:r>
          </a:p>
        </p:txBody>
      </p:sp>
      <p:pic>
        <p:nvPicPr>
          <p:cNvPr id="5" name="Espace réservé du contenu 4">
            <a:extLst>
              <a:ext uri="{FF2B5EF4-FFF2-40B4-BE49-F238E27FC236}">
                <a16:creationId xmlns:a16="http://schemas.microsoft.com/office/drawing/2014/main" id="{F3454F47-4AB3-53C8-251B-2C78CBA28F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567346"/>
            <a:ext cx="8839200" cy="5016016"/>
          </a:xfrm>
        </p:spPr>
      </p:pic>
    </p:spTree>
    <p:extLst>
      <p:ext uri="{BB962C8B-B14F-4D97-AF65-F5344CB8AC3E}">
        <p14:creationId xmlns:p14="http://schemas.microsoft.com/office/powerpoint/2010/main" val="2888715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45CAA2-89CB-053B-19AC-5A196E043F6A}"/>
              </a:ext>
            </a:extLst>
          </p:cNvPr>
          <p:cNvSpPr>
            <a:spLocks noGrp="1"/>
          </p:cNvSpPr>
          <p:nvPr>
            <p:ph type="title"/>
          </p:nvPr>
        </p:nvSpPr>
        <p:spPr>
          <a:xfrm>
            <a:off x="381000" y="254846"/>
            <a:ext cx="10972800" cy="1143000"/>
          </a:xfrm>
        </p:spPr>
        <p:txBody>
          <a:bodyPr/>
          <a:lstStyle/>
          <a:p>
            <a:r>
              <a:rPr lang="fr-FR" sz="3600" dirty="0"/>
              <a:t>« Trop de livreurs »: troisième problème le plus fortement ressenti en 2025</a:t>
            </a:r>
          </a:p>
        </p:txBody>
      </p:sp>
      <p:pic>
        <p:nvPicPr>
          <p:cNvPr id="5" name="Espace réservé du contenu 4">
            <a:extLst>
              <a:ext uri="{FF2B5EF4-FFF2-40B4-BE49-F238E27FC236}">
                <a16:creationId xmlns:a16="http://schemas.microsoft.com/office/drawing/2014/main" id="{3B252314-1CE1-69B3-6F79-98A0728304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774081"/>
            <a:ext cx="8534400" cy="4829073"/>
          </a:xfrm>
        </p:spPr>
      </p:pic>
    </p:spTree>
    <p:extLst>
      <p:ext uri="{BB962C8B-B14F-4D97-AF65-F5344CB8AC3E}">
        <p14:creationId xmlns:p14="http://schemas.microsoft.com/office/powerpoint/2010/main" val="1835710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38C2CF-390D-69CF-8605-5CD840388B61}"/>
              </a:ext>
            </a:extLst>
          </p:cNvPr>
          <p:cNvSpPr>
            <a:spLocks noGrp="1"/>
          </p:cNvSpPr>
          <p:nvPr>
            <p:ph type="title"/>
          </p:nvPr>
        </p:nvSpPr>
        <p:spPr/>
        <p:txBody>
          <a:bodyPr/>
          <a:lstStyle/>
          <a:p>
            <a:r>
              <a:rPr lang="fr-FR" sz="3600" dirty="0"/>
              <a:t>Accidents un peu moins élevés qu’en 2022 </a:t>
            </a:r>
            <a:r>
              <a:rPr lang="fr-FR" dirty="0"/>
              <a:t>(« Au cours des </a:t>
            </a:r>
            <a:r>
              <a:rPr lang="fr-FR" b="1" dirty="0"/>
              <a:t>12 derniers mois</a:t>
            </a:r>
            <a:r>
              <a:rPr lang="fr-FR" dirty="0"/>
              <a:t>, avez-vous subi un accident de la route dans le cadre de votre activité de livreur, avec ou sans tiers (chutes comprises) vous ayant occasionné une ou des blessures ? »)</a:t>
            </a:r>
          </a:p>
        </p:txBody>
      </p:sp>
      <p:pic>
        <p:nvPicPr>
          <p:cNvPr id="5" name="Espace réservé du contenu 4">
            <a:extLst>
              <a:ext uri="{FF2B5EF4-FFF2-40B4-BE49-F238E27FC236}">
                <a16:creationId xmlns:a16="http://schemas.microsoft.com/office/drawing/2014/main" id="{9A1DFD45-ED04-44CF-0FD2-D089DECC16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199" y="1905000"/>
            <a:ext cx="10747081" cy="4678362"/>
          </a:xfrm>
        </p:spPr>
      </p:pic>
    </p:spTree>
    <p:extLst>
      <p:ext uri="{BB962C8B-B14F-4D97-AF65-F5344CB8AC3E}">
        <p14:creationId xmlns:p14="http://schemas.microsoft.com/office/powerpoint/2010/main" val="4128289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hlinkClick r:id="rId2"/>
            <a:extLst>
              <a:ext uri="{FF2B5EF4-FFF2-40B4-BE49-F238E27FC236}">
                <a16:creationId xmlns:a16="http://schemas.microsoft.com/office/drawing/2014/main" id="{87FFFB75-2263-2147-AFA7-A777356CDD9C}"/>
              </a:ext>
            </a:extLst>
          </p:cNvPr>
          <p:cNvSpPr/>
          <p:nvPr/>
        </p:nvSpPr>
        <p:spPr>
          <a:xfrm>
            <a:off x="7805621" y="4579880"/>
            <a:ext cx="4042420" cy="830997"/>
          </a:xfrm>
          <a:prstGeom prst="rect">
            <a:avLst/>
          </a:prstGeom>
          <a:solidFill>
            <a:srgbClr val="2D3F7C"/>
          </a:solidFill>
        </p:spPr>
        <p:txBody>
          <a:bodyPr wrap="square">
            <a:spAutoFit/>
          </a:bodyPr>
          <a:lstStyle/>
          <a:p>
            <a:pPr algn="ctr"/>
            <a:r>
              <a:rPr lang="nl-BE" sz="2400" dirty="0">
                <a:solidFill>
                  <a:schemeClr val="bg1"/>
                </a:solidFill>
                <a:latin typeface="Tahoma" panose="020B0604030504040204" pitchFamily="34" charset="0"/>
                <a:ea typeface="Tahoma" panose="020B0604030504040204" pitchFamily="34" charset="0"/>
                <a:cs typeface="Tahoma" panose="020B0604030504040204" pitchFamily="34" charset="0"/>
              </a:rPr>
              <a:t>https://www.lvmt.fr/chaires/logistics-city/</a:t>
            </a:r>
            <a:endParaRPr lang="nl-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hthoek 5">
            <a:extLst>
              <a:ext uri="{FF2B5EF4-FFF2-40B4-BE49-F238E27FC236}">
                <a16:creationId xmlns:a16="http://schemas.microsoft.com/office/drawing/2014/main" id="{ABC27C6E-D2CC-ED42-8D64-78D88D5F5AA7}"/>
              </a:ext>
            </a:extLst>
          </p:cNvPr>
          <p:cNvSpPr/>
          <p:nvPr/>
        </p:nvSpPr>
        <p:spPr>
          <a:xfrm>
            <a:off x="231290" y="1520785"/>
            <a:ext cx="6928542" cy="4832092"/>
          </a:xfrm>
          <a:prstGeom prst="rect">
            <a:avLst/>
          </a:prstGeom>
        </p:spPr>
        <p:txBody>
          <a:bodyPr wrap="square">
            <a:spAutoFit/>
          </a:bodyPr>
          <a:lstStyle/>
          <a:p>
            <a:pPr marL="285750" indent="-285750">
              <a:buFont typeface="Arial" panose="020B0604020202020204" pitchFamily="34" charset="0"/>
              <a:buChar char="•"/>
            </a:pPr>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Chaire de recherche </a:t>
            </a:r>
          </a:p>
          <a:p>
            <a:pPr marL="285750" indent="-285750">
              <a:buFont typeface="Arial" panose="020B0604020202020204" pitchFamily="34" charset="0"/>
              <a:buChar char="•"/>
            </a:pPr>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Entrepôts, innovations, nouvelles tendances de consommation et impacts sur la logistique urbaine</a:t>
            </a:r>
          </a:p>
          <a:p>
            <a:endParaRPr lang="nl-BE" sz="2200"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Résultats en ligne :</a:t>
            </a:r>
          </a:p>
          <a:p>
            <a:pPr marL="285750" indent="-285750">
              <a:buFont typeface="Arial" panose="020B0604020202020204" pitchFamily="34" charset="0"/>
              <a:buChar char="•"/>
            </a:pPr>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Observatoire des mobilités du e-commerce https://www.ecommercemobilities.com/</a:t>
            </a:r>
          </a:p>
          <a:p>
            <a:pPr marL="285750" indent="-285750">
              <a:buFont typeface="Arial" panose="020B0604020202020204" pitchFamily="34" charset="0"/>
              <a:buChar char="•"/>
            </a:pPr>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Base Entrepôts</a:t>
            </a:r>
          </a:p>
          <a:p>
            <a:pPr marL="285750" indent="-285750">
              <a:buFont typeface="Arial" panose="020B0604020202020204" pitchFamily="34" charset="0"/>
              <a:buChar char="•"/>
            </a:pPr>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Enquêtes sur les livreurs auto-entrepreneurs</a:t>
            </a:r>
          </a:p>
          <a:p>
            <a:pPr marL="285750" indent="-285750">
              <a:buFont typeface="Arial" panose="020B0604020202020204" pitchFamily="34" charset="0"/>
              <a:buChar char="•"/>
            </a:pPr>
            <a:r>
              <a:rPr lang="nl-BE" sz="2200" dirty="0">
                <a:solidFill>
                  <a:schemeClr val="tx2"/>
                </a:solidFill>
                <a:latin typeface="Tahoma" panose="020B0604030504040204" pitchFamily="34" charset="0"/>
                <a:ea typeface="Tahoma" panose="020B0604030504040204" pitchFamily="34" charset="0"/>
                <a:cs typeface="Tahoma" panose="020B0604030504040204" pitchFamily="34" charset="0"/>
              </a:rPr>
              <a:t>ZFE et logistique, ZAN et logistique</a:t>
            </a:r>
          </a:p>
          <a:p>
            <a:pPr marL="285750" indent="-285750">
              <a:buFont typeface="Arial" panose="020B0604020202020204" pitchFamily="34" charset="0"/>
              <a:buChar char="•"/>
            </a:pPr>
            <a:endParaRPr lang="nl-BE" sz="2200"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nl-BE" sz="2200" dirty="0">
                <a:solidFill>
                  <a:schemeClr val="tx2"/>
                </a:solidFill>
                <a:highlight>
                  <a:srgbClr val="FFFF00"/>
                </a:highlight>
                <a:latin typeface="Tahoma" panose="020B0604030504040204" pitchFamily="34" charset="0"/>
                <a:ea typeface="Tahoma" panose="020B0604030504040204" pitchFamily="34" charset="0"/>
                <a:cs typeface="Tahoma" panose="020B0604030504040204" pitchFamily="34" charset="0"/>
              </a:rPr>
              <a:t>4 décembre 2025 14h-18h séminaire Gouverner la logistique urbaine</a:t>
            </a:r>
          </a:p>
          <a:p>
            <a:r>
              <a:rPr lang="nl-BE" sz="2200" dirty="0">
                <a:solidFill>
                  <a:schemeClr val="tx2"/>
                </a:solidFill>
                <a:highlight>
                  <a:srgbClr val="FFFF00"/>
                </a:highlight>
                <a:latin typeface="Tahoma" panose="020B0604030504040204" pitchFamily="34" charset="0"/>
                <a:ea typeface="Tahoma" panose="020B0604030504040204" pitchFamily="34" charset="0"/>
                <a:cs typeface="Tahoma" panose="020B0604030504040204" pitchFamily="34" charset="0"/>
              </a:rPr>
              <a:t>29 janvier 2026 séminaire livreurs des plateformes</a:t>
            </a:r>
          </a:p>
        </p:txBody>
      </p:sp>
      <p:pic>
        <p:nvPicPr>
          <p:cNvPr id="3" name="Image 2">
            <a:extLst>
              <a:ext uri="{FF2B5EF4-FFF2-40B4-BE49-F238E27FC236}">
                <a16:creationId xmlns:a16="http://schemas.microsoft.com/office/drawing/2014/main" id="{03083B52-907C-1B4A-8399-FECFA14EB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831" y="1872185"/>
            <a:ext cx="5007429" cy="2381128"/>
          </a:xfrm>
          <a:prstGeom prst="rect">
            <a:avLst/>
          </a:prstGeom>
        </p:spPr>
      </p:pic>
      <p:pic>
        <p:nvPicPr>
          <p:cNvPr id="5" name="Image 4">
            <a:extLst>
              <a:ext uri="{FF2B5EF4-FFF2-40B4-BE49-F238E27FC236}">
                <a16:creationId xmlns:a16="http://schemas.microsoft.com/office/drawing/2014/main" id="{DF42471B-1197-AF82-D530-6235A4381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4468940" cy="1144049"/>
          </a:xfrm>
          <a:prstGeom prst="rect">
            <a:avLst/>
          </a:prstGeom>
        </p:spPr>
      </p:pic>
    </p:spTree>
    <p:extLst>
      <p:ext uri="{BB962C8B-B14F-4D97-AF65-F5344CB8AC3E}">
        <p14:creationId xmlns:p14="http://schemas.microsoft.com/office/powerpoint/2010/main" val="844825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5AF124-FE5F-4FDA-AC82-EA5B128709DB}"/>
              </a:ext>
            </a:extLst>
          </p:cNvPr>
          <p:cNvSpPr>
            <a:spLocks noGrp="1"/>
          </p:cNvSpPr>
          <p:nvPr>
            <p:ph type="title"/>
          </p:nvPr>
        </p:nvSpPr>
        <p:spPr>
          <a:xfrm>
            <a:off x="457200" y="195583"/>
            <a:ext cx="10972800" cy="1143000"/>
          </a:xfrm>
        </p:spPr>
        <p:txBody>
          <a:bodyPr/>
          <a:lstStyle/>
          <a:p>
            <a:r>
              <a:rPr lang="fr-FR" sz="3600" dirty="0"/>
              <a:t>Partages de comptes : 74% à Paris, 21% à Lyon</a:t>
            </a:r>
            <a:br>
              <a:rPr lang="fr-FR" sz="3600" dirty="0"/>
            </a:br>
            <a:endParaRPr lang="fr-FR" sz="3600" dirty="0"/>
          </a:p>
        </p:txBody>
      </p:sp>
      <p:pic>
        <p:nvPicPr>
          <p:cNvPr id="5" name="Espace réservé du contenu 4">
            <a:extLst>
              <a:ext uri="{FF2B5EF4-FFF2-40B4-BE49-F238E27FC236}">
                <a16:creationId xmlns:a16="http://schemas.microsoft.com/office/drawing/2014/main" id="{9B5A0FB3-4863-3005-65E9-1B8FAC5A7B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589" y="1235970"/>
            <a:ext cx="5486400" cy="2953156"/>
          </a:xfrm>
        </p:spPr>
      </p:pic>
      <p:pic>
        <p:nvPicPr>
          <p:cNvPr id="3" name="Espace réservé du contenu 4">
            <a:extLst>
              <a:ext uri="{FF2B5EF4-FFF2-40B4-BE49-F238E27FC236}">
                <a16:creationId xmlns:a16="http://schemas.microsoft.com/office/drawing/2014/main" id="{689DA498-D219-A9CB-449A-C22FE037C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007457"/>
            <a:ext cx="5486400" cy="2850543"/>
          </a:xfrm>
          <a:prstGeom prst="rect">
            <a:avLst/>
          </a:prstGeom>
        </p:spPr>
      </p:pic>
      <p:sp>
        <p:nvSpPr>
          <p:cNvPr id="6" name="ZoneTexte 5">
            <a:extLst>
              <a:ext uri="{FF2B5EF4-FFF2-40B4-BE49-F238E27FC236}">
                <a16:creationId xmlns:a16="http://schemas.microsoft.com/office/drawing/2014/main" id="{7A262F1E-ADCF-C201-64FD-69826F215051}"/>
              </a:ext>
            </a:extLst>
          </p:cNvPr>
          <p:cNvSpPr txBox="1"/>
          <p:nvPr/>
        </p:nvSpPr>
        <p:spPr>
          <a:xfrm>
            <a:off x="6553200" y="1981200"/>
            <a:ext cx="5181600" cy="954107"/>
          </a:xfrm>
          <a:prstGeom prst="rect">
            <a:avLst/>
          </a:prstGeom>
          <a:noFill/>
        </p:spPr>
        <p:txBody>
          <a:bodyPr wrap="square">
            <a:spAutoFit/>
          </a:bodyPr>
          <a:lstStyle/>
          <a:p>
            <a:pPr marL="285750" indent="-285750">
              <a:buFont typeface="Arial" panose="020B0604020202020204" pitchFamily="34" charset="0"/>
              <a:buChar char="•"/>
            </a:pPr>
            <a:r>
              <a:rPr lang="fr-FR" sz="2800" dirty="0">
                <a:solidFill>
                  <a:schemeClr val="tx2"/>
                </a:solidFill>
              </a:rPr>
              <a:t>Trois raisons : minorité, papiers (90%), file d’attente</a:t>
            </a:r>
          </a:p>
        </p:txBody>
      </p:sp>
    </p:spTree>
    <p:extLst>
      <p:ext uri="{BB962C8B-B14F-4D97-AF65-F5344CB8AC3E}">
        <p14:creationId xmlns:p14="http://schemas.microsoft.com/office/powerpoint/2010/main" val="3366674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724" y="413434"/>
            <a:ext cx="12039600" cy="646331"/>
          </a:xfrm>
          <a:prstGeom prst="rect">
            <a:avLst/>
          </a:prstGeom>
          <a:noFill/>
        </p:spPr>
        <p:txBody>
          <a:bodyPr wrap="square" rtlCol="0">
            <a:spAutoFit/>
          </a:bodyPr>
          <a:lstStyle/>
          <a:p>
            <a:r>
              <a:rPr lang="en-GB" sz="36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Usage des </a:t>
            </a:r>
            <a:r>
              <a:rPr lang="en-GB" sz="3600" dirty="0" err="1">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vélos</a:t>
            </a:r>
            <a:r>
              <a:rPr lang="en-GB" sz="36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 (2016-2025)</a:t>
            </a:r>
          </a:p>
        </p:txBody>
      </p:sp>
      <p:sp>
        <p:nvSpPr>
          <p:cNvPr id="4" name="ZoneTexte 3"/>
          <p:cNvSpPr txBox="1"/>
          <p:nvPr/>
        </p:nvSpPr>
        <p:spPr>
          <a:xfrm>
            <a:off x="719574" y="2047635"/>
            <a:ext cx="1460817" cy="1754326"/>
          </a:xfrm>
          <a:prstGeom prst="rect">
            <a:avLst/>
          </a:prstGeom>
          <a:noFill/>
        </p:spPr>
        <p:txBody>
          <a:bodyPr wrap="square" rtlCol="0">
            <a:spAutoFit/>
          </a:bodyPr>
          <a:lstStyle/>
          <a:p>
            <a:r>
              <a:rPr lang="fr-FR" sz="2800" b="1" dirty="0">
                <a:solidFill>
                  <a:srgbClr val="000000"/>
                </a:solidFill>
                <a:latin typeface="Tahoma" panose="020B0604030504040204" pitchFamily="34" charset="0"/>
                <a:ea typeface="Tahoma" panose="020B0604030504040204" pitchFamily="34" charset="0"/>
                <a:cs typeface="Tahoma" panose="020B0604030504040204" pitchFamily="34" charset="0"/>
              </a:rPr>
              <a:t>2016</a:t>
            </a:r>
          </a:p>
          <a:p>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87%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vélo</a:t>
            </a:r>
            <a:endPar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fr-FR" sz="2400" dirty="0">
                <a:latin typeface="Tahoma" panose="020B0604030504040204" pitchFamily="34" charset="0"/>
                <a:ea typeface="Tahoma" panose="020B0604030504040204" pitchFamily="34" charset="0"/>
                <a:cs typeface="Tahoma" panose="020B0604030504040204" pitchFamily="34" charset="0"/>
              </a:rPr>
              <a:t> </a:t>
            </a:r>
          </a:p>
        </p:txBody>
      </p:sp>
      <p:sp>
        <p:nvSpPr>
          <p:cNvPr id="5" name="ZoneTexte 4"/>
          <p:cNvSpPr txBox="1"/>
          <p:nvPr/>
        </p:nvSpPr>
        <p:spPr>
          <a:xfrm>
            <a:off x="3826013" y="2047635"/>
            <a:ext cx="1647815" cy="1815882"/>
          </a:xfrm>
          <a:prstGeom prst="rect">
            <a:avLst/>
          </a:prstGeom>
          <a:noFill/>
        </p:spPr>
        <p:txBody>
          <a:bodyPr wrap="square" rtlCol="0">
            <a:spAutoFit/>
          </a:bodyPr>
          <a:lstStyle/>
          <a:p>
            <a:r>
              <a:rPr lang="fr-FR" sz="2800" b="1" dirty="0">
                <a:solidFill>
                  <a:srgbClr val="000000"/>
                </a:solidFill>
                <a:latin typeface="Tahoma" panose="020B0604030504040204" pitchFamily="34" charset="0"/>
                <a:ea typeface="Tahoma" panose="020B0604030504040204" pitchFamily="34" charset="0"/>
                <a:cs typeface="Tahoma" panose="020B0604030504040204" pitchFamily="34" charset="0"/>
              </a:rPr>
              <a:t>2020</a:t>
            </a:r>
          </a:p>
          <a:p>
            <a:r>
              <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rPr>
              <a:t>60%</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vélo</a:t>
            </a:r>
            <a:endPar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p:txBody>
      </p:sp>
      <p:sp>
        <p:nvSpPr>
          <p:cNvPr id="6" name="ZoneTexte 5"/>
          <p:cNvSpPr txBox="1"/>
          <p:nvPr/>
        </p:nvSpPr>
        <p:spPr>
          <a:xfrm>
            <a:off x="2224235" y="2047635"/>
            <a:ext cx="1411935" cy="1815882"/>
          </a:xfrm>
          <a:prstGeom prst="rect">
            <a:avLst/>
          </a:prstGeom>
          <a:noFill/>
        </p:spPr>
        <p:txBody>
          <a:bodyPr wrap="square" rtlCol="0">
            <a:spAutoFit/>
          </a:bodyPr>
          <a:lstStyle/>
          <a:p>
            <a:r>
              <a:rPr lang="fr-FR" sz="2800" b="1" dirty="0">
                <a:solidFill>
                  <a:srgbClr val="000000"/>
                </a:solidFill>
                <a:latin typeface="Tahoma" panose="020B0604030504040204" pitchFamily="34" charset="0"/>
                <a:ea typeface="Tahoma" panose="020B0604030504040204" pitchFamily="34" charset="0"/>
                <a:cs typeface="Tahoma" panose="020B0604030504040204" pitchFamily="34" charset="0"/>
              </a:rPr>
              <a:t>2018</a:t>
            </a:r>
          </a:p>
          <a:p>
            <a:r>
              <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rPr>
              <a:t>65%</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vélo</a:t>
            </a:r>
            <a:endPar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p:txBody>
      </p:sp>
      <p:sp>
        <p:nvSpPr>
          <p:cNvPr id="7" name="ZoneTexte 6">
            <a:extLst>
              <a:ext uri="{FF2B5EF4-FFF2-40B4-BE49-F238E27FC236}">
                <a16:creationId xmlns:a16="http://schemas.microsoft.com/office/drawing/2014/main" id="{93C662E8-C408-404A-9B6E-CB4613C450E8}"/>
              </a:ext>
            </a:extLst>
          </p:cNvPr>
          <p:cNvSpPr txBox="1"/>
          <p:nvPr/>
        </p:nvSpPr>
        <p:spPr>
          <a:xfrm>
            <a:off x="5466592" y="2081066"/>
            <a:ext cx="1647816" cy="1815882"/>
          </a:xfrm>
          <a:prstGeom prst="rect">
            <a:avLst/>
          </a:prstGeom>
          <a:noFill/>
        </p:spPr>
        <p:txBody>
          <a:bodyPr wrap="square" rtlCol="0">
            <a:spAutoFit/>
          </a:bodyPr>
          <a:lstStyle/>
          <a:p>
            <a:r>
              <a:rPr lang="fr-FR" sz="2800" b="1" dirty="0">
                <a:solidFill>
                  <a:srgbClr val="000000"/>
                </a:solidFill>
                <a:latin typeface="Tahoma" panose="020B0604030504040204" pitchFamily="34" charset="0"/>
                <a:ea typeface="Tahoma" panose="020B0604030504040204" pitchFamily="34" charset="0"/>
                <a:cs typeface="Tahoma" panose="020B0604030504040204" pitchFamily="34" charset="0"/>
              </a:rPr>
              <a:t>2021</a:t>
            </a:r>
          </a:p>
          <a:p>
            <a:r>
              <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rPr>
              <a:t>47% </a:t>
            </a:r>
          </a:p>
          <a:p>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vélo</a:t>
            </a:r>
            <a:endPar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p:txBody>
      </p:sp>
      <p:pic>
        <p:nvPicPr>
          <p:cNvPr id="10" name="Espace réservé du contenu 4">
            <a:extLst>
              <a:ext uri="{FF2B5EF4-FFF2-40B4-BE49-F238E27FC236}">
                <a16:creationId xmlns:a16="http://schemas.microsoft.com/office/drawing/2014/main" id="{DD9205F3-D3F7-B145-86D6-B004FF7E6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07" y="5105400"/>
            <a:ext cx="4838700" cy="1016000"/>
          </a:xfrm>
          <a:prstGeom prst="rect">
            <a:avLst/>
          </a:prstGeom>
        </p:spPr>
      </p:pic>
      <p:sp>
        <p:nvSpPr>
          <p:cNvPr id="12" name="ZoneTexte 11">
            <a:extLst>
              <a:ext uri="{FF2B5EF4-FFF2-40B4-BE49-F238E27FC236}">
                <a16:creationId xmlns:a16="http://schemas.microsoft.com/office/drawing/2014/main" id="{166493B8-8487-094F-A71C-B8218F38EC45}"/>
              </a:ext>
            </a:extLst>
          </p:cNvPr>
          <p:cNvSpPr txBox="1"/>
          <p:nvPr/>
        </p:nvSpPr>
        <p:spPr>
          <a:xfrm>
            <a:off x="5214647" y="4951680"/>
            <a:ext cx="6789678" cy="1323439"/>
          </a:xfrm>
          <a:prstGeom prst="rect">
            <a:avLst/>
          </a:prstGeom>
          <a:noFill/>
        </p:spPr>
        <p:txBody>
          <a:bodyPr wrap="square" rtlCol="0">
            <a:spAutoFit/>
          </a:bodyPr>
          <a:lstStyle/>
          <a:p>
            <a:pPr marL="285750" indent="-285750">
              <a:buFont typeface="Arial" panose="020B0604020202020204" pitchFamily="34" charset="0"/>
              <a:buChar char="•"/>
            </a:pPr>
            <a:r>
              <a:rPr lang="fr-FR" sz="2000" dirty="0">
                <a:solidFill>
                  <a:srgbClr val="000000"/>
                </a:solidFill>
              </a:rPr>
              <a:t>« L’usage même ponctuel à des fins de transport de marchandises est interdit » </a:t>
            </a:r>
          </a:p>
          <a:p>
            <a:pPr marL="285750" indent="-285750">
              <a:buFont typeface="Arial" panose="020B0604020202020204" pitchFamily="34" charset="0"/>
              <a:buChar char="•"/>
            </a:pPr>
            <a:r>
              <a:rPr lang="fr-FR" sz="2000" dirty="0">
                <a:solidFill>
                  <a:srgbClr val="000000"/>
                </a:solidFill>
              </a:rPr>
              <a:t>« Il est interdit de faire plus de 300 km par semaine »</a:t>
            </a:r>
          </a:p>
          <a:p>
            <a:pPr marL="285750" indent="-285750">
              <a:buFont typeface="Arial" panose="020B0604020202020204" pitchFamily="34" charset="0"/>
              <a:buChar char="•"/>
            </a:pPr>
            <a:r>
              <a:rPr lang="fr-FR" sz="2000" dirty="0">
                <a:solidFill>
                  <a:srgbClr val="000000"/>
                </a:solidFill>
              </a:rPr>
              <a:t>« Il est interdit de faire plus de 70 trajets par semaine »</a:t>
            </a:r>
          </a:p>
        </p:txBody>
      </p:sp>
      <p:sp>
        <p:nvSpPr>
          <p:cNvPr id="11" name="ZoneTexte 10">
            <a:extLst>
              <a:ext uri="{FF2B5EF4-FFF2-40B4-BE49-F238E27FC236}">
                <a16:creationId xmlns:a16="http://schemas.microsoft.com/office/drawing/2014/main" id="{8794852A-0B67-8E7E-18F1-CADD63B431A8}"/>
              </a:ext>
            </a:extLst>
          </p:cNvPr>
          <p:cNvSpPr txBox="1"/>
          <p:nvPr/>
        </p:nvSpPr>
        <p:spPr>
          <a:xfrm>
            <a:off x="7021587" y="2081066"/>
            <a:ext cx="1647816" cy="1815882"/>
          </a:xfrm>
          <a:prstGeom prst="rect">
            <a:avLst/>
          </a:prstGeom>
          <a:noFill/>
        </p:spPr>
        <p:txBody>
          <a:bodyPr wrap="square" rtlCol="0">
            <a:spAutoFit/>
          </a:bodyPr>
          <a:lstStyle/>
          <a:p>
            <a:r>
              <a:rPr lang="fr-FR" sz="2800" b="1" dirty="0">
                <a:solidFill>
                  <a:srgbClr val="000000"/>
                </a:solidFill>
                <a:latin typeface="Tahoma" panose="020B0604030504040204" pitchFamily="34" charset="0"/>
                <a:ea typeface="Tahoma" panose="020B0604030504040204" pitchFamily="34" charset="0"/>
                <a:cs typeface="Tahoma" panose="020B0604030504040204" pitchFamily="34" charset="0"/>
              </a:rPr>
              <a:t>2022</a:t>
            </a:r>
          </a:p>
          <a:p>
            <a:r>
              <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rPr>
              <a:t>47%</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vélo</a:t>
            </a:r>
            <a:endPar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p:txBody>
      </p:sp>
      <p:sp>
        <p:nvSpPr>
          <p:cNvPr id="8" name="ZoneTexte 7">
            <a:extLst>
              <a:ext uri="{FF2B5EF4-FFF2-40B4-BE49-F238E27FC236}">
                <a16:creationId xmlns:a16="http://schemas.microsoft.com/office/drawing/2014/main" id="{EB22FC00-988F-04BE-A4E7-8FF7A1EC3F20}"/>
              </a:ext>
            </a:extLst>
          </p:cNvPr>
          <p:cNvSpPr txBox="1"/>
          <p:nvPr/>
        </p:nvSpPr>
        <p:spPr>
          <a:xfrm>
            <a:off x="104328" y="4452541"/>
            <a:ext cx="7668071" cy="461665"/>
          </a:xfrm>
          <a:prstGeom prst="rect">
            <a:avLst/>
          </a:prstGeom>
          <a:noFill/>
        </p:spPr>
        <p:txBody>
          <a:bodyPr wrap="square">
            <a:spAutoFit/>
          </a:bodyPr>
          <a:lstStyle/>
          <a:p>
            <a:r>
              <a:rPr lang="en-GB" sz="2400" dirty="0" err="1">
                <a:solidFill>
                  <a:schemeClr val="tx2"/>
                </a:solidFill>
                <a:latin typeface="Tahoma" panose="020B0604030504040204" pitchFamily="34" charset="0"/>
                <a:ea typeface="Tahoma" panose="020B0604030504040204" pitchFamily="34" charset="0"/>
                <a:cs typeface="Tahoma" panose="020B0604030504040204" pitchFamily="34" charset="0"/>
              </a:rPr>
              <a:t>Entraves</a:t>
            </a:r>
            <a:r>
              <a:rPr lang="en-GB" sz="240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2400" dirty="0" err="1">
                <a:solidFill>
                  <a:schemeClr val="tx2"/>
                </a:solidFill>
                <a:latin typeface="Tahoma" panose="020B0604030504040204" pitchFamily="34" charset="0"/>
                <a:ea typeface="Tahoma" panose="020B0604030504040204" pitchFamily="34" charset="0"/>
                <a:cs typeface="Tahoma" panose="020B0604030504040204" pitchFamily="34" charset="0"/>
              </a:rPr>
              <a:t>à</a:t>
            </a:r>
            <a:r>
              <a:rPr lang="en-GB" sz="240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2400" dirty="0" err="1">
                <a:solidFill>
                  <a:schemeClr val="tx2"/>
                </a:solidFill>
                <a:latin typeface="Tahoma" panose="020B0604030504040204" pitchFamily="34" charset="0"/>
                <a:ea typeface="Tahoma" panose="020B0604030504040204" pitchFamily="34" charset="0"/>
                <a:cs typeface="Tahoma" panose="020B0604030504040204" pitchFamily="34" charset="0"/>
              </a:rPr>
              <a:t>l’utilisation</a:t>
            </a:r>
            <a:r>
              <a:rPr lang="en-GB" sz="2400" dirty="0">
                <a:solidFill>
                  <a:schemeClr val="tx2"/>
                </a:solidFill>
                <a:latin typeface="Tahoma" panose="020B0604030504040204" pitchFamily="34" charset="0"/>
                <a:ea typeface="Tahoma" panose="020B0604030504040204" pitchFamily="34" charset="0"/>
                <a:cs typeface="Tahoma" panose="020B0604030504040204" pitchFamily="34" charset="0"/>
              </a:rPr>
              <a:t> des </a:t>
            </a:r>
            <a:r>
              <a:rPr lang="en-GB" sz="2400" dirty="0" err="1">
                <a:solidFill>
                  <a:schemeClr val="tx2"/>
                </a:solidFill>
                <a:latin typeface="Tahoma" panose="020B0604030504040204" pitchFamily="34" charset="0"/>
                <a:ea typeface="Tahoma" panose="020B0604030504040204" pitchFamily="34" charset="0"/>
                <a:cs typeface="Tahoma" panose="020B0604030504040204" pitchFamily="34" charset="0"/>
              </a:rPr>
              <a:t>Vélib</a:t>
            </a:r>
            <a:r>
              <a:rPr lang="en-GB" sz="2400" dirty="0">
                <a:solidFill>
                  <a:schemeClr val="tx2"/>
                </a:solidFill>
                <a:latin typeface="Tahoma" panose="020B0604030504040204" pitchFamily="34" charset="0"/>
                <a:ea typeface="Tahoma" panose="020B0604030504040204" pitchFamily="34" charset="0"/>
                <a:cs typeface="Tahoma" panose="020B0604030504040204" pitchFamily="34" charset="0"/>
              </a:rPr>
              <a:t> et </a:t>
            </a:r>
            <a:r>
              <a:rPr lang="en-GB" sz="2400" dirty="0" err="1">
                <a:solidFill>
                  <a:schemeClr val="tx2"/>
                </a:solidFill>
                <a:latin typeface="Tahoma" panose="020B0604030504040204" pitchFamily="34" charset="0"/>
                <a:ea typeface="Tahoma" panose="020B0604030504040204" pitchFamily="34" charset="0"/>
                <a:cs typeface="Tahoma" panose="020B0604030504040204" pitchFamily="34" charset="0"/>
              </a:rPr>
              <a:t>Véligo</a:t>
            </a:r>
            <a:r>
              <a:rPr lang="en-GB" sz="240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2400" dirty="0" err="1">
                <a:solidFill>
                  <a:schemeClr val="tx2"/>
                </a:solidFill>
                <a:latin typeface="Tahoma" panose="020B0604030504040204" pitchFamily="34" charset="0"/>
                <a:ea typeface="Tahoma" panose="020B0604030504040204" pitchFamily="34" charset="0"/>
                <a:cs typeface="Tahoma" panose="020B0604030504040204" pitchFamily="34" charset="0"/>
              </a:rPr>
              <a:t>depuis</a:t>
            </a:r>
            <a:r>
              <a:rPr lang="en-GB" sz="2400" dirty="0">
                <a:solidFill>
                  <a:schemeClr val="tx2"/>
                </a:solidFill>
                <a:latin typeface="Tahoma" panose="020B0604030504040204" pitchFamily="34" charset="0"/>
                <a:ea typeface="Tahoma" panose="020B0604030504040204" pitchFamily="34" charset="0"/>
                <a:cs typeface="Tahoma" panose="020B0604030504040204" pitchFamily="34" charset="0"/>
              </a:rPr>
              <a:t> 2021</a:t>
            </a:r>
          </a:p>
        </p:txBody>
      </p:sp>
      <p:sp>
        <p:nvSpPr>
          <p:cNvPr id="3" name="ZoneTexte 2">
            <a:extLst>
              <a:ext uri="{FF2B5EF4-FFF2-40B4-BE49-F238E27FC236}">
                <a16:creationId xmlns:a16="http://schemas.microsoft.com/office/drawing/2014/main" id="{937E484D-85E4-62E7-EE0F-EEE210B277D1}"/>
              </a:ext>
            </a:extLst>
          </p:cNvPr>
          <p:cNvSpPr txBox="1"/>
          <p:nvPr/>
        </p:nvSpPr>
        <p:spPr>
          <a:xfrm>
            <a:off x="4536789" y="3663687"/>
            <a:ext cx="3227422" cy="369332"/>
          </a:xfrm>
          <a:prstGeom prst="rect">
            <a:avLst/>
          </a:prstGeom>
          <a:noFill/>
        </p:spPr>
        <p:txBody>
          <a:bodyPr wrap="none" rtlCol="0">
            <a:spAutoFit/>
          </a:bodyPr>
          <a:lstStyle/>
          <a:p>
            <a:r>
              <a:rPr lang="fr-FR" dirty="0">
                <a:solidFill>
                  <a:schemeClr val="tx2"/>
                </a:solidFill>
              </a:rPr>
              <a:t>Enquêtes Chaire </a:t>
            </a:r>
            <a:r>
              <a:rPr lang="fr-FR" dirty="0" err="1">
                <a:solidFill>
                  <a:schemeClr val="tx2"/>
                </a:solidFill>
              </a:rPr>
              <a:t>Logistics</a:t>
            </a:r>
            <a:r>
              <a:rPr lang="fr-FR" dirty="0">
                <a:solidFill>
                  <a:schemeClr val="tx2"/>
                </a:solidFill>
              </a:rPr>
              <a:t> City</a:t>
            </a:r>
          </a:p>
        </p:txBody>
      </p:sp>
      <p:sp>
        <p:nvSpPr>
          <p:cNvPr id="13" name="ZoneTexte 12">
            <a:extLst>
              <a:ext uri="{FF2B5EF4-FFF2-40B4-BE49-F238E27FC236}">
                <a16:creationId xmlns:a16="http://schemas.microsoft.com/office/drawing/2014/main" id="{99F099EF-905D-AFA1-63A4-369E152B6BC2}"/>
              </a:ext>
            </a:extLst>
          </p:cNvPr>
          <p:cNvSpPr txBox="1"/>
          <p:nvPr/>
        </p:nvSpPr>
        <p:spPr>
          <a:xfrm>
            <a:off x="8534400" y="2081066"/>
            <a:ext cx="1647816" cy="1815882"/>
          </a:xfrm>
          <a:prstGeom prst="rect">
            <a:avLst/>
          </a:prstGeom>
          <a:noFill/>
        </p:spPr>
        <p:txBody>
          <a:bodyPr wrap="square" rtlCol="0">
            <a:spAutoFit/>
          </a:bodyPr>
          <a:lstStyle/>
          <a:p>
            <a:r>
              <a:rPr lang="fr-FR" sz="2800" b="1" dirty="0">
                <a:solidFill>
                  <a:srgbClr val="000000"/>
                </a:solidFill>
                <a:latin typeface="Tahoma" panose="020B0604030504040204" pitchFamily="34" charset="0"/>
                <a:ea typeface="Tahoma" panose="020B0604030504040204" pitchFamily="34" charset="0"/>
                <a:cs typeface="Tahoma" panose="020B0604030504040204" pitchFamily="34" charset="0"/>
              </a:rPr>
              <a:t>2025</a:t>
            </a:r>
          </a:p>
          <a:p>
            <a:r>
              <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rPr>
              <a:t>80%</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vélo</a:t>
            </a:r>
            <a:endParaRPr lang="fr-FR"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99899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D3459D-25D0-5683-C137-F5D78231AA59}"/>
              </a:ext>
            </a:extLst>
          </p:cNvPr>
          <p:cNvSpPr>
            <a:spLocks noGrp="1"/>
          </p:cNvSpPr>
          <p:nvPr>
            <p:ph type="title"/>
          </p:nvPr>
        </p:nvSpPr>
        <p:spPr>
          <a:xfrm>
            <a:off x="304800" y="245981"/>
            <a:ext cx="10972800" cy="1143000"/>
          </a:xfrm>
        </p:spPr>
        <p:txBody>
          <a:bodyPr/>
          <a:lstStyle/>
          <a:p>
            <a:r>
              <a:rPr lang="fr-FR" sz="3600" dirty="0"/>
              <a:t>Propositions à 1 euro du km : une rémunération tombée très bas</a:t>
            </a:r>
          </a:p>
        </p:txBody>
      </p:sp>
      <p:sp>
        <p:nvSpPr>
          <p:cNvPr id="3" name="ZoneTexte 2">
            <a:extLst>
              <a:ext uri="{FF2B5EF4-FFF2-40B4-BE49-F238E27FC236}">
                <a16:creationId xmlns:a16="http://schemas.microsoft.com/office/drawing/2014/main" id="{1A5989CA-5645-C9A1-104A-E911128F88AC}"/>
              </a:ext>
            </a:extLst>
          </p:cNvPr>
          <p:cNvSpPr txBox="1"/>
          <p:nvPr/>
        </p:nvSpPr>
        <p:spPr>
          <a:xfrm>
            <a:off x="457200" y="6369050"/>
            <a:ext cx="6787627" cy="369332"/>
          </a:xfrm>
          <a:prstGeom prst="rect">
            <a:avLst/>
          </a:prstGeom>
          <a:noFill/>
        </p:spPr>
        <p:txBody>
          <a:bodyPr wrap="none" rtlCol="0">
            <a:spAutoFit/>
          </a:bodyPr>
          <a:lstStyle/>
          <a:p>
            <a:r>
              <a:rPr lang="fr-FR" dirty="0">
                <a:solidFill>
                  <a:schemeClr val="tx2"/>
                </a:solidFill>
              </a:rPr>
              <a:t>Capture d’écran, groupe </a:t>
            </a:r>
            <a:r>
              <a:rPr lang="fr-FR" dirty="0" err="1">
                <a:solidFill>
                  <a:schemeClr val="tx2"/>
                </a:solidFill>
              </a:rPr>
              <a:t>Whatsapp</a:t>
            </a:r>
            <a:r>
              <a:rPr lang="fr-FR" dirty="0">
                <a:solidFill>
                  <a:schemeClr val="tx2"/>
                </a:solidFill>
              </a:rPr>
              <a:t> livreurs de plateformes, 2025</a:t>
            </a:r>
          </a:p>
        </p:txBody>
      </p:sp>
      <p:pic>
        <p:nvPicPr>
          <p:cNvPr id="4" name="Espace réservé du contenu 4">
            <a:extLst>
              <a:ext uri="{FF2B5EF4-FFF2-40B4-BE49-F238E27FC236}">
                <a16:creationId xmlns:a16="http://schemas.microsoft.com/office/drawing/2014/main" id="{4277939E-7252-88F7-6FD1-31D4FDF9AA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6764" y="1600200"/>
            <a:ext cx="2378471" cy="4525963"/>
          </a:xfrm>
        </p:spPr>
      </p:pic>
    </p:spTree>
    <p:extLst>
      <p:ext uri="{BB962C8B-B14F-4D97-AF65-F5344CB8AC3E}">
        <p14:creationId xmlns:p14="http://schemas.microsoft.com/office/powerpoint/2010/main" val="496586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6749B6-7E6C-E747-9FD7-598FA1BE0BD3}"/>
              </a:ext>
            </a:extLst>
          </p:cNvPr>
          <p:cNvSpPr>
            <a:spLocks noGrp="1"/>
          </p:cNvSpPr>
          <p:nvPr>
            <p:ph type="title"/>
          </p:nvPr>
        </p:nvSpPr>
        <p:spPr>
          <a:xfrm>
            <a:off x="381000" y="160336"/>
            <a:ext cx="11430000" cy="1143000"/>
          </a:xfrm>
        </p:spPr>
        <p:txBody>
          <a:bodyPr/>
          <a:lstStyle/>
          <a:p>
            <a:r>
              <a:rPr lang="fr-FR" sz="3600" dirty="0">
                <a:solidFill>
                  <a:schemeClr val="tx1">
                    <a:lumMod val="75000"/>
                  </a:schemeClr>
                </a:solidFill>
              </a:rPr>
              <a:t>Directive européenne sur le travail de plateforme (décembre 2024)</a:t>
            </a:r>
          </a:p>
        </p:txBody>
      </p:sp>
      <p:sp>
        <p:nvSpPr>
          <p:cNvPr id="3" name="Espace réservé du contenu 2">
            <a:extLst>
              <a:ext uri="{FF2B5EF4-FFF2-40B4-BE49-F238E27FC236}">
                <a16:creationId xmlns:a16="http://schemas.microsoft.com/office/drawing/2014/main" id="{A7DC43F3-E647-CE4C-A8C9-273078759510}"/>
              </a:ext>
            </a:extLst>
          </p:cNvPr>
          <p:cNvSpPr>
            <a:spLocks noGrp="1"/>
          </p:cNvSpPr>
          <p:nvPr>
            <p:ph idx="1"/>
          </p:nvPr>
        </p:nvSpPr>
        <p:spPr>
          <a:xfrm>
            <a:off x="381000" y="1752600"/>
            <a:ext cx="11430000" cy="4525963"/>
          </a:xfrm>
        </p:spPr>
        <p:txBody>
          <a:bodyPr/>
          <a:lstStyle/>
          <a:p>
            <a:pPr marL="457200" indent="-457200">
              <a:spcBef>
                <a:spcPts val="600"/>
              </a:spcBef>
              <a:buFont typeface="Arial" panose="020B0604020202020204" pitchFamily="34" charset="0"/>
              <a:buChar char="•"/>
            </a:pPr>
            <a:r>
              <a:rPr lang="fr-FR" sz="2400" dirty="0"/>
              <a:t>« Les livreurs des plateformes et chauffeurs VTC sont des employés sauf si… »</a:t>
            </a:r>
          </a:p>
          <a:p>
            <a:pPr marL="457200" indent="-457200">
              <a:spcBef>
                <a:spcPts val="600"/>
              </a:spcBef>
              <a:buFont typeface="Arial" panose="020B0604020202020204" pitchFamily="34" charset="0"/>
              <a:buChar char="•"/>
            </a:pPr>
            <a:r>
              <a:rPr lang="fr-FR" sz="2400" dirty="0"/>
              <a:t>Chaque Etat doit établir une liste de critères</a:t>
            </a:r>
          </a:p>
          <a:p>
            <a:pPr marL="457200" indent="-457200">
              <a:spcBef>
                <a:spcPts val="600"/>
              </a:spcBef>
              <a:buFont typeface="Arial" panose="020B0604020202020204" pitchFamily="34" charset="0"/>
              <a:buChar char="•"/>
            </a:pPr>
            <a:r>
              <a:rPr lang="fr-FR" sz="2400" dirty="0"/>
              <a:t>Davantage de transparence sur le fonctionnement des algorithmes</a:t>
            </a:r>
          </a:p>
          <a:p>
            <a:pPr marL="457200" indent="-457200">
              <a:spcBef>
                <a:spcPts val="600"/>
              </a:spcBef>
              <a:buFont typeface="Arial" panose="020B0604020202020204" pitchFamily="34" charset="0"/>
              <a:buChar char="•"/>
            </a:pPr>
            <a:r>
              <a:rPr lang="fr-FR" sz="2400" dirty="0"/>
              <a:t>Interactions humaines obligatoires pour toute décision importante (suppression d’un compte)</a:t>
            </a:r>
          </a:p>
        </p:txBody>
      </p:sp>
    </p:spTree>
    <p:extLst>
      <p:ext uri="{BB962C8B-B14F-4D97-AF65-F5344CB8AC3E}">
        <p14:creationId xmlns:p14="http://schemas.microsoft.com/office/powerpoint/2010/main" val="1947526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8F7DB4-30AA-9704-7809-77AF0A01D641}"/>
              </a:ext>
            </a:extLst>
          </p:cNvPr>
          <p:cNvSpPr>
            <a:spLocks noGrp="1"/>
          </p:cNvSpPr>
          <p:nvPr>
            <p:ph type="title"/>
          </p:nvPr>
        </p:nvSpPr>
        <p:spPr>
          <a:xfrm>
            <a:off x="381000" y="304800"/>
            <a:ext cx="10972800" cy="1143000"/>
          </a:xfrm>
        </p:spPr>
        <p:txBody>
          <a:bodyPr/>
          <a:lstStyle/>
          <a:p>
            <a:r>
              <a:rPr lang="fr-FR" sz="3600" dirty="0"/>
              <a:t>La question du revenu minimum</a:t>
            </a:r>
          </a:p>
        </p:txBody>
      </p:sp>
      <p:sp>
        <p:nvSpPr>
          <p:cNvPr id="3" name="Espace réservé du contenu 2">
            <a:extLst>
              <a:ext uri="{FF2B5EF4-FFF2-40B4-BE49-F238E27FC236}">
                <a16:creationId xmlns:a16="http://schemas.microsoft.com/office/drawing/2014/main" id="{FE3387CF-2FB4-34A7-CDCD-A32E286B22AC}"/>
              </a:ext>
            </a:extLst>
          </p:cNvPr>
          <p:cNvSpPr>
            <a:spLocks noGrp="1"/>
          </p:cNvSpPr>
          <p:nvPr>
            <p:ph idx="1"/>
          </p:nvPr>
        </p:nvSpPr>
        <p:spPr>
          <a:xfrm>
            <a:off x="381000" y="1295400"/>
            <a:ext cx="11201400" cy="4525963"/>
          </a:xfrm>
        </p:spPr>
        <p:txBody>
          <a:bodyPr/>
          <a:lstStyle/>
          <a:p>
            <a:pPr marL="342900" indent="-342900">
              <a:spcBef>
                <a:spcPts val="600"/>
              </a:spcBef>
              <a:buFont typeface="Arial" panose="020B0604020202020204" pitchFamily="34" charset="0"/>
              <a:buChar char="•"/>
            </a:pPr>
            <a:r>
              <a:rPr lang="fr-FR" sz="2400" dirty="0"/>
              <a:t>En France : accord du 20 avril 2023 pour un revenu minimum brut de 11,75 euros par heure</a:t>
            </a:r>
          </a:p>
          <a:p>
            <a:pPr marL="342900" indent="-342900">
              <a:spcBef>
                <a:spcPts val="600"/>
              </a:spcBef>
              <a:buFont typeface="Arial" panose="020B0604020202020204" pitchFamily="34" charset="0"/>
              <a:buChar char="•"/>
            </a:pPr>
            <a:r>
              <a:rPr lang="fr-FR" sz="2400" dirty="0"/>
              <a:t>Règlement à New York sur le salaire minimum des livreurs entré en vigueur en 2023 : minimum de 17,96 dollars de l'heure hors pourboires, 19,86 dollars d'ici 2025 et ajusté chaque année en fonction de l'inflation</a:t>
            </a:r>
          </a:p>
          <a:p>
            <a:pPr marL="342900" indent="-342900">
              <a:spcBef>
                <a:spcPts val="600"/>
              </a:spcBef>
              <a:buFont typeface="Arial" panose="020B0604020202020204" pitchFamily="34" charset="0"/>
              <a:buChar char="•"/>
            </a:pPr>
            <a:r>
              <a:rPr lang="fr-FR" sz="2400" dirty="0"/>
              <a:t>Plainte conjointe de </a:t>
            </a:r>
            <a:r>
              <a:rPr lang="fr-FR" sz="2400" dirty="0" err="1"/>
              <a:t>DoorDash</a:t>
            </a:r>
            <a:r>
              <a:rPr lang="fr-FR" sz="2400" dirty="0"/>
              <a:t> et </a:t>
            </a:r>
            <a:r>
              <a:rPr lang="fr-FR" sz="2400" dirty="0" err="1"/>
              <a:t>Grubhub</a:t>
            </a:r>
            <a:r>
              <a:rPr lang="fr-FR" sz="2400" dirty="0"/>
              <a:t>, plainte d'Uber</a:t>
            </a:r>
          </a:p>
          <a:p>
            <a:pPr marL="342900" indent="-342900">
              <a:spcBef>
                <a:spcPts val="600"/>
              </a:spcBef>
              <a:buFont typeface="Arial" panose="020B0604020202020204" pitchFamily="34" charset="0"/>
              <a:buChar char="•"/>
            </a:pPr>
            <a:r>
              <a:rPr lang="fr-FR" sz="2400" dirty="0"/>
              <a:t>L'Independent </a:t>
            </a:r>
            <a:r>
              <a:rPr lang="fr-FR" sz="2400" dirty="0" err="1"/>
              <a:t>Workers</a:t>
            </a:r>
            <a:r>
              <a:rPr lang="fr-FR" sz="2400" dirty="0"/>
              <a:t> Union of Great </a:t>
            </a:r>
            <a:r>
              <a:rPr lang="fr-FR" sz="2400" dirty="0" err="1"/>
              <a:t>Britain</a:t>
            </a:r>
            <a:r>
              <a:rPr lang="fr-FR" sz="2400" dirty="0"/>
              <a:t> veut faire reconnaître sa capacité à représenter les livreurs pour négocier un salaire minimum</a:t>
            </a:r>
          </a:p>
        </p:txBody>
      </p:sp>
    </p:spTree>
    <p:extLst>
      <p:ext uri="{BB962C8B-B14F-4D97-AF65-F5344CB8AC3E}">
        <p14:creationId xmlns:p14="http://schemas.microsoft.com/office/powerpoint/2010/main" val="3236104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7C5B97-FF34-324B-BE41-2F45EA02C31B}"/>
              </a:ext>
            </a:extLst>
          </p:cNvPr>
          <p:cNvSpPr>
            <a:spLocks noGrp="1"/>
          </p:cNvSpPr>
          <p:nvPr>
            <p:ph type="title"/>
          </p:nvPr>
        </p:nvSpPr>
        <p:spPr>
          <a:xfrm>
            <a:off x="265611" y="304800"/>
            <a:ext cx="12039600" cy="1143000"/>
          </a:xfrm>
        </p:spPr>
        <p:txBody>
          <a:bodyPr/>
          <a:lstStyle/>
          <a:p>
            <a:r>
              <a:rPr lang="fr-FR" sz="3600" dirty="0">
                <a:latin typeface="Tahoma" panose="020B0604030504040204" pitchFamily="34" charset="0"/>
                <a:ea typeface="Tahoma" panose="020B0604030504040204" pitchFamily="34" charset="0"/>
                <a:cs typeface="Tahoma" panose="020B0604030504040204" pitchFamily="34" charset="0"/>
              </a:rPr>
              <a:t>« Co-</a:t>
            </a:r>
            <a:r>
              <a:rPr lang="fr-FR" sz="3600" dirty="0" err="1">
                <a:latin typeface="Tahoma" panose="020B0604030504040204" pitchFamily="34" charset="0"/>
                <a:ea typeface="Tahoma" panose="020B0604030504040204" pitchFamily="34" charset="0"/>
                <a:cs typeface="Tahoma" panose="020B0604030504040204" pitchFamily="34" charset="0"/>
              </a:rPr>
              <a:t>transportage</a:t>
            </a:r>
            <a:r>
              <a:rPr lang="fr-FR" sz="3600" dirty="0">
                <a:latin typeface="Tahoma" panose="020B0604030504040204" pitchFamily="34" charset="0"/>
                <a:ea typeface="Tahoma" panose="020B0604030504040204" pitchFamily="34" charset="0"/>
                <a:cs typeface="Tahoma" panose="020B0604030504040204" pitchFamily="34" charset="0"/>
              </a:rPr>
              <a:t> de colis » (code des transports)</a:t>
            </a:r>
            <a:endParaRPr lang="fr-FR" sz="3600" i="1" dirty="0">
              <a:latin typeface="Tahoma" panose="020B0604030504040204" pitchFamily="34" charset="0"/>
              <a:ea typeface="Tahoma" panose="020B0604030504040204" pitchFamily="34" charset="0"/>
              <a:cs typeface="Tahoma" panose="020B0604030504040204" pitchFamily="34" charset="0"/>
            </a:endParaRPr>
          </a:p>
        </p:txBody>
      </p:sp>
      <p:sp>
        <p:nvSpPr>
          <p:cNvPr id="13" name="Titre 1">
            <a:extLst>
              <a:ext uri="{FF2B5EF4-FFF2-40B4-BE49-F238E27FC236}">
                <a16:creationId xmlns:a16="http://schemas.microsoft.com/office/drawing/2014/main" id="{5F76113E-692E-C546-91E3-A153FF5994B0}"/>
              </a:ext>
            </a:extLst>
          </p:cNvPr>
          <p:cNvSpPr txBox="1">
            <a:spLocks/>
          </p:cNvSpPr>
          <p:nvPr/>
        </p:nvSpPr>
        <p:spPr>
          <a:xfrm>
            <a:off x="231321" y="1752600"/>
            <a:ext cx="11274879" cy="1143000"/>
          </a:xfrm>
          <a:prstGeom prst="rect">
            <a:avLst/>
          </a:prstGeom>
        </p:spPr>
        <p:txBody>
          <a:bodyPr vert="horz"/>
          <a:lstStyle>
            <a:lvl1pPr>
              <a:defRPr>
                <a:latin typeface="+mj-lt"/>
                <a:ea typeface="+mj-ea"/>
                <a:cs typeface="+mj-cs"/>
              </a:defRPr>
            </a:lvl1pPr>
          </a:lstStyle>
          <a:p>
            <a:pPr marL="457200" lvl="0" indent="-457200">
              <a:spcBef>
                <a:spcPts val="600"/>
              </a:spcBef>
              <a:buFont typeface="Arial" panose="020B0604020202020204" pitchFamily="34" charset="0"/>
              <a:buChar char="•"/>
              <a:defRPr/>
            </a:pPr>
            <a:r>
              <a:rPr lang="fr-FR" sz="2400" kern="0" dirty="0">
                <a:solidFill>
                  <a:srgbClr val="000000"/>
                </a:solidFill>
                <a:latin typeface="Tahoma" panose="020B0604030504040204" pitchFamily="34" charset="0"/>
                <a:ea typeface="Tahoma" panose="020B0604030504040204" pitchFamily="34" charset="0"/>
                <a:cs typeface="Tahoma" panose="020B0604030504040204" pitchFamily="34" charset="0"/>
              </a:rPr>
              <a:t>Article L3232-1 du code des transports</a:t>
            </a:r>
          </a:p>
          <a:p>
            <a:pPr marL="457200" lvl="0" indent="-457200">
              <a:spcBef>
                <a:spcPts val="600"/>
              </a:spcBef>
              <a:buFont typeface="Arial" panose="020B0604020202020204" pitchFamily="34" charset="0"/>
              <a:buChar char="•"/>
              <a:defRPr/>
            </a:pPr>
            <a:r>
              <a:rPr kumimoji="0" lang="fr-FR" sz="2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Applis </a:t>
            </a:r>
            <a:r>
              <a:rPr lang="fr-FR" sz="2400" kern="0" dirty="0">
                <a:solidFill>
                  <a:srgbClr val="000000"/>
                </a:solidFill>
                <a:latin typeface="Tahoma" panose="020B0604030504040204" pitchFamily="34" charset="0"/>
                <a:ea typeface="Tahoma" panose="020B0604030504040204" pitchFamily="34" charset="0"/>
                <a:cs typeface="Tahoma" panose="020B0604030504040204" pitchFamily="34" charset="0"/>
              </a:rPr>
              <a:t>C</a:t>
            </a:r>
            <a:r>
              <a:rPr kumimoji="0" lang="fr-FR" sz="2400" b="0"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ocolis</a:t>
            </a:r>
            <a:r>
              <a:rPr kumimoji="0" lang="fr-FR" sz="2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fr-FR" sz="2400" b="0"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shopopop</a:t>
            </a:r>
            <a:r>
              <a:rPr kumimoji="0" lang="fr-FR" sz="2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ou Cosy Colis</a:t>
            </a:r>
          </a:p>
          <a:p>
            <a:pPr marL="457200" lvl="0" indent="-457200">
              <a:spcBef>
                <a:spcPts val="600"/>
              </a:spcBef>
              <a:buFont typeface="Arial" panose="020B0604020202020204" pitchFamily="34" charset="0"/>
              <a:buChar char="•"/>
              <a:defRPr/>
            </a:pPr>
            <a:endParaRPr kumimoji="0" lang="fr-FR" sz="2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r>
              <a:rPr lang="fr-FR" sz="2400" i="1" dirty="0">
                <a:solidFill>
                  <a:schemeClr val="tx2"/>
                </a:solidFill>
              </a:rPr>
              <a:t>« Le </a:t>
            </a:r>
            <a:r>
              <a:rPr lang="fr-FR" sz="2400" i="1" dirty="0" err="1">
                <a:solidFill>
                  <a:schemeClr val="tx2"/>
                </a:solidFill>
              </a:rPr>
              <a:t>cotransportage</a:t>
            </a:r>
            <a:r>
              <a:rPr lang="fr-FR" sz="2400" i="1" dirty="0">
                <a:solidFill>
                  <a:schemeClr val="tx2"/>
                </a:solidFill>
              </a:rPr>
              <a:t> de colis se définit comme l'utilisation en commun, à titre privé, d'un véhicule terrestre à moteur effectuée </a:t>
            </a:r>
            <a:r>
              <a:rPr lang="fr-FR" sz="2400" b="1" i="1" dirty="0">
                <a:solidFill>
                  <a:schemeClr val="tx2"/>
                </a:solidFill>
              </a:rPr>
              <a:t>à titre non onéreux, excepté le partage des frais</a:t>
            </a:r>
            <a:r>
              <a:rPr lang="fr-FR" sz="2400" i="1" dirty="0">
                <a:solidFill>
                  <a:schemeClr val="tx2"/>
                </a:solidFill>
              </a:rPr>
              <a:t>, pour transporter des colis dans le cadre d'un déplacement qu'un conducteur effectue pour son propre compte (</a:t>
            </a:r>
            <a:r>
              <a:rPr lang="fr-FR" sz="2400" i="1" dirty="0">
                <a:solidFill>
                  <a:schemeClr val="tx2"/>
                </a:solidFill>
                <a:hlinkClick r:id="rId2" tooltip="Code des transports - art. L1411-1 (V)">
                  <a:extLst>
                    <a:ext uri="{A12FA001-AC4F-418D-AE19-62706E023703}">
                      <ahyp:hlinkClr xmlns:ahyp="http://schemas.microsoft.com/office/drawing/2018/hyperlinkcolor" val="tx"/>
                    </a:ext>
                  </a:extLst>
                </a:hlinkClick>
              </a:rPr>
              <a:t>…)</a:t>
            </a:r>
            <a:r>
              <a:rPr lang="fr-FR" sz="2400" i="1" dirty="0">
                <a:solidFill>
                  <a:schemeClr val="tx2"/>
                </a:solidFill>
              </a:rPr>
              <a:t>. L'activité de </a:t>
            </a:r>
            <a:r>
              <a:rPr lang="fr-FR" sz="2400" i="1" dirty="0" err="1">
                <a:solidFill>
                  <a:schemeClr val="tx2"/>
                </a:solidFill>
              </a:rPr>
              <a:t>cotransportage</a:t>
            </a:r>
            <a:r>
              <a:rPr lang="fr-FR" sz="2400" i="1" dirty="0">
                <a:solidFill>
                  <a:schemeClr val="tx2"/>
                </a:solidFill>
              </a:rPr>
              <a:t> n'entre pas dans le champ des professions de transporteur public routier de marchandises. Le montant des contributions financières reçues … ne doit pas excéder un plafond annuel fixé par arrêté du ministre chargé des transports. »</a:t>
            </a:r>
          </a:p>
          <a:p>
            <a:pPr marL="457200" lvl="0" indent="-457200">
              <a:spcBef>
                <a:spcPts val="600"/>
              </a:spcBef>
              <a:buFont typeface="Arial" panose="020B0604020202020204" pitchFamily="34" charset="0"/>
              <a:buChar char="•"/>
              <a:defRPr/>
            </a:pPr>
            <a:endParaRPr kumimoji="0" lang="fr-FR" sz="2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62853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7AFC78-B474-095D-F728-083456780319}"/>
              </a:ext>
            </a:extLst>
          </p:cNvPr>
          <p:cNvSpPr>
            <a:spLocks noGrp="1"/>
          </p:cNvSpPr>
          <p:nvPr>
            <p:ph type="title"/>
          </p:nvPr>
        </p:nvSpPr>
        <p:spPr>
          <a:xfrm>
            <a:off x="186047" y="116537"/>
            <a:ext cx="10972800" cy="1143000"/>
          </a:xfrm>
        </p:spPr>
        <p:txBody>
          <a:bodyPr/>
          <a:lstStyle/>
          <a:p>
            <a:r>
              <a:rPr lang="fr-FR" sz="3600" dirty="0"/>
              <a:t>Cornell </a:t>
            </a:r>
            <a:r>
              <a:rPr lang="fr-FR" sz="3600" dirty="0" err="1"/>
              <a:t>University</a:t>
            </a:r>
            <a:r>
              <a:rPr lang="fr-FR" sz="3600" dirty="0"/>
              <a:t> et Los </a:t>
            </a:r>
            <a:r>
              <a:rPr lang="fr-FR" sz="3600" dirty="0" err="1"/>
              <a:t>Deliveristas</a:t>
            </a:r>
            <a:r>
              <a:rPr lang="fr-FR" sz="3600" dirty="0"/>
              <a:t> Unidos, enquête 2021, 500 livreurs à NYC</a:t>
            </a:r>
          </a:p>
        </p:txBody>
      </p:sp>
      <p:pic>
        <p:nvPicPr>
          <p:cNvPr id="5" name="Espace réservé du contenu 4">
            <a:extLst>
              <a:ext uri="{FF2B5EF4-FFF2-40B4-BE49-F238E27FC236}">
                <a16:creationId xmlns:a16="http://schemas.microsoft.com/office/drawing/2014/main" id="{709E89A9-C17B-2BCB-1641-F00F82B2CE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6831" y="2182843"/>
            <a:ext cx="4190329" cy="4525963"/>
          </a:xfrm>
        </p:spPr>
      </p:pic>
      <p:pic>
        <p:nvPicPr>
          <p:cNvPr id="7" name="Image 6">
            <a:extLst>
              <a:ext uri="{FF2B5EF4-FFF2-40B4-BE49-F238E27FC236}">
                <a16:creationId xmlns:a16="http://schemas.microsoft.com/office/drawing/2014/main" id="{FA3306BA-389A-E1ED-7C57-495D9770D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80861"/>
            <a:ext cx="5181600" cy="5239820"/>
          </a:xfrm>
          <a:prstGeom prst="rect">
            <a:avLst/>
          </a:prstGeom>
        </p:spPr>
      </p:pic>
    </p:spTree>
    <p:extLst>
      <p:ext uri="{BB962C8B-B14F-4D97-AF65-F5344CB8AC3E}">
        <p14:creationId xmlns:p14="http://schemas.microsoft.com/office/powerpoint/2010/main" val="3051267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2D5CF78-1AC0-AD33-3A04-A1B3A089A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00" y="2232617"/>
            <a:ext cx="6256926" cy="4617466"/>
          </a:xfrm>
          <a:prstGeom prst="rect">
            <a:avLst/>
          </a:prstGeom>
        </p:spPr>
      </p:pic>
      <p:pic>
        <p:nvPicPr>
          <p:cNvPr id="8" name="Image 7">
            <a:extLst>
              <a:ext uri="{FF2B5EF4-FFF2-40B4-BE49-F238E27FC236}">
                <a16:creationId xmlns:a16="http://schemas.microsoft.com/office/drawing/2014/main" id="{65A80610-985B-F2C8-8C76-08FC8CA13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155" y="2876048"/>
            <a:ext cx="1869886" cy="2486098"/>
          </a:xfrm>
          <a:prstGeom prst="rect">
            <a:avLst/>
          </a:prstGeom>
        </p:spPr>
      </p:pic>
      <p:sp>
        <p:nvSpPr>
          <p:cNvPr id="10" name="ZoneTexte 9">
            <a:extLst>
              <a:ext uri="{FF2B5EF4-FFF2-40B4-BE49-F238E27FC236}">
                <a16:creationId xmlns:a16="http://schemas.microsoft.com/office/drawing/2014/main" id="{F5301483-0CC7-0401-CEC9-39FA9D1B94C8}"/>
              </a:ext>
            </a:extLst>
          </p:cNvPr>
          <p:cNvSpPr txBox="1"/>
          <p:nvPr/>
        </p:nvSpPr>
        <p:spPr>
          <a:xfrm>
            <a:off x="1066800" y="1517991"/>
            <a:ext cx="954107" cy="461665"/>
          </a:xfrm>
          <a:prstGeom prst="rect">
            <a:avLst/>
          </a:prstGeom>
          <a:noFill/>
        </p:spPr>
        <p:txBody>
          <a:bodyPr wrap="none" rtlCol="0">
            <a:spAutoFit/>
          </a:bodyPr>
          <a:lstStyle/>
          <a:p>
            <a:r>
              <a:rPr lang="fr-FR" sz="2400" dirty="0">
                <a:solidFill>
                  <a:srgbClr val="000000"/>
                </a:solidFill>
              </a:rPr>
              <a:t>2022 </a:t>
            </a:r>
          </a:p>
        </p:txBody>
      </p:sp>
      <p:sp>
        <p:nvSpPr>
          <p:cNvPr id="11" name="ZoneTexte 10">
            <a:extLst>
              <a:ext uri="{FF2B5EF4-FFF2-40B4-BE49-F238E27FC236}">
                <a16:creationId xmlns:a16="http://schemas.microsoft.com/office/drawing/2014/main" id="{5283382E-3A45-7ABE-AD48-CBF52F35EF4B}"/>
              </a:ext>
            </a:extLst>
          </p:cNvPr>
          <p:cNvSpPr txBox="1"/>
          <p:nvPr/>
        </p:nvSpPr>
        <p:spPr>
          <a:xfrm>
            <a:off x="6428645" y="1595819"/>
            <a:ext cx="1869886" cy="2277547"/>
          </a:xfrm>
          <a:prstGeom prst="rect">
            <a:avLst/>
          </a:prstGeom>
          <a:noFill/>
        </p:spPr>
        <p:txBody>
          <a:bodyPr wrap="square" rtlCol="0">
            <a:spAutoFit/>
          </a:bodyPr>
          <a:lstStyle/>
          <a:p>
            <a:pPr algn="ctr"/>
            <a:r>
              <a:rPr lang="fr-FR" sz="2400" dirty="0">
                <a:solidFill>
                  <a:srgbClr val="000000"/>
                </a:solidFill>
              </a:rPr>
              <a:t>2025</a:t>
            </a:r>
          </a:p>
          <a:p>
            <a:endParaRPr lang="fr-FR" sz="2400" dirty="0">
              <a:solidFill>
                <a:srgbClr val="000000"/>
              </a:solidFill>
            </a:endParaRPr>
          </a:p>
          <a:p>
            <a:endParaRPr lang="fr-FR" sz="1200" dirty="0">
              <a:solidFill>
                <a:srgbClr val="000000"/>
              </a:solidFill>
            </a:endParaRPr>
          </a:p>
          <a:p>
            <a:endParaRPr lang="fr-FR" sz="1200" dirty="0">
              <a:solidFill>
                <a:srgbClr val="000000"/>
              </a:solidFill>
            </a:endParaRPr>
          </a:p>
          <a:p>
            <a:endParaRPr lang="fr-FR" sz="1200" dirty="0">
              <a:solidFill>
                <a:srgbClr val="000000"/>
              </a:solidFill>
            </a:endParaRPr>
          </a:p>
          <a:p>
            <a:endParaRPr lang="fr-FR" sz="1200" dirty="0">
              <a:solidFill>
                <a:srgbClr val="000000"/>
              </a:solidFill>
            </a:endParaRPr>
          </a:p>
          <a:p>
            <a:endParaRPr lang="fr-FR" dirty="0">
              <a:solidFill>
                <a:srgbClr val="000000"/>
              </a:solidFill>
            </a:endParaRPr>
          </a:p>
          <a:p>
            <a:pPr algn="ctr"/>
            <a:r>
              <a:rPr lang="fr-FR" sz="2400" dirty="0">
                <a:solidFill>
                  <a:srgbClr val="000000"/>
                </a:solidFill>
              </a:rPr>
              <a:t> </a:t>
            </a:r>
            <a:r>
              <a:rPr lang="fr-FR" sz="2800" dirty="0">
                <a:solidFill>
                  <a:srgbClr val="000000"/>
                </a:solidFill>
              </a:rPr>
              <a:t>AUCUNE</a:t>
            </a:r>
          </a:p>
        </p:txBody>
      </p:sp>
      <p:sp>
        <p:nvSpPr>
          <p:cNvPr id="12" name="Accolade fermante 11">
            <a:extLst>
              <a:ext uri="{FF2B5EF4-FFF2-40B4-BE49-F238E27FC236}">
                <a16:creationId xmlns:a16="http://schemas.microsoft.com/office/drawing/2014/main" id="{30BFB03E-EBE9-ED56-C5C5-944410D78A03}"/>
              </a:ext>
            </a:extLst>
          </p:cNvPr>
          <p:cNvSpPr/>
          <p:nvPr/>
        </p:nvSpPr>
        <p:spPr>
          <a:xfrm>
            <a:off x="6356559" y="3044983"/>
            <a:ext cx="368574" cy="2270342"/>
          </a:xfrm>
          <a:prstGeom prst="rightBrace">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4" name="Image 3">
            <a:extLst>
              <a:ext uri="{FF2B5EF4-FFF2-40B4-BE49-F238E27FC236}">
                <a16:creationId xmlns:a16="http://schemas.microsoft.com/office/drawing/2014/main" id="{824C246D-F766-0E6B-508B-183A2009F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9975" y="0"/>
            <a:ext cx="3855697" cy="6858000"/>
          </a:xfrm>
          <a:prstGeom prst="rect">
            <a:avLst/>
          </a:prstGeom>
        </p:spPr>
      </p:pic>
      <p:sp>
        <p:nvSpPr>
          <p:cNvPr id="2" name="Titre 1">
            <a:extLst>
              <a:ext uri="{FF2B5EF4-FFF2-40B4-BE49-F238E27FC236}">
                <a16:creationId xmlns:a16="http://schemas.microsoft.com/office/drawing/2014/main" id="{70C179D7-6D8B-29E8-F46A-0661DA1B9D94}"/>
              </a:ext>
            </a:extLst>
          </p:cNvPr>
          <p:cNvSpPr>
            <a:spLocks noGrp="1"/>
          </p:cNvSpPr>
          <p:nvPr>
            <p:ph type="title"/>
          </p:nvPr>
        </p:nvSpPr>
        <p:spPr>
          <a:xfrm>
            <a:off x="381000" y="173180"/>
            <a:ext cx="10972800" cy="1143000"/>
          </a:xfrm>
        </p:spPr>
        <p:txBody>
          <a:bodyPr/>
          <a:lstStyle/>
          <a:p>
            <a:r>
              <a:rPr lang="fr-FR" sz="3600" dirty="0"/>
              <a:t>« Quick commerce »</a:t>
            </a:r>
          </a:p>
        </p:txBody>
      </p:sp>
    </p:spTree>
    <p:extLst>
      <p:ext uri="{BB962C8B-B14F-4D97-AF65-F5344CB8AC3E}">
        <p14:creationId xmlns:p14="http://schemas.microsoft.com/office/powerpoint/2010/main" val="2479480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F2C692-6EBA-D549-17C7-483BF154070C}"/>
              </a:ext>
            </a:extLst>
          </p:cNvPr>
          <p:cNvSpPr>
            <a:spLocks noGrp="1"/>
          </p:cNvSpPr>
          <p:nvPr>
            <p:ph type="title"/>
          </p:nvPr>
        </p:nvSpPr>
        <p:spPr>
          <a:xfrm>
            <a:off x="457200" y="228600"/>
            <a:ext cx="10972800" cy="1143000"/>
          </a:xfrm>
        </p:spPr>
        <p:txBody>
          <a:bodyPr/>
          <a:lstStyle/>
          <a:p>
            <a:r>
              <a:rPr lang="fr-FR" sz="3600" dirty="0">
                <a:solidFill>
                  <a:schemeClr val="tx1">
                    <a:lumMod val="75000"/>
                  </a:schemeClr>
                </a:solidFill>
              </a:rPr>
              <a:t>De nouvelles alliances</a:t>
            </a:r>
          </a:p>
        </p:txBody>
      </p:sp>
      <p:pic>
        <p:nvPicPr>
          <p:cNvPr id="5" name="Espace réservé du contenu 4">
            <a:extLst>
              <a:ext uri="{FF2B5EF4-FFF2-40B4-BE49-F238E27FC236}">
                <a16:creationId xmlns:a16="http://schemas.microsoft.com/office/drawing/2014/main" id="{2B959D20-D015-75A5-38F7-A8DA4C2363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785" y="1219200"/>
            <a:ext cx="6887632" cy="5165724"/>
          </a:xfrm>
        </p:spPr>
      </p:pic>
      <p:sp>
        <p:nvSpPr>
          <p:cNvPr id="6" name="ZoneTexte 5">
            <a:extLst>
              <a:ext uri="{FF2B5EF4-FFF2-40B4-BE49-F238E27FC236}">
                <a16:creationId xmlns:a16="http://schemas.microsoft.com/office/drawing/2014/main" id="{0A12BBF7-EF7E-E2B8-0CF0-3314D3A3356C}"/>
              </a:ext>
            </a:extLst>
          </p:cNvPr>
          <p:cNvSpPr txBox="1"/>
          <p:nvPr/>
        </p:nvSpPr>
        <p:spPr>
          <a:xfrm>
            <a:off x="7620002" y="1500234"/>
            <a:ext cx="4474191" cy="830997"/>
          </a:xfrm>
          <a:prstGeom prst="rect">
            <a:avLst/>
          </a:prstGeom>
          <a:noFill/>
        </p:spPr>
        <p:txBody>
          <a:bodyPr wrap="square" rtlCol="0">
            <a:spAutoFit/>
          </a:bodyPr>
          <a:lstStyle/>
          <a:p>
            <a:pPr marL="342900" indent="-342900">
              <a:buFont typeface="Arial" panose="020B0604020202020204" pitchFamily="34" charset="0"/>
              <a:buChar char="•"/>
            </a:pPr>
            <a:r>
              <a:rPr lang="fr-FR" sz="2400" dirty="0">
                <a:solidFill>
                  <a:srgbClr val="000000"/>
                </a:solidFill>
              </a:rPr>
              <a:t>Auchan </a:t>
            </a:r>
            <a:r>
              <a:rPr lang="fr-FR" sz="2400" dirty="0" err="1">
                <a:solidFill>
                  <a:srgbClr val="000000"/>
                </a:solidFill>
              </a:rPr>
              <a:t>click&amp;collect</a:t>
            </a:r>
            <a:r>
              <a:rPr lang="fr-FR" sz="2400" dirty="0">
                <a:solidFill>
                  <a:srgbClr val="000000"/>
                </a:solidFill>
              </a:rPr>
              <a:t> + Deliveroo</a:t>
            </a:r>
          </a:p>
        </p:txBody>
      </p:sp>
      <p:pic>
        <p:nvPicPr>
          <p:cNvPr id="8" name="Image 7">
            <a:extLst>
              <a:ext uri="{FF2B5EF4-FFF2-40B4-BE49-F238E27FC236}">
                <a16:creationId xmlns:a16="http://schemas.microsoft.com/office/drawing/2014/main" id="{2D02EFFA-097D-3940-C36C-E977D1F33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609" y="3290863"/>
            <a:ext cx="4114800" cy="3086100"/>
          </a:xfrm>
          <a:prstGeom prst="rect">
            <a:avLst/>
          </a:prstGeom>
        </p:spPr>
      </p:pic>
    </p:spTree>
    <p:extLst>
      <p:ext uri="{BB962C8B-B14F-4D97-AF65-F5344CB8AC3E}">
        <p14:creationId xmlns:p14="http://schemas.microsoft.com/office/powerpoint/2010/main" val="3169056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1DC9CE-0ABE-7CF5-B2AB-1333CAC17765}"/>
              </a:ext>
            </a:extLst>
          </p:cNvPr>
          <p:cNvSpPr>
            <a:spLocks noChangeArrowheads="1"/>
          </p:cNvSpPr>
          <p:nvPr/>
        </p:nvSpPr>
        <p:spPr bwMode="auto">
          <a:xfrm>
            <a:off x="214745" y="149225"/>
            <a:ext cx="11125200" cy="1143000"/>
          </a:xfrm>
          <a:prstGeom prst="rect">
            <a:avLst/>
          </a:prstGeom>
          <a:noFill/>
          <a:ln w="9525">
            <a:noFill/>
            <a:miter lim="800000"/>
            <a:headEnd/>
            <a:tailEnd/>
          </a:ln>
        </p:spPr>
        <p:txBody>
          <a:bodyPr anchor="ctr">
            <a:prstTxWarp prst="textNoShape">
              <a:avLst/>
            </a:prstTxWarp>
          </a:bodyPr>
          <a:lstStyle/>
          <a:p>
            <a:pPr eaLnBrk="1" hangingPunct="1"/>
            <a:r>
              <a:rPr lang="fr-FR" sz="3600" i="1" dirty="0" err="1">
                <a:solidFill>
                  <a:schemeClr val="tx1">
                    <a:lumMod val="75000"/>
                  </a:schemeClr>
                </a:solidFill>
              </a:rPr>
              <a:t>Dark</a:t>
            </a:r>
            <a:r>
              <a:rPr lang="fr-FR" sz="3600" i="1" dirty="0">
                <a:solidFill>
                  <a:schemeClr val="tx1">
                    <a:lumMod val="75000"/>
                  </a:schemeClr>
                </a:solidFill>
              </a:rPr>
              <a:t> stores </a:t>
            </a:r>
            <a:r>
              <a:rPr lang="fr-FR" sz="3600" dirty="0">
                <a:solidFill>
                  <a:schemeClr val="tx1">
                    <a:lumMod val="75000"/>
                  </a:schemeClr>
                </a:solidFill>
              </a:rPr>
              <a:t>: jugement du Conseil d’Etat du 23 mars 2023 </a:t>
            </a:r>
          </a:p>
        </p:txBody>
      </p:sp>
      <p:sp>
        <p:nvSpPr>
          <p:cNvPr id="3" name="Rectangle 3">
            <a:extLst>
              <a:ext uri="{FF2B5EF4-FFF2-40B4-BE49-F238E27FC236}">
                <a16:creationId xmlns:a16="http://schemas.microsoft.com/office/drawing/2014/main" id="{843AF3D8-F1DA-7965-4548-FB4F6A34E118}"/>
              </a:ext>
            </a:extLst>
          </p:cNvPr>
          <p:cNvSpPr>
            <a:spLocks noChangeArrowheads="1"/>
          </p:cNvSpPr>
          <p:nvPr/>
        </p:nvSpPr>
        <p:spPr bwMode="auto">
          <a:xfrm>
            <a:off x="381000" y="1524000"/>
            <a:ext cx="11125200" cy="4613275"/>
          </a:xfrm>
          <a:prstGeom prst="rect">
            <a:avLst/>
          </a:prstGeom>
          <a:noFill/>
          <a:ln w="9525">
            <a:noFill/>
            <a:miter lim="800000"/>
            <a:headEnd/>
            <a:tailEnd/>
          </a:ln>
        </p:spPr>
        <p:txBody>
          <a:bodyPr>
            <a:prstTxWarp prst="textNoShape">
              <a:avLst/>
            </a:prstTxWarp>
          </a:bodyPr>
          <a:lstStyle/>
          <a:p>
            <a:pPr marL="342900" indent="-342900">
              <a:spcBef>
                <a:spcPts val="600"/>
              </a:spcBef>
              <a:buFont typeface="Arial" panose="020B0604020202020204" pitchFamily="34" charset="0"/>
              <a:buChar char="•"/>
            </a:pPr>
            <a:r>
              <a:rPr lang="fr-FR" sz="2400" dirty="0">
                <a:solidFill>
                  <a:srgbClr val="000000"/>
                </a:solidFill>
              </a:rPr>
              <a:t>Les </a:t>
            </a:r>
            <a:r>
              <a:rPr lang="fr-FR" sz="2400" i="1" dirty="0" err="1">
                <a:solidFill>
                  <a:srgbClr val="000000"/>
                </a:solidFill>
              </a:rPr>
              <a:t>dark</a:t>
            </a:r>
            <a:r>
              <a:rPr lang="fr-FR" sz="2400" i="1" dirty="0">
                <a:solidFill>
                  <a:srgbClr val="000000"/>
                </a:solidFill>
              </a:rPr>
              <a:t> stores </a:t>
            </a:r>
            <a:r>
              <a:rPr lang="fr-FR" sz="2400" dirty="0">
                <a:solidFill>
                  <a:srgbClr val="000000"/>
                </a:solidFill>
              </a:rPr>
              <a:t>ne relèvent pas de la catégorie « constructions et installations nécessaires aux services publics ou d'intérêt collectif » dans le PLU de Paris, contrairement à ce qu’avait jugé précédemment le juge des référés du tribunal administratif</a:t>
            </a:r>
          </a:p>
          <a:p>
            <a:pPr marL="342900" indent="-342900">
              <a:spcBef>
                <a:spcPts val="600"/>
              </a:spcBef>
              <a:buFont typeface="Arial" panose="020B0604020202020204" pitchFamily="34" charset="0"/>
              <a:buChar char="•"/>
            </a:pPr>
            <a:r>
              <a:rPr lang="fr-FR" sz="2400" dirty="0">
                <a:solidFill>
                  <a:srgbClr val="000000"/>
                </a:solidFill>
              </a:rPr>
              <a:t>« La mairie de Paris peut légalement ordonner aux sociétés de livraison rapide le retour de ces locaux aux activités initiales de commerce traditionnel, dès lors qu’il y a eu un changement d’activité non autorisé. Il annule donc la suspension qui avait été prononcée par le juge des référés du tribunal administratif de Paris »</a:t>
            </a:r>
          </a:p>
          <a:p>
            <a:pPr marL="342900" indent="-342900">
              <a:spcBef>
                <a:spcPts val="600"/>
              </a:spcBef>
              <a:buFont typeface="Arial" panose="020B0604020202020204" pitchFamily="34" charset="0"/>
              <a:buChar char="•"/>
            </a:pPr>
            <a:r>
              <a:rPr lang="fr-FR" dirty="0"/>
              <a:t>(Juin 2022 la ville avait exigé que les entrepôts des 68 rue de Cléry (75002), 87 rue de la Boétie (75008), 59 rue Gutenberg (75015), 15 rue Georges Picquart (75017), 16 rue Amelot (75011) et 8 rue de Cotte (75012) soient remis dans leur état d'origine (commerces), dans un délai de trois mois sous astreinte)</a:t>
            </a:r>
            <a:endParaRPr lang="fr-FR" dirty="0">
              <a:solidFill>
                <a:srgbClr val="000000"/>
              </a:solidFill>
            </a:endParaRPr>
          </a:p>
          <a:p>
            <a:pPr>
              <a:spcBef>
                <a:spcPts val="600"/>
              </a:spcBef>
            </a:pPr>
            <a:endParaRPr lang="fr-FR" sz="2400" dirty="0">
              <a:solidFill>
                <a:srgbClr val="000000"/>
              </a:solidFill>
              <a:effectLst/>
            </a:endParaRPr>
          </a:p>
          <a:p>
            <a:pPr>
              <a:spcBef>
                <a:spcPts val="600"/>
              </a:spcBef>
            </a:pPr>
            <a:endParaRPr lang="fr-FR" sz="2400" dirty="0">
              <a:solidFill>
                <a:srgbClr val="000000"/>
              </a:solidFill>
              <a:effectLst/>
            </a:endParaRPr>
          </a:p>
          <a:p>
            <a:endParaRPr lang="fr-FR" sz="2400" dirty="0">
              <a:effectLst/>
              <a:latin typeface="Helvetica" pitchFamily="2" charset="0"/>
            </a:endParaRPr>
          </a:p>
          <a:p>
            <a:pPr marL="274638" lvl="1" indent="-19050">
              <a:lnSpc>
                <a:spcPct val="95000"/>
              </a:lnSpc>
              <a:spcBef>
                <a:spcPct val="20000"/>
              </a:spcBef>
              <a:buFont typeface="Arial"/>
              <a:buChar char="•"/>
            </a:pPr>
            <a:endParaRPr lang="fr-FR" sz="2400" dirty="0">
              <a:solidFill>
                <a:srgbClr val="000000"/>
              </a:solidFill>
            </a:endParaRPr>
          </a:p>
        </p:txBody>
      </p:sp>
    </p:spTree>
    <p:extLst>
      <p:ext uri="{BB962C8B-B14F-4D97-AF65-F5344CB8AC3E}">
        <p14:creationId xmlns:p14="http://schemas.microsoft.com/office/powerpoint/2010/main" val="3966839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49287F-426E-1A0D-CF13-D67EE8A6A95A}"/>
              </a:ext>
            </a:extLst>
          </p:cNvPr>
          <p:cNvSpPr>
            <a:spLocks noGrp="1"/>
          </p:cNvSpPr>
          <p:nvPr>
            <p:ph idx="1"/>
          </p:nvPr>
        </p:nvSpPr>
        <p:spPr>
          <a:xfrm>
            <a:off x="1104900" y="1166018"/>
            <a:ext cx="9982200" cy="4525963"/>
          </a:xfrm>
        </p:spPr>
        <p:txBody>
          <a:bodyPr/>
          <a:lstStyle/>
          <a:p>
            <a:pPr marL="342900" indent="-342900">
              <a:buFont typeface="Arial" panose="020B0604020202020204" pitchFamily="34" charset="0"/>
              <a:buChar char="•"/>
            </a:pPr>
            <a:r>
              <a:rPr lang="fr-FR" sz="2800" i="1" dirty="0"/>
              <a:t>Livraison instantanée</a:t>
            </a:r>
          </a:p>
          <a:p>
            <a:pPr marL="342900" indent="-342900">
              <a:buFont typeface="Arial" panose="020B0604020202020204" pitchFamily="34" charset="0"/>
              <a:buChar char="•"/>
            </a:pPr>
            <a:r>
              <a:rPr lang="fr-FR" sz="2800" i="1" dirty="0"/>
              <a:t>Livraison à la demande, on </a:t>
            </a:r>
            <a:r>
              <a:rPr lang="fr-FR" sz="2800" i="1" dirty="0" err="1"/>
              <a:t>demand</a:t>
            </a:r>
            <a:r>
              <a:rPr lang="fr-FR" sz="2800" i="1" dirty="0"/>
              <a:t> </a:t>
            </a:r>
            <a:r>
              <a:rPr lang="fr-FR" sz="2800" i="1" dirty="0" err="1"/>
              <a:t>delivery</a:t>
            </a:r>
            <a:endParaRPr lang="fr-FR" sz="2800" i="1" dirty="0"/>
          </a:p>
          <a:p>
            <a:pPr marL="342900" indent="-342900">
              <a:buFont typeface="Arial" panose="020B0604020202020204" pitchFamily="34" charset="0"/>
              <a:buChar char="•"/>
            </a:pPr>
            <a:r>
              <a:rPr lang="fr-FR" sz="2800" i="1" dirty="0"/>
              <a:t>Livraison par la foule, </a:t>
            </a:r>
            <a:r>
              <a:rPr lang="fr-FR" sz="2800" i="1" dirty="0" err="1"/>
              <a:t>crowd</a:t>
            </a:r>
            <a:r>
              <a:rPr lang="fr-FR" sz="2800" i="1" dirty="0"/>
              <a:t> </a:t>
            </a:r>
            <a:r>
              <a:rPr lang="fr-FR" sz="2800" i="1" dirty="0" err="1"/>
              <a:t>delivery</a:t>
            </a:r>
            <a:endParaRPr lang="fr-FR" sz="2800" i="1" dirty="0"/>
          </a:p>
          <a:p>
            <a:pPr marL="342900" indent="-342900">
              <a:buFont typeface="Arial" panose="020B0604020202020204" pitchFamily="34" charset="0"/>
              <a:buChar char="•"/>
            </a:pPr>
            <a:r>
              <a:rPr lang="fr-FR" sz="2800" i="1" dirty="0"/>
              <a:t>Livraison collaborative</a:t>
            </a:r>
          </a:p>
          <a:p>
            <a:pPr marL="342900" indent="-342900">
              <a:buFont typeface="Arial" panose="020B0604020202020204" pitchFamily="34" charset="0"/>
              <a:buChar char="•"/>
            </a:pPr>
            <a:r>
              <a:rPr lang="fr-FR" sz="2800" i="1" dirty="0"/>
              <a:t>Livraison par plateforme de mise en relation par voie électronique (droit français)</a:t>
            </a:r>
          </a:p>
          <a:p>
            <a:pPr marL="342900" indent="-342900">
              <a:buFont typeface="Arial" panose="020B0604020202020204" pitchFamily="34" charset="0"/>
              <a:buChar char="•"/>
            </a:pPr>
            <a:r>
              <a:rPr lang="fr-FR" sz="2800" i="1" dirty="0"/>
              <a:t>Livraison par plateforme numérique (Platform Work) (directive européenne)</a:t>
            </a:r>
          </a:p>
          <a:p>
            <a:pPr marL="342900" indent="-342900">
              <a:buFont typeface="Arial" panose="020B0604020202020204" pitchFamily="34" charset="0"/>
              <a:buChar char="•"/>
            </a:pPr>
            <a:r>
              <a:rPr lang="fr-FR" sz="2800" i="1" dirty="0"/>
              <a:t>Quick commerce</a:t>
            </a:r>
          </a:p>
          <a:p>
            <a:pPr marL="342900" indent="-342900">
              <a:buFont typeface="Arial" panose="020B0604020202020204" pitchFamily="34" charset="0"/>
              <a:buChar char="•"/>
            </a:pPr>
            <a:r>
              <a:rPr lang="fr-FR" sz="2800" i="1" dirty="0"/>
              <a:t>Co-</a:t>
            </a:r>
            <a:r>
              <a:rPr lang="fr-FR" sz="2800" i="1" dirty="0" err="1"/>
              <a:t>transportage</a:t>
            </a:r>
            <a:r>
              <a:rPr lang="fr-FR" sz="2800" i="1" dirty="0"/>
              <a:t> de colis</a:t>
            </a:r>
          </a:p>
          <a:p>
            <a:endParaRPr lang="fr-FR" dirty="0"/>
          </a:p>
        </p:txBody>
      </p:sp>
    </p:spTree>
    <p:extLst>
      <p:ext uri="{BB962C8B-B14F-4D97-AF65-F5344CB8AC3E}">
        <p14:creationId xmlns:p14="http://schemas.microsoft.com/office/powerpoint/2010/main" val="7996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DEB933B-9459-A17E-8F92-6FFAF0039B41}"/>
              </a:ext>
            </a:extLst>
          </p:cNvPr>
          <p:cNvSpPr txBox="1"/>
          <p:nvPr/>
        </p:nvSpPr>
        <p:spPr>
          <a:xfrm>
            <a:off x="685800" y="762000"/>
            <a:ext cx="10744200" cy="2662267"/>
          </a:xfrm>
          <a:prstGeom prst="rect">
            <a:avLst/>
          </a:prstGeom>
          <a:noFill/>
        </p:spPr>
        <p:txBody>
          <a:bodyPr wrap="square">
            <a:spAutoFit/>
          </a:bodyPr>
          <a:lstStyle/>
          <a:p>
            <a:pPr>
              <a:spcBef>
                <a:spcPts val="600"/>
              </a:spcBef>
            </a:pPr>
            <a:r>
              <a:rPr lang="fr-FR" dirty="0"/>
              <a:t>"en ne se référant qu'aux seules destinations figurant dans le plan local d'urbanisme de Paris pour juger que le moyen tiré de ce que les locaux concernés correspondraient </a:t>
            </a:r>
            <a:r>
              <a:rPr lang="fr-FR" dirty="0">
                <a:highlight>
                  <a:srgbClr val="FFFF00"/>
                </a:highlight>
              </a:rPr>
              <a:t>à la définition d'espace de logistique urbaine au sens du règlement du plan local d'urbanisme</a:t>
            </a:r>
            <a:r>
              <a:rPr lang="fr-FR" dirty="0"/>
              <a:t> de la ville de Paris était propre à créer un doute sérieux sur la légalité des décisions attaquées, le juge des référés a entaché son ordonnance d'une erreur de droit »</a:t>
            </a:r>
          </a:p>
          <a:p>
            <a:pPr>
              <a:spcBef>
                <a:spcPts val="600"/>
              </a:spcBef>
            </a:pPr>
            <a:r>
              <a:rPr lang="fr-FR" i="1" dirty="0"/>
              <a:t>Traduction : la Ville dans son PLU de 2016 avait créé une catégorie spécifique de CINASPIC, les espaces de logistique urbaine (entrepôts sans stockage), surtout destinée aux hubs de cyclo-logistique, et s’était fait « piéger » par le TA de Paris qui a assimilé les </a:t>
            </a:r>
            <a:r>
              <a:rPr lang="fr-FR" i="1" dirty="0" err="1"/>
              <a:t>dark</a:t>
            </a:r>
            <a:r>
              <a:rPr lang="fr-FR" i="1" dirty="0"/>
              <a:t> stores à cette catégorie. Le Conseil d’Etat préfère reconnaître les </a:t>
            </a:r>
            <a:r>
              <a:rPr lang="fr-FR" i="1" dirty="0" err="1"/>
              <a:t>dark</a:t>
            </a:r>
            <a:r>
              <a:rPr lang="fr-FR" i="1" dirty="0"/>
              <a:t> stores comme des entrepôts, en référence au code de l’urbanisme.</a:t>
            </a:r>
          </a:p>
        </p:txBody>
      </p:sp>
      <p:sp>
        <p:nvSpPr>
          <p:cNvPr id="5" name="ZoneTexte 4">
            <a:extLst>
              <a:ext uri="{FF2B5EF4-FFF2-40B4-BE49-F238E27FC236}">
                <a16:creationId xmlns:a16="http://schemas.microsoft.com/office/drawing/2014/main" id="{BEC4CFD7-ED96-A0D5-654D-90918477A583}"/>
              </a:ext>
            </a:extLst>
          </p:cNvPr>
          <p:cNvSpPr txBox="1"/>
          <p:nvPr/>
        </p:nvSpPr>
        <p:spPr>
          <a:xfrm>
            <a:off x="685800" y="3404475"/>
            <a:ext cx="10820400" cy="3139321"/>
          </a:xfrm>
          <a:prstGeom prst="rect">
            <a:avLst/>
          </a:prstGeom>
          <a:noFill/>
        </p:spPr>
        <p:txBody>
          <a:bodyPr wrap="square">
            <a:spAutoFit/>
          </a:bodyPr>
          <a:lstStyle/>
          <a:p>
            <a:r>
              <a:rPr lang="fr-FR" dirty="0"/>
              <a:t>« Il ressort des pièces du dossier que les locaux occupés par la société Frichti et la société </a:t>
            </a:r>
            <a:r>
              <a:rPr lang="fr-FR" dirty="0" err="1"/>
              <a:t>Gorillas</a:t>
            </a:r>
            <a:r>
              <a:rPr lang="fr-FR" dirty="0"/>
              <a:t> Technologies France, qui étaient initialement des locaux utilisés par des commerces, sont désormais </a:t>
            </a:r>
            <a:r>
              <a:rPr lang="fr-FR" dirty="0">
                <a:highlight>
                  <a:srgbClr val="FFFF00"/>
                </a:highlight>
              </a:rPr>
              <a:t>destinés à la réception et au stockage ponctuel de marchandises, afin de permettre une livraison rapide de clients par des livreurs à bicyclette. Ils ne constituent plus, pour l'application des articles R. 151-27 et R. 151-28 du code de l'urbanisme, tels que précisés par l'arrêté du 10 novembre 2016 cité ci-dessus, des locaux " destinées à la présentation et vente de bien directe à une clientèle " et, même si des points de retrait peuvent y être installés, ils doivent être considérés comme des entrepôts </a:t>
            </a:r>
            <a:r>
              <a:rPr lang="fr-FR" dirty="0"/>
              <a:t>au sens de ces dispositions. L'occupation de ces locaux par les sociétés Frichti et </a:t>
            </a:r>
            <a:r>
              <a:rPr lang="fr-FR" dirty="0" err="1"/>
              <a:t>Gorillas</a:t>
            </a:r>
            <a:r>
              <a:rPr lang="fr-FR" dirty="0"/>
              <a:t> Technologies France pour y exercer les activités en cause constitue donc un changement de destination, soumis, en application de l'article R. 421-17 du code de l'urbanisme à déclaration préalable. Dès lors, la ville de Paris était en droit d'exiger des sociétés requérantes le dépôt d'une déclaration préalable.</a:t>
            </a:r>
          </a:p>
        </p:txBody>
      </p:sp>
    </p:spTree>
    <p:extLst>
      <p:ext uri="{BB962C8B-B14F-4D97-AF65-F5344CB8AC3E}">
        <p14:creationId xmlns:p14="http://schemas.microsoft.com/office/powerpoint/2010/main" val="1539600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AC51A7B-9AF8-CEA2-2FAA-DBE96684619F}"/>
              </a:ext>
            </a:extLst>
          </p:cNvPr>
          <p:cNvSpPr txBox="1"/>
          <p:nvPr/>
        </p:nvSpPr>
        <p:spPr>
          <a:xfrm>
            <a:off x="381000" y="685800"/>
            <a:ext cx="11430000" cy="5078313"/>
          </a:xfrm>
          <a:prstGeom prst="rect">
            <a:avLst/>
          </a:prstGeom>
          <a:noFill/>
        </p:spPr>
        <p:txBody>
          <a:bodyPr wrap="square">
            <a:spAutoFit/>
          </a:bodyPr>
          <a:lstStyle/>
          <a:p>
            <a:r>
              <a:rPr lang="fr-FR" dirty="0"/>
              <a:t>Il ressort des pièces du dossier que </a:t>
            </a:r>
            <a:r>
              <a:rPr lang="fr-FR" dirty="0">
                <a:highlight>
                  <a:srgbClr val="FFFF00"/>
                </a:highlight>
              </a:rPr>
              <a:t>l'occupation des locaux par les sociétés Frichti et </a:t>
            </a:r>
            <a:r>
              <a:rPr lang="fr-FR" dirty="0" err="1">
                <a:highlight>
                  <a:srgbClr val="FFFF00"/>
                </a:highlight>
              </a:rPr>
              <a:t>Gorillas</a:t>
            </a:r>
            <a:r>
              <a:rPr lang="fr-FR" dirty="0"/>
              <a:t>, telle que présentée au point 14, </a:t>
            </a:r>
            <a:r>
              <a:rPr lang="fr-FR" dirty="0">
                <a:highlight>
                  <a:srgbClr val="FFFF00"/>
                </a:highlight>
              </a:rPr>
              <a:t>ne correspond pas à une logique de logistique urbaine qui, en application des dispositions du plan local d'urbanisme de Paris, pourrait les faire entrer dans la catégorie des " constructions et installations nécessaires aux services publics ou d'intérêt collectif </a:t>
            </a:r>
            <a:r>
              <a:rPr lang="fr-FR" dirty="0"/>
              <a:t>", mais a pour objet de permettre l'entreposage et le reconditionnement de produits non destinés à la vente aux particuliers dans ces locaux, ce qui correspond à une activité relevant de la destination " Entrepôt ", telle que définie par le même plan local d'urbanisme</a:t>
            </a:r>
          </a:p>
          <a:p>
            <a:endParaRPr lang="fr-FR" dirty="0"/>
          </a:p>
          <a:p>
            <a:r>
              <a:rPr lang="fr-FR" dirty="0"/>
              <a:t>Le plan local d'urbanisme de la ville de Paris se réfère encore aux anciennes destinations de l'ancien article R. 123-9 visé aux point 5. Au titre des " constructions et installations nécessaires aux services publics ou d'intérêt collectif ", il identifie notamment la possibilité de prévoir des </a:t>
            </a:r>
            <a:r>
              <a:rPr lang="fr-FR" dirty="0">
                <a:highlight>
                  <a:srgbClr val="FFFF00"/>
                </a:highlight>
              </a:rPr>
              <a:t>espaces de logistique urbaine</a:t>
            </a:r>
            <a:r>
              <a:rPr lang="fr-FR" dirty="0"/>
              <a:t>. Il définit, par ailleurs, les entrepôts comme les locaux d'entreposage et de reconditionnement de produits ou de matériaux, en précisant que </a:t>
            </a:r>
            <a:r>
              <a:rPr lang="fr-FR" dirty="0">
                <a:highlight>
                  <a:srgbClr val="FFFF00"/>
                </a:highlight>
              </a:rPr>
              <a:t>sont assimilés à cette destination tous les locaux d'entreposage liés à une activité industrielle, commerciale ou artisanale, lorsque leur taille représente plus de 1/3 de la surface de plancher totale, et, de façon plus générale, tous les locaux recevant de la marchandise ou des matériaux non destinés à la vente aux particuliers dans lesdits locaux</a:t>
            </a:r>
            <a:r>
              <a:rPr lang="fr-FR" dirty="0"/>
              <a:t>. En outre, le 1° de l'article UG 2.2.2 de ce plan local d'urbanisme prévoit que : " (...) La transformation en entrepôt de locaux existants en rez-de-chaussée est interdite "</a:t>
            </a:r>
          </a:p>
          <a:p>
            <a:endParaRPr lang="fr-FR" dirty="0"/>
          </a:p>
        </p:txBody>
      </p:sp>
    </p:spTree>
    <p:extLst>
      <p:ext uri="{BB962C8B-B14F-4D97-AF65-F5344CB8AC3E}">
        <p14:creationId xmlns:p14="http://schemas.microsoft.com/office/powerpoint/2010/main" val="3672684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1DC9CE-0ABE-7CF5-B2AB-1333CAC17765}"/>
              </a:ext>
            </a:extLst>
          </p:cNvPr>
          <p:cNvSpPr>
            <a:spLocks noChangeArrowheads="1"/>
          </p:cNvSpPr>
          <p:nvPr/>
        </p:nvSpPr>
        <p:spPr bwMode="auto">
          <a:xfrm>
            <a:off x="228600" y="33647"/>
            <a:ext cx="11125200" cy="1143000"/>
          </a:xfrm>
          <a:prstGeom prst="rect">
            <a:avLst/>
          </a:prstGeom>
          <a:noFill/>
          <a:ln w="9525">
            <a:noFill/>
            <a:miter lim="800000"/>
            <a:headEnd/>
            <a:tailEnd/>
          </a:ln>
        </p:spPr>
        <p:txBody>
          <a:bodyPr anchor="ctr">
            <a:prstTxWarp prst="textNoShape">
              <a:avLst/>
            </a:prstTxWarp>
          </a:bodyPr>
          <a:lstStyle/>
          <a:p>
            <a:pPr eaLnBrk="1" hangingPunct="1"/>
            <a:r>
              <a:rPr lang="fr-FR" sz="3600" i="1" dirty="0" err="1">
                <a:solidFill>
                  <a:schemeClr val="tx1">
                    <a:lumMod val="75000"/>
                  </a:schemeClr>
                </a:solidFill>
              </a:rPr>
              <a:t>Dark</a:t>
            </a:r>
            <a:r>
              <a:rPr lang="fr-FR" sz="3600" i="1" dirty="0">
                <a:solidFill>
                  <a:schemeClr val="tx1">
                    <a:lumMod val="75000"/>
                  </a:schemeClr>
                </a:solidFill>
              </a:rPr>
              <a:t> stores </a:t>
            </a:r>
            <a:r>
              <a:rPr lang="fr-FR" sz="3600" dirty="0">
                <a:solidFill>
                  <a:schemeClr val="tx1">
                    <a:lumMod val="75000"/>
                  </a:schemeClr>
                </a:solidFill>
              </a:rPr>
              <a:t>et</a:t>
            </a:r>
            <a:r>
              <a:rPr lang="fr-FR" sz="3600" i="1" dirty="0">
                <a:solidFill>
                  <a:schemeClr val="tx1">
                    <a:lumMod val="75000"/>
                  </a:schemeClr>
                </a:solidFill>
              </a:rPr>
              <a:t> </a:t>
            </a:r>
            <a:r>
              <a:rPr lang="fr-FR" sz="3600" i="1" dirty="0" err="1">
                <a:solidFill>
                  <a:schemeClr val="tx1">
                    <a:lumMod val="75000"/>
                  </a:schemeClr>
                </a:solidFill>
              </a:rPr>
              <a:t>dark</a:t>
            </a:r>
            <a:r>
              <a:rPr lang="fr-FR" sz="3600" i="1" dirty="0">
                <a:solidFill>
                  <a:schemeClr val="tx1">
                    <a:lumMod val="75000"/>
                  </a:schemeClr>
                </a:solidFill>
              </a:rPr>
              <a:t> </a:t>
            </a:r>
            <a:r>
              <a:rPr lang="fr-FR" sz="3600" i="1" dirty="0" err="1">
                <a:solidFill>
                  <a:schemeClr val="tx1">
                    <a:lumMod val="75000"/>
                  </a:schemeClr>
                </a:solidFill>
              </a:rPr>
              <a:t>kitchens</a:t>
            </a:r>
            <a:r>
              <a:rPr lang="fr-FR" sz="3600" i="1" dirty="0">
                <a:solidFill>
                  <a:schemeClr val="tx1">
                    <a:lumMod val="75000"/>
                  </a:schemeClr>
                </a:solidFill>
              </a:rPr>
              <a:t> </a:t>
            </a:r>
            <a:r>
              <a:rPr lang="fr-FR" sz="3600" dirty="0">
                <a:solidFill>
                  <a:schemeClr val="tx1">
                    <a:lumMod val="75000"/>
                  </a:schemeClr>
                </a:solidFill>
              </a:rPr>
              <a:t>: décret et arrêté du 22 mars 2023 </a:t>
            </a:r>
          </a:p>
        </p:txBody>
      </p:sp>
      <p:sp>
        <p:nvSpPr>
          <p:cNvPr id="3" name="Rectangle 3">
            <a:extLst>
              <a:ext uri="{FF2B5EF4-FFF2-40B4-BE49-F238E27FC236}">
                <a16:creationId xmlns:a16="http://schemas.microsoft.com/office/drawing/2014/main" id="{843AF3D8-F1DA-7965-4548-FB4F6A34E118}"/>
              </a:ext>
            </a:extLst>
          </p:cNvPr>
          <p:cNvSpPr>
            <a:spLocks noChangeArrowheads="1"/>
          </p:cNvSpPr>
          <p:nvPr/>
        </p:nvSpPr>
        <p:spPr bwMode="auto">
          <a:xfrm>
            <a:off x="304800" y="762000"/>
            <a:ext cx="11430000" cy="4613275"/>
          </a:xfrm>
          <a:prstGeom prst="rect">
            <a:avLst/>
          </a:prstGeom>
          <a:noFill/>
          <a:ln w="9525">
            <a:noFill/>
            <a:miter lim="800000"/>
            <a:headEnd/>
            <a:tailEnd/>
          </a:ln>
        </p:spPr>
        <p:txBody>
          <a:bodyPr>
            <a:prstTxWarp prst="textNoShape">
              <a:avLst/>
            </a:prstTxWarp>
          </a:bodyPr>
          <a:lstStyle/>
          <a:p>
            <a:pPr>
              <a:spcBef>
                <a:spcPts val="600"/>
              </a:spcBef>
            </a:pPr>
            <a:r>
              <a:rPr lang="fr-FR" sz="2400" dirty="0">
                <a:latin typeface="Arial" pitchFamily="-84" charset="0"/>
              </a:rPr>
              <a:t> </a:t>
            </a:r>
            <a:r>
              <a:rPr lang="fr-FR" sz="2400" dirty="0">
                <a:solidFill>
                  <a:srgbClr val="000000"/>
                </a:solidFill>
                <a:latin typeface="Arial" pitchFamily="-84" charset="0"/>
              </a:rPr>
              <a:t> </a:t>
            </a:r>
            <a:br>
              <a:rPr lang="fr-FR" sz="2400" dirty="0">
                <a:effectLst/>
                <a:latin typeface="Helvetica" pitchFamily="2" charset="0"/>
              </a:rPr>
            </a:br>
            <a:r>
              <a:rPr lang="fr-FR" sz="2400" dirty="0">
                <a:solidFill>
                  <a:srgbClr val="000000"/>
                </a:solidFill>
                <a:effectLst/>
              </a:rPr>
              <a:t>Le code de l’urbanisme est modifié (et « rigidifie » l’usage de l’immobilier logistique)</a:t>
            </a:r>
          </a:p>
          <a:p>
            <a:pPr marL="342900" indent="-342900">
              <a:spcBef>
                <a:spcPts val="600"/>
              </a:spcBef>
              <a:buFont typeface="Arial" panose="020B0604020202020204" pitchFamily="34" charset="0"/>
              <a:buChar char="•"/>
            </a:pPr>
            <a:r>
              <a:rPr lang="fr-FR" sz="2000" dirty="0">
                <a:solidFill>
                  <a:srgbClr val="000000"/>
                </a:solidFill>
              </a:rPr>
              <a:t>« </a:t>
            </a:r>
            <a:r>
              <a:rPr lang="fr-FR" sz="2000" dirty="0">
                <a:solidFill>
                  <a:srgbClr val="000000"/>
                </a:solidFill>
                <a:effectLst/>
              </a:rPr>
              <a:t>La sous-destination “artisanat et commerce de détail” recouvre les constructions destinées aux activités artisanales de production, de transformation, de réparation ou de prestation de services, les constructions commerciales avec surface de vente destinées à la présentation ou à l’exposition de biens et de marchandises proposées à la vente au détail à une clientèle, ainsi que les locaux dans lesquels sont </a:t>
            </a:r>
            <a:r>
              <a:rPr lang="fr-FR" sz="2000" dirty="0">
                <a:solidFill>
                  <a:srgbClr val="000000"/>
                </a:solidFill>
                <a:effectLst/>
                <a:highlight>
                  <a:srgbClr val="FFFF00"/>
                </a:highlight>
              </a:rPr>
              <a:t>exclusivement</a:t>
            </a:r>
            <a:r>
              <a:rPr lang="fr-FR" sz="2000" dirty="0">
                <a:solidFill>
                  <a:srgbClr val="000000"/>
                </a:solidFill>
                <a:effectLst/>
              </a:rPr>
              <a:t> retirés par les clients les produits stockés commandés par voie télématique »</a:t>
            </a:r>
          </a:p>
          <a:p>
            <a:pPr marL="342900" indent="-342900">
              <a:spcBef>
                <a:spcPts val="600"/>
              </a:spcBef>
              <a:buFont typeface="Arial" panose="020B0604020202020204" pitchFamily="34" charset="0"/>
              <a:buChar char="•"/>
            </a:pPr>
            <a:r>
              <a:rPr lang="fr-FR" sz="2000" dirty="0">
                <a:solidFill>
                  <a:srgbClr val="000000"/>
                </a:solidFill>
                <a:effectLst/>
              </a:rPr>
              <a:t>« La sous-destination “entrepôt” recouvre les constructions destinées à la logistique, au stockage ou à l’entreposage des biens sans surface de vente, </a:t>
            </a:r>
            <a:r>
              <a:rPr lang="fr-FR" sz="2000" dirty="0">
                <a:solidFill>
                  <a:srgbClr val="000000"/>
                </a:solidFill>
                <a:effectLst/>
                <a:highlight>
                  <a:srgbClr val="FFFF00"/>
                </a:highlight>
              </a:rPr>
              <a:t>les points permanents de livraison ou de livraison et de retrait d’achats au détail commandés par voie télématique</a:t>
            </a:r>
            <a:r>
              <a:rPr lang="fr-FR" sz="2000" dirty="0">
                <a:solidFill>
                  <a:srgbClr val="000000"/>
                </a:solidFill>
                <a:effectLst/>
              </a:rPr>
              <a:t>, ainsi que les locaux hébergeant les centres de données</a:t>
            </a:r>
            <a:r>
              <a:rPr lang="fr-FR" sz="2000" dirty="0">
                <a:solidFill>
                  <a:srgbClr val="000000"/>
                </a:solidFill>
              </a:rPr>
              <a:t> »</a:t>
            </a:r>
          </a:p>
          <a:p>
            <a:pPr marL="342900" indent="-342900">
              <a:spcBef>
                <a:spcPts val="600"/>
              </a:spcBef>
              <a:buFont typeface="Arial" panose="020B0604020202020204" pitchFamily="34" charset="0"/>
              <a:buChar char="•"/>
            </a:pPr>
            <a:r>
              <a:rPr lang="fr-FR" sz="2000" dirty="0">
                <a:solidFill>
                  <a:srgbClr val="000000"/>
                </a:solidFill>
                <a:effectLst/>
              </a:rPr>
              <a:t>« La sous-destination “</a:t>
            </a:r>
            <a:r>
              <a:rPr lang="fr-FR" sz="2000" dirty="0">
                <a:solidFill>
                  <a:srgbClr val="000000"/>
                </a:solidFill>
                <a:effectLst/>
                <a:highlight>
                  <a:srgbClr val="FFFF00"/>
                </a:highlight>
              </a:rPr>
              <a:t>cuisine dédiée à la vente en ligne</a:t>
            </a:r>
            <a:r>
              <a:rPr lang="fr-FR" sz="2000" dirty="0">
                <a:solidFill>
                  <a:srgbClr val="000000"/>
                </a:solidFill>
                <a:effectLst/>
              </a:rPr>
              <a:t>” recouvre les constructions destinées à la préparation de repas commandés par voie télématique. Ces commandes sont soit livrées au client soit récupérées sur place » (</a:t>
            </a:r>
            <a:r>
              <a:rPr lang="fr-FR" sz="2000" i="1" dirty="0" err="1">
                <a:solidFill>
                  <a:srgbClr val="000000"/>
                </a:solidFill>
                <a:effectLst/>
              </a:rPr>
              <a:t>dark</a:t>
            </a:r>
            <a:r>
              <a:rPr lang="fr-FR" sz="2000" i="1" dirty="0">
                <a:solidFill>
                  <a:srgbClr val="000000"/>
                </a:solidFill>
                <a:effectLst/>
              </a:rPr>
              <a:t> </a:t>
            </a:r>
            <a:r>
              <a:rPr lang="fr-FR" sz="2000" i="1" dirty="0" err="1">
                <a:solidFill>
                  <a:srgbClr val="000000"/>
                </a:solidFill>
                <a:effectLst/>
              </a:rPr>
              <a:t>kitchens</a:t>
            </a:r>
            <a:r>
              <a:rPr lang="fr-FR" sz="2000" dirty="0">
                <a:solidFill>
                  <a:srgbClr val="000000"/>
                </a:solidFill>
                <a:effectLst/>
              </a:rPr>
              <a:t>)</a:t>
            </a:r>
          </a:p>
          <a:p>
            <a:pPr>
              <a:spcBef>
                <a:spcPts val="600"/>
              </a:spcBef>
            </a:pPr>
            <a:endParaRPr lang="fr-FR" sz="2400" dirty="0">
              <a:solidFill>
                <a:srgbClr val="000000"/>
              </a:solidFill>
              <a:effectLst/>
            </a:endParaRPr>
          </a:p>
          <a:p>
            <a:endParaRPr lang="fr-FR" sz="2400" dirty="0">
              <a:effectLst/>
              <a:latin typeface="Helvetica" pitchFamily="2" charset="0"/>
            </a:endParaRPr>
          </a:p>
          <a:p>
            <a:pPr marL="274638" lvl="1" indent="-19050">
              <a:lnSpc>
                <a:spcPct val="95000"/>
              </a:lnSpc>
              <a:spcBef>
                <a:spcPct val="20000"/>
              </a:spcBef>
              <a:buFont typeface="Arial"/>
              <a:buChar char="•"/>
            </a:pPr>
            <a:endParaRPr lang="fr-FR" sz="2400" dirty="0">
              <a:solidFill>
                <a:srgbClr val="000000"/>
              </a:solidFill>
            </a:endParaRPr>
          </a:p>
        </p:txBody>
      </p:sp>
    </p:spTree>
    <p:extLst>
      <p:ext uri="{BB962C8B-B14F-4D97-AF65-F5344CB8AC3E}">
        <p14:creationId xmlns:p14="http://schemas.microsoft.com/office/powerpoint/2010/main" val="1551951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24543" t="19236" r="25794" b="9930"/>
          <a:stretch/>
        </p:blipFill>
        <p:spPr>
          <a:xfrm>
            <a:off x="203200" y="938501"/>
            <a:ext cx="3337153" cy="2676018"/>
          </a:xfrm>
          <a:prstGeom prst="rect">
            <a:avLst/>
          </a:prstGeom>
        </p:spPr>
      </p:pic>
      <p:pic>
        <p:nvPicPr>
          <p:cNvPr id="3" name="Image 2"/>
          <p:cNvPicPr>
            <a:picLocks noChangeAspect="1"/>
          </p:cNvPicPr>
          <p:nvPr/>
        </p:nvPicPr>
        <p:blipFill rotWithShape="1">
          <a:blip r:embed="rId4"/>
          <a:srcRect l="28580" t="19772" r="35632" b="23888"/>
          <a:stretch/>
        </p:blipFill>
        <p:spPr>
          <a:xfrm>
            <a:off x="3983888" y="938501"/>
            <a:ext cx="3600000" cy="3186313"/>
          </a:xfrm>
          <a:prstGeom prst="rect">
            <a:avLst/>
          </a:prstGeom>
        </p:spPr>
      </p:pic>
      <p:sp>
        <p:nvSpPr>
          <p:cNvPr id="4" name="Rectangle 3"/>
          <p:cNvSpPr/>
          <p:nvPr/>
        </p:nvSpPr>
        <p:spPr>
          <a:xfrm>
            <a:off x="165107" y="125645"/>
            <a:ext cx="11861786" cy="646331"/>
          </a:xfrm>
          <a:prstGeom prst="rect">
            <a:avLst/>
          </a:prstGeom>
          <a:noFill/>
        </p:spPr>
        <p:txBody>
          <a:bodyPr wrap="square" rtlCol="0">
            <a:spAutoFit/>
          </a:bodyPr>
          <a:lstStyle/>
          <a:p>
            <a:r>
              <a:rPr lang="fr-FR" sz="36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Réactions des municipalités</a:t>
            </a:r>
            <a:endParaRPr lang="en-GB" sz="36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203200" y="3915250"/>
            <a:ext cx="3337153" cy="830997"/>
          </a:xfrm>
          <a:prstGeom prst="rect">
            <a:avLst/>
          </a:prstGeom>
        </p:spPr>
        <p:txBody>
          <a:bodyPr wrap="square">
            <a:spAutoFit/>
          </a:bodyPr>
          <a:lstStyle/>
          <a:p>
            <a:pPr algn="ctr"/>
            <a:r>
              <a:rPr lang="en-GB" sz="2400" dirty="0">
                <a:solidFill>
                  <a:srgbClr val="000000"/>
                </a:solidFill>
                <a:latin typeface="Tahoma" panose="020B0604030504040204" pitchFamily="34" charset="0"/>
                <a:ea typeface="Tahoma" panose="020B0604030504040204" pitchFamily="34" charset="0"/>
                <a:cs typeface="Tahoma" panose="020B0604030504040204" pitchFamily="34" charset="0"/>
              </a:rPr>
              <a:t>Instagram page in Amsterdam</a:t>
            </a:r>
            <a:endParaRPr lang="fr-FR"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4345264" y="4134777"/>
            <a:ext cx="3600000" cy="830997"/>
          </a:xfrm>
          <a:prstGeom prst="rect">
            <a:avLst/>
          </a:prstGeom>
        </p:spPr>
        <p:txBody>
          <a:bodyPr wrap="square">
            <a:spAutoFit/>
          </a:bodyPr>
          <a:lstStyle/>
          <a:p>
            <a:pPr algn="ctr"/>
            <a:r>
              <a:rPr lang="en-GB" sz="2400" dirty="0">
                <a:solidFill>
                  <a:srgbClr val="000000"/>
                </a:solidFill>
                <a:latin typeface="Tahoma" panose="020B0604030504040204" pitchFamily="34" charset="0"/>
                <a:ea typeface="Tahoma" panose="020B0604030504040204" pitchFamily="34" charset="0"/>
                <a:cs typeface="Tahoma" panose="020B0604030504040204" pitchFamily="34" charset="0"/>
              </a:rPr>
              <a:t>My Bodega Online initiative in New York</a:t>
            </a:r>
            <a:endParaRPr lang="fr-FR"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6545991" y="6323302"/>
            <a:ext cx="3638093" cy="461665"/>
          </a:xfrm>
          <a:prstGeom prst="rect">
            <a:avLst/>
          </a:prstGeom>
        </p:spPr>
        <p:txBody>
          <a:bodyPr wrap="square">
            <a:spAutoFit/>
          </a:bodyPr>
          <a:lstStyle/>
          <a:p>
            <a:r>
              <a:rPr lang="en-GB" sz="2400" dirty="0">
                <a:solidFill>
                  <a:srgbClr val="000000"/>
                </a:solidFill>
                <a:latin typeface="Tahoma" panose="020B0604030504040204" pitchFamily="34" charset="0"/>
                <a:ea typeface="Tahoma" panose="020B0604030504040204" pitchFamily="34" charset="0"/>
                <a:cs typeface="Tahoma" panose="020B0604030504040204" pitchFamily="34" charset="0"/>
              </a:rPr>
              <a:t>Paris</a:t>
            </a:r>
          </a:p>
        </p:txBody>
      </p:sp>
      <p:pic>
        <p:nvPicPr>
          <p:cNvPr id="6" name="Image 5">
            <a:extLst>
              <a:ext uri="{FF2B5EF4-FFF2-40B4-BE49-F238E27FC236}">
                <a16:creationId xmlns:a16="http://schemas.microsoft.com/office/drawing/2014/main" id="{A6AD48DF-9C61-00A3-499B-1506665D99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04644"/>
            <a:ext cx="4345264" cy="1655155"/>
          </a:xfrm>
          <a:prstGeom prst="rect">
            <a:avLst/>
          </a:prstGeom>
        </p:spPr>
      </p:pic>
      <p:pic>
        <p:nvPicPr>
          <p:cNvPr id="5" name="Image 4">
            <a:extLst>
              <a:ext uri="{FF2B5EF4-FFF2-40B4-BE49-F238E27FC236}">
                <a16:creationId xmlns:a16="http://schemas.microsoft.com/office/drawing/2014/main" id="{EEDB3689-DE43-C12F-C906-1E90A98547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8142" y="73033"/>
            <a:ext cx="3855697" cy="6858000"/>
          </a:xfrm>
          <a:prstGeom prst="rect">
            <a:avLst/>
          </a:prstGeom>
        </p:spPr>
      </p:pic>
    </p:spTree>
    <p:extLst>
      <p:ext uri="{BB962C8B-B14F-4D97-AF65-F5344CB8AC3E}">
        <p14:creationId xmlns:p14="http://schemas.microsoft.com/office/powerpoint/2010/main" val="3797261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1981200" y="304800"/>
            <a:ext cx="5949950" cy="803275"/>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defTabSz="957263"/>
            <a:r>
              <a:rPr lang="fr-FR" sz="3600" dirty="0">
                <a:solidFill>
                  <a:schemeClr val="tx1">
                    <a:lumMod val="75000"/>
                  </a:schemeClr>
                </a:solidFill>
                <a:ea typeface="ＭＳ Ｐゴシック" pitchFamily="-84" charset="-128"/>
                <a:cs typeface="ＭＳ Ｐゴシック" pitchFamily="-84" charset="-128"/>
              </a:rPr>
              <a:t>Ressources</a:t>
            </a:r>
          </a:p>
        </p:txBody>
      </p:sp>
      <p:sp>
        <p:nvSpPr>
          <p:cNvPr id="99331" name="Rectangle 3"/>
          <p:cNvSpPr>
            <a:spLocks noGrp="1" noChangeArrowheads="1"/>
          </p:cNvSpPr>
          <p:nvPr>
            <p:ph type="body" idx="1"/>
          </p:nvPr>
        </p:nvSpPr>
        <p:spPr bwMode="auto">
          <a:xfrm>
            <a:off x="228600" y="990600"/>
            <a:ext cx="9372600" cy="5562600"/>
          </a:xfrm>
          <a:solidFill>
            <a:srgbClr val="FFFFFF"/>
          </a:solidFill>
          <a:ln>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p>
            <a:pPr marL="342900" indent="-342900" rtl="0">
              <a:spcBef>
                <a:spcPts val="600"/>
              </a:spcBef>
              <a:buFont typeface="Arial" charset="0"/>
              <a:buChar char="•"/>
            </a:pPr>
            <a:r>
              <a:rPr lang="fr-FR" sz="3300" dirty="0" err="1">
                <a:solidFill>
                  <a:schemeClr val="tx2"/>
                </a:solidFill>
                <a:ea typeface="ＭＳ Ｐゴシック" pitchFamily="-84" charset="-128"/>
                <a:cs typeface="ＭＳ Ｐゴシック" pitchFamily="-84" charset="-128"/>
              </a:rPr>
              <a:t>Dablanc</a:t>
            </a:r>
            <a:r>
              <a:rPr lang="fr-FR" sz="3300" dirty="0">
                <a:solidFill>
                  <a:schemeClr val="tx2"/>
                </a:solidFill>
                <a:ea typeface="ＭＳ Ｐゴシック" pitchFamily="-84" charset="-128"/>
                <a:cs typeface="ＭＳ Ｐゴシック" pitchFamily="-84" charset="-128"/>
              </a:rPr>
              <a:t>, L. (2025) Logistique urbaine. Techniques de l’ingénieur.</a:t>
            </a:r>
          </a:p>
          <a:p>
            <a:pPr marL="342900" indent="-342900" rtl="0">
              <a:spcBef>
                <a:spcPts val="600"/>
              </a:spcBef>
              <a:buFont typeface="Arial" charset="0"/>
              <a:buChar char="•"/>
            </a:pPr>
            <a:r>
              <a:rPr lang="fr-FR" sz="3300" dirty="0">
                <a:solidFill>
                  <a:schemeClr val="tx2"/>
                </a:solidFill>
                <a:ea typeface="ＭＳ Ｐゴシック" pitchFamily="-84" charset="-128"/>
                <a:cs typeface="ＭＳ Ｐゴシック" pitchFamily="-84" charset="-128"/>
              </a:rPr>
              <a:t>CHAIRE LOGISTICS CITY https://</a:t>
            </a:r>
            <a:r>
              <a:rPr lang="fr-FR" sz="3300" dirty="0" err="1">
                <a:solidFill>
                  <a:schemeClr val="tx2"/>
                </a:solidFill>
                <a:ea typeface="ＭＳ Ｐゴシック" pitchFamily="-84" charset="-128"/>
                <a:cs typeface="ＭＳ Ｐゴシック" pitchFamily="-84" charset="-128"/>
              </a:rPr>
              <a:t>www.lvmt.fr</a:t>
            </a:r>
            <a:r>
              <a:rPr lang="fr-FR" sz="3300" dirty="0">
                <a:solidFill>
                  <a:schemeClr val="tx2"/>
                </a:solidFill>
                <a:ea typeface="ＭＳ Ｐゴシック" pitchFamily="-84" charset="-128"/>
                <a:cs typeface="ＭＳ Ｐゴシック" pitchFamily="-84" charset="-128"/>
              </a:rPr>
              <a:t>/en/chaires/</a:t>
            </a:r>
            <a:r>
              <a:rPr lang="fr-FR" sz="3300" dirty="0" err="1">
                <a:solidFill>
                  <a:schemeClr val="tx2"/>
                </a:solidFill>
                <a:ea typeface="ＭＳ Ｐゴシック" pitchFamily="-84" charset="-128"/>
                <a:cs typeface="ＭＳ Ｐゴシック" pitchFamily="-84" charset="-128"/>
              </a:rPr>
              <a:t>logistics</a:t>
            </a:r>
            <a:r>
              <a:rPr lang="fr-FR" sz="3300" dirty="0">
                <a:solidFill>
                  <a:schemeClr val="tx2"/>
                </a:solidFill>
                <a:ea typeface="ＭＳ Ｐゴシック" pitchFamily="-84" charset="-128"/>
                <a:cs typeface="ＭＳ Ｐゴシック" pitchFamily="-84" charset="-128"/>
              </a:rPr>
              <a:t>-city/</a:t>
            </a:r>
            <a:endParaRPr lang="fr-FR" sz="3300" dirty="0">
              <a:solidFill>
                <a:schemeClr val="tx2"/>
              </a:solidFill>
            </a:endParaRPr>
          </a:p>
          <a:p>
            <a:pPr marL="342900" indent="-342900" rtl="0">
              <a:spcBef>
                <a:spcPts val="600"/>
              </a:spcBef>
              <a:buFont typeface="Arial" charset="0"/>
              <a:buChar char="•"/>
            </a:pPr>
            <a:r>
              <a:rPr lang="fr-FR" sz="3300" dirty="0">
                <a:solidFill>
                  <a:schemeClr val="tx2"/>
                </a:solidFill>
              </a:rPr>
              <a:t>L’immobilier logistique urbain et périurbain (2023) https://</a:t>
            </a:r>
            <a:r>
              <a:rPr lang="fr-FR" sz="3300" dirty="0" err="1">
                <a:solidFill>
                  <a:schemeClr val="tx2"/>
                </a:solidFill>
              </a:rPr>
              <a:t>drive.google.com</a:t>
            </a:r>
            <a:r>
              <a:rPr lang="fr-FR" sz="3300" dirty="0">
                <a:solidFill>
                  <a:schemeClr val="tx2"/>
                </a:solidFill>
              </a:rPr>
              <a:t>/file/d/1jzKC6faBfsrMdytR0_A55LReg9rTyjmy/</a:t>
            </a:r>
            <a:r>
              <a:rPr lang="fr-FR" sz="3300" dirty="0" err="1">
                <a:solidFill>
                  <a:schemeClr val="tx2"/>
                </a:solidFill>
              </a:rPr>
              <a:t>view</a:t>
            </a:r>
            <a:endParaRPr lang="fr-FR" sz="3300" dirty="0">
              <a:solidFill>
                <a:schemeClr val="tx2"/>
              </a:solidFill>
            </a:endParaRPr>
          </a:p>
          <a:p>
            <a:pPr marL="342900" indent="-342900" rtl="0">
              <a:spcBef>
                <a:spcPts val="600"/>
              </a:spcBef>
              <a:buFont typeface="Arial" charset="0"/>
              <a:buChar char="•"/>
            </a:pPr>
            <a:r>
              <a:rPr lang="en-US" sz="3300" dirty="0"/>
              <a:t>Observatory of e-commerce mobilities </a:t>
            </a:r>
            <a:r>
              <a:rPr lang="en-US" sz="3300" dirty="0">
                <a:solidFill>
                  <a:schemeClr val="tx2"/>
                </a:solidFill>
                <a:hlinkClick r:id="rId3">
                  <a:extLst>
                    <a:ext uri="{A12FA001-AC4F-418D-AE19-62706E023703}">
                      <ahyp:hlinkClr xmlns:ahyp="http://schemas.microsoft.com/office/drawing/2018/hyperlinkcolor" val="tx"/>
                    </a:ext>
                  </a:extLst>
                </a:hlinkClick>
              </a:rPr>
              <a:t>https://www.ecommercemobilities.com/</a:t>
            </a:r>
            <a:endParaRPr lang="en-US" sz="3300" dirty="0">
              <a:solidFill>
                <a:schemeClr val="tx2"/>
              </a:solidFill>
            </a:endParaRPr>
          </a:p>
          <a:p>
            <a:pPr marL="342900" indent="-342900" rtl="0">
              <a:spcBef>
                <a:spcPts val="600"/>
              </a:spcBef>
              <a:buFont typeface="Arial" charset="0"/>
              <a:buChar char="•"/>
            </a:pPr>
            <a:r>
              <a:rPr lang="fr-FR" sz="3300" dirty="0" err="1">
                <a:ea typeface="ＭＳ Ｐゴシック" pitchFamily="-84" charset="-128"/>
                <a:cs typeface="ＭＳ Ｐゴシック" pitchFamily="-84" charset="-128"/>
              </a:rPr>
              <a:t>Dablanc</a:t>
            </a:r>
            <a:r>
              <a:rPr lang="fr-FR" sz="3300" dirty="0">
                <a:ea typeface="ＭＳ Ｐゴシック" pitchFamily="-84" charset="-128"/>
                <a:cs typeface="ＭＳ Ｐゴシック" pitchFamily="-84" charset="-128"/>
              </a:rPr>
              <a:t>, L., Frémont, A. (</a:t>
            </a:r>
            <a:r>
              <a:rPr lang="fr-FR" sz="3300" dirty="0" err="1">
                <a:ea typeface="ＭＳ Ｐゴシック" pitchFamily="-84" charset="-128"/>
                <a:cs typeface="ＭＳ Ｐゴシック" pitchFamily="-84" charset="-128"/>
              </a:rPr>
              <a:t>Dir</a:t>
            </a:r>
            <a:r>
              <a:rPr lang="fr-FR" sz="3300" dirty="0">
                <a:ea typeface="ＭＳ Ｐゴシック" pitchFamily="-84" charset="-128"/>
                <a:cs typeface="ＭＳ Ｐゴシック" pitchFamily="-84" charset="-128"/>
              </a:rPr>
              <a:t>) (2015) La métropole logistique, Armand Colin</a:t>
            </a:r>
          </a:p>
          <a:p>
            <a:pPr marL="342900" indent="-342900" rtl="0">
              <a:buSzPts val="2400"/>
              <a:buFont typeface="Arial" charset="0"/>
              <a:buChar char="•"/>
            </a:pPr>
            <a:r>
              <a:rPr lang="en-US" sz="3300" dirty="0">
                <a:solidFill>
                  <a:srgbClr val="000000"/>
                </a:solidFill>
              </a:rPr>
              <a:t>Browne, M., </a:t>
            </a:r>
            <a:r>
              <a:rPr lang="en-US" sz="3300" dirty="0" err="1">
                <a:solidFill>
                  <a:srgbClr val="000000"/>
                </a:solidFill>
              </a:rPr>
              <a:t>Behrends</a:t>
            </a:r>
            <a:r>
              <a:rPr lang="en-US" sz="3300" dirty="0">
                <a:solidFill>
                  <a:srgbClr val="000000"/>
                </a:solidFill>
              </a:rPr>
              <a:t>, S., </a:t>
            </a:r>
            <a:r>
              <a:rPr lang="en-US" sz="3300" dirty="0" err="1">
                <a:solidFill>
                  <a:srgbClr val="000000"/>
                </a:solidFill>
              </a:rPr>
              <a:t>Woxenius</a:t>
            </a:r>
            <a:r>
              <a:rPr lang="en-US" sz="3300" dirty="0">
                <a:solidFill>
                  <a:srgbClr val="000000"/>
                </a:solidFill>
              </a:rPr>
              <a:t>, J., Giuliano, G., Holguin-</a:t>
            </a:r>
            <a:r>
              <a:rPr lang="en-US" sz="3300" dirty="0" err="1">
                <a:solidFill>
                  <a:srgbClr val="000000"/>
                </a:solidFill>
              </a:rPr>
              <a:t>Veras</a:t>
            </a:r>
            <a:r>
              <a:rPr lang="en-US" sz="3300" dirty="0">
                <a:solidFill>
                  <a:srgbClr val="000000"/>
                </a:solidFill>
              </a:rPr>
              <a:t>, J. </a:t>
            </a:r>
            <a:r>
              <a:rPr lang="en-US" sz="3300" i="1" dirty="0">
                <a:solidFill>
                  <a:srgbClr val="000000"/>
                </a:solidFill>
              </a:rPr>
              <a:t>Urban logistics. Management, policy and innovation in a rapidly changing environment</a:t>
            </a:r>
            <a:r>
              <a:rPr lang="en-US" sz="3300" dirty="0">
                <a:solidFill>
                  <a:srgbClr val="000000"/>
                </a:solidFill>
              </a:rPr>
              <a:t>. Kogan Page, London</a:t>
            </a:r>
          </a:p>
          <a:p>
            <a:pPr marL="342900" indent="-342900" rtl="0">
              <a:buSzPts val="2400"/>
              <a:buFont typeface="Arial" panose="020B0604020202020204" pitchFamily="34" charset="0"/>
              <a:buChar char="•"/>
            </a:pPr>
            <a:r>
              <a:rPr lang="en-US" sz="3300" dirty="0">
                <a:ea typeface="ＭＳ Ｐゴシック" pitchFamily="-84" charset="-128"/>
                <a:cs typeface="ＭＳ Ｐゴシック" pitchFamily="-84" charset="-128"/>
              </a:rPr>
              <a:t>Urban Freight Lab: https://</a:t>
            </a:r>
            <a:r>
              <a:rPr lang="en-US" sz="3300" dirty="0" err="1">
                <a:ea typeface="ＭＳ Ｐゴシック" pitchFamily="-84" charset="-128"/>
                <a:cs typeface="ＭＳ Ｐゴシック" pitchFamily="-84" charset="-128"/>
              </a:rPr>
              <a:t>depts.washington.edu</a:t>
            </a:r>
            <a:r>
              <a:rPr lang="en-US" sz="3300" dirty="0">
                <a:ea typeface="ＭＳ Ｐゴシック" pitchFamily="-84" charset="-128"/>
                <a:cs typeface="ＭＳ Ｐゴシック" pitchFamily="-84" charset="-128"/>
              </a:rPr>
              <a:t>/</a:t>
            </a:r>
            <a:r>
              <a:rPr lang="en-US" sz="3300" dirty="0" err="1">
                <a:ea typeface="ＭＳ Ｐゴシック" pitchFamily="-84" charset="-128"/>
                <a:cs typeface="ＭＳ Ｐゴシック" pitchFamily="-84" charset="-128"/>
              </a:rPr>
              <a:t>sctlctr</a:t>
            </a:r>
            <a:r>
              <a:rPr lang="en-US" sz="3300" dirty="0">
                <a:ea typeface="ＭＳ Ｐゴシック" pitchFamily="-84" charset="-128"/>
                <a:cs typeface="ＭＳ Ｐゴシック" pitchFamily="-84" charset="-128"/>
              </a:rPr>
              <a:t>/urban-freight-lab-0</a:t>
            </a:r>
            <a:endParaRPr lang="fr-FR" sz="3300" dirty="0">
              <a:ea typeface="ＭＳ Ｐゴシック" pitchFamily="-84" charset="-128"/>
              <a:cs typeface="ＭＳ Ｐゴシック" pitchFamily="-84" charset="-128"/>
            </a:endParaRPr>
          </a:p>
          <a:p>
            <a:pPr marL="342900" indent="-342900" rtl="0">
              <a:buFont typeface="Arial" panose="020B0604020202020204" pitchFamily="34" charset="0"/>
              <a:buChar char="•"/>
            </a:pPr>
            <a:r>
              <a:rPr lang="fr-FR" sz="3300" dirty="0">
                <a:solidFill>
                  <a:srgbClr val="000000"/>
                </a:solidFill>
                <a:ea typeface="ＭＳ Ｐゴシック" pitchFamily="-84" charset="-128"/>
                <a:cs typeface="ＭＳ Ｐゴシック" pitchFamily="-84" charset="-128"/>
              </a:rPr>
              <a:t>Urban </a:t>
            </a:r>
            <a:r>
              <a:rPr lang="fr-FR" sz="3300" dirty="0" err="1">
                <a:solidFill>
                  <a:srgbClr val="000000"/>
                </a:solidFill>
                <a:ea typeface="ＭＳ Ｐゴシック" pitchFamily="-84" charset="-128"/>
                <a:cs typeface="ＭＳ Ｐゴシック" pitchFamily="-84" charset="-128"/>
              </a:rPr>
              <a:t>freight</a:t>
            </a:r>
            <a:r>
              <a:rPr lang="fr-FR" sz="3300" dirty="0">
                <a:solidFill>
                  <a:srgbClr val="000000"/>
                </a:solidFill>
                <a:ea typeface="ＭＳ Ｐゴシック" pitchFamily="-84" charset="-128"/>
                <a:cs typeface="ＭＳ Ｐゴシック" pitchFamily="-84" charset="-128"/>
              </a:rPr>
              <a:t> platform: https://</a:t>
            </a:r>
            <a:r>
              <a:rPr lang="fr-FR" sz="3300" dirty="0" err="1">
                <a:solidFill>
                  <a:srgbClr val="000000"/>
                </a:solidFill>
                <a:ea typeface="ＭＳ Ｐゴシック" pitchFamily="-84" charset="-128"/>
                <a:cs typeface="ＭＳ Ｐゴシック" pitchFamily="-84" charset="-128"/>
              </a:rPr>
              <a:t>www.chalmers.se</a:t>
            </a:r>
            <a:r>
              <a:rPr lang="fr-FR" sz="3300" dirty="0">
                <a:solidFill>
                  <a:srgbClr val="000000"/>
                </a:solidFill>
                <a:ea typeface="ＭＳ Ｐゴシック" pitchFamily="-84" charset="-128"/>
                <a:cs typeface="ＭＳ Ｐゴシック" pitchFamily="-84" charset="-128"/>
              </a:rPr>
              <a:t>/en/centres/lead/</a:t>
            </a:r>
            <a:r>
              <a:rPr lang="fr-FR" sz="3300" dirty="0" err="1">
                <a:solidFill>
                  <a:srgbClr val="000000"/>
                </a:solidFill>
                <a:ea typeface="ＭＳ Ｐゴシック" pitchFamily="-84" charset="-128"/>
                <a:cs typeface="ＭＳ Ｐゴシック" pitchFamily="-84" charset="-128"/>
              </a:rPr>
              <a:t>urbanfreightplatform</a:t>
            </a:r>
            <a:r>
              <a:rPr lang="fr-FR" sz="3300" dirty="0">
                <a:solidFill>
                  <a:srgbClr val="000000"/>
                </a:solidFill>
                <a:ea typeface="ＭＳ Ｐゴシック" pitchFamily="-84" charset="-128"/>
                <a:cs typeface="ＭＳ Ｐゴシック" pitchFamily="-84" charset="-128"/>
              </a:rPr>
              <a:t>/Pages/</a:t>
            </a:r>
            <a:r>
              <a:rPr lang="fr-FR" sz="3300" dirty="0" err="1">
                <a:solidFill>
                  <a:srgbClr val="000000"/>
                </a:solidFill>
                <a:ea typeface="ＭＳ Ｐゴシック" pitchFamily="-84" charset="-128"/>
                <a:cs typeface="ＭＳ Ｐゴシック" pitchFamily="-84" charset="-128"/>
              </a:rPr>
              <a:t>default.aspx</a:t>
            </a:r>
            <a:endParaRPr lang="fr-FR" sz="3300" dirty="0">
              <a:solidFill>
                <a:srgbClr val="000000"/>
              </a:solidFill>
              <a:ea typeface="ＭＳ Ｐゴシック" pitchFamily="-84" charset="-128"/>
              <a:cs typeface="ＭＳ Ｐゴシック" pitchFamily="-84" charset="-128"/>
            </a:endParaRPr>
          </a:p>
          <a:p>
            <a:pPr marL="342900" indent="-342900" rtl="0">
              <a:buFont typeface="Arial" charset="0"/>
              <a:buChar char="•"/>
            </a:pPr>
            <a:endParaRPr lang="fr-FR" sz="2400" dirty="0">
              <a:ea typeface="ＭＳ Ｐゴシック" pitchFamily="-84" charset="-128"/>
              <a:cs typeface="ＭＳ Ｐゴシック" pitchFamily="-84" charset="-128"/>
            </a:endParaRPr>
          </a:p>
        </p:txBody>
      </p:sp>
      <p:pic>
        <p:nvPicPr>
          <p:cNvPr id="4" name="Image 3" descr="Screen Shot 2016-04-07 at 11.34.17.png"/>
          <p:cNvPicPr>
            <a:picLocks noChangeAspect="1"/>
          </p:cNvPicPr>
          <p:nvPr/>
        </p:nvPicPr>
        <p:blipFill>
          <a:blip r:embed="rId4"/>
          <a:stretch>
            <a:fillRect/>
          </a:stretch>
        </p:blipFill>
        <p:spPr>
          <a:xfrm>
            <a:off x="9601200" y="1447800"/>
            <a:ext cx="2362200" cy="3646218"/>
          </a:xfrm>
          <a:prstGeom prst="rect">
            <a:avLst/>
          </a:prstGeom>
        </p:spPr>
      </p:pic>
      <p:sp>
        <p:nvSpPr>
          <p:cNvPr id="6" name="Rectangle 2">
            <a:extLst>
              <a:ext uri="{FF2B5EF4-FFF2-40B4-BE49-F238E27FC236}">
                <a16:creationId xmlns:a16="http://schemas.microsoft.com/office/drawing/2014/main" id="{6DC2AFAC-32EF-B14A-B774-7F55CAF23929}"/>
              </a:ext>
            </a:extLst>
          </p:cNvPr>
          <p:cNvSpPr txBox="1">
            <a:spLocks noChangeArrowheads="1"/>
          </p:cNvSpPr>
          <p:nvPr/>
        </p:nvSpPr>
        <p:spPr bwMode="auto">
          <a:xfrm>
            <a:off x="228600" y="108510"/>
            <a:ext cx="5949950" cy="803275"/>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lvl1pPr>
              <a:defRPr>
                <a:latin typeface="+mj-lt"/>
                <a:ea typeface="+mj-ea"/>
                <a:cs typeface="+mj-cs"/>
              </a:defRPr>
            </a:lvl1pPr>
          </a:lstStyle>
          <a:p>
            <a:pPr defTabSz="957263"/>
            <a:r>
              <a:rPr lang="fr-FR" sz="3600" kern="0" dirty="0">
                <a:solidFill>
                  <a:schemeClr val="tx1">
                    <a:lumMod val="75000"/>
                  </a:schemeClr>
                </a:solidFill>
                <a:ea typeface="ＭＳ Ｐゴシック" pitchFamily="-84" charset="-128"/>
                <a:cs typeface="ＭＳ Ｐゴシック" pitchFamily="-84" charset="-128"/>
              </a:rPr>
              <a:t>Ressources</a:t>
            </a:r>
          </a:p>
        </p:txBody>
      </p:sp>
    </p:spTree>
    <p:extLst>
      <p:ext uri="{BB962C8B-B14F-4D97-AF65-F5344CB8AC3E}">
        <p14:creationId xmlns:p14="http://schemas.microsoft.com/office/powerpoint/2010/main" val="350486786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texte 28"/>
          <p:cNvSpPr>
            <a:spLocks noGrp="1"/>
          </p:cNvSpPr>
          <p:nvPr>
            <p:ph type="body" sz="quarter" idx="12"/>
          </p:nvPr>
        </p:nvSpPr>
        <p:spPr>
          <a:xfrm>
            <a:off x="5665487" y="3429000"/>
            <a:ext cx="5668479" cy="383741"/>
          </a:xfrm>
        </p:spPr>
        <p:txBody>
          <a:bodyPr/>
          <a:lstStyle/>
          <a:p>
            <a:r>
              <a:rPr lang="fr-FR" dirty="0" err="1"/>
              <a:t>laetitia.dablanc@univ-eiffel.fr</a:t>
            </a:r>
            <a:endParaRPr lang="fr-FR" dirty="0"/>
          </a:p>
        </p:txBody>
      </p:sp>
    </p:spTree>
    <p:extLst>
      <p:ext uri="{BB962C8B-B14F-4D97-AF65-F5344CB8AC3E}">
        <p14:creationId xmlns:p14="http://schemas.microsoft.com/office/powerpoint/2010/main" val="1206395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Google Shape;116;p22">
            <a:extLst>
              <a:ext uri="{FF2B5EF4-FFF2-40B4-BE49-F238E27FC236}">
                <a16:creationId xmlns:a16="http://schemas.microsoft.com/office/drawing/2014/main" id="{16E998B2-4B1C-7A61-7B81-C495A47E1BA8}"/>
              </a:ext>
            </a:extLst>
          </p:cNvPr>
          <p:cNvSpPr txBox="1">
            <a:spLocks noGrp="1"/>
          </p:cNvSpPr>
          <p:nvPr>
            <p:ph type="title"/>
          </p:nvPr>
        </p:nvSpPr>
        <p:spPr>
          <a:xfrm>
            <a:off x="533400" y="381000"/>
            <a:ext cx="11201400" cy="763600"/>
          </a:xfrm>
          <a:prstGeom prst="rect">
            <a:avLst/>
          </a:prstGeom>
        </p:spPr>
        <p:txBody>
          <a:bodyPr spcFirstLastPara="1" wrap="square" lIns="121900" tIns="121900" rIns="121900" bIns="121900" anchor="t" anchorCtr="0">
            <a:noAutofit/>
          </a:bodyPr>
          <a:lstStyle/>
          <a:p>
            <a:pPr rtl="0"/>
            <a:r>
              <a:rPr lang="fr" sz="3600" dirty="0">
                <a:solidFill>
                  <a:schemeClr val="tx1">
                    <a:lumMod val="75000"/>
                  </a:schemeClr>
                </a:solidFill>
              </a:rPr>
              <a:t>25% (?) des livreurs dans les grandes villes ne sont pas en camion ou camionnette</a:t>
            </a:r>
            <a:endParaRPr sz="3600" dirty="0">
              <a:solidFill>
                <a:schemeClr val="tx1">
                  <a:lumMod val="75000"/>
                </a:schemeClr>
              </a:solidFill>
            </a:endParaRPr>
          </a:p>
        </p:txBody>
      </p:sp>
      <p:pic>
        <p:nvPicPr>
          <p:cNvPr id="2" name="Image 1">
            <a:extLst>
              <a:ext uri="{FF2B5EF4-FFF2-40B4-BE49-F238E27FC236}">
                <a16:creationId xmlns:a16="http://schemas.microsoft.com/office/drawing/2014/main" id="{0F19C45B-3C21-79F5-FC00-36597663F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651191"/>
            <a:ext cx="3402797" cy="2142772"/>
          </a:xfrm>
          <a:prstGeom prst="rect">
            <a:avLst/>
          </a:prstGeom>
        </p:spPr>
      </p:pic>
      <p:pic>
        <p:nvPicPr>
          <p:cNvPr id="3" name="Image 2">
            <a:extLst>
              <a:ext uri="{FF2B5EF4-FFF2-40B4-BE49-F238E27FC236}">
                <a16:creationId xmlns:a16="http://schemas.microsoft.com/office/drawing/2014/main" id="{86BC8207-0D80-B908-509A-9261BBD56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413" y="4651191"/>
            <a:ext cx="3307833" cy="2140836"/>
          </a:xfrm>
          <a:prstGeom prst="rect">
            <a:avLst/>
          </a:prstGeom>
        </p:spPr>
      </p:pic>
      <p:pic>
        <p:nvPicPr>
          <p:cNvPr id="4" name="Image 3">
            <a:extLst>
              <a:ext uri="{FF2B5EF4-FFF2-40B4-BE49-F238E27FC236}">
                <a16:creationId xmlns:a16="http://schemas.microsoft.com/office/drawing/2014/main" id="{A6902668-955C-163D-4CD1-CA48B599A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63" y="2248707"/>
            <a:ext cx="2284485" cy="1939155"/>
          </a:xfrm>
          <a:prstGeom prst="rect">
            <a:avLst/>
          </a:prstGeom>
        </p:spPr>
      </p:pic>
      <p:pic>
        <p:nvPicPr>
          <p:cNvPr id="7" name="Image 6">
            <a:extLst>
              <a:ext uri="{FF2B5EF4-FFF2-40B4-BE49-F238E27FC236}">
                <a16:creationId xmlns:a16="http://schemas.microsoft.com/office/drawing/2014/main" id="{1E910414-F0F2-D9D3-38F7-76B45CC54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1515" y="2248706"/>
            <a:ext cx="1552326" cy="1924103"/>
          </a:xfrm>
          <a:prstGeom prst="rect">
            <a:avLst/>
          </a:prstGeom>
        </p:spPr>
      </p:pic>
      <p:pic>
        <p:nvPicPr>
          <p:cNvPr id="8" name="Image 7">
            <a:extLst>
              <a:ext uri="{FF2B5EF4-FFF2-40B4-BE49-F238E27FC236}">
                <a16:creationId xmlns:a16="http://schemas.microsoft.com/office/drawing/2014/main" id="{8FDB0F89-9803-DA69-1895-0CE4B0AA27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3932" y="2248706"/>
            <a:ext cx="1476805" cy="1969073"/>
          </a:xfrm>
          <a:prstGeom prst="rect">
            <a:avLst/>
          </a:prstGeom>
        </p:spPr>
      </p:pic>
      <p:pic>
        <p:nvPicPr>
          <p:cNvPr id="9" name="Image 8">
            <a:extLst>
              <a:ext uri="{FF2B5EF4-FFF2-40B4-BE49-F238E27FC236}">
                <a16:creationId xmlns:a16="http://schemas.microsoft.com/office/drawing/2014/main" id="{BC08892C-5AB1-B3E1-61D0-501861498F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4772" y="2263758"/>
            <a:ext cx="1403649" cy="1924104"/>
          </a:xfrm>
          <a:prstGeom prst="rect">
            <a:avLst/>
          </a:prstGeom>
        </p:spPr>
      </p:pic>
      <p:pic>
        <p:nvPicPr>
          <p:cNvPr id="11" name="Image 10">
            <a:extLst>
              <a:ext uri="{FF2B5EF4-FFF2-40B4-BE49-F238E27FC236}">
                <a16:creationId xmlns:a16="http://schemas.microsoft.com/office/drawing/2014/main" id="{9691E8E3-828B-D890-9BDF-3F8F19B097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5412" y="2248706"/>
            <a:ext cx="2284485" cy="1969073"/>
          </a:xfrm>
          <a:prstGeom prst="rect">
            <a:avLst/>
          </a:prstGeom>
        </p:spPr>
      </p:pic>
      <p:pic>
        <p:nvPicPr>
          <p:cNvPr id="12" name="Image 11">
            <a:extLst>
              <a:ext uri="{FF2B5EF4-FFF2-40B4-BE49-F238E27FC236}">
                <a16:creationId xmlns:a16="http://schemas.microsoft.com/office/drawing/2014/main" id="{38C12B4F-1AA9-1F1F-3595-872FE1EAE0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9970613" y="2489219"/>
            <a:ext cx="1924102" cy="1443077"/>
          </a:xfrm>
          <a:prstGeom prst="rect">
            <a:avLst/>
          </a:prstGeom>
        </p:spPr>
      </p:pic>
      <p:sp>
        <p:nvSpPr>
          <p:cNvPr id="13" name="Ellipse 12">
            <a:extLst>
              <a:ext uri="{FF2B5EF4-FFF2-40B4-BE49-F238E27FC236}">
                <a16:creationId xmlns:a16="http://schemas.microsoft.com/office/drawing/2014/main" id="{519B941F-7CAE-D066-CBB9-9A7C315F0A80}"/>
              </a:ext>
            </a:extLst>
          </p:cNvPr>
          <p:cNvSpPr/>
          <p:nvPr/>
        </p:nvSpPr>
        <p:spPr>
          <a:xfrm>
            <a:off x="693319" y="1882004"/>
            <a:ext cx="11056137" cy="27024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ln w="38100">
                <a:solidFill>
                  <a:schemeClr val="tx1"/>
                </a:solidFill>
              </a:ln>
              <a:noFill/>
            </a:endParaRPr>
          </a:p>
        </p:txBody>
      </p:sp>
    </p:spTree>
    <p:extLst>
      <p:ext uri="{BB962C8B-B14F-4D97-AF65-F5344CB8AC3E}">
        <p14:creationId xmlns:p14="http://schemas.microsoft.com/office/powerpoint/2010/main" val="225535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A85F30-0FE2-5B22-018C-4DCD7477F2EA}"/>
              </a:ext>
            </a:extLst>
          </p:cNvPr>
          <p:cNvSpPr>
            <a:spLocks noGrp="1"/>
          </p:cNvSpPr>
          <p:nvPr>
            <p:ph type="title"/>
          </p:nvPr>
        </p:nvSpPr>
        <p:spPr/>
        <p:txBody>
          <a:bodyPr/>
          <a:lstStyle/>
          <a:p>
            <a:r>
              <a:rPr lang="fr-FR" sz="3600" dirty="0"/>
              <a:t>Deux-roues motorisés à New York…</a:t>
            </a:r>
          </a:p>
        </p:txBody>
      </p:sp>
      <p:pic>
        <p:nvPicPr>
          <p:cNvPr id="5" name="Espace réservé du contenu 4">
            <a:extLst>
              <a:ext uri="{FF2B5EF4-FFF2-40B4-BE49-F238E27FC236}">
                <a16:creationId xmlns:a16="http://schemas.microsoft.com/office/drawing/2014/main" id="{1F1E8DEC-DA3F-8725-8043-E1CCFF87E7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7098" y="1600200"/>
            <a:ext cx="8537803" cy="4525963"/>
          </a:xfrm>
        </p:spPr>
      </p:pic>
      <p:sp>
        <p:nvSpPr>
          <p:cNvPr id="7" name="ZoneTexte 6">
            <a:extLst>
              <a:ext uri="{FF2B5EF4-FFF2-40B4-BE49-F238E27FC236}">
                <a16:creationId xmlns:a16="http://schemas.microsoft.com/office/drawing/2014/main" id="{CC245899-B375-4DCE-2DEF-27AEC3E0F98D}"/>
              </a:ext>
            </a:extLst>
          </p:cNvPr>
          <p:cNvSpPr txBox="1"/>
          <p:nvPr/>
        </p:nvSpPr>
        <p:spPr>
          <a:xfrm>
            <a:off x="1827097" y="6126163"/>
            <a:ext cx="8537803" cy="646331"/>
          </a:xfrm>
          <a:prstGeom prst="rect">
            <a:avLst/>
          </a:prstGeom>
          <a:noFill/>
        </p:spPr>
        <p:txBody>
          <a:bodyPr wrap="square">
            <a:spAutoFit/>
          </a:bodyPr>
          <a:lstStyle/>
          <a:p>
            <a:r>
              <a:rPr lang="fr-FR" dirty="0"/>
              <a:t>Photo: Sophia </a:t>
            </a:r>
            <a:r>
              <a:rPr lang="fr-FR" dirty="0" err="1"/>
              <a:t>Lebowitz|A</a:t>
            </a:r>
            <a:r>
              <a:rPr lang="fr-FR" dirty="0"/>
              <a:t> </a:t>
            </a:r>
            <a:r>
              <a:rPr lang="fr-FR" dirty="0" err="1"/>
              <a:t>Whizz</a:t>
            </a:r>
            <a:r>
              <a:rPr lang="fr-FR" dirty="0"/>
              <a:t> e-bike </a:t>
            </a:r>
            <a:r>
              <a:rPr lang="fr-FR" dirty="0" err="1"/>
              <a:t>among</a:t>
            </a:r>
            <a:r>
              <a:rPr lang="fr-FR" dirty="0"/>
              <a:t> the </a:t>
            </a:r>
            <a:r>
              <a:rPr lang="fr-FR" dirty="0" err="1"/>
              <a:t>many</a:t>
            </a:r>
            <a:r>
              <a:rPr lang="fr-FR" dirty="0"/>
              <a:t> </a:t>
            </a:r>
            <a:r>
              <a:rPr lang="fr-FR" dirty="0" err="1"/>
              <a:t>mopeds</a:t>
            </a:r>
            <a:r>
              <a:rPr lang="fr-FR" dirty="0"/>
              <a:t> </a:t>
            </a:r>
            <a:r>
              <a:rPr lang="fr-FR" dirty="0" err="1"/>
              <a:t>waiting</a:t>
            </a:r>
            <a:r>
              <a:rPr lang="fr-FR" dirty="0"/>
              <a:t> </a:t>
            </a:r>
            <a:r>
              <a:rPr lang="fr-FR" dirty="0" err="1"/>
              <a:t>outside</a:t>
            </a:r>
            <a:r>
              <a:rPr lang="fr-FR" dirty="0"/>
              <a:t> of </a:t>
            </a:r>
            <a:r>
              <a:rPr lang="fr-FR" dirty="0" err="1"/>
              <a:t>Wegmans</a:t>
            </a:r>
            <a:r>
              <a:rPr lang="fr-FR" dirty="0"/>
              <a:t> in the </a:t>
            </a:r>
            <a:r>
              <a:rPr lang="fr-FR"/>
              <a:t>East Village, Sept 2025</a:t>
            </a:r>
            <a:endParaRPr lang="fr-FR" dirty="0"/>
          </a:p>
        </p:txBody>
      </p:sp>
    </p:spTree>
    <p:extLst>
      <p:ext uri="{BB962C8B-B14F-4D97-AF65-F5344CB8AC3E}">
        <p14:creationId xmlns:p14="http://schemas.microsoft.com/office/powerpoint/2010/main" val="2356337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195B52-8B6C-AF44-12B8-1EFFCB82B5BA}"/>
              </a:ext>
            </a:extLst>
          </p:cNvPr>
          <p:cNvSpPr>
            <a:spLocks noGrp="1"/>
          </p:cNvSpPr>
          <p:nvPr>
            <p:ph type="title"/>
          </p:nvPr>
        </p:nvSpPr>
        <p:spPr>
          <a:xfrm>
            <a:off x="304800" y="304800"/>
            <a:ext cx="10896600" cy="1143000"/>
          </a:xfrm>
        </p:spPr>
        <p:txBody>
          <a:bodyPr/>
          <a:lstStyle/>
          <a:p>
            <a:r>
              <a:rPr lang="fr-FR" sz="3600" dirty="0" err="1"/>
              <a:t>Meituan</a:t>
            </a:r>
            <a:r>
              <a:rPr lang="fr-FR" sz="3600" dirty="0"/>
              <a:t> 2024 </a:t>
            </a:r>
            <a:br>
              <a:rPr lang="fr-FR" sz="3600" dirty="0"/>
            </a:br>
            <a:br>
              <a:rPr lang="fr-FR" sz="3600" dirty="0"/>
            </a:br>
            <a:endParaRPr lang="fr-FR" sz="3600" dirty="0"/>
          </a:p>
        </p:txBody>
      </p:sp>
      <p:sp>
        <p:nvSpPr>
          <p:cNvPr id="3" name="Espace réservé du contenu 2">
            <a:extLst>
              <a:ext uri="{FF2B5EF4-FFF2-40B4-BE49-F238E27FC236}">
                <a16:creationId xmlns:a16="http://schemas.microsoft.com/office/drawing/2014/main" id="{9FA280E0-65A6-19A2-7D9B-4BBD5D3B4545}"/>
              </a:ext>
            </a:extLst>
          </p:cNvPr>
          <p:cNvSpPr>
            <a:spLocks noGrp="1"/>
          </p:cNvSpPr>
          <p:nvPr>
            <p:ph idx="1"/>
          </p:nvPr>
        </p:nvSpPr>
        <p:spPr>
          <a:xfrm>
            <a:off x="320039" y="1447800"/>
            <a:ext cx="7190047" cy="4525963"/>
          </a:xfrm>
        </p:spPr>
        <p:txBody>
          <a:bodyPr/>
          <a:lstStyle/>
          <a:p>
            <a:pPr marL="342900" indent="-342900">
              <a:spcBef>
                <a:spcPts val="600"/>
              </a:spcBef>
              <a:buFont typeface="Arial" panose="020B0604020202020204" pitchFamily="34" charset="0"/>
              <a:buChar char="•"/>
            </a:pPr>
            <a:r>
              <a:rPr lang="en-US" sz="2400" kern="100" dirty="0">
                <a:effectLst/>
                <a:ea typeface="Calibri" panose="020F0502020204030204" pitchFamily="34" charset="0"/>
                <a:cs typeface="Times New Roman" panose="02020603050405020304" pitchFamily="18" charset="0"/>
              </a:rPr>
              <a:t>€40 </a:t>
            </a:r>
            <a:r>
              <a:rPr lang="en-US" sz="2400" kern="100" dirty="0" err="1">
                <a:effectLst/>
                <a:ea typeface="Calibri" panose="020F0502020204030204" pitchFamily="34" charset="0"/>
                <a:cs typeface="Times New Roman" panose="02020603050405020304" pitchFamily="18" charset="0"/>
              </a:rPr>
              <a:t>Mds</a:t>
            </a:r>
            <a:r>
              <a:rPr lang="en-US" sz="2400" kern="100" dirty="0">
                <a:effectLst/>
                <a:ea typeface="Calibri" panose="020F0502020204030204" pitchFamily="34" charset="0"/>
                <a:cs typeface="Times New Roman" panose="02020603050405020304" pitchFamily="18" charset="0"/>
              </a:rPr>
              <a:t> chiffre </a:t>
            </a:r>
            <a:r>
              <a:rPr lang="en-US" sz="2400" kern="100" dirty="0" err="1">
                <a:effectLst/>
                <a:ea typeface="Calibri" panose="020F0502020204030204" pitchFamily="34" charset="0"/>
                <a:cs typeface="Times New Roman" panose="02020603050405020304" pitchFamily="18" charset="0"/>
              </a:rPr>
              <a:t>d’affaires</a:t>
            </a:r>
            <a:r>
              <a:rPr lang="en-US" sz="2400" kern="100" dirty="0">
                <a:effectLst/>
                <a:ea typeface="Calibri" panose="020F0502020204030204" pitchFamily="34" charset="0"/>
                <a:cs typeface="Times New Roman" panose="02020603050405020304" pitchFamily="18" charset="0"/>
              </a:rPr>
              <a:t> </a:t>
            </a:r>
            <a:endParaRPr lang="en-US" sz="2400" kern="100" dirty="0">
              <a:ea typeface="Calibri" panose="020F0502020204030204" pitchFamily="34" charset="0"/>
              <a:cs typeface="Times New Roman" panose="02020603050405020304" pitchFamily="18" charset="0"/>
            </a:endParaRPr>
          </a:p>
          <a:p>
            <a:pPr marL="800100" lvl="1" indent="-342900">
              <a:spcBef>
                <a:spcPts val="600"/>
              </a:spcBef>
              <a:buFont typeface="Police système Courant"/>
              <a:buChar char="-"/>
            </a:pPr>
            <a:r>
              <a:rPr lang="en-US" sz="2400" kern="100" dirty="0">
                <a:ea typeface="Calibri" panose="020F0502020204030204" pitchFamily="34" charset="0"/>
                <a:cs typeface="Times New Roman" panose="02020603050405020304" pitchFamily="18" charset="0"/>
              </a:rPr>
              <a:t>Un tiers = livraison de </a:t>
            </a:r>
            <a:r>
              <a:rPr lang="en-US" sz="2400" kern="100" dirty="0" err="1">
                <a:ea typeface="Calibri" panose="020F0502020204030204" pitchFamily="34" charset="0"/>
                <a:cs typeface="Times New Roman" panose="02020603050405020304" pitchFamily="18" charset="0"/>
              </a:rPr>
              <a:t>repas</a:t>
            </a:r>
            <a:endParaRPr lang="en-US" sz="2400" kern="100" dirty="0">
              <a:effectLst/>
              <a:ea typeface="Calibri" panose="020F0502020204030204" pitchFamily="34" charset="0"/>
              <a:cs typeface="Times New Roman" panose="02020603050405020304" pitchFamily="18" charset="0"/>
            </a:endParaRPr>
          </a:p>
          <a:p>
            <a:pPr marL="342900" indent="-342900">
              <a:spcBef>
                <a:spcPts val="600"/>
              </a:spcBef>
              <a:buFont typeface="Arial" panose="020B0604020202020204" pitchFamily="34" charset="0"/>
              <a:buChar char="•"/>
            </a:pPr>
            <a:r>
              <a:rPr lang="en-US" sz="2400" kern="100" dirty="0" err="1">
                <a:effectLst/>
                <a:ea typeface="Calibri" panose="020F0502020204030204" pitchFamily="34" charset="0"/>
                <a:cs typeface="Times New Roman" panose="02020603050405020304" pitchFamily="18" charset="0"/>
              </a:rPr>
              <a:t>Bénéfice</a:t>
            </a:r>
            <a:r>
              <a:rPr lang="en-US" sz="2400" kern="100" dirty="0">
                <a:effectLst/>
                <a:ea typeface="Calibri" panose="020F0502020204030204" pitchFamily="34" charset="0"/>
                <a:cs typeface="Times New Roman" panose="02020603050405020304" pitchFamily="18" charset="0"/>
              </a:rPr>
              <a:t> net €4.6 </a:t>
            </a:r>
            <a:r>
              <a:rPr lang="en-US" sz="2400" kern="100" dirty="0" err="1">
                <a:effectLst/>
                <a:ea typeface="Calibri" panose="020F0502020204030204" pitchFamily="34" charset="0"/>
                <a:cs typeface="Times New Roman" panose="02020603050405020304" pitchFamily="18" charset="0"/>
              </a:rPr>
              <a:t>Mds</a:t>
            </a:r>
            <a:endParaRPr lang="en-US" sz="2400" kern="100" dirty="0">
              <a:effectLst/>
              <a:ea typeface="Calibri" panose="020F0502020204030204" pitchFamily="34" charset="0"/>
              <a:cs typeface="Times New Roman" panose="02020603050405020304" pitchFamily="18" charset="0"/>
            </a:endParaRPr>
          </a:p>
          <a:p>
            <a:pPr marL="342900" indent="-342900">
              <a:spcBef>
                <a:spcPts val="600"/>
              </a:spcBef>
              <a:buFont typeface="Arial" panose="020B0604020202020204" pitchFamily="34" charset="0"/>
              <a:buChar char="•"/>
            </a:pPr>
            <a:r>
              <a:rPr lang="en-US" sz="2400" kern="100" dirty="0">
                <a:effectLst/>
                <a:ea typeface="Calibri" panose="020F0502020204030204" pitchFamily="34" charset="0"/>
                <a:cs typeface="Times New Roman" panose="02020603050405020304" pitchFamily="18" charset="0"/>
              </a:rPr>
              <a:t>10 millions de </a:t>
            </a:r>
            <a:r>
              <a:rPr lang="en-US" sz="2400" kern="100" dirty="0" err="1">
                <a:effectLst/>
                <a:ea typeface="Calibri" panose="020F0502020204030204" pitchFamily="34" charset="0"/>
                <a:cs typeface="Times New Roman" panose="02020603050405020304" pitchFamily="18" charset="0"/>
              </a:rPr>
              <a:t>livreurs</a:t>
            </a:r>
            <a:endParaRPr lang="fr-FR" sz="2400" kern="100" dirty="0">
              <a:effectLst/>
              <a:ea typeface="Calibri" panose="020F0502020204030204" pitchFamily="34" charset="0"/>
              <a:cs typeface="Times New Roman" panose="02020603050405020304" pitchFamily="18" charset="0"/>
            </a:endParaRPr>
          </a:p>
          <a:p>
            <a:pPr marL="342900" indent="-342900">
              <a:spcBef>
                <a:spcPts val="600"/>
              </a:spcBef>
              <a:buFont typeface="Arial" panose="020B0604020202020204" pitchFamily="34" charset="0"/>
              <a:buChar char="•"/>
            </a:pPr>
            <a:r>
              <a:rPr lang="en-US" sz="2400" kern="100" dirty="0">
                <a:effectLst/>
                <a:ea typeface="Calibri" panose="020F0502020204030204" pitchFamily="34" charset="0"/>
                <a:cs typeface="Times New Roman" panose="02020603050405020304" pitchFamily="18" charset="0"/>
              </a:rPr>
              <a:t>Hong Kong 2023, </a:t>
            </a:r>
            <a:r>
              <a:rPr lang="en-US" sz="2400" kern="100" dirty="0" err="1">
                <a:effectLst/>
                <a:ea typeface="Calibri" panose="020F0502020204030204" pitchFamily="34" charset="0"/>
                <a:cs typeface="Times New Roman" panose="02020603050405020304" pitchFamily="18" charset="0"/>
              </a:rPr>
              <a:t>Arabie</a:t>
            </a:r>
            <a:r>
              <a:rPr lang="en-US" sz="2400" kern="100" dirty="0">
                <a:effectLst/>
                <a:ea typeface="Calibri" panose="020F0502020204030204" pitchFamily="34" charset="0"/>
                <a:cs typeface="Times New Roman" panose="02020603050405020304" pitchFamily="18" charset="0"/>
              </a:rPr>
              <a:t> </a:t>
            </a:r>
            <a:r>
              <a:rPr lang="en-US" sz="2400" kern="100" dirty="0" err="1">
                <a:effectLst/>
                <a:ea typeface="Calibri" panose="020F0502020204030204" pitchFamily="34" charset="0"/>
                <a:cs typeface="Times New Roman" panose="02020603050405020304" pitchFamily="18" charset="0"/>
              </a:rPr>
              <a:t>Saudite</a:t>
            </a:r>
            <a:r>
              <a:rPr lang="en-US" sz="2400" kern="100" dirty="0">
                <a:effectLst/>
                <a:ea typeface="Calibri" panose="020F0502020204030204" pitchFamily="34" charset="0"/>
                <a:cs typeface="Times New Roman" panose="02020603050405020304" pitchFamily="18" charset="0"/>
              </a:rPr>
              <a:t> 2024, </a:t>
            </a:r>
            <a:r>
              <a:rPr lang="en-US" sz="2400" kern="100" dirty="0" err="1">
                <a:effectLst/>
                <a:ea typeface="Calibri" panose="020F0502020204030204" pitchFamily="34" charset="0"/>
                <a:cs typeface="Times New Roman" panose="02020603050405020304" pitchFamily="18" charset="0"/>
              </a:rPr>
              <a:t>Brésil</a:t>
            </a:r>
            <a:r>
              <a:rPr lang="en-US" sz="2400" kern="100" dirty="0">
                <a:effectLst/>
                <a:ea typeface="Calibri" panose="020F0502020204030204" pitchFamily="34" charset="0"/>
                <a:cs typeface="Times New Roman" panose="02020603050405020304" pitchFamily="18" charset="0"/>
              </a:rPr>
              <a:t> 2025</a:t>
            </a:r>
          </a:p>
          <a:p>
            <a:pPr marL="342900" indent="-342900">
              <a:spcBef>
                <a:spcPts val="600"/>
              </a:spcBef>
              <a:buFont typeface="Arial" panose="020B0604020202020204" pitchFamily="34" charset="0"/>
              <a:buChar char="•"/>
            </a:pPr>
            <a:r>
              <a:rPr lang="en-US" sz="2400" kern="100" dirty="0">
                <a:ea typeface="Calibri" panose="020F0502020204030204" pitchFamily="34" charset="0"/>
                <a:cs typeface="Times New Roman" panose="02020603050405020304" pitchFamily="18" charset="0"/>
              </a:rPr>
              <a:t>Accord avec Walmart Chine</a:t>
            </a:r>
          </a:p>
          <a:p>
            <a:pPr marL="342900" indent="-342900">
              <a:spcBef>
                <a:spcPts val="600"/>
              </a:spcBef>
              <a:buFont typeface="Arial" panose="020B0604020202020204" pitchFamily="34" charset="0"/>
              <a:buChar char="•"/>
            </a:pPr>
            <a:r>
              <a:rPr lang="en-US" sz="2400" kern="100" dirty="0" err="1">
                <a:ea typeface="Calibri" panose="020F0502020204030204" pitchFamily="34" charset="0"/>
                <a:cs typeface="Times New Roman" panose="02020603050405020304" pitchFamily="18" charset="0"/>
              </a:rPr>
              <a:t>Difficultés</a:t>
            </a:r>
            <a:r>
              <a:rPr lang="en-US" sz="2400" kern="100" dirty="0">
                <a:ea typeface="Calibri" panose="020F0502020204030204" pitchFamily="34" charset="0"/>
                <a:cs typeface="Times New Roman" panose="02020603050405020304" pitchFamily="18" charset="0"/>
              </a:rPr>
              <a:t> </a:t>
            </a:r>
            <a:r>
              <a:rPr lang="en-US" sz="2400" kern="100" dirty="0" err="1">
                <a:ea typeface="Calibri" panose="020F0502020204030204" pitchFamily="34" charset="0"/>
                <a:cs typeface="Times New Roman" panose="02020603050405020304" pitchFamily="18" charset="0"/>
              </a:rPr>
              <a:t>financières</a:t>
            </a:r>
            <a:r>
              <a:rPr lang="en-US" sz="2400" kern="100" dirty="0">
                <a:ea typeface="Calibri" panose="020F0502020204030204" pitchFamily="34" charset="0"/>
                <a:cs typeface="Times New Roman" panose="02020603050405020304" pitchFamily="18" charset="0"/>
              </a:rPr>
              <a:t> </a:t>
            </a:r>
            <a:r>
              <a:rPr lang="en-US" sz="2400" kern="100" dirty="0" err="1">
                <a:ea typeface="Calibri" panose="020F0502020204030204" pitchFamily="34" charset="0"/>
                <a:cs typeface="Times New Roman" panose="02020603050405020304" pitchFamily="18" charset="0"/>
              </a:rPr>
              <a:t>en</a:t>
            </a:r>
            <a:r>
              <a:rPr lang="en-US" sz="2400" kern="100" dirty="0">
                <a:ea typeface="Calibri" panose="020F0502020204030204" pitchFamily="34" charset="0"/>
                <a:cs typeface="Times New Roman" panose="02020603050405020304" pitchFamily="18" charset="0"/>
              </a:rPr>
              <a:t> 2025 (guerre des prix)</a:t>
            </a:r>
          </a:p>
          <a:p>
            <a:pPr marL="342900" indent="-342900">
              <a:spcBef>
                <a:spcPts val="600"/>
              </a:spcBef>
              <a:buFont typeface="Arial" panose="020B0604020202020204" pitchFamily="34" charset="0"/>
              <a:buChar char="•"/>
            </a:pPr>
            <a:endParaRPr lang="en-US" sz="2400" kern="100" dirty="0">
              <a:ea typeface="Calibri" panose="020F0502020204030204" pitchFamily="34" charset="0"/>
              <a:cs typeface="Times New Roman" panose="02020603050405020304" pitchFamily="18" charset="0"/>
            </a:endParaRPr>
          </a:p>
          <a:p>
            <a:endParaRPr lang="fr-FR" dirty="0"/>
          </a:p>
        </p:txBody>
      </p:sp>
      <p:pic>
        <p:nvPicPr>
          <p:cNvPr id="4" name="Image 3">
            <a:extLst>
              <a:ext uri="{FF2B5EF4-FFF2-40B4-BE49-F238E27FC236}">
                <a16:creationId xmlns:a16="http://schemas.microsoft.com/office/drawing/2014/main" id="{56C53302-7E77-CAB6-F201-5438341A4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087" y="2133600"/>
            <a:ext cx="4681913" cy="2819400"/>
          </a:xfrm>
          <a:prstGeom prst="rect">
            <a:avLst/>
          </a:prstGeom>
        </p:spPr>
      </p:pic>
    </p:spTree>
    <p:extLst>
      <p:ext uri="{BB962C8B-B14F-4D97-AF65-F5344CB8AC3E}">
        <p14:creationId xmlns:p14="http://schemas.microsoft.com/office/powerpoint/2010/main" val="2830698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411678" y="878218"/>
            <a:ext cx="11399322" cy="3493368"/>
          </a:xfrm>
          <a:prstGeom prst="rect">
            <a:avLst/>
          </a:prstGeom>
        </p:spPr>
        <p:txBody>
          <a:bodyPr>
            <a:noAutofit/>
          </a:bodyPr>
          <a:lstStyle/>
          <a:p>
            <a:pPr marL="342900" indent="-342900">
              <a:spcBef>
                <a:spcPts val="600"/>
              </a:spcBef>
              <a:buFont typeface="Arial" charset="0"/>
              <a:buChar char="•"/>
            </a:pPr>
            <a:r>
              <a:rPr lang="fr-FR" sz="2400" b="1" dirty="0"/>
              <a:t>Marques mondiales </a:t>
            </a:r>
            <a:r>
              <a:rPr lang="fr-FR" sz="2400" dirty="0"/>
              <a:t>: </a:t>
            </a:r>
            <a:r>
              <a:rPr lang="fr-FR" sz="2400" dirty="0" err="1"/>
              <a:t>UberEats</a:t>
            </a:r>
            <a:endParaRPr lang="fr-FR" sz="2400" dirty="0"/>
          </a:p>
          <a:p>
            <a:pPr marL="342900" indent="-342900">
              <a:spcBef>
                <a:spcPts val="600"/>
              </a:spcBef>
              <a:buFont typeface="Arial" charset="0"/>
              <a:buChar char="•"/>
            </a:pPr>
            <a:r>
              <a:rPr lang="fr-FR" sz="2400" b="1" dirty="0"/>
              <a:t>Marques US </a:t>
            </a:r>
            <a:r>
              <a:rPr lang="fr-FR" sz="2400" dirty="0"/>
              <a:t>: </a:t>
            </a:r>
            <a:r>
              <a:rPr lang="fr-FR" sz="2400" dirty="0" err="1"/>
              <a:t>DoorDash</a:t>
            </a:r>
            <a:r>
              <a:rPr lang="fr-FR" sz="2400" dirty="0"/>
              <a:t>, </a:t>
            </a:r>
            <a:r>
              <a:rPr lang="fr-FR" sz="2400" dirty="0" err="1"/>
              <a:t>Instacart</a:t>
            </a:r>
            <a:r>
              <a:rPr lang="fr-FR" sz="2400" dirty="0"/>
              <a:t>, </a:t>
            </a:r>
            <a:r>
              <a:rPr lang="fr-FR" sz="2400" dirty="0" err="1"/>
              <a:t>GrubHub</a:t>
            </a:r>
            <a:r>
              <a:rPr lang="fr-FR" sz="2400" dirty="0"/>
              <a:t> (</a:t>
            </a:r>
            <a:r>
              <a:rPr lang="fr-FR" sz="2400" dirty="0" err="1"/>
              <a:t>JustEat</a:t>
            </a:r>
            <a:r>
              <a:rPr lang="fr-FR" sz="2400" dirty="0"/>
              <a:t> </a:t>
            </a:r>
            <a:r>
              <a:rPr lang="fr-FR" sz="2400" dirty="0" err="1"/>
              <a:t>Takeway</a:t>
            </a:r>
            <a:r>
              <a:rPr lang="fr-FR" sz="2400" dirty="0"/>
              <a:t>), </a:t>
            </a:r>
            <a:r>
              <a:rPr lang="fr-FR" sz="2400" dirty="0" err="1"/>
              <a:t>Postmates</a:t>
            </a:r>
            <a:r>
              <a:rPr lang="fr-FR" sz="2400" dirty="0"/>
              <a:t> (Uber) (rapprochement </a:t>
            </a:r>
            <a:r>
              <a:rPr lang="fr-FR" sz="2400" dirty="0" err="1"/>
              <a:t>GrubHub</a:t>
            </a:r>
            <a:r>
              <a:rPr lang="fr-FR" sz="2400" dirty="0"/>
              <a:t> </a:t>
            </a:r>
            <a:r>
              <a:rPr lang="fr-FR" sz="2400" dirty="0" err="1"/>
              <a:t>Instacart</a:t>
            </a:r>
            <a:r>
              <a:rPr lang="fr-FR" sz="2400" dirty="0"/>
              <a:t> </a:t>
            </a:r>
            <a:r>
              <a:rPr lang="fr-FR" sz="2400" dirty="0" err="1"/>
              <a:t>Oct</a:t>
            </a:r>
            <a:r>
              <a:rPr lang="fr-FR" sz="2400"/>
              <a:t> 2025)</a:t>
            </a:r>
            <a:endParaRPr lang="fr-FR" sz="2400" dirty="0"/>
          </a:p>
          <a:p>
            <a:pPr marL="342900" indent="-342900">
              <a:spcBef>
                <a:spcPts val="600"/>
              </a:spcBef>
              <a:buFont typeface="Arial" charset="0"/>
              <a:buChar char="•"/>
            </a:pPr>
            <a:r>
              <a:rPr lang="fr-FR" sz="2400" b="1" dirty="0"/>
              <a:t>Marques chinoises </a:t>
            </a:r>
            <a:r>
              <a:rPr lang="fr-FR" sz="2400" dirty="0"/>
              <a:t>: </a:t>
            </a:r>
            <a:r>
              <a:rPr lang="fr-FR" sz="2400" dirty="0" err="1"/>
              <a:t>Meituan</a:t>
            </a:r>
            <a:r>
              <a:rPr lang="fr-FR" sz="2400" dirty="0"/>
              <a:t> (</a:t>
            </a:r>
            <a:r>
              <a:rPr lang="fr-FR" sz="2400" dirty="0" err="1"/>
              <a:t>Tencent</a:t>
            </a:r>
            <a:r>
              <a:rPr lang="fr-FR" sz="2400" dirty="0"/>
              <a:t>), </a:t>
            </a:r>
            <a:r>
              <a:rPr lang="fr-FR" sz="2400" dirty="0" err="1"/>
              <a:t>Ele.me</a:t>
            </a:r>
            <a:r>
              <a:rPr lang="fr-FR" sz="2400" dirty="0"/>
              <a:t> (Alibaba)</a:t>
            </a:r>
          </a:p>
          <a:p>
            <a:pPr marL="342900" indent="-342900">
              <a:spcBef>
                <a:spcPts val="600"/>
              </a:spcBef>
              <a:buFont typeface="Arial" charset="0"/>
              <a:buChar char="•"/>
            </a:pPr>
            <a:r>
              <a:rPr lang="fr-FR" sz="2400" b="1" dirty="0"/>
              <a:t>Marques latino américaine </a:t>
            </a:r>
            <a:r>
              <a:rPr lang="fr-FR" sz="2400" dirty="0"/>
              <a:t>: </a:t>
            </a:r>
            <a:r>
              <a:rPr lang="fr-FR" sz="2400" dirty="0" err="1"/>
              <a:t>Rappi</a:t>
            </a:r>
            <a:r>
              <a:rPr lang="fr-FR" sz="2400" dirty="0"/>
              <a:t>, </a:t>
            </a:r>
            <a:r>
              <a:rPr lang="fr-FR" sz="2400" dirty="0" err="1"/>
              <a:t>IFood</a:t>
            </a:r>
            <a:endParaRPr lang="fr-FR" sz="2400" dirty="0"/>
          </a:p>
          <a:p>
            <a:pPr marL="342900" indent="-342900">
              <a:spcBef>
                <a:spcPts val="600"/>
              </a:spcBef>
              <a:buFont typeface="Arial" charset="0"/>
              <a:buChar char="•"/>
            </a:pPr>
            <a:r>
              <a:rPr lang="fr-FR" sz="2400" b="1" dirty="0"/>
              <a:t>Marques européennes </a:t>
            </a:r>
            <a:r>
              <a:rPr lang="fr-FR" sz="2400" dirty="0"/>
              <a:t>: </a:t>
            </a:r>
            <a:r>
              <a:rPr lang="fr-FR" sz="2400" dirty="0" err="1"/>
              <a:t>JustEat-Takeaway</a:t>
            </a:r>
            <a:r>
              <a:rPr lang="fr-FR" sz="2400" dirty="0"/>
              <a:t>, Deliveroo (racheté par </a:t>
            </a:r>
            <a:r>
              <a:rPr lang="fr-FR" sz="2400" dirty="0" err="1"/>
              <a:t>DoorDash</a:t>
            </a:r>
            <a:r>
              <a:rPr lang="fr-FR" sz="2400" dirty="0"/>
              <a:t> en 2025), </a:t>
            </a:r>
            <a:r>
              <a:rPr lang="fr-FR" sz="2400" dirty="0" err="1"/>
              <a:t>Glovo</a:t>
            </a:r>
            <a:r>
              <a:rPr lang="fr-FR" sz="2400" dirty="0"/>
              <a:t> (Delivery Hero)</a:t>
            </a:r>
          </a:p>
          <a:p>
            <a:pPr marL="342900" indent="-342900">
              <a:spcBef>
                <a:spcPts val="600"/>
              </a:spcBef>
              <a:buFont typeface="Arial" charset="0"/>
              <a:buChar char="•"/>
            </a:pPr>
            <a:r>
              <a:rPr lang="fr-FR" sz="2400" b="1" dirty="0"/>
              <a:t>Marques locales</a:t>
            </a:r>
            <a:r>
              <a:rPr lang="fr-FR" sz="2400" dirty="0"/>
              <a:t> nombreuses</a:t>
            </a:r>
          </a:p>
        </p:txBody>
      </p:sp>
      <p:sp>
        <p:nvSpPr>
          <p:cNvPr id="5" name="Titre 1"/>
          <p:cNvSpPr>
            <a:spLocks noGrp="1"/>
          </p:cNvSpPr>
          <p:nvPr>
            <p:ph type="title"/>
          </p:nvPr>
        </p:nvSpPr>
        <p:spPr>
          <a:xfrm>
            <a:off x="394745" y="104665"/>
            <a:ext cx="9372599" cy="428612"/>
          </a:xfrm>
        </p:spPr>
        <p:txBody>
          <a:bodyPr>
            <a:normAutofit fontScale="90000"/>
          </a:bodyPr>
          <a:lstStyle/>
          <a:p>
            <a:r>
              <a:rPr lang="fr-FR" sz="4000" dirty="0">
                <a:solidFill>
                  <a:schemeClr val="tx1">
                    <a:lumMod val="75000"/>
                  </a:schemeClr>
                </a:solidFill>
              </a:rPr>
              <a:t>Des entreprises géantes</a:t>
            </a:r>
            <a:br>
              <a:rPr lang="fr-FR" sz="3600" dirty="0">
                <a:solidFill>
                  <a:srgbClr val="000090"/>
                </a:solidFill>
              </a:rPr>
            </a:br>
            <a:endParaRPr lang="fr-FR" sz="2400" dirty="0">
              <a:solidFill>
                <a:srgbClr val="000090"/>
              </a:solidFill>
            </a:endParaRPr>
          </a:p>
        </p:txBody>
      </p:sp>
      <p:pic>
        <p:nvPicPr>
          <p:cNvPr id="7" name="Image 6">
            <a:extLst>
              <a:ext uri="{FF2B5EF4-FFF2-40B4-BE49-F238E27FC236}">
                <a16:creationId xmlns:a16="http://schemas.microsoft.com/office/drawing/2014/main" id="{F9BA2E09-9523-2C20-EF8C-7F5D06D3E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439301"/>
            <a:ext cx="5026184" cy="2186390"/>
          </a:xfrm>
          <a:prstGeom prst="rect">
            <a:avLst/>
          </a:prstGeom>
        </p:spPr>
      </p:pic>
      <p:pic>
        <p:nvPicPr>
          <p:cNvPr id="4" name="Image 3">
            <a:extLst>
              <a:ext uri="{FF2B5EF4-FFF2-40B4-BE49-F238E27FC236}">
                <a16:creationId xmlns:a16="http://schemas.microsoft.com/office/drawing/2014/main" id="{5788AD7A-931D-2297-296D-40AA39022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905521"/>
            <a:ext cx="3429000" cy="2847814"/>
          </a:xfrm>
          <a:prstGeom prst="rect">
            <a:avLst/>
          </a:prstGeom>
        </p:spPr>
      </p:pic>
    </p:spTree>
    <p:extLst>
      <p:ext uri="{BB962C8B-B14F-4D97-AF65-F5344CB8AC3E}">
        <p14:creationId xmlns:p14="http://schemas.microsoft.com/office/powerpoint/2010/main" val="584989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237C40-70AF-1FE0-C16F-264873136CFC}"/>
              </a:ext>
            </a:extLst>
          </p:cNvPr>
          <p:cNvSpPr>
            <a:spLocks noGrp="1"/>
          </p:cNvSpPr>
          <p:nvPr>
            <p:ph type="title"/>
          </p:nvPr>
        </p:nvSpPr>
        <p:spPr/>
        <p:txBody>
          <a:bodyPr/>
          <a:lstStyle/>
          <a:p>
            <a:r>
              <a:rPr lang="fr-FR" sz="3600" dirty="0" err="1"/>
              <a:t>Glovo</a:t>
            </a:r>
            <a:r>
              <a:rPr lang="fr-FR" sz="3600" dirty="0"/>
              <a:t> au Nigéria depuis 2023</a:t>
            </a:r>
          </a:p>
        </p:txBody>
      </p:sp>
      <p:pic>
        <p:nvPicPr>
          <p:cNvPr id="7" name="Image 6">
            <a:extLst>
              <a:ext uri="{FF2B5EF4-FFF2-40B4-BE49-F238E27FC236}">
                <a16:creationId xmlns:a16="http://schemas.microsoft.com/office/drawing/2014/main" id="{FACA0943-3A06-113C-3408-148286DA8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143000"/>
            <a:ext cx="8610600" cy="5385780"/>
          </a:xfrm>
          <a:prstGeom prst="rect">
            <a:avLst/>
          </a:prstGeom>
        </p:spPr>
      </p:pic>
    </p:spTree>
    <p:extLst>
      <p:ext uri="{BB962C8B-B14F-4D97-AF65-F5344CB8AC3E}">
        <p14:creationId xmlns:p14="http://schemas.microsoft.com/office/powerpoint/2010/main" val="1609153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304800" y="152400"/>
            <a:ext cx="11658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3600" dirty="0"/>
              <a:t>Un </a:t>
            </a:r>
            <a:r>
              <a:rPr lang="fr-FR" sz="3600" dirty="0">
                <a:solidFill>
                  <a:schemeClr val="tx1">
                    <a:lumMod val="75000"/>
                  </a:schemeClr>
                </a:solidFill>
              </a:rPr>
              <a:t>grand nombre d’emplois</a:t>
            </a:r>
          </a:p>
        </p:txBody>
      </p:sp>
      <p:sp>
        <p:nvSpPr>
          <p:cNvPr id="71683" name="Rectangle 3"/>
          <p:cNvSpPr>
            <a:spLocks noGrp="1" noChangeArrowheads="1"/>
          </p:cNvSpPr>
          <p:nvPr>
            <p:ph type="body" idx="1"/>
          </p:nvPr>
        </p:nvSpPr>
        <p:spPr bwMode="auto">
          <a:xfrm>
            <a:off x="304800" y="1153863"/>
            <a:ext cx="7467601" cy="4906963"/>
          </a:xfrm>
          <a:noFill/>
          <a:ln>
            <a:miter lim="800000"/>
            <a:headEnd/>
            <a:tailEnd/>
          </a:ln>
        </p:spPr>
        <p:txBody>
          <a:bodyPr vert="horz" wrap="square" lIns="91440" tIns="45720" rIns="91440" bIns="45720" numCol="1" anchor="t" anchorCtr="0" compatLnSpc="1">
            <a:prstTxWarp prst="textNoShape">
              <a:avLst/>
            </a:prstTxWarp>
          </a:bodyPr>
          <a:lstStyle/>
          <a:p>
            <a:pPr marL="342900" indent="-342900" eaLnBrk="1" hangingPunct="1">
              <a:spcBef>
                <a:spcPts val="600"/>
              </a:spcBef>
              <a:buFont typeface="Arial" charset="0"/>
              <a:buChar char="•"/>
            </a:pPr>
            <a:r>
              <a:rPr lang="en-US" sz="2400" dirty="0">
                <a:solidFill>
                  <a:srgbClr val="000000"/>
                </a:solidFill>
              </a:rPr>
              <a:t>80 000 </a:t>
            </a:r>
            <a:r>
              <a:rPr lang="en-US" sz="2400" dirty="0" err="1">
                <a:solidFill>
                  <a:srgbClr val="000000"/>
                </a:solidFill>
              </a:rPr>
              <a:t>en</a:t>
            </a:r>
            <a:r>
              <a:rPr lang="en-US" sz="2400" dirty="0">
                <a:solidFill>
                  <a:srgbClr val="000000"/>
                </a:solidFill>
              </a:rPr>
              <a:t> France ? </a:t>
            </a:r>
            <a:r>
              <a:rPr lang="en-US" sz="2400" dirty="0" err="1">
                <a:solidFill>
                  <a:srgbClr val="000000"/>
                </a:solidFill>
              </a:rPr>
              <a:t>Dont</a:t>
            </a:r>
            <a:r>
              <a:rPr lang="en-US" sz="2400" dirty="0">
                <a:solidFill>
                  <a:srgbClr val="000000"/>
                </a:solidFill>
              </a:rPr>
              <a:t> la </a:t>
            </a:r>
            <a:r>
              <a:rPr lang="en-US" sz="2400" dirty="0" err="1">
                <a:solidFill>
                  <a:srgbClr val="000000"/>
                </a:solidFill>
              </a:rPr>
              <a:t>moitié</a:t>
            </a:r>
            <a:r>
              <a:rPr lang="en-US" sz="2400" dirty="0">
                <a:solidFill>
                  <a:srgbClr val="000000"/>
                </a:solidFill>
              </a:rPr>
              <a:t> </a:t>
            </a:r>
            <a:r>
              <a:rPr lang="en-US" sz="2400" dirty="0" err="1">
                <a:solidFill>
                  <a:srgbClr val="000000"/>
                </a:solidFill>
              </a:rPr>
              <a:t>à</a:t>
            </a:r>
            <a:r>
              <a:rPr lang="en-US" sz="2400" dirty="0">
                <a:solidFill>
                  <a:srgbClr val="000000"/>
                </a:solidFill>
              </a:rPr>
              <a:t> Paris</a:t>
            </a:r>
          </a:p>
          <a:p>
            <a:pPr marL="342900" indent="-342900" eaLnBrk="1" hangingPunct="1">
              <a:spcBef>
                <a:spcPts val="600"/>
              </a:spcBef>
              <a:buFont typeface="Arial" charset="0"/>
              <a:buChar char="•"/>
            </a:pPr>
            <a:r>
              <a:rPr lang="en-US" sz="2400" dirty="0" err="1">
                <a:solidFill>
                  <a:srgbClr val="000000"/>
                </a:solidFill>
              </a:rPr>
              <a:t>Catégorie</a:t>
            </a:r>
            <a:r>
              <a:rPr lang="en-US" sz="2400" dirty="0">
                <a:solidFill>
                  <a:srgbClr val="000000"/>
                </a:solidFill>
              </a:rPr>
              <a:t> 5320Z de la NAF </a:t>
            </a:r>
          </a:p>
        </p:txBody>
      </p:sp>
      <p:pic>
        <p:nvPicPr>
          <p:cNvPr id="2" name="Image 1">
            <a:extLst>
              <a:ext uri="{FF2B5EF4-FFF2-40B4-BE49-F238E27FC236}">
                <a16:creationId xmlns:a16="http://schemas.microsoft.com/office/drawing/2014/main" id="{2D21ED01-965A-DD30-57DA-657161F697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2344183"/>
            <a:ext cx="5510645" cy="3306062"/>
          </a:xfrm>
          <a:prstGeom prst="rect">
            <a:avLst/>
          </a:prstGeom>
        </p:spPr>
      </p:pic>
      <p:sp>
        <p:nvSpPr>
          <p:cNvPr id="5" name="ZoneTexte 4">
            <a:extLst>
              <a:ext uri="{FF2B5EF4-FFF2-40B4-BE49-F238E27FC236}">
                <a16:creationId xmlns:a16="http://schemas.microsoft.com/office/drawing/2014/main" id="{EB4739D1-6E09-6074-3B37-DD944E0B0E98}"/>
              </a:ext>
            </a:extLst>
          </p:cNvPr>
          <p:cNvSpPr txBox="1"/>
          <p:nvPr/>
        </p:nvSpPr>
        <p:spPr>
          <a:xfrm>
            <a:off x="3352800" y="5791200"/>
            <a:ext cx="5181600" cy="584775"/>
          </a:xfrm>
          <a:prstGeom prst="rect">
            <a:avLst/>
          </a:prstGeom>
          <a:noFill/>
        </p:spPr>
        <p:txBody>
          <a:bodyPr wrap="square">
            <a:spAutoFit/>
          </a:bodyPr>
          <a:lstStyle/>
          <a:p>
            <a:r>
              <a:rPr lang="fr-FR" sz="1600" dirty="0" err="1">
                <a:solidFill>
                  <a:srgbClr val="000000"/>
                </a:solidFill>
                <a:effectLst/>
                <a:ea typeface="Cambria" panose="02040503050406030204" pitchFamily="18" charset="0"/>
              </a:rPr>
              <a:t>T</a:t>
            </a:r>
            <a:r>
              <a:rPr lang="fr-FR" sz="1600" dirty="0">
                <a:solidFill>
                  <a:srgbClr val="000000"/>
                </a:solidFill>
                <a:effectLst/>
                <a:ea typeface="Cambria" panose="02040503050406030204" pitchFamily="18" charset="0"/>
              </a:rPr>
              <a:t>. </a:t>
            </a:r>
            <a:r>
              <a:rPr lang="fr-FR" sz="1600" dirty="0" err="1">
                <a:solidFill>
                  <a:srgbClr val="000000"/>
                </a:solidFill>
                <a:effectLst/>
                <a:ea typeface="Cambria" panose="02040503050406030204" pitchFamily="18" charset="0"/>
              </a:rPr>
              <a:t>Laurenceau</a:t>
            </a:r>
            <a:r>
              <a:rPr lang="fr-FR" sz="1600" dirty="0">
                <a:solidFill>
                  <a:srgbClr val="000000"/>
                </a:solidFill>
                <a:effectLst/>
                <a:ea typeface="Cambria" panose="02040503050406030204" pitchFamily="18" charset="0"/>
              </a:rPr>
              <a:t>-Frugier, </a:t>
            </a:r>
            <a:r>
              <a:rPr lang="fr-FR" sz="1600" dirty="0" err="1">
                <a:solidFill>
                  <a:srgbClr val="000000"/>
                </a:solidFill>
                <a:effectLst/>
                <a:ea typeface="Cambria" panose="02040503050406030204" pitchFamily="18" charset="0"/>
              </a:rPr>
              <a:t>Dablanc</a:t>
            </a:r>
            <a:r>
              <a:rPr lang="fr-FR" sz="1600" dirty="0">
                <a:solidFill>
                  <a:srgbClr val="000000"/>
                </a:solidFill>
                <a:effectLst/>
                <a:ea typeface="Cambria" panose="02040503050406030204" pitchFamily="18" charset="0"/>
              </a:rPr>
              <a:t>, 2024 pour ARPE </a:t>
            </a:r>
          </a:p>
          <a:p>
            <a:r>
              <a:rPr lang="fr-FR" sz="1600" dirty="0">
                <a:solidFill>
                  <a:srgbClr val="000000"/>
                </a:solidFill>
                <a:effectLst/>
                <a:ea typeface="Cambria" panose="02040503050406030204" pitchFamily="18" charset="0"/>
              </a:rPr>
              <a:t>SIRENE code NAF 53-20Z</a:t>
            </a:r>
            <a:r>
              <a:rPr lang="fr-FR" sz="1600" dirty="0">
                <a:effectLst/>
              </a:rPr>
              <a:t> </a:t>
            </a:r>
            <a:endParaRPr lang="fr-FR" sz="1600" dirty="0"/>
          </a:p>
        </p:txBody>
      </p:sp>
    </p:spTree>
    <p:extLst>
      <p:ext uri="{BB962C8B-B14F-4D97-AF65-F5344CB8AC3E}">
        <p14:creationId xmlns:p14="http://schemas.microsoft.com/office/powerpoint/2010/main" val="3248669465"/>
      </p:ext>
    </p:extLst>
  </p:cSld>
  <p:clrMapOvr>
    <a:masterClrMapping/>
  </p:clrMapOvr>
</p:sld>
</file>

<file path=ppt/theme/theme1.xml><?xml version="1.0" encoding="utf-8"?>
<a:theme xmlns:a="http://schemas.openxmlformats.org/drawingml/2006/main" name="Office Theme">
  <a:themeElements>
    <a:clrScheme name="Université Gustave Eiffel">
      <a:dk1>
        <a:srgbClr val="2F2A85"/>
      </a:dk1>
      <a:lt1>
        <a:sysClr val="window" lastClr="FFFFFF"/>
      </a:lt1>
      <a:dk2>
        <a:srgbClr val="0F273B"/>
      </a:dk2>
      <a:lt2>
        <a:srgbClr val="FFFFFF"/>
      </a:lt2>
      <a:accent1>
        <a:srgbClr val="1EAFD0"/>
      </a:accent1>
      <a:accent2>
        <a:srgbClr val="D2213C"/>
      </a:accent2>
      <a:accent3>
        <a:srgbClr val="E83583"/>
      </a:accent3>
      <a:accent4>
        <a:srgbClr val="00936E"/>
      </a:accent4>
      <a:accent5>
        <a:srgbClr val="FBBA00"/>
      </a:accent5>
      <a:accent6>
        <a:srgbClr val="8B2F97"/>
      </a:accent6>
      <a:hlink>
        <a:srgbClr val="FFFFFF"/>
      </a:hlink>
      <a:folHlink>
        <a:srgbClr val="2F2A85"/>
      </a:folHlink>
    </a:clrScheme>
    <a:fontScheme name="Personnalisé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spPr>
      <a:bodyPr wrap="square" lIns="0" tIns="0" rIns="0" bIns="0" rtlCol="0"/>
      <a:lstStyle>
        <a:defPPr>
          <a:defRPr/>
        </a:defPPr>
      </a:lstStyle>
    </a:spDef>
  </a:objectDefaults>
  <a:extraClrSchemeLst/>
</a:theme>
</file>

<file path=ppt/theme/theme2.xml><?xml version="1.0" encoding="utf-8"?>
<a:theme xmlns:a="http://schemas.openxmlformats.org/drawingml/2006/main" name="1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3600" b="1" i="0" u="none" strike="noStrike" cap="none" normalizeH="0" baseline="0">
            <a:ln>
              <a:noFill/>
            </a:ln>
            <a:solidFill>
              <a:srgbClr val="DC0715"/>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3600" b="1" i="0" u="none" strike="noStrike" cap="none" normalizeH="0" baseline="0">
            <a:ln>
              <a:noFill/>
            </a:ln>
            <a:solidFill>
              <a:srgbClr val="DC0715"/>
            </a:solidFill>
            <a:effectLst/>
            <a:latin typeface="Comic Sans MS" charset="0"/>
          </a:defRPr>
        </a:defPPr>
      </a:lst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9b649f39031d731a354474c43619e54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017b397da81129157c9ac134be453d01"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0A783A56-61F1-4759-BD01-9D8D3A3A4F41}"/>
</file>

<file path=customXml/itemProps2.xml><?xml version="1.0" encoding="utf-8"?>
<ds:datastoreItem xmlns:ds="http://schemas.openxmlformats.org/officeDocument/2006/customXml" ds:itemID="{2626B4E7-64A8-4DB4-AEAE-4862314B388F}"/>
</file>

<file path=customXml/itemProps3.xml><?xml version="1.0" encoding="utf-8"?>
<ds:datastoreItem xmlns:ds="http://schemas.openxmlformats.org/officeDocument/2006/customXml" ds:itemID="{54F5F432-AAB1-4F89-93D2-1131D8219F6C}"/>
</file>

<file path=docProps/app.xml><?xml version="1.0" encoding="utf-8"?>
<Properties xmlns="http://schemas.openxmlformats.org/officeDocument/2006/extended-properties" xmlns:vt="http://schemas.openxmlformats.org/officeDocument/2006/docPropsVTypes">
  <Template/>
  <TotalTime>20306</TotalTime>
  <Words>2405</Words>
  <Application>Microsoft Macintosh PowerPoint</Application>
  <PresentationFormat>Grand écran</PresentationFormat>
  <Paragraphs>163</Paragraphs>
  <Slides>35</Slides>
  <Notes>3</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35</vt:i4>
      </vt:variant>
    </vt:vector>
  </HeadingPairs>
  <TitlesOfParts>
    <vt:vector size="44" baseType="lpstr">
      <vt:lpstr>Arial</vt:lpstr>
      <vt:lpstr>Calibri</vt:lpstr>
      <vt:lpstr>Helvetica</vt:lpstr>
      <vt:lpstr>Helvetica Neue Light</vt:lpstr>
      <vt:lpstr>Police système Courant</vt:lpstr>
      <vt:lpstr>Tahoma</vt:lpstr>
      <vt:lpstr>Times</vt:lpstr>
      <vt:lpstr>Office Theme</vt:lpstr>
      <vt:lpstr>1_Conception personnalisée</vt:lpstr>
      <vt:lpstr>Présentation PowerPoint</vt:lpstr>
      <vt:lpstr>Présentation PowerPoint</vt:lpstr>
      <vt:lpstr>Présentation PowerPoint</vt:lpstr>
      <vt:lpstr>25% (?) des livreurs dans les grandes villes ne sont pas en camion ou camionnette</vt:lpstr>
      <vt:lpstr>Deux-roues motorisés à New York…</vt:lpstr>
      <vt:lpstr>Meituan 2024   </vt:lpstr>
      <vt:lpstr>Des entreprises géantes </vt:lpstr>
      <vt:lpstr>Glovo au Nigéria depuis 2023</vt:lpstr>
      <vt:lpstr>Un grand nombre d’emplois</vt:lpstr>
      <vt:lpstr>Présentation PowerPoint</vt:lpstr>
      <vt:lpstr>Présentation PowerPoint</vt:lpstr>
      <vt:lpstr>Enquêtes livreurs des plateformes à Paris (chaire Logistics City) - 2016 à 2022  - Octobre 2025 Paris et Lyon - Prévu 2026 Paris et Lyon</vt:lpstr>
      <vt:lpstr>Une soixantaine d’indicateurs suivis depuis 2016</vt:lpstr>
      <vt:lpstr>Présentation PowerPoint</vt:lpstr>
      <vt:lpstr>18 livraisons par jour en moyenne (dans les deux villes) 49 km par jour en moyenne (54 km à Lyon) 61% gagnent entre 1000 et 1500 euros par mois (avant charges à Paris) (gagnent davantage à Lyon) (enquêtes 2025)</vt:lpstr>
      <vt:lpstr>Risque de vol : le problème le plus fortement ressenti en 2025</vt:lpstr>
      <vt:lpstr>Risque d’accident : deuxième problème le plus fortement ressenti en 2025</vt:lpstr>
      <vt:lpstr>« Trop de livreurs »: troisième problème le plus fortement ressenti en 2025</vt:lpstr>
      <vt:lpstr>Accidents un peu moins élevés qu’en 2022 (« Au cours des 12 derniers mois, avez-vous subi un accident de la route dans le cadre de votre activité de livreur, avec ou sans tiers (chutes comprises) vous ayant occasionné une ou des blessures ? »)</vt:lpstr>
      <vt:lpstr>Partages de comptes : 74% à Paris, 21% à Lyon </vt:lpstr>
      <vt:lpstr>Présentation PowerPoint</vt:lpstr>
      <vt:lpstr>Propositions à 1 euro du km : une rémunération tombée très bas</vt:lpstr>
      <vt:lpstr>Directive européenne sur le travail de plateforme (décembre 2024)</vt:lpstr>
      <vt:lpstr>La question du revenu minimum</vt:lpstr>
      <vt:lpstr>« Co-transportage de colis » (code des transports)</vt:lpstr>
      <vt:lpstr>Cornell University et Los Deliveristas Unidos, enquête 2021, 500 livreurs à NYC</vt:lpstr>
      <vt:lpstr>« Quick commerce »</vt:lpstr>
      <vt:lpstr>De nouvelles alliances</vt:lpstr>
      <vt:lpstr>Présentation PowerPoint</vt:lpstr>
      <vt:lpstr>Présentation PowerPoint</vt:lpstr>
      <vt:lpstr>Présentation PowerPoint</vt:lpstr>
      <vt:lpstr>Présentation PowerPoint</vt:lpstr>
      <vt:lpstr>Présentation PowerPoint</vt:lpstr>
      <vt:lpstr>Ressources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powerpoint</dc:title>
  <dc:creator>Mathilde Caer</dc:creator>
  <cp:lastModifiedBy>Microsoft Office User</cp:lastModifiedBy>
  <cp:revision>2593</cp:revision>
  <dcterms:created xsi:type="dcterms:W3CDTF">2019-12-10T09:51:24Z</dcterms:created>
  <dcterms:modified xsi:type="dcterms:W3CDTF">2025-11-14T10:30:07Z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ies>
</file>