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drawings/drawing1.xml" ContentType="application/vnd.openxmlformats-officedocument.drawingml.chartshapes+xml"/>
  <Override PartName="/ppt/presentation.xml" ContentType="application/vnd.openxmlformats-officedocument.presentationml.presentation.main+xml"/>
  <Override PartName="/ppt/slides/slide38.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50.xml" ContentType="application/vnd.openxmlformats-officedocument.presentationml.slide+xml"/>
  <Override PartName="/ppt/slides/slide3.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6.xml" ContentType="application/vnd.openxmlformats-officedocument.presentationml.slide+xml"/>
  <Override PartName="/ppt/slides/slide31.xml" ContentType="application/vnd.openxmlformats-officedocument.presentationml.slide+xml"/>
  <Override PartName="/ppt/slides/slide15.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27.xml" ContentType="application/vnd.openxmlformats-officedocument.presentationml.slide+xml"/>
  <Override PartName="/ppt/slides/slide30.xml" ContentType="application/vnd.openxmlformats-officedocument.presentationml.slide+xml"/>
  <Override PartName="/ppt/slides/slide25.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22.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1.xml" ContentType="application/vnd.openxmlformats-officedocument.presentationml.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3.xml" ContentType="application/vnd.openxmlformats-officedocument.presentationml.notesSlid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notesSlides/notesSlide7.xml" ContentType="application/vnd.openxmlformats-officedocument.presentationml.notesSlide+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notesSlides/notesSlide2.xml" ContentType="application/vnd.openxmlformats-officedocument.presentationml.notesSlide+xml"/>
  <Override PartName="/ppt/notesSlides/notesSlide6.xml" ContentType="application/vnd.openxmlformats-officedocument.presentationml.notesSlide+xml"/>
  <Override PartName="/ppt/theme/theme1.xml" ContentType="application/vnd.openxmlformats-officedocument.theme+xml"/>
  <Override PartName="/ppt/charts/style22.xml" ContentType="application/vnd.ms-office.chartstyle+xml"/>
  <Override PartName="/ppt/charts/chart26.xml" ContentType="application/vnd.openxmlformats-officedocument.drawingml.chart+xml"/>
  <Override PartName="/ppt/charts/colors22.xml" ContentType="application/vnd.ms-office.chartcolorstyle+xml"/>
  <Override PartName="/ppt/notesMasters/notesMaster1.xml" ContentType="application/vnd.openxmlformats-officedocument.presentationml.notesMaster+xml"/>
  <Override PartName="/ppt/charts/colors21.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charts/style8.xml" ContentType="application/vnd.ms-office.chartstyle+xml"/>
  <Override PartName="/ppt/charts/chart9.xml" ContentType="application/vnd.openxmlformats-officedocument.drawingml.chart+xml"/>
  <Override PartName="/ppt/charts/colors7.xml" ContentType="application/vnd.ms-office.chartcolorstyle+xml"/>
  <Override PartName="/ppt/charts/chart8.xml" ContentType="application/vnd.openxmlformats-officedocument.drawingml.chart+xml"/>
  <Override PartName="/ppt/charts/style7.xml" ContentType="application/vnd.ms-office.chartstyle+xml"/>
  <Override PartName="/ppt/charts/chart6.xml" ContentType="application/vnd.openxmlformats-officedocument.drawingml.chart+xml"/>
  <Override PartName="/ppt/charts/colors5.xml" ContentType="application/vnd.ms-office.chartcolorstyl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2.xml" ContentType="application/vnd.openxmlformats-officedocument.them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style4.xml" ContentType="application/vnd.ms-office.chartstyle+xml"/>
  <Override PartName="/ppt/charts/chart4.xml" ContentType="application/vnd.openxmlformats-officedocument.drawingml.chart+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theme/themeOverride2.xml" ContentType="application/vnd.openxmlformats-officedocument.themeOverride+xml"/>
  <Override PartName="/ppt/charts/colors16.xml" ContentType="application/vnd.ms-office.chartcolorstyle+xml"/>
  <Override PartName="/ppt/charts/chart21.xml" ContentType="application/vnd.openxmlformats-officedocument.drawingml.chart+xml"/>
  <Override PartName="/ppt/charts/style17.xml" ContentType="application/vnd.ms-office.chartstyle+xml"/>
  <Override PartName="/ppt/charts/style16.xml" ContentType="application/vnd.ms-office.chartstyle+xml"/>
  <Override PartName="/ppt/charts/chart20.xml" ContentType="application/vnd.openxmlformats-officedocument.drawingml.chart+xml"/>
  <Override PartName="/ppt/charts/chart11.xml" ContentType="application/vnd.openxmlformats-officedocument.drawingml.chart+xml"/>
  <Override PartName="/ppt/charts/style15.xml" ContentType="application/vnd.ms-office.chartstyle+xml"/>
  <Override PartName="/ppt/charts/colors15.xml" ContentType="application/vnd.ms-office.chartcolorstyle+xml"/>
  <Override PartName="/ppt/charts/colors17.xml" ContentType="application/vnd.ms-office.chartcolorstyle+xml"/>
  <Override PartName="/ppt/charts/chart22.xml" ContentType="application/vnd.openxmlformats-officedocument.drawingml.chart+xml"/>
  <Override PartName="/ppt/charts/style18.xml" ContentType="application/vnd.ms-office.chartstyle+xml"/>
  <Override PartName="/ppt/charts/style20.xml" ContentType="application/vnd.ms-office.chartstyle+xml"/>
  <Override PartName="/ppt/charts/colors20.xml" ContentType="application/vnd.ms-office.chartcolorstyle+xml"/>
  <Override PartName="/ppt/charts/chart25.xml" ContentType="application/vnd.openxmlformats-officedocument.drawingml.chart+xml"/>
  <Override PartName="/ppt/charts/style21.xml" ContentType="application/vnd.ms-office.chartstyle+xml"/>
  <Override PartName="/ppt/charts/chart24.xml" ContentType="application/vnd.openxmlformats-officedocument.drawingml.chart+xml"/>
  <Override PartName="/ppt/theme/themeOverride7.xml" ContentType="application/vnd.openxmlformats-officedocument.themeOverride+xml"/>
  <Override PartName="/ppt/charts/colors18.xml" ContentType="application/vnd.ms-office.chartcolorstyle+xml"/>
  <Override PartName="/ppt/charts/chart23.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6.xml" ContentType="application/vnd.openxmlformats-officedocument.themeOverride+xml"/>
  <Override PartName="/ppt/charts/chart19.xml" ContentType="application/vnd.openxmlformats-officedocument.drawingml.chart+xml"/>
  <Override PartName="/ppt/charts/style14.xml" ContentType="application/vnd.ms-office.chartstyle+xml"/>
  <Override PartName="/ppt/theme/themeOverride3.xml" ContentType="application/vnd.openxmlformats-officedocument.themeOverride+xml"/>
  <Override PartName="/ppt/charts/chart13.xml" ContentType="application/vnd.openxmlformats-officedocument.drawingml.chart+xml"/>
  <Override PartName="/ppt/charts/chart14.xml" ContentType="application/vnd.openxmlformats-officedocument.drawingml.chart+xml"/>
  <Override PartName="/ppt/charts/style11.xml" ContentType="application/vnd.ms-office.chartstyle+xml"/>
  <Override PartName="/ppt/charts/colors10.xml" ContentType="application/vnd.ms-office.chartcolorstyle+xml"/>
  <Override PartName="/ppt/charts/style10.xml" ContentType="application/vnd.ms-office.chartstyle+xml"/>
  <Override PartName="/ppt/charts/chart12.xml" ContentType="application/vnd.openxmlformats-officedocument.drawingml.chart+xml"/>
  <Override PartName="/ppt/charts/colors14.xml" ContentType="application/vnd.ms-office.chartcolorstyle+xml"/>
  <Override PartName="/ppt/charts/colors11.xml" ContentType="application/vnd.ms-office.chartcolorstyle+xml"/>
  <Override PartName="/ppt/charts/colors13.xml" ContentType="application/vnd.ms-office.chartcolorstyle+xml"/>
  <Override PartName="/ppt/theme/themeOverride5.xml" ContentType="application/vnd.openxmlformats-officedocument.themeOverride+xml"/>
  <Override PartName="/ppt/charts/chart17.xml" ContentType="application/vnd.openxmlformats-officedocument.drawingml.chart+xml"/>
  <Override PartName="/ppt/charts/style13.xml" ContentType="application/vnd.ms-office.chartstyle+xml"/>
  <Override PartName="/ppt/charts/chart18.xml" ContentType="application/vnd.openxmlformats-officedocument.drawingml.chart+xml"/>
  <Override PartName="/ppt/charts/chart16.xml" ContentType="application/vnd.openxmlformats-officedocument.drawingml.chart+xml"/>
  <Override PartName="/ppt/charts/style12.xml" ContentType="application/vnd.ms-office.chartstyle+xml"/>
  <Override PartName="/ppt/theme/themeOverride4.xml" ContentType="application/vnd.openxmlformats-officedocument.themeOverride+xml"/>
  <Override PartName="/ppt/charts/colors12.xml" ContentType="application/vnd.ms-office.chartcolorstyle+xml"/>
  <Override PartName="/ppt/charts/chart15.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ppt/tags/tag1.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265" r:id="rId3"/>
    <p:sldId id="258" r:id="rId4"/>
    <p:sldId id="259" r:id="rId5"/>
    <p:sldId id="260" r:id="rId6"/>
    <p:sldId id="273" r:id="rId7"/>
    <p:sldId id="274" r:id="rId8"/>
    <p:sldId id="269" r:id="rId9"/>
    <p:sldId id="270" r:id="rId10"/>
    <p:sldId id="271" r:id="rId11"/>
    <p:sldId id="275" r:id="rId12"/>
    <p:sldId id="310" r:id="rId13"/>
    <p:sldId id="311" r:id="rId14"/>
    <p:sldId id="312" r:id="rId15"/>
    <p:sldId id="317" r:id="rId16"/>
    <p:sldId id="318" r:id="rId17"/>
    <p:sldId id="313" r:id="rId18"/>
    <p:sldId id="314" r:id="rId19"/>
    <p:sldId id="315" r:id="rId20"/>
    <p:sldId id="316" r:id="rId21"/>
    <p:sldId id="322" r:id="rId22"/>
    <p:sldId id="279" r:id="rId23"/>
    <p:sldId id="266" r:id="rId24"/>
    <p:sldId id="267" r:id="rId25"/>
    <p:sldId id="268" r:id="rId26"/>
    <p:sldId id="284" r:id="rId27"/>
    <p:sldId id="319"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85" r:id="rId41"/>
    <p:sldId id="286" r:id="rId42"/>
    <p:sldId id="299" r:id="rId43"/>
    <p:sldId id="300" r:id="rId44"/>
    <p:sldId id="301" r:id="rId45"/>
    <p:sldId id="302" r:id="rId46"/>
    <p:sldId id="304" r:id="rId47"/>
    <p:sldId id="303" r:id="rId48"/>
    <p:sldId id="305" r:id="rId49"/>
    <p:sldId id="306" r:id="rId50"/>
    <p:sldId id="320" r:id="rId5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8" Type="http://schemas.openxmlformats.org/officeDocument/2006/relationships/customXml" Target="../customXml/item2.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ustomXml" Target="../customXml/item3.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ustomXml" Target="../customXml/item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Feuille_de_calcul_Microsoft_Excel.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Feuille_de_calcul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Feuille_de_calcul_Microsoft_Excel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Feuille_de_calcul_Microsoft_Excel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Feuille_de_calcul_Microsoft_Excel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Feuille_de_calcul_Microsoft_Excel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1" Type="http://schemas.openxmlformats.org/officeDocument/2006/relationships/oleObject" Target="file:///\\S92sfer1\ddar\SIL\Iref_Immigr&#233;s\2_VE\Iref%20Immigr&#233;s%20VE_Luminess.xlsx"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file:///D:\S&#233;gr&#233;gation\USH\statistiques\Recensements%20FS.xlsx" TargetMode="External"/><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oleObject" Target="file:///D:\S&#233;gr&#233;gation\USH\statistiques\Recensements%20FS.xlsx" TargetMode="External"/><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Feuille_de_calcul_Microsoft_Excel6.xlsx"/></Relationships>
</file>

<file path=ppt/charts/_rels/chart11.xml.rels><?xml version="1.0" encoding="UTF-8" standalone="yes"?>
<Relationships xmlns="http://schemas.openxmlformats.org/package/2006/relationships"><Relationship Id="rId2" Type="http://schemas.openxmlformats.org/officeDocument/2006/relationships/oleObject" Target="file:///D:\Enqu&#234;te%20TeO\Exploitation\pr&#233;sentations\donn&#233;es%20graphiques_presentations.xls" TargetMode="External"/><Relationship Id="rId1" Type="http://schemas.openxmlformats.org/officeDocument/2006/relationships/themeOverride" Target="../theme/themeOverride2.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Feuille_de_calcul_Microsoft_Excel7.xlsx"/></Relationships>
</file>

<file path=ppt/charts/_rels/chart13.xml.rels><?xml version="1.0" encoding="UTF-8" standalone="yes"?>
<Relationships xmlns="http://schemas.openxmlformats.org/package/2006/relationships"><Relationship Id="rId1" Type="http://schemas.openxmlformats.org/officeDocument/2006/relationships/oleObject" Target="NULL" TargetMode="Externa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file:///D:\Work%20n%20stuff\INED\TeO2\COM_MEDIA\ConfPresse_2022\DATA_v4.xlsx" TargetMode="External"/></Relationships>
</file>

<file path=ppt/charts/_rels/chart15.xml.rels><?xml version="1.0" encoding="UTF-8" standalone="yes"?>
<Relationships xmlns="http://schemas.openxmlformats.org/package/2006/relationships"><Relationship Id="rId3" Type="http://schemas.openxmlformats.org/officeDocument/2006/relationships/oleObject" Target="file:///D:\Enqu&#234;te%20TeO%202\Exploitation\Pr&#233;sentations\donn&#233;es%20cadrage%20TeO2.xlsx" TargetMode="External"/><Relationship Id="rId2" Type="http://schemas.microsoft.com/office/2011/relationships/chartColorStyle" Target="colors12.xml"/><Relationship Id="rId1" Type="http://schemas.microsoft.com/office/2011/relationships/chartStyle" Target="style12.xml"/></Relationships>
</file>

<file path=ppt/charts/_rels/chart16.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5.xml"/></Relationships>
</file>

<file path=ppt/charts/_rels/chart17.xml.rels><?xml version="1.0" encoding="UTF-8" standalone="yes"?>
<Relationships xmlns="http://schemas.openxmlformats.org/package/2006/relationships"><Relationship Id="rId3" Type="http://schemas.openxmlformats.org/officeDocument/2006/relationships/oleObject" Target="file:///D:\Enqu&#234;te%20TeO%202\Exploitation\Pr&#233;sentations\donn&#233;es%20cadrage%20TeO2.xlsx" TargetMode="External"/><Relationship Id="rId2" Type="http://schemas.microsoft.com/office/2011/relationships/chartColorStyle" Target="colors13.xml"/><Relationship Id="rId1" Type="http://schemas.microsoft.com/office/2011/relationships/chartStyle" Target="style13.xm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oleObject" Target="../embeddings/oleObject3.bin"/></Relationships>
</file>

<file path=ppt/charts/_rels/chart19.xml.rels><?xml version="1.0" encoding="UTF-8" standalone="yes"?>
<Relationships xmlns="http://schemas.openxmlformats.org/package/2006/relationships"><Relationship Id="rId3" Type="http://schemas.openxmlformats.org/officeDocument/2006/relationships/oleObject" Target="file:///D:\Enqu&#234;te%20TeO%202\Exploitation\Religion\Tableaux_religion.xlsx" TargetMode="External"/><Relationship Id="rId2" Type="http://schemas.microsoft.com/office/2011/relationships/chartColorStyle" Target="colors15.xml"/><Relationship Id="rId1" Type="http://schemas.microsoft.com/office/2011/relationships/chartStyle" Target="style15.xml"/></Relationships>
</file>

<file path=ppt/charts/_rels/chart20.xml.rels><?xml version="1.0" encoding="UTF-8" standalone="yes"?>
<Relationships xmlns="http://schemas.openxmlformats.org/package/2006/relationships"><Relationship Id="rId3" Type="http://schemas.openxmlformats.org/officeDocument/2006/relationships/package" Target="../embeddings/Feuille_de_calcul_Microsoft_Excel8.xlsx"/><Relationship Id="rId2" Type="http://schemas.microsoft.com/office/2011/relationships/chartColorStyle" Target="colors16.xml"/><Relationship Id="rId1" Type="http://schemas.microsoft.com/office/2011/relationships/chartStyle" Target="style16.xml"/></Relationships>
</file>

<file path=ppt/charts/_rels/chart21.xml.rels><?xml version="1.0" encoding="UTF-8" standalone="yes"?>
<Relationships xmlns="http://schemas.openxmlformats.org/package/2006/relationships"><Relationship Id="rId3" Type="http://schemas.openxmlformats.org/officeDocument/2006/relationships/oleObject" Target="file:///D:\Enqu&#234;te%20TeO%202\Exploitation\Religion\IREF\graphiques%20conf%20presse.xlsx" TargetMode="External"/><Relationship Id="rId2" Type="http://schemas.microsoft.com/office/2011/relationships/chartColorStyle" Target="colors17.xml"/><Relationship Id="rId1" Type="http://schemas.microsoft.com/office/2011/relationships/chartStyle" Target="style17.xml"/></Relationships>
</file>

<file path=ppt/charts/_rels/chart22.xml.rels><?xml version="1.0" encoding="UTF-8" standalone="yes"?>
<Relationships xmlns="http://schemas.openxmlformats.org/package/2006/relationships"><Relationship Id="rId3" Type="http://schemas.openxmlformats.org/officeDocument/2006/relationships/oleObject" Target="file:///D:\Enqu&#234;te%20TeO%202\Exploitation\Religion\IREF\IRef%20Immigr&#233;s%20Dossier_religion_221214_Visa%20Directrice_CC.xlsx" TargetMode="External"/><Relationship Id="rId2" Type="http://schemas.microsoft.com/office/2011/relationships/chartColorStyle" Target="colors18.xml"/><Relationship Id="rId1" Type="http://schemas.microsoft.com/office/2011/relationships/chartStyle" Target="style18.xml"/></Relationships>
</file>

<file path=ppt/charts/_rels/chart23.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oleObject" Target="../embeddings/oleObject4.bin"/></Relationships>
</file>

<file path=ppt/charts/_rels/chart24.xml.rels><?xml version="1.0" encoding="UTF-8" standalone="yes"?>
<Relationships xmlns="http://schemas.openxmlformats.org/package/2006/relationships"><Relationship Id="rId3" Type="http://schemas.openxmlformats.org/officeDocument/2006/relationships/oleObject" Target="file:///D:\Enqu&#234;te%20TeO%202\Exploitation\Identit&#233;\alt&#233;risation_pond2.xlsx" TargetMode="External"/><Relationship Id="rId2" Type="http://schemas.microsoft.com/office/2011/relationships/chartColorStyle" Target="colors20.xml"/><Relationship Id="rId1" Type="http://schemas.microsoft.com/office/2011/relationships/chartStyle" Target="style20.xml"/></Relationships>
</file>

<file path=ppt/charts/_rels/chart25.xml.rels><?xml version="1.0" encoding="UTF-8" standalone="yes"?>
<Relationships xmlns="http://schemas.openxmlformats.org/package/2006/relationships"><Relationship Id="rId3" Type="http://schemas.openxmlformats.org/officeDocument/2006/relationships/oleObject" Target="file:///D:\Enqu&#234;te%20TeO%202\Exploitation\Identit&#233;\alt&#233;risation_pond2.xlsx" TargetMode="External"/><Relationship Id="rId2" Type="http://schemas.microsoft.com/office/2011/relationships/chartColorStyle" Target="colors21.xml"/><Relationship Id="rId1" Type="http://schemas.microsoft.com/office/2011/relationships/chartStyle" Target="style21.xml"/></Relationships>
</file>

<file path=ppt/charts/_rels/chart26.xml.rels><?xml version="1.0" encoding="UTF-8" standalone="yes"?>
<Relationships xmlns="http://schemas.openxmlformats.org/package/2006/relationships"><Relationship Id="rId3" Type="http://schemas.openxmlformats.org/officeDocument/2006/relationships/oleObject" Target="file:///D:\Enqu&#234;te%20TeO%202\Exploitation\Discrimination\tri_discrimination.xlsx" TargetMode="External"/><Relationship Id="rId2" Type="http://schemas.microsoft.com/office/2011/relationships/chartColorStyle" Target="colors22.xml"/><Relationship Id="rId1" Type="http://schemas.microsoft.com/office/2011/relationships/chartStyle" Target="style2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96550313100626E-2"/>
          <c:y val="0.15833792749263711"/>
          <c:w val="0.38636810713621428"/>
          <c:h val="0.81643248682017799"/>
        </c:manualLayout>
      </c:layout>
      <c:doughnutChart>
        <c:varyColors val="1"/>
        <c:ser>
          <c:idx val="0"/>
          <c:order val="0"/>
          <c:tx>
            <c:strRef>
              <c:f>Feuil1!$B$1</c:f>
              <c:strCache>
                <c:ptCount val="1"/>
                <c:pt idx="0">
                  <c:v>Ventes</c:v>
                </c:pt>
              </c:strCache>
            </c:strRef>
          </c:tx>
          <c:dPt>
            <c:idx val="0"/>
            <c:bubble3D val="0"/>
            <c:spPr>
              <a:solidFill>
                <a:srgbClr val="286AC7"/>
              </a:solidFill>
              <a:ln w="19050">
                <a:solidFill>
                  <a:schemeClr val="lt1"/>
                </a:solidFill>
              </a:ln>
              <a:effectLst/>
            </c:spPr>
            <c:extLst>
              <c:ext xmlns:c16="http://schemas.microsoft.com/office/drawing/2014/chart" uri="{C3380CC4-5D6E-409C-BE32-E72D297353CC}">
                <c16:uniqueId val="{00000002-EC12-473F-9A67-A3F0171AAEB5}"/>
              </c:ext>
            </c:extLst>
          </c:dPt>
          <c:dPt>
            <c:idx val="1"/>
            <c:bubble3D val="0"/>
            <c:spPr>
              <a:solidFill>
                <a:srgbClr val="EB617F"/>
              </a:solidFill>
              <a:ln w="19050">
                <a:solidFill>
                  <a:schemeClr val="lt1"/>
                </a:solidFill>
              </a:ln>
              <a:effectLst/>
            </c:spPr>
            <c:extLst>
              <c:ext xmlns:c16="http://schemas.microsoft.com/office/drawing/2014/chart" uri="{C3380CC4-5D6E-409C-BE32-E72D297353CC}">
                <c16:uniqueId val="{00000001-EC12-473F-9A67-A3F0171AAEB5}"/>
              </c:ext>
            </c:extLst>
          </c:dPt>
          <c:dPt>
            <c:idx val="2"/>
            <c:bubble3D val="0"/>
            <c:spPr>
              <a:solidFill>
                <a:srgbClr val="AD1638"/>
              </a:solidFill>
              <a:ln w="19050">
                <a:solidFill>
                  <a:schemeClr val="lt1"/>
                </a:solidFill>
              </a:ln>
              <a:effectLst/>
            </c:spPr>
            <c:extLst>
              <c:ext xmlns:c16="http://schemas.microsoft.com/office/drawing/2014/chart" uri="{C3380CC4-5D6E-409C-BE32-E72D297353CC}">
                <c16:uniqueId val="{00000000-FFA8-4CC9-84C1-0F789AC22141}"/>
              </c:ext>
            </c:extLst>
          </c:dPt>
          <c:dPt>
            <c:idx val="3"/>
            <c:bubble3D val="0"/>
            <c:spPr>
              <a:solidFill>
                <a:srgbClr val="B0AEAE"/>
              </a:solidFill>
              <a:ln w="19050">
                <a:solidFill>
                  <a:schemeClr val="lt1"/>
                </a:solidFill>
              </a:ln>
              <a:effectLst/>
            </c:spPr>
            <c:extLst>
              <c:ext xmlns:c16="http://schemas.microsoft.com/office/drawing/2014/chart" uri="{C3380CC4-5D6E-409C-BE32-E72D297353CC}">
                <c16:uniqueId val="{00000001-0E03-4E11-8E03-A12644737524}"/>
              </c:ext>
            </c:extLst>
          </c:dPt>
          <c:dLbls>
            <c:dLbl>
              <c:idx val="0"/>
              <c:layout>
                <c:manualLayout>
                  <c:x val="0.20712445904891805"/>
                  <c:y val="-9.8181446583727239E-2"/>
                </c:manualLayout>
              </c:layout>
              <c:tx>
                <c:rich>
                  <a:bodyPr rot="0" spcFirstLastPara="1" vertOverflow="overflow" horzOverflow="overflow" vert="horz" wrap="none" lIns="38100" tIns="19050" rIns="38100" bIns="19050" anchor="ctr" anchorCtr="1">
                    <a:spAutoFit/>
                  </a:bodyPr>
                  <a:lstStyle/>
                  <a:p>
                    <a:pPr>
                      <a:defRPr sz="1197" b="0" i="0" u="none" strike="noStrike" kern="1200" baseline="0">
                        <a:solidFill>
                          <a:schemeClr val="tx2"/>
                        </a:solidFill>
                        <a:latin typeface="+mn-lt"/>
                        <a:ea typeface="+mn-ea"/>
                        <a:cs typeface="+mn-cs"/>
                      </a:defRPr>
                    </a:pPr>
                    <a:r>
                      <a:rPr lang="fr-FR" sz="3200" b="1" dirty="0" smtClean="0">
                        <a:solidFill>
                          <a:schemeClr val="tx2"/>
                        </a:solidFill>
                      </a:rPr>
                      <a:t>10</a:t>
                    </a:r>
                    <a:r>
                      <a:rPr lang="fr-FR" sz="3200" b="1" baseline="0" dirty="0" smtClean="0">
                        <a:solidFill>
                          <a:schemeClr val="tx2"/>
                        </a:solidFill>
                      </a:rPr>
                      <a:t> %</a:t>
                    </a:r>
                    <a:r>
                      <a:rPr lang="fr-FR" sz="3200" b="1" dirty="0" smtClean="0">
                        <a:solidFill>
                          <a:schemeClr val="tx2"/>
                        </a:solidFill>
                      </a:rPr>
                      <a:t> </a:t>
                    </a:r>
                    <a:r>
                      <a:rPr lang="fr-FR" sz="3200" b="0" dirty="0" smtClean="0">
                        <a:solidFill>
                          <a:schemeClr val="tx2"/>
                        </a:solidFill>
                      </a:rPr>
                      <a:t>d’immigrés</a:t>
                    </a:r>
                    <a:r>
                      <a:rPr lang="fr-FR" sz="2000" b="0" dirty="0" smtClean="0">
                        <a:solidFill>
                          <a:schemeClr val="tx2"/>
                        </a:solidFill>
                      </a:rPr>
                      <a:t> (7 millions), 11,3% en 2024</a:t>
                    </a:r>
                  </a:p>
                  <a:p>
                    <a:pPr>
                      <a:defRPr>
                        <a:solidFill>
                          <a:schemeClr val="tx2"/>
                        </a:solidFill>
                      </a:defRPr>
                    </a:pPr>
                    <a:r>
                      <a:rPr lang="fr-FR" sz="2000" b="0" dirty="0" smtClean="0">
                        <a:solidFill>
                          <a:schemeClr val="tx2"/>
                        </a:solidFill>
                      </a:rPr>
                      <a:t>33</a:t>
                    </a:r>
                    <a:r>
                      <a:rPr lang="fr-FR" sz="2000" b="0" baseline="0" dirty="0" smtClean="0">
                        <a:solidFill>
                          <a:schemeClr val="tx2"/>
                        </a:solidFill>
                      </a:rPr>
                      <a:t> % d’Europe</a:t>
                    </a:r>
                  </a:p>
                  <a:p>
                    <a:pPr>
                      <a:defRPr>
                        <a:solidFill>
                          <a:schemeClr val="tx2"/>
                        </a:solidFill>
                      </a:defRPr>
                    </a:pPr>
                    <a:r>
                      <a:rPr lang="fr-FR" sz="2000" b="0" baseline="0" dirty="0" smtClean="0">
                        <a:solidFill>
                          <a:schemeClr val="tx2"/>
                        </a:solidFill>
                      </a:rPr>
                      <a:t>48 % </a:t>
                    </a:r>
                    <a:r>
                      <a:rPr lang="fr-FR" sz="2000" b="0" baseline="0" dirty="0" err="1" smtClean="0">
                        <a:solidFill>
                          <a:schemeClr val="tx2"/>
                        </a:solidFill>
                      </a:rPr>
                      <a:t>d’Afrique</a:t>
                    </a:r>
                    <a:endParaRPr lang="fr-FR" sz="2000" b="0" baseline="0" dirty="0" smtClean="0">
                      <a:solidFill>
                        <a:schemeClr val="tx2"/>
                      </a:solidFill>
                    </a:endParaRPr>
                  </a:p>
                  <a:p>
                    <a:pPr>
                      <a:defRPr>
                        <a:solidFill>
                          <a:schemeClr val="tx2"/>
                        </a:solidFill>
                      </a:defRPr>
                    </a:pPr>
                    <a:endParaRPr lang="fr-FR" dirty="0"/>
                  </a:p>
                </c:rich>
              </c:tx>
              <c:spPr>
                <a:noFill/>
                <a:ln>
                  <a:noFill/>
                </a:ln>
                <a:effectLst/>
              </c:spPr>
              <c:txPr>
                <a:bodyPr rot="0" spcFirstLastPara="1" vertOverflow="overflow" horzOverflow="overflow" vert="horz" wrap="non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fr-FR"/>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layout>
                    <c:manualLayout>
                      <c:w val="0.27455460350920702"/>
                      <c:h val="0.10697571558834933"/>
                    </c:manualLayout>
                  </c15:layout>
                </c:ext>
                <c:ext xmlns:c16="http://schemas.microsoft.com/office/drawing/2014/chart" uri="{C3380CC4-5D6E-409C-BE32-E72D297353CC}">
                  <c16:uniqueId val="{00000002-EC12-473F-9A67-A3F0171AAEB5}"/>
                </c:ext>
              </c:extLst>
            </c:dLbl>
            <c:dLbl>
              <c:idx val="1"/>
              <c:layout>
                <c:manualLayout>
                  <c:x val="0.34489597619195239"/>
                  <c:y val="9.3598641666055193E-2"/>
                </c:manualLayout>
              </c:layout>
              <c:tx>
                <c:rich>
                  <a:bodyPr rot="0" spcFirstLastPara="1" vertOverflow="ellipsis" vert="horz" wrap="square" lIns="38100" tIns="19050" rIns="38100" bIns="19050" anchor="ctr" anchorCtr="0">
                    <a:noAutofit/>
                  </a:bodyPr>
                  <a:lstStyle/>
                  <a:p>
                    <a:pPr algn="l">
                      <a:defRPr sz="1197" b="0" i="0" u="none" strike="noStrike" kern="1200" baseline="0">
                        <a:solidFill>
                          <a:schemeClr val="tx1">
                            <a:lumMod val="75000"/>
                            <a:lumOff val="25000"/>
                          </a:schemeClr>
                        </a:solidFill>
                        <a:latin typeface="+mn-lt"/>
                        <a:ea typeface="+mn-ea"/>
                        <a:cs typeface="+mn-cs"/>
                      </a:defRPr>
                    </a:pPr>
                    <a:r>
                      <a:rPr lang="fr-FR" sz="3200" b="1" i="0" u="none" strike="noStrike" kern="1200" baseline="0" dirty="0" smtClean="0">
                        <a:solidFill>
                          <a:srgbClr val="EB617F"/>
                        </a:solidFill>
                      </a:rPr>
                      <a:t>11 % </a:t>
                    </a:r>
                    <a:r>
                      <a:rPr lang="fr-FR" sz="3200" b="0" i="0" u="none" strike="noStrike" kern="1200" baseline="0" dirty="0" smtClean="0">
                        <a:solidFill>
                          <a:srgbClr val="EB617F"/>
                        </a:solidFill>
                      </a:rPr>
                      <a:t>de descendants d’immigrés de 2e génération </a:t>
                    </a:r>
                    <a:r>
                      <a:rPr lang="fr-FR" sz="2000" b="0" i="0" u="none" strike="noStrike" kern="1200" baseline="0" dirty="0" smtClean="0">
                        <a:solidFill>
                          <a:srgbClr val="EB617F"/>
                        </a:solidFill>
                      </a:rPr>
                      <a:t>(7,3 millions)</a:t>
                    </a:r>
                  </a:p>
                  <a:p>
                    <a:pPr algn="l">
                      <a:defRPr/>
                    </a:pPr>
                    <a:r>
                      <a:rPr lang="fr-FR" sz="2000" b="0" i="0" u="none" strike="noStrike" kern="1200" baseline="0" dirty="0" smtClean="0">
                        <a:solidFill>
                          <a:srgbClr val="EB617F"/>
                        </a:solidFill>
                      </a:rPr>
                      <a:t>	</a:t>
                    </a:r>
                    <a:endParaRPr lang="fr-FR" sz="2000" b="0" baseline="0" dirty="0" smtClean="0">
                      <a:solidFill>
                        <a:srgbClr val="EB617F"/>
                      </a:solidFill>
                    </a:endParaRPr>
                  </a:p>
                </c:rich>
              </c:tx>
              <c:spPr>
                <a:noFill/>
                <a:ln>
                  <a:noFill/>
                </a:ln>
                <a:effectLst/>
              </c:spPr>
              <c:txPr>
                <a:bodyPr rot="0" spcFirstLastPara="1" vertOverflow="ellipsis" vert="horz" wrap="square" lIns="38100" tIns="19050" rIns="38100" bIns="19050" anchor="ctr" anchorCtr="0">
                  <a:noAutofit/>
                </a:bodyPr>
                <a:lstStyle/>
                <a:p>
                  <a:pPr algn="l">
                    <a:defRPr sz="1197"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c:ext xmlns:c15="http://schemas.microsoft.com/office/drawing/2012/chart" uri="{CE6537A1-D6FC-4f65-9D91-7224C49458BB}">
                  <c15:layout>
                    <c:manualLayout>
                      <c:w val="0.51040297600595197"/>
                      <c:h val="0.51373175000786064"/>
                    </c:manualLayout>
                  </c15:layout>
                </c:ext>
                <c:ext xmlns:c16="http://schemas.microsoft.com/office/drawing/2014/chart" uri="{C3380CC4-5D6E-409C-BE32-E72D297353CC}">
                  <c16:uniqueId val="{00000001-EC12-473F-9A67-A3F0171AAEB5}"/>
                </c:ext>
              </c:extLst>
            </c:dLbl>
            <c:dLbl>
              <c:idx val="2"/>
              <c:layout>
                <c:manualLayout>
                  <c:x val="0.25889763779527553"/>
                  <c:y val="0.24092609866786849"/>
                </c:manualLayout>
              </c:layout>
              <c:tx>
                <c:rich>
                  <a:bodyPr rot="0" spcFirstLastPara="1" vertOverflow="ellipsis" vert="horz" wrap="square" lIns="38100" tIns="19050" rIns="38100" bIns="19050" anchor="ctr" anchorCtr="0">
                    <a:noAutofit/>
                  </a:bodyPr>
                  <a:lstStyle/>
                  <a:p>
                    <a:pPr algn="l">
                      <a:defRPr sz="1197" b="0" i="0" u="none" strike="noStrike" kern="1200" baseline="0">
                        <a:solidFill>
                          <a:schemeClr val="tx1">
                            <a:lumMod val="75000"/>
                            <a:lumOff val="25000"/>
                          </a:schemeClr>
                        </a:solidFill>
                        <a:latin typeface="+mn-lt"/>
                        <a:ea typeface="+mn-ea"/>
                        <a:cs typeface="+mn-cs"/>
                      </a:defRPr>
                    </a:pPr>
                    <a:r>
                      <a:rPr lang="fr-FR" sz="3200" b="1" dirty="0" smtClean="0">
                        <a:solidFill>
                          <a:srgbClr val="AD1638"/>
                        </a:solidFill>
                      </a:rPr>
                      <a:t>10 %* </a:t>
                    </a:r>
                    <a:r>
                      <a:rPr lang="fr-FR" sz="3200" dirty="0" smtClean="0">
                        <a:solidFill>
                          <a:srgbClr val="AD1638"/>
                        </a:solidFill>
                      </a:rPr>
                      <a:t>de descendants</a:t>
                    </a:r>
                    <a:r>
                      <a:rPr lang="fr-FR" sz="3200" baseline="0" dirty="0" smtClean="0">
                        <a:solidFill>
                          <a:srgbClr val="AD1638"/>
                        </a:solidFill>
                      </a:rPr>
                      <a:t> d’immigrés de 3e génération</a:t>
                    </a:r>
                  </a:p>
                </c:rich>
              </c:tx>
              <c:spPr>
                <a:noFill/>
                <a:ln>
                  <a:noFill/>
                </a:ln>
                <a:effectLst/>
              </c:spPr>
              <c:txPr>
                <a:bodyPr rot="0" spcFirstLastPara="1" vertOverflow="ellipsis" vert="horz" wrap="square" lIns="38100" tIns="19050" rIns="38100" bIns="19050" anchor="ctr" anchorCtr="0">
                  <a:noAutofit/>
                </a:bodyPr>
                <a:lstStyle/>
                <a:p>
                  <a:pPr algn="l">
                    <a:defRPr sz="1197"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c:ext xmlns:c15="http://schemas.microsoft.com/office/drawing/2012/chart" uri="{CE6537A1-D6FC-4f65-9D91-7224C49458BB}">
                  <c15:layout>
                    <c:manualLayout>
                      <c:w val="0.61732918345836696"/>
                      <c:h val="0.3388405948999591"/>
                    </c:manualLayout>
                  </c15:layout>
                </c:ext>
                <c:ext xmlns:c16="http://schemas.microsoft.com/office/drawing/2014/chart" uri="{C3380CC4-5D6E-409C-BE32-E72D297353CC}">
                  <c16:uniqueId val="{00000000-FFA8-4CC9-84C1-0F789AC22141}"/>
                </c:ext>
              </c:extLst>
            </c:dLbl>
            <c:dLbl>
              <c:idx val="3"/>
              <c:delete val="1"/>
              <c:extLst>
                <c:ext xmlns:c15="http://schemas.microsoft.com/office/drawing/2012/chart" uri="{CE6537A1-D6FC-4f65-9D91-7224C49458BB}"/>
                <c:ext xmlns:c16="http://schemas.microsoft.com/office/drawing/2014/chart" uri="{C3380CC4-5D6E-409C-BE32-E72D297353CC}">
                  <c16:uniqueId val="{00000001-0E03-4E11-8E03-A1264473752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Feuil1!$A$2:$A$5</c:f>
              <c:strCache>
                <c:ptCount val="3"/>
                <c:pt idx="0">
                  <c:v>Immigrés</c:v>
                </c:pt>
                <c:pt idx="1">
                  <c:v>Descendants d'immigrés de 2e génération</c:v>
                </c:pt>
                <c:pt idx="2">
                  <c:v>Descendants d'immigrés de 3e génération</c:v>
                </c:pt>
              </c:strCache>
            </c:strRef>
          </c:cat>
          <c:val>
            <c:numRef>
              <c:f>Feuil1!$B$2:$B$5</c:f>
              <c:numCache>
                <c:formatCode>0%</c:formatCode>
                <c:ptCount val="4"/>
                <c:pt idx="0">
                  <c:v>0.1</c:v>
                </c:pt>
                <c:pt idx="1">
                  <c:v>0.11</c:v>
                </c:pt>
                <c:pt idx="2">
                  <c:v>0.1</c:v>
                </c:pt>
                <c:pt idx="3" formatCode="0.00%">
                  <c:v>0.69</c:v>
                </c:pt>
              </c:numCache>
            </c:numRef>
          </c:val>
          <c:extLst>
            <c:ext xmlns:c16="http://schemas.microsoft.com/office/drawing/2014/chart" uri="{C3380CC4-5D6E-409C-BE32-E72D297353CC}">
              <c16:uniqueId val="{00000000-EC12-473F-9A67-A3F0171AAEB5}"/>
            </c:ext>
          </c:extLst>
        </c:ser>
        <c:dLbls>
          <c:showLegendKey val="0"/>
          <c:showVal val="0"/>
          <c:showCatName val="0"/>
          <c:showSerName val="0"/>
          <c:showPercent val="0"/>
          <c:showBubbleSize val="0"/>
          <c:showLeaderLines val="1"/>
        </c:dLbls>
        <c:firstSliceAng val="0"/>
        <c:holeSize val="75"/>
      </c:doughnutChart>
      <c:spPr>
        <a:noFill/>
        <a:ln w="25400">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Colonne1</c:v>
                </c:pt>
              </c:strCache>
            </c:strRef>
          </c:tx>
          <c:dPt>
            <c:idx val="0"/>
            <c:bubble3D val="0"/>
            <c:spPr>
              <a:solidFill>
                <a:srgbClr val="286AC7">
                  <a:alpha val="60000"/>
                </a:srgbClr>
              </a:solidFill>
              <a:ln w="19050">
                <a:solidFill>
                  <a:schemeClr val="lt1"/>
                </a:solidFill>
              </a:ln>
              <a:effectLst/>
            </c:spPr>
            <c:extLst>
              <c:ext xmlns:c16="http://schemas.microsoft.com/office/drawing/2014/chart" uri="{C3380CC4-5D6E-409C-BE32-E72D297353CC}">
                <c16:uniqueId val="{00000001-85BD-4641-AAC6-7FBB1CA9CA05}"/>
              </c:ext>
            </c:extLst>
          </c:dPt>
          <c:dPt>
            <c:idx val="1"/>
            <c:bubble3D val="0"/>
            <c:spPr>
              <a:noFill/>
              <a:ln w="19050">
                <a:solidFill>
                  <a:schemeClr val="lt1"/>
                </a:solidFill>
              </a:ln>
              <a:effectLst/>
            </c:spPr>
            <c:extLst>
              <c:ext xmlns:c16="http://schemas.microsoft.com/office/drawing/2014/chart" uri="{C3380CC4-5D6E-409C-BE32-E72D297353CC}">
                <c16:uniqueId val="{00000002-85BD-4641-AAC6-7FBB1CA9CA05}"/>
              </c:ext>
            </c:extLst>
          </c:dPt>
          <c:dPt>
            <c:idx val="2"/>
            <c:bubble3D val="0"/>
            <c:spPr>
              <a:noFill/>
              <a:ln w="19050">
                <a:solidFill>
                  <a:schemeClr val="lt1"/>
                </a:solidFill>
              </a:ln>
              <a:effectLst/>
            </c:spPr>
            <c:extLst>
              <c:ext xmlns:c16="http://schemas.microsoft.com/office/drawing/2014/chart" uri="{C3380CC4-5D6E-409C-BE32-E72D297353CC}">
                <c16:uniqueId val="{00000003-85BD-4641-AAC6-7FBB1CA9CA05}"/>
              </c:ext>
            </c:extLst>
          </c:dPt>
          <c:dPt>
            <c:idx val="3"/>
            <c:bubble3D val="0"/>
            <c:spPr>
              <a:noFill/>
              <a:ln w="19050">
                <a:solidFill>
                  <a:schemeClr val="lt1"/>
                </a:solidFill>
              </a:ln>
              <a:effectLst/>
            </c:spPr>
            <c:extLst>
              <c:ext xmlns:c16="http://schemas.microsoft.com/office/drawing/2014/chart" uri="{C3380CC4-5D6E-409C-BE32-E72D297353CC}">
                <c16:uniqueId val="{00000004-85BD-4641-AAC6-7FBB1CA9CA05}"/>
              </c:ext>
            </c:extLst>
          </c:dPt>
          <c:dLbls>
            <c:dLbl>
              <c:idx val="0"/>
              <c:layout/>
              <c:tx>
                <c:rich>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fld id="{20A021A6-4B8E-4C26-A3B0-FA62C0AB879E}" type="CATEGORYNAME">
                      <a:rPr lang="en-US">
                        <a:solidFill>
                          <a:schemeClr val="tx1"/>
                        </a:solidFill>
                      </a:rPr>
                      <a:pPr>
                        <a:defRPr sz="1400" b="1">
                          <a:solidFill>
                            <a:schemeClr val="tx1"/>
                          </a:solidFill>
                        </a:defRPr>
                      </a:pPr>
                      <a:t>[NOM DE CATÉGORIE]</a:t>
                    </a:fld>
                    <a:endParaRPr lang="en-US" baseline="0" dirty="0">
                      <a:solidFill>
                        <a:schemeClr val="tx1"/>
                      </a:solidFill>
                    </a:endParaRPr>
                  </a:p>
                  <a:p>
                    <a:pPr>
                      <a:defRPr sz="1400" b="1">
                        <a:solidFill>
                          <a:schemeClr val="tx1"/>
                        </a:solidFill>
                      </a:defRPr>
                    </a:pPr>
                    <a:fld id="{0AC24817-12C3-4801-80D1-5EF48AEF154B}" type="VALUE">
                      <a:rPr lang="en-US" smtClean="0">
                        <a:solidFill>
                          <a:schemeClr val="tx1"/>
                        </a:solidFill>
                      </a:rPr>
                      <a:pPr>
                        <a:defRPr sz="1400" b="1">
                          <a:solidFill>
                            <a:schemeClr val="tx1"/>
                          </a:solidFill>
                        </a:defRPr>
                      </a:pPr>
                      <a:t>[VALEUR]</a:t>
                    </a:fld>
                    <a:r>
                      <a:rPr lang="en-US" smtClean="0">
                        <a:solidFill>
                          <a:schemeClr val="tx1"/>
                        </a:solidFill>
                      </a:rPr>
                      <a:t> %</a:t>
                    </a:r>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fr-FR"/>
                </a:p>
              </c:txPr>
              <c:showLegendKey val="0"/>
              <c:showVal val="1"/>
              <c:showCatName val="1"/>
              <c:showSerName val="0"/>
              <c:showPercent val="0"/>
              <c:showBubbleSize val="0"/>
              <c:separator>
</c:separator>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85BD-4641-AAC6-7FBB1CA9CA05}"/>
                </c:ext>
              </c:extLst>
            </c:dLbl>
            <c:dLbl>
              <c:idx val="1"/>
              <c:layout/>
              <c:tx>
                <c:rich>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fld id="{978F6617-ECAE-457B-8265-F593D6667DBA}" type="CATEGORYNAME">
                      <a:rPr lang="en-US">
                        <a:solidFill>
                          <a:schemeClr val="bg1"/>
                        </a:solidFill>
                      </a:rPr>
                      <a:pPr>
                        <a:defRPr sz="1400" b="1">
                          <a:solidFill>
                            <a:schemeClr val="bg1"/>
                          </a:solidFill>
                        </a:defRPr>
                      </a:pPr>
                      <a:t>[NOM DE CATÉGORIE]</a:t>
                    </a:fld>
                    <a:endParaRPr lang="en-US" baseline="0" dirty="0">
                      <a:solidFill>
                        <a:schemeClr val="bg1"/>
                      </a:solidFill>
                    </a:endParaRPr>
                  </a:p>
                  <a:p>
                    <a:pPr>
                      <a:defRPr sz="1400" b="1">
                        <a:solidFill>
                          <a:schemeClr val="bg1"/>
                        </a:solidFill>
                      </a:defRPr>
                    </a:pPr>
                    <a:fld id="{11A45FD6-B8DB-4095-87AC-A48EFDD0C035}" type="VALUE">
                      <a:rPr lang="en-US" smtClean="0">
                        <a:solidFill>
                          <a:schemeClr val="bg1"/>
                        </a:solidFill>
                      </a:rPr>
                      <a:pPr>
                        <a:defRPr sz="1400" b="1">
                          <a:solidFill>
                            <a:schemeClr val="bg1"/>
                          </a:solidFill>
                        </a:defRPr>
                      </a:pPr>
                      <a:t>[VALEUR]</a:t>
                    </a:fld>
                    <a:r>
                      <a:rPr lang="en-US" smtClean="0">
                        <a:solidFill>
                          <a:schemeClr val="bg1"/>
                        </a:solidFill>
                      </a:rPr>
                      <a:t> %</a:t>
                    </a:r>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showLegendKey val="0"/>
              <c:showVal val="1"/>
              <c:showCatName val="1"/>
              <c:showSerName val="0"/>
              <c:showPercent val="0"/>
              <c:showBubbleSize val="0"/>
              <c:separator>
</c:separator>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2-85BD-4641-AAC6-7FBB1CA9CA05}"/>
                </c:ext>
              </c:extLst>
            </c:dLbl>
            <c:dLbl>
              <c:idx val="2"/>
              <c:layout/>
              <c:tx>
                <c:rich>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fld id="{33B39697-A644-4CC7-BFF6-4A8B20583B28}" type="CATEGORYNAME">
                      <a:rPr lang="en-US">
                        <a:solidFill>
                          <a:schemeClr val="bg1"/>
                        </a:solidFill>
                      </a:rPr>
                      <a:pPr>
                        <a:defRPr sz="1400" b="1">
                          <a:solidFill>
                            <a:schemeClr val="bg1"/>
                          </a:solidFill>
                        </a:defRPr>
                      </a:pPr>
                      <a:t>[NOM DE CATÉGORIE]</a:t>
                    </a:fld>
                    <a:endParaRPr lang="en-US" baseline="0" dirty="0">
                      <a:solidFill>
                        <a:schemeClr val="bg1"/>
                      </a:solidFill>
                    </a:endParaRPr>
                  </a:p>
                  <a:p>
                    <a:pPr>
                      <a:defRPr sz="1400" b="1">
                        <a:solidFill>
                          <a:schemeClr val="bg1"/>
                        </a:solidFill>
                      </a:defRPr>
                    </a:pPr>
                    <a:fld id="{9A3B7CBC-5476-4DE3-B941-4E5B665972C7}" type="VALUE">
                      <a:rPr lang="en-US" smtClean="0">
                        <a:solidFill>
                          <a:schemeClr val="bg1"/>
                        </a:solidFill>
                      </a:rPr>
                      <a:pPr>
                        <a:defRPr sz="1400" b="1">
                          <a:solidFill>
                            <a:schemeClr val="bg1"/>
                          </a:solidFill>
                        </a:defRPr>
                      </a:pPr>
                      <a:t>[VALEUR]</a:t>
                    </a:fld>
                    <a:r>
                      <a:rPr lang="en-US" smtClean="0">
                        <a:solidFill>
                          <a:schemeClr val="bg1"/>
                        </a:solidFill>
                      </a:rPr>
                      <a:t> %</a:t>
                    </a:r>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showLegendKey val="0"/>
              <c:showVal val="1"/>
              <c:showCatName val="1"/>
              <c:showSerName val="0"/>
              <c:showPercent val="0"/>
              <c:showBubbleSize val="0"/>
              <c:separator>
</c:separator>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85BD-4641-AAC6-7FBB1CA9CA05}"/>
                </c:ext>
              </c:extLst>
            </c:dLbl>
            <c:dLbl>
              <c:idx val="3"/>
              <c:layout/>
              <c:tx>
                <c:rich>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fld id="{59164ECE-71F5-4E3C-ABC7-116221F1836B}" type="CATEGORYNAME">
                      <a:rPr lang="en-US">
                        <a:solidFill>
                          <a:schemeClr val="bg1"/>
                        </a:solidFill>
                      </a:rPr>
                      <a:pPr>
                        <a:defRPr sz="1400" b="1">
                          <a:solidFill>
                            <a:schemeClr val="bg1"/>
                          </a:solidFill>
                        </a:defRPr>
                      </a:pPr>
                      <a:t>[NOM DE CATÉGORIE]</a:t>
                    </a:fld>
                    <a:endParaRPr lang="en-US" baseline="0" dirty="0">
                      <a:solidFill>
                        <a:schemeClr val="bg1"/>
                      </a:solidFill>
                    </a:endParaRPr>
                  </a:p>
                  <a:p>
                    <a:pPr>
                      <a:defRPr sz="1400" b="1">
                        <a:solidFill>
                          <a:schemeClr val="bg1"/>
                        </a:solidFill>
                      </a:defRPr>
                    </a:pPr>
                    <a:fld id="{CE82CDAD-343F-49E9-BEE5-4FBC1713FAD3}" type="VALUE">
                      <a:rPr lang="en-US" smtClean="0">
                        <a:solidFill>
                          <a:schemeClr val="bg1"/>
                        </a:solidFill>
                      </a:rPr>
                      <a:pPr>
                        <a:defRPr sz="1400" b="1">
                          <a:solidFill>
                            <a:schemeClr val="bg1"/>
                          </a:solidFill>
                        </a:defRPr>
                      </a:pPr>
                      <a:t>[VALEUR]</a:t>
                    </a:fld>
                    <a:r>
                      <a:rPr lang="en-US" smtClean="0">
                        <a:solidFill>
                          <a:schemeClr val="bg1"/>
                        </a:solidFill>
                      </a:rPr>
                      <a:t> %</a:t>
                    </a:r>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showLegendKey val="0"/>
              <c:showVal val="1"/>
              <c:showCatName val="1"/>
              <c:showSerName val="0"/>
              <c:showPercent val="0"/>
              <c:showBubbleSize val="0"/>
              <c:separator>
</c:separator>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4-85BD-4641-AAC6-7FBB1CA9CA05}"/>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1"/>
            <c:showSerName val="0"/>
            <c:showPercent val="0"/>
            <c:showBubbleSize val="0"/>
            <c:separator>
</c:separator>
            <c:showLeaderLines val="1"/>
            <c:leaderLines>
              <c:spPr>
                <a:ln w="9525" cap="flat" cmpd="sng" algn="ctr">
                  <a:noFill/>
                  <a:round/>
                </a:ln>
                <a:effectLst/>
              </c:spPr>
            </c:leaderLines>
            <c:extLst>
              <c:ext xmlns:c15="http://schemas.microsoft.com/office/drawing/2012/chart" uri="{CE6537A1-D6FC-4f65-9D91-7224C49458BB}"/>
            </c:extLst>
          </c:dLbls>
          <c:cat>
            <c:strRef>
              <c:f>Feuil1!$A$2:$A$5</c:f>
              <c:strCache>
                <c:ptCount val="4"/>
                <c:pt idx="0">
                  <c:v>Europe</c:v>
                </c:pt>
                <c:pt idx="1">
                  <c:v>Afrique</c:v>
                </c:pt>
                <c:pt idx="2">
                  <c:v>Asie</c:v>
                </c:pt>
                <c:pt idx="3">
                  <c:v>Amérique, Océanie</c:v>
                </c:pt>
              </c:strCache>
            </c:strRef>
          </c:cat>
          <c:val>
            <c:numRef>
              <c:f>Feuil1!$B$2:$B$5</c:f>
              <c:numCache>
                <c:formatCode>General</c:formatCode>
                <c:ptCount val="4"/>
                <c:pt idx="0">
                  <c:v>77</c:v>
                </c:pt>
                <c:pt idx="1">
                  <c:v>20</c:v>
                </c:pt>
                <c:pt idx="2">
                  <c:v>3</c:v>
                </c:pt>
                <c:pt idx="3">
                  <c:v>1</c:v>
                </c:pt>
              </c:numCache>
            </c:numRef>
          </c:val>
          <c:extLst>
            <c:ext xmlns:c16="http://schemas.microsoft.com/office/drawing/2014/chart" uri="{C3380CC4-5D6E-409C-BE32-E72D297353CC}">
              <c16:uniqueId val="{00000000-85BD-4641-AAC6-7FBB1CA9CA0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Colonne1</c:v>
                </c:pt>
              </c:strCache>
            </c:strRef>
          </c:tx>
          <c:dPt>
            <c:idx val="0"/>
            <c:bubble3D val="0"/>
            <c:spPr>
              <a:solidFill>
                <a:srgbClr val="286AC7">
                  <a:alpha val="60000"/>
                </a:srgbClr>
              </a:solidFill>
              <a:ln w="19050">
                <a:solidFill>
                  <a:schemeClr val="lt1"/>
                </a:solidFill>
              </a:ln>
              <a:effectLst/>
            </c:spPr>
            <c:extLst>
              <c:ext xmlns:c16="http://schemas.microsoft.com/office/drawing/2014/chart" uri="{C3380CC4-5D6E-409C-BE32-E72D297353CC}">
                <c16:uniqueId val="{00000001-676B-4663-B348-04A7C66340F2}"/>
              </c:ext>
            </c:extLst>
          </c:dPt>
          <c:dPt>
            <c:idx val="1"/>
            <c:bubble3D val="0"/>
            <c:spPr>
              <a:solidFill>
                <a:srgbClr val="EB617F">
                  <a:alpha val="60000"/>
                </a:srgbClr>
              </a:solidFill>
              <a:ln w="19050">
                <a:solidFill>
                  <a:schemeClr val="lt1"/>
                </a:solidFill>
              </a:ln>
              <a:effectLst/>
            </c:spPr>
            <c:extLst>
              <c:ext xmlns:c16="http://schemas.microsoft.com/office/drawing/2014/chart" uri="{C3380CC4-5D6E-409C-BE32-E72D297353CC}">
                <c16:uniqueId val="{00000003-676B-4663-B348-04A7C66340F2}"/>
              </c:ext>
            </c:extLst>
          </c:dPt>
          <c:dPt>
            <c:idx val="2"/>
            <c:bubble3D val="0"/>
            <c:spPr>
              <a:noFill/>
              <a:ln w="19050">
                <a:solidFill>
                  <a:schemeClr val="lt1"/>
                </a:solidFill>
              </a:ln>
              <a:effectLst/>
            </c:spPr>
            <c:extLst>
              <c:ext xmlns:c16="http://schemas.microsoft.com/office/drawing/2014/chart" uri="{C3380CC4-5D6E-409C-BE32-E72D297353CC}">
                <c16:uniqueId val="{00000005-676B-4663-B348-04A7C66340F2}"/>
              </c:ext>
            </c:extLst>
          </c:dPt>
          <c:dPt>
            <c:idx val="3"/>
            <c:bubble3D val="0"/>
            <c:spPr>
              <a:noFill/>
              <a:ln w="19050">
                <a:solidFill>
                  <a:schemeClr val="lt1"/>
                </a:solidFill>
              </a:ln>
              <a:effectLst/>
            </c:spPr>
            <c:extLst>
              <c:ext xmlns:c16="http://schemas.microsoft.com/office/drawing/2014/chart" uri="{C3380CC4-5D6E-409C-BE32-E72D297353CC}">
                <c16:uniqueId val="{00000007-676B-4663-B348-04A7C66340F2}"/>
              </c:ext>
            </c:extLst>
          </c:dPt>
          <c:dLbls>
            <c:dLbl>
              <c:idx val="0"/>
              <c:layout/>
              <c:tx>
                <c:rich>
                  <a:bodyPr/>
                  <a:lstStyle/>
                  <a:p>
                    <a:fld id="{20A021A6-4B8E-4C26-A3B0-FA62C0AB879E}" type="CATEGORYNAME">
                      <a:rPr lang="en-US"/>
                      <a:pPr/>
                      <a:t>[NOM DE CATÉGORIE]</a:t>
                    </a:fld>
                    <a:endParaRPr lang="en-US" baseline="0" dirty="0"/>
                  </a:p>
                  <a:p>
                    <a:fld id="{0AC24817-12C3-4801-80D1-5EF48AEF154B}" type="VALUE">
                      <a:rPr lang="en-US" smtClean="0"/>
                      <a:pPr/>
                      <a:t>[VALEUR]</a:t>
                    </a:fld>
                    <a:r>
                      <a:rPr lang="en-US" smtClean="0"/>
                      <a:t> %</a:t>
                    </a:r>
                  </a:p>
                </c:rich>
              </c:tx>
              <c:showLegendKey val="0"/>
              <c:showVal val="1"/>
              <c:showCatName val="1"/>
              <c:showSerName val="0"/>
              <c:showPercent val="0"/>
              <c:showBubbleSize val="0"/>
              <c:separator>
</c:separator>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676B-4663-B348-04A7C66340F2}"/>
                </c:ext>
              </c:extLst>
            </c:dLbl>
            <c:dLbl>
              <c:idx val="1"/>
              <c:layout/>
              <c:tx>
                <c:rich>
                  <a:bodyPr/>
                  <a:lstStyle/>
                  <a:p>
                    <a:fld id="{978F6617-ECAE-457B-8265-F593D6667DBA}" type="CATEGORYNAME">
                      <a:rPr lang="en-US"/>
                      <a:pPr/>
                      <a:t>[NOM DE CATÉGORIE]</a:t>
                    </a:fld>
                    <a:endParaRPr lang="en-US" baseline="0" dirty="0"/>
                  </a:p>
                  <a:p>
                    <a:fld id="{11A45FD6-B8DB-4095-87AC-A48EFDD0C035}" type="VALUE">
                      <a:rPr lang="en-US" smtClean="0"/>
                      <a:pPr/>
                      <a:t>[VALEUR]</a:t>
                    </a:fld>
                    <a:r>
                      <a:rPr lang="en-US" smtClean="0"/>
                      <a:t> %</a:t>
                    </a:r>
                  </a:p>
                </c:rich>
              </c:tx>
              <c:showLegendKey val="0"/>
              <c:showVal val="1"/>
              <c:showCatName val="1"/>
              <c:showSerName val="0"/>
              <c:showPercent val="0"/>
              <c:showBubbleSize val="0"/>
              <c:separator>
</c:separator>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676B-4663-B348-04A7C66340F2}"/>
                </c:ext>
              </c:extLst>
            </c:dLbl>
            <c:dLbl>
              <c:idx val="2"/>
              <c:layout/>
              <c:tx>
                <c:rich>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fld id="{33B39697-A644-4CC7-BFF6-4A8B20583B28}" type="CATEGORYNAME">
                      <a:rPr lang="en-US">
                        <a:solidFill>
                          <a:schemeClr val="bg1"/>
                        </a:solidFill>
                      </a:rPr>
                      <a:pPr>
                        <a:defRPr sz="1400" b="1">
                          <a:solidFill>
                            <a:schemeClr val="bg1"/>
                          </a:solidFill>
                        </a:defRPr>
                      </a:pPr>
                      <a:t>[NOM DE CATÉGORIE]</a:t>
                    </a:fld>
                    <a:endParaRPr lang="en-US" baseline="0" dirty="0">
                      <a:solidFill>
                        <a:schemeClr val="bg1"/>
                      </a:solidFill>
                    </a:endParaRPr>
                  </a:p>
                  <a:p>
                    <a:pPr>
                      <a:defRPr sz="1400" b="1">
                        <a:solidFill>
                          <a:schemeClr val="bg1"/>
                        </a:solidFill>
                      </a:defRPr>
                    </a:pPr>
                    <a:fld id="{9A3B7CBC-5476-4DE3-B941-4E5B665972C7}" type="VALUE">
                      <a:rPr lang="en-US" smtClean="0">
                        <a:solidFill>
                          <a:schemeClr val="bg1"/>
                        </a:solidFill>
                      </a:rPr>
                      <a:pPr>
                        <a:defRPr sz="1400" b="1">
                          <a:solidFill>
                            <a:schemeClr val="bg1"/>
                          </a:solidFill>
                        </a:defRPr>
                      </a:pPr>
                      <a:t>[VALEUR]</a:t>
                    </a:fld>
                    <a:r>
                      <a:rPr lang="en-US" smtClean="0">
                        <a:solidFill>
                          <a:schemeClr val="bg1"/>
                        </a:solidFill>
                      </a:rPr>
                      <a:t> %</a:t>
                    </a:r>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showLegendKey val="0"/>
              <c:showVal val="1"/>
              <c:showCatName val="1"/>
              <c:showSerName val="0"/>
              <c:showPercent val="0"/>
              <c:showBubbleSize val="0"/>
              <c:separator>
</c:separator>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5-676B-4663-B348-04A7C66340F2}"/>
                </c:ext>
              </c:extLst>
            </c:dLbl>
            <c:dLbl>
              <c:idx val="3"/>
              <c:layout/>
              <c:tx>
                <c:rich>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fld id="{59164ECE-71F5-4E3C-ABC7-116221F1836B}" type="CATEGORYNAME">
                      <a:rPr lang="en-US">
                        <a:solidFill>
                          <a:schemeClr val="bg1"/>
                        </a:solidFill>
                      </a:rPr>
                      <a:pPr>
                        <a:defRPr sz="1400" b="1">
                          <a:solidFill>
                            <a:schemeClr val="bg1"/>
                          </a:solidFill>
                        </a:defRPr>
                      </a:pPr>
                      <a:t>[NOM DE CATÉGORIE]</a:t>
                    </a:fld>
                    <a:endParaRPr lang="en-US" baseline="0" dirty="0">
                      <a:solidFill>
                        <a:schemeClr val="bg1"/>
                      </a:solidFill>
                    </a:endParaRPr>
                  </a:p>
                  <a:p>
                    <a:pPr>
                      <a:defRPr sz="1400" b="1">
                        <a:solidFill>
                          <a:schemeClr val="bg1"/>
                        </a:solidFill>
                      </a:defRPr>
                    </a:pPr>
                    <a:fld id="{CE82CDAD-343F-49E9-BEE5-4FBC1713FAD3}" type="VALUE">
                      <a:rPr lang="en-US" smtClean="0">
                        <a:solidFill>
                          <a:schemeClr val="bg1"/>
                        </a:solidFill>
                      </a:rPr>
                      <a:pPr>
                        <a:defRPr sz="1400" b="1">
                          <a:solidFill>
                            <a:schemeClr val="bg1"/>
                          </a:solidFill>
                        </a:defRPr>
                      </a:pPr>
                      <a:t>[VALEUR]</a:t>
                    </a:fld>
                    <a:r>
                      <a:rPr lang="en-US" smtClean="0">
                        <a:solidFill>
                          <a:schemeClr val="bg1"/>
                        </a:solidFill>
                      </a:rPr>
                      <a:t> %</a:t>
                    </a:r>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showLegendKey val="0"/>
              <c:showVal val="1"/>
              <c:showCatName val="1"/>
              <c:showSerName val="0"/>
              <c:showPercent val="0"/>
              <c:showBubbleSize val="0"/>
              <c:separator>
</c:separator>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7-676B-4663-B348-04A7C66340F2}"/>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95000"/>
                        <a:lumOff val="5000"/>
                      </a:schemeClr>
                    </a:solidFill>
                    <a:latin typeface="+mn-lt"/>
                    <a:ea typeface="+mn-ea"/>
                    <a:cs typeface="+mn-cs"/>
                  </a:defRPr>
                </a:pPr>
                <a:endParaRPr lang="fr-FR"/>
              </a:p>
            </c:txPr>
            <c:showLegendKey val="0"/>
            <c:showVal val="1"/>
            <c:showCatName val="1"/>
            <c:showSerName val="0"/>
            <c:showPercent val="0"/>
            <c:showBubbleSize val="0"/>
            <c:separator>
</c:separator>
            <c:showLeaderLines val="1"/>
            <c:leaderLines>
              <c:spPr>
                <a:ln w="9525" cap="flat" cmpd="sng" algn="ctr">
                  <a:noFill/>
                  <a:round/>
                </a:ln>
                <a:effectLst/>
              </c:spPr>
            </c:leaderLines>
            <c:extLst>
              <c:ext xmlns:c15="http://schemas.microsoft.com/office/drawing/2012/chart" uri="{CE6537A1-D6FC-4f65-9D91-7224C49458BB}"/>
            </c:extLst>
          </c:dLbls>
          <c:cat>
            <c:strRef>
              <c:f>Feuil1!$A$2:$A$5</c:f>
              <c:strCache>
                <c:ptCount val="4"/>
                <c:pt idx="0">
                  <c:v>Europe</c:v>
                </c:pt>
                <c:pt idx="1">
                  <c:v>Afrique</c:v>
                </c:pt>
                <c:pt idx="2">
                  <c:v>Asie</c:v>
                </c:pt>
                <c:pt idx="3">
                  <c:v>Amérique, Océanie</c:v>
                </c:pt>
              </c:strCache>
            </c:strRef>
          </c:cat>
          <c:val>
            <c:numRef>
              <c:f>Feuil1!$B$2:$B$5</c:f>
              <c:numCache>
                <c:formatCode>General</c:formatCode>
                <c:ptCount val="4"/>
                <c:pt idx="0">
                  <c:v>33</c:v>
                </c:pt>
                <c:pt idx="1">
                  <c:v>48</c:v>
                </c:pt>
                <c:pt idx="2">
                  <c:v>14</c:v>
                </c:pt>
                <c:pt idx="3">
                  <c:v>6</c:v>
                </c:pt>
              </c:numCache>
            </c:numRef>
          </c:val>
          <c:extLst>
            <c:ext xmlns:c16="http://schemas.microsoft.com/office/drawing/2014/chart" uri="{C3380CC4-5D6E-409C-BE32-E72D297353CC}">
              <c16:uniqueId val="{00000008-676B-4663-B348-04A7C66340F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Colonne1</c:v>
                </c:pt>
              </c:strCache>
            </c:strRef>
          </c:tx>
          <c:dPt>
            <c:idx val="0"/>
            <c:bubble3D val="0"/>
            <c:spPr>
              <a:noFill/>
              <a:ln w="19050">
                <a:solidFill>
                  <a:schemeClr val="lt1"/>
                </a:solidFill>
              </a:ln>
              <a:effectLst/>
            </c:spPr>
            <c:extLst>
              <c:ext xmlns:c16="http://schemas.microsoft.com/office/drawing/2014/chart" uri="{C3380CC4-5D6E-409C-BE32-E72D297353CC}">
                <c16:uniqueId val="{00000001-8334-4F87-8CD2-A2437CEFCC1F}"/>
              </c:ext>
            </c:extLst>
          </c:dPt>
          <c:dPt>
            <c:idx val="1"/>
            <c:bubble3D val="0"/>
            <c:spPr>
              <a:solidFill>
                <a:srgbClr val="EB617F">
                  <a:alpha val="60000"/>
                </a:srgbClr>
              </a:solidFill>
              <a:ln w="19050">
                <a:solidFill>
                  <a:schemeClr val="lt1"/>
                </a:solidFill>
              </a:ln>
              <a:effectLst/>
            </c:spPr>
            <c:extLst>
              <c:ext xmlns:c16="http://schemas.microsoft.com/office/drawing/2014/chart" uri="{C3380CC4-5D6E-409C-BE32-E72D297353CC}">
                <c16:uniqueId val="{00000003-8334-4F87-8CD2-A2437CEFCC1F}"/>
              </c:ext>
            </c:extLst>
          </c:dPt>
          <c:dPt>
            <c:idx val="2"/>
            <c:bubble3D val="0"/>
            <c:spPr>
              <a:noFill/>
              <a:ln w="19050">
                <a:solidFill>
                  <a:schemeClr val="lt1"/>
                </a:solidFill>
              </a:ln>
              <a:effectLst/>
            </c:spPr>
            <c:extLst>
              <c:ext xmlns:c16="http://schemas.microsoft.com/office/drawing/2014/chart" uri="{C3380CC4-5D6E-409C-BE32-E72D297353CC}">
                <c16:uniqueId val="{00000005-8334-4F87-8CD2-A2437CEFCC1F}"/>
              </c:ext>
            </c:extLst>
          </c:dPt>
          <c:dPt>
            <c:idx val="3"/>
            <c:bubble3D val="0"/>
            <c:spPr>
              <a:noFill/>
              <a:ln w="19050">
                <a:solidFill>
                  <a:schemeClr val="lt1"/>
                </a:solidFill>
              </a:ln>
              <a:effectLst/>
            </c:spPr>
            <c:extLst>
              <c:ext xmlns:c16="http://schemas.microsoft.com/office/drawing/2014/chart" uri="{C3380CC4-5D6E-409C-BE32-E72D297353CC}">
                <c16:uniqueId val="{00000007-8334-4F87-8CD2-A2437CEFCC1F}"/>
              </c:ext>
            </c:extLst>
          </c:dPt>
          <c:dLbls>
            <c:dLbl>
              <c:idx val="0"/>
              <c:delete val="1"/>
              <c:extLst>
                <c:ext xmlns:c15="http://schemas.microsoft.com/office/drawing/2012/chart" uri="{CE6537A1-D6FC-4f65-9D91-7224C49458BB}"/>
                <c:ext xmlns:c16="http://schemas.microsoft.com/office/drawing/2014/chart" uri="{C3380CC4-5D6E-409C-BE32-E72D297353CC}">
                  <c16:uniqueId val="{00000001-8334-4F87-8CD2-A2437CEFCC1F}"/>
                </c:ext>
              </c:extLst>
            </c:dLbl>
            <c:dLbl>
              <c:idx val="1"/>
              <c:layout/>
              <c:tx>
                <c:rich>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fld id="{978F6617-ECAE-457B-8265-F593D6667DBA}" type="CATEGORYNAME">
                      <a:rPr lang="en-US">
                        <a:solidFill>
                          <a:schemeClr val="tx1"/>
                        </a:solidFill>
                      </a:rPr>
                      <a:pPr>
                        <a:defRPr sz="1400" b="1">
                          <a:solidFill>
                            <a:schemeClr val="tx1"/>
                          </a:solidFill>
                        </a:defRPr>
                      </a:pPr>
                      <a:t>[NOM DE CATÉGORIE]</a:t>
                    </a:fld>
                    <a:endParaRPr lang="en-US" baseline="0" dirty="0">
                      <a:solidFill>
                        <a:schemeClr val="tx1"/>
                      </a:solidFill>
                    </a:endParaRPr>
                  </a:p>
                  <a:p>
                    <a:pPr>
                      <a:defRPr sz="1400" b="1">
                        <a:solidFill>
                          <a:schemeClr val="tx1"/>
                        </a:solidFill>
                      </a:defRPr>
                    </a:pPr>
                    <a:fld id="{11A45FD6-B8DB-4095-87AC-A48EFDD0C035}" type="VALUE">
                      <a:rPr lang="en-US" smtClean="0">
                        <a:solidFill>
                          <a:schemeClr val="tx1"/>
                        </a:solidFill>
                      </a:rPr>
                      <a:pPr>
                        <a:defRPr sz="1400" b="1">
                          <a:solidFill>
                            <a:schemeClr val="tx1"/>
                          </a:solidFill>
                        </a:defRPr>
                      </a:pPr>
                      <a:t>[VALEUR]</a:t>
                    </a:fld>
                    <a:r>
                      <a:rPr lang="en-US" smtClean="0">
                        <a:solidFill>
                          <a:schemeClr val="tx1"/>
                        </a:solidFill>
                      </a:rPr>
                      <a:t> %</a:t>
                    </a:r>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fr-FR"/>
                </a:p>
              </c:txPr>
              <c:showLegendKey val="0"/>
              <c:showVal val="1"/>
              <c:showCatName val="1"/>
              <c:showSerName val="0"/>
              <c:showPercent val="0"/>
              <c:showBubbleSize val="0"/>
              <c:separator>
</c:separator>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8334-4F87-8CD2-A2437CEFCC1F}"/>
                </c:ext>
              </c:extLst>
            </c:dLbl>
            <c:dLbl>
              <c:idx val="2"/>
              <c:layout/>
              <c:tx>
                <c:rich>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fld id="{33B39697-A644-4CC7-BFF6-4A8B20583B28}" type="CATEGORYNAME">
                      <a:rPr lang="en-US">
                        <a:solidFill>
                          <a:schemeClr val="bg1"/>
                        </a:solidFill>
                      </a:rPr>
                      <a:pPr>
                        <a:defRPr sz="1400" b="1">
                          <a:solidFill>
                            <a:schemeClr val="bg1"/>
                          </a:solidFill>
                        </a:defRPr>
                      </a:pPr>
                      <a:t>[NOM DE CATÉGORIE]</a:t>
                    </a:fld>
                    <a:endParaRPr lang="en-US" baseline="0" dirty="0">
                      <a:solidFill>
                        <a:schemeClr val="bg1"/>
                      </a:solidFill>
                    </a:endParaRPr>
                  </a:p>
                  <a:p>
                    <a:pPr>
                      <a:defRPr sz="1400" b="1">
                        <a:solidFill>
                          <a:schemeClr val="bg1"/>
                        </a:solidFill>
                      </a:defRPr>
                    </a:pPr>
                    <a:fld id="{9A3B7CBC-5476-4DE3-B941-4E5B665972C7}" type="VALUE">
                      <a:rPr lang="en-US" smtClean="0">
                        <a:solidFill>
                          <a:schemeClr val="bg1"/>
                        </a:solidFill>
                      </a:rPr>
                      <a:pPr>
                        <a:defRPr sz="1400" b="1">
                          <a:solidFill>
                            <a:schemeClr val="bg1"/>
                          </a:solidFill>
                        </a:defRPr>
                      </a:pPr>
                      <a:t>[VALEUR]</a:t>
                    </a:fld>
                    <a:r>
                      <a:rPr lang="en-US" smtClean="0">
                        <a:solidFill>
                          <a:schemeClr val="bg1"/>
                        </a:solidFill>
                      </a:rPr>
                      <a:t> %</a:t>
                    </a:r>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showLegendKey val="0"/>
              <c:showVal val="1"/>
              <c:showCatName val="1"/>
              <c:showSerName val="0"/>
              <c:showPercent val="0"/>
              <c:showBubbleSize val="0"/>
              <c:separator>
</c:separator>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5-8334-4F87-8CD2-A2437CEFCC1F}"/>
                </c:ext>
              </c:extLst>
            </c:dLbl>
            <c:dLbl>
              <c:idx val="3"/>
              <c:layout/>
              <c:tx>
                <c:rich>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fld id="{59164ECE-71F5-4E3C-ABC7-116221F1836B}" type="CATEGORYNAME">
                      <a:rPr lang="en-US">
                        <a:solidFill>
                          <a:schemeClr val="bg1"/>
                        </a:solidFill>
                      </a:rPr>
                      <a:pPr>
                        <a:defRPr sz="1400" b="1">
                          <a:solidFill>
                            <a:schemeClr val="bg1"/>
                          </a:solidFill>
                        </a:defRPr>
                      </a:pPr>
                      <a:t>[NOM DE CATÉGORIE]</a:t>
                    </a:fld>
                    <a:endParaRPr lang="en-US" baseline="0" dirty="0">
                      <a:solidFill>
                        <a:schemeClr val="bg1"/>
                      </a:solidFill>
                    </a:endParaRPr>
                  </a:p>
                  <a:p>
                    <a:pPr>
                      <a:defRPr sz="1400" b="1">
                        <a:solidFill>
                          <a:schemeClr val="bg1"/>
                        </a:solidFill>
                      </a:defRPr>
                    </a:pPr>
                    <a:fld id="{CE82CDAD-343F-49E9-BEE5-4FBC1713FAD3}" type="VALUE">
                      <a:rPr lang="en-US" smtClean="0">
                        <a:solidFill>
                          <a:schemeClr val="bg1"/>
                        </a:solidFill>
                      </a:rPr>
                      <a:pPr>
                        <a:defRPr sz="1400" b="1">
                          <a:solidFill>
                            <a:schemeClr val="bg1"/>
                          </a:solidFill>
                        </a:defRPr>
                      </a:pPr>
                      <a:t>[VALEUR]</a:t>
                    </a:fld>
                    <a:r>
                      <a:rPr lang="en-US" smtClean="0">
                        <a:solidFill>
                          <a:schemeClr val="bg1"/>
                        </a:solidFill>
                      </a:rPr>
                      <a:t> %</a:t>
                    </a:r>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fr-FR"/>
                </a:p>
              </c:txPr>
              <c:showLegendKey val="0"/>
              <c:showVal val="1"/>
              <c:showCatName val="1"/>
              <c:showSerName val="0"/>
              <c:showPercent val="0"/>
              <c:showBubbleSize val="0"/>
              <c:separator>
</c:separator>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7-8334-4F87-8CD2-A2437CEFCC1F}"/>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1"/>
            <c:showSerName val="0"/>
            <c:showPercent val="0"/>
            <c:showBubbleSize val="0"/>
            <c:separator>
</c:separator>
            <c:showLeaderLines val="1"/>
            <c:leaderLines>
              <c:spPr>
                <a:ln w="9525" cap="flat" cmpd="sng" algn="ctr">
                  <a:noFill/>
                  <a:round/>
                </a:ln>
                <a:effectLst/>
              </c:spPr>
            </c:leaderLines>
            <c:extLst>
              <c:ext xmlns:c15="http://schemas.microsoft.com/office/drawing/2012/chart" uri="{CE6537A1-D6FC-4f65-9D91-7224C49458BB}"/>
            </c:extLst>
          </c:dLbls>
          <c:cat>
            <c:strRef>
              <c:f>Feuil1!$A$2:$A$5</c:f>
              <c:strCache>
                <c:ptCount val="4"/>
                <c:pt idx="0">
                  <c:v>Europe</c:v>
                </c:pt>
                <c:pt idx="1">
                  <c:v>Afrique</c:v>
                </c:pt>
                <c:pt idx="2">
                  <c:v>Asie</c:v>
                </c:pt>
                <c:pt idx="3">
                  <c:v>Amérique, Océanie</c:v>
                </c:pt>
              </c:strCache>
            </c:strRef>
          </c:cat>
          <c:val>
            <c:numRef>
              <c:f>Feuil1!$B$2:$B$5</c:f>
              <c:numCache>
                <c:formatCode>General</c:formatCode>
                <c:ptCount val="4"/>
                <c:pt idx="0">
                  <c:v>77</c:v>
                </c:pt>
                <c:pt idx="1">
                  <c:v>20</c:v>
                </c:pt>
                <c:pt idx="2">
                  <c:v>3</c:v>
                </c:pt>
                <c:pt idx="3">
                  <c:v>1</c:v>
                </c:pt>
              </c:numCache>
            </c:numRef>
          </c:val>
          <c:extLst>
            <c:ext xmlns:c16="http://schemas.microsoft.com/office/drawing/2014/chart" uri="{C3380CC4-5D6E-409C-BE32-E72D297353CC}">
              <c16:uniqueId val="{00000008-8334-4F87-8CD2-A2437CEFCC1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Colonne1</c:v>
                </c:pt>
              </c:strCache>
            </c:strRef>
          </c:tx>
          <c:dPt>
            <c:idx val="0"/>
            <c:bubble3D val="0"/>
            <c:spPr>
              <a:noFill/>
              <a:ln w="19050">
                <a:solidFill>
                  <a:schemeClr val="lt1"/>
                </a:solidFill>
              </a:ln>
              <a:effectLst/>
            </c:spPr>
            <c:extLst>
              <c:ext xmlns:c16="http://schemas.microsoft.com/office/drawing/2014/chart" uri="{C3380CC4-5D6E-409C-BE32-E72D297353CC}">
                <c16:uniqueId val="{00000001-23E0-4886-AC01-BF83E80FE51B}"/>
              </c:ext>
            </c:extLst>
          </c:dPt>
          <c:dPt>
            <c:idx val="1"/>
            <c:bubble3D val="0"/>
            <c:spPr>
              <a:noFill/>
              <a:ln w="19050">
                <a:solidFill>
                  <a:schemeClr val="lt1"/>
                </a:solidFill>
              </a:ln>
              <a:effectLst/>
            </c:spPr>
            <c:extLst>
              <c:ext xmlns:c16="http://schemas.microsoft.com/office/drawing/2014/chart" uri="{C3380CC4-5D6E-409C-BE32-E72D297353CC}">
                <c16:uniqueId val="{00000003-23E0-4886-AC01-BF83E80FE51B}"/>
              </c:ext>
            </c:extLst>
          </c:dPt>
          <c:dPt>
            <c:idx val="2"/>
            <c:bubble3D val="0"/>
            <c:spPr>
              <a:solidFill>
                <a:srgbClr val="0AACAB">
                  <a:alpha val="60000"/>
                </a:srgbClr>
              </a:solidFill>
              <a:ln w="19050">
                <a:solidFill>
                  <a:schemeClr val="lt1"/>
                </a:solidFill>
              </a:ln>
              <a:effectLst/>
            </c:spPr>
            <c:extLst>
              <c:ext xmlns:c16="http://schemas.microsoft.com/office/drawing/2014/chart" uri="{C3380CC4-5D6E-409C-BE32-E72D297353CC}">
                <c16:uniqueId val="{00000005-23E0-4886-AC01-BF83E80FE51B}"/>
              </c:ext>
            </c:extLst>
          </c:dPt>
          <c:dPt>
            <c:idx val="3"/>
            <c:bubble3D val="0"/>
            <c:spPr>
              <a:solidFill>
                <a:srgbClr val="FFC300">
                  <a:alpha val="60000"/>
                </a:srgbClr>
              </a:solidFill>
              <a:ln w="19050">
                <a:solidFill>
                  <a:schemeClr val="lt1"/>
                </a:solidFill>
              </a:ln>
              <a:effectLst/>
            </c:spPr>
            <c:extLst>
              <c:ext xmlns:c16="http://schemas.microsoft.com/office/drawing/2014/chart" uri="{C3380CC4-5D6E-409C-BE32-E72D297353CC}">
                <c16:uniqueId val="{00000007-23E0-4886-AC01-BF83E80FE51B}"/>
              </c:ext>
            </c:extLst>
          </c:dPt>
          <c:dLbls>
            <c:dLbl>
              <c:idx val="0"/>
              <c:delete val="1"/>
              <c:extLst>
                <c:ext xmlns:c15="http://schemas.microsoft.com/office/drawing/2012/chart" uri="{CE6537A1-D6FC-4f65-9D91-7224C49458BB}"/>
                <c:ext xmlns:c16="http://schemas.microsoft.com/office/drawing/2014/chart" uri="{C3380CC4-5D6E-409C-BE32-E72D297353CC}">
                  <c16:uniqueId val="{00000001-23E0-4886-AC01-BF83E80FE51B}"/>
                </c:ext>
              </c:extLst>
            </c:dLbl>
            <c:dLbl>
              <c:idx val="1"/>
              <c:delete val="1"/>
              <c:extLst>
                <c:ext xmlns:c15="http://schemas.microsoft.com/office/drawing/2012/chart" uri="{CE6537A1-D6FC-4f65-9D91-7224C49458BB}"/>
                <c:ext xmlns:c16="http://schemas.microsoft.com/office/drawing/2014/chart" uri="{C3380CC4-5D6E-409C-BE32-E72D297353CC}">
                  <c16:uniqueId val="{00000003-23E0-4886-AC01-BF83E80FE51B}"/>
                </c:ext>
              </c:extLst>
            </c:dLbl>
            <c:dLbl>
              <c:idx val="2"/>
              <c:layout/>
              <c:tx>
                <c:rich>
                  <a:bodyPr/>
                  <a:lstStyle/>
                  <a:p>
                    <a:fld id="{33B39697-A644-4CC7-BFF6-4A8B20583B28}" type="CATEGORYNAME">
                      <a:rPr lang="en-US">
                        <a:solidFill>
                          <a:schemeClr val="tx1"/>
                        </a:solidFill>
                      </a:rPr>
                      <a:pPr/>
                      <a:t>[NOM DE CATÉGORIE]</a:t>
                    </a:fld>
                    <a:endParaRPr lang="en-US" baseline="0" dirty="0">
                      <a:solidFill>
                        <a:schemeClr val="tx1"/>
                      </a:solidFill>
                    </a:endParaRPr>
                  </a:p>
                  <a:p>
                    <a:fld id="{9A3B7CBC-5476-4DE3-B941-4E5B665972C7}" type="VALUE">
                      <a:rPr lang="en-US" smtClean="0">
                        <a:solidFill>
                          <a:schemeClr val="tx1"/>
                        </a:solidFill>
                      </a:rPr>
                      <a:pPr/>
                      <a:t>[VALEUR]</a:t>
                    </a:fld>
                    <a:r>
                      <a:rPr lang="en-US" smtClean="0">
                        <a:solidFill>
                          <a:schemeClr val="tx1"/>
                        </a:solidFill>
                      </a:rPr>
                      <a:t> %</a:t>
                    </a:r>
                  </a:p>
                </c:rich>
              </c:tx>
              <c:showLegendKey val="0"/>
              <c:showVal val="1"/>
              <c:showCatName val="1"/>
              <c:showSerName val="0"/>
              <c:showPercent val="0"/>
              <c:showBubbleSize val="0"/>
              <c:separator>
</c:separator>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5-23E0-4886-AC01-BF83E80FE51B}"/>
                </c:ext>
              </c:extLst>
            </c:dLbl>
            <c:dLbl>
              <c:idx val="3"/>
              <c:layout>
                <c:manualLayout>
                  <c:x val="0.32258182569773758"/>
                  <c:y val="1.1233013384090945E-3"/>
                </c:manualLayout>
              </c:layout>
              <c:tx>
                <c:rich>
                  <a:bodyPr/>
                  <a:lstStyle/>
                  <a:p>
                    <a:fld id="{59164ECE-71F5-4E3C-ABC7-116221F1836B}" type="CATEGORYNAME">
                      <a:rPr lang="en-US">
                        <a:solidFill>
                          <a:schemeClr val="tx1"/>
                        </a:solidFill>
                      </a:rPr>
                      <a:pPr/>
                      <a:t>[NOM DE CATÉGORIE]</a:t>
                    </a:fld>
                    <a:endParaRPr lang="en-US" baseline="0" dirty="0">
                      <a:solidFill>
                        <a:schemeClr val="tx1"/>
                      </a:solidFill>
                    </a:endParaRPr>
                  </a:p>
                  <a:p>
                    <a:fld id="{CE82CDAD-343F-49E9-BEE5-4FBC1713FAD3}" type="VALUE">
                      <a:rPr lang="en-US" smtClean="0">
                        <a:solidFill>
                          <a:schemeClr val="tx1"/>
                        </a:solidFill>
                      </a:rPr>
                      <a:pPr/>
                      <a:t>[VALEUR]</a:t>
                    </a:fld>
                    <a:r>
                      <a:rPr lang="en-US" smtClean="0">
                        <a:solidFill>
                          <a:schemeClr val="tx1"/>
                        </a:solidFill>
                      </a:rPr>
                      <a:t> %</a:t>
                    </a:r>
                  </a:p>
                </c:rich>
              </c:tx>
              <c:showLegendKey val="0"/>
              <c:showVal val="1"/>
              <c:showCatName val="1"/>
              <c:showSerName val="0"/>
              <c:showPercent val="0"/>
              <c:showBubbleSize val="0"/>
              <c:separator>
</c:separator>
              <c:extLst>
                <c:ext xmlns:c15="http://schemas.microsoft.com/office/drawing/2012/chart" uri="{CE6537A1-D6FC-4f65-9D91-7224C49458BB}">
                  <c15:layout>
                    <c:manualLayout>
                      <c:w val="0.34451609898223934"/>
                      <c:h val="0.23050143464155184"/>
                    </c:manualLayout>
                  </c15:layout>
                  <c15:dlblFieldTable/>
                  <c15:showDataLabelsRange val="0"/>
                </c:ext>
                <c:ext xmlns:c16="http://schemas.microsoft.com/office/drawing/2014/chart" uri="{C3380CC4-5D6E-409C-BE32-E72D297353CC}">
                  <c16:uniqueId val="{00000007-23E0-4886-AC01-BF83E80FE51B}"/>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fr-FR"/>
              </a:p>
            </c:txPr>
            <c:showLegendKey val="0"/>
            <c:showVal val="1"/>
            <c:showCatName val="1"/>
            <c:showSerName val="0"/>
            <c:showPercent val="0"/>
            <c:showBubbleSize val="0"/>
            <c:separator>
</c:separator>
            <c:showLeaderLines val="1"/>
            <c:leaderLines>
              <c:spPr>
                <a:ln w="9525" cap="flat" cmpd="sng" algn="ctr">
                  <a:solidFill>
                    <a:schemeClr val="bg1">
                      <a:lumMod val="50000"/>
                    </a:schemeClr>
                  </a:solidFill>
                  <a:round/>
                </a:ln>
                <a:effectLst/>
              </c:spPr>
            </c:leaderLines>
            <c:extLst>
              <c:ext xmlns:c15="http://schemas.microsoft.com/office/drawing/2012/chart" uri="{CE6537A1-D6FC-4f65-9D91-7224C49458BB}"/>
            </c:extLst>
          </c:dLbls>
          <c:cat>
            <c:strRef>
              <c:f>Feuil1!$A$2:$A$5</c:f>
              <c:strCache>
                <c:ptCount val="4"/>
                <c:pt idx="0">
                  <c:v>Europe</c:v>
                </c:pt>
                <c:pt idx="1">
                  <c:v>Afrique</c:v>
                </c:pt>
                <c:pt idx="2">
                  <c:v>Asie</c:v>
                </c:pt>
                <c:pt idx="3">
                  <c:v>Amérique, Océanie</c:v>
                </c:pt>
              </c:strCache>
            </c:strRef>
          </c:cat>
          <c:val>
            <c:numRef>
              <c:f>Feuil1!$B$2:$B$5</c:f>
              <c:numCache>
                <c:formatCode>General</c:formatCode>
                <c:ptCount val="4"/>
                <c:pt idx="0">
                  <c:v>77</c:v>
                </c:pt>
                <c:pt idx="1">
                  <c:v>20</c:v>
                </c:pt>
                <c:pt idx="2">
                  <c:v>3</c:v>
                </c:pt>
                <c:pt idx="3">
                  <c:v>1</c:v>
                </c:pt>
              </c:numCache>
            </c:numRef>
          </c:val>
          <c:extLst>
            <c:ext xmlns:c16="http://schemas.microsoft.com/office/drawing/2014/chart" uri="{C3380CC4-5D6E-409C-BE32-E72D297353CC}">
              <c16:uniqueId val="{00000008-23E0-4886-AC01-BF83E80FE51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Colonne1</c:v>
                </c:pt>
              </c:strCache>
            </c:strRef>
          </c:tx>
          <c:dPt>
            <c:idx val="0"/>
            <c:bubble3D val="0"/>
            <c:spPr>
              <a:noFill/>
              <a:ln w="19050">
                <a:solidFill>
                  <a:schemeClr val="lt1"/>
                </a:solidFill>
              </a:ln>
              <a:effectLst/>
            </c:spPr>
            <c:extLst>
              <c:ext xmlns:c16="http://schemas.microsoft.com/office/drawing/2014/chart" uri="{C3380CC4-5D6E-409C-BE32-E72D297353CC}">
                <c16:uniqueId val="{00000001-CDAD-435E-9009-1B8BDDC92669}"/>
              </c:ext>
            </c:extLst>
          </c:dPt>
          <c:dPt>
            <c:idx val="1"/>
            <c:bubble3D val="0"/>
            <c:spPr>
              <a:noFill/>
              <a:ln w="19050">
                <a:solidFill>
                  <a:schemeClr val="lt1"/>
                </a:solidFill>
              </a:ln>
              <a:effectLst/>
            </c:spPr>
            <c:extLst>
              <c:ext xmlns:c16="http://schemas.microsoft.com/office/drawing/2014/chart" uri="{C3380CC4-5D6E-409C-BE32-E72D297353CC}">
                <c16:uniqueId val="{00000003-CDAD-435E-9009-1B8BDDC92669}"/>
              </c:ext>
            </c:extLst>
          </c:dPt>
          <c:dPt>
            <c:idx val="2"/>
            <c:bubble3D val="0"/>
            <c:spPr>
              <a:solidFill>
                <a:srgbClr val="0AACAB">
                  <a:alpha val="60000"/>
                </a:srgbClr>
              </a:solidFill>
              <a:ln w="19050">
                <a:solidFill>
                  <a:schemeClr val="lt1"/>
                </a:solidFill>
              </a:ln>
              <a:effectLst/>
            </c:spPr>
            <c:extLst>
              <c:ext xmlns:c16="http://schemas.microsoft.com/office/drawing/2014/chart" uri="{C3380CC4-5D6E-409C-BE32-E72D297353CC}">
                <c16:uniqueId val="{00000005-CDAD-435E-9009-1B8BDDC92669}"/>
              </c:ext>
            </c:extLst>
          </c:dPt>
          <c:dPt>
            <c:idx val="3"/>
            <c:bubble3D val="0"/>
            <c:spPr>
              <a:solidFill>
                <a:srgbClr val="FFC300">
                  <a:alpha val="60000"/>
                </a:srgbClr>
              </a:solidFill>
              <a:ln w="19050">
                <a:solidFill>
                  <a:schemeClr val="lt1"/>
                </a:solidFill>
              </a:ln>
              <a:effectLst/>
            </c:spPr>
            <c:extLst>
              <c:ext xmlns:c16="http://schemas.microsoft.com/office/drawing/2014/chart" uri="{C3380CC4-5D6E-409C-BE32-E72D297353CC}">
                <c16:uniqueId val="{00000007-CDAD-435E-9009-1B8BDDC92669}"/>
              </c:ext>
            </c:extLst>
          </c:dPt>
          <c:dLbls>
            <c:dLbl>
              <c:idx val="0"/>
              <c:delete val="1"/>
              <c:extLst>
                <c:ext xmlns:c15="http://schemas.microsoft.com/office/drawing/2012/chart" uri="{CE6537A1-D6FC-4f65-9D91-7224C49458BB}"/>
                <c:ext xmlns:c16="http://schemas.microsoft.com/office/drawing/2014/chart" uri="{C3380CC4-5D6E-409C-BE32-E72D297353CC}">
                  <c16:uniqueId val="{00000001-CDAD-435E-9009-1B8BDDC92669}"/>
                </c:ext>
              </c:extLst>
            </c:dLbl>
            <c:dLbl>
              <c:idx val="1"/>
              <c:delete val="1"/>
              <c:extLst>
                <c:ext xmlns:c15="http://schemas.microsoft.com/office/drawing/2012/chart" uri="{CE6537A1-D6FC-4f65-9D91-7224C49458BB}"/>
                <c:ext xmlns:c16="http://schemas.microsoft.com/office/drawing/2014/chart" uri="{C3380CC4-5D6E-409C-BE32-E72D297353CC}">
                  <c16:uniqueId val="{00000003-CDAD-435E-9009-1B8BDDC92669}"/>
                </c:ext>
              </c:extLst>
            </c:dLbl>
            <c:dLbl>
              <c:idx val="2"/>
              <c:layout/>
              <c:tx>
                <c:rich>
                  <a:bodyPr/>
                  <a:lstStyle/>
                  <a:p>
                    <a:fld id="{33B39697-A644-4CC7-BFF6-4A8B20583B28}" type="CATEGORYNAME">
                      <a:rPr lang="en-US">
                        <a:solidFill>
                          <a:schemeClr val="tx1"/>
                        </a:solidFill>
                      </a:rPr>
                      <a:pPr/>
                      <a:t>[NOM DE CATÉGORIE]</a:t>
                    </a:fld>
                    <a:endParaRPr lang="en-US" baseline="0" dirty="0">
                      <a:solidFill>
                        <a:schemeClr val="tx1"/>
                      </a:solidFill>
                    </a:endParaRPr>
                  </a:p>
                  <a:p>
                    <a:fld id="{9A3B7CBC-5476-4DE3-B941-4E5B665972C7}" type="VALUE">
                      <a:rPr lang="en-US" smtClean="0">
                        <a:solidFill>
                          <a:schemeClr val="tx1"/>
                        </a:solidFill>
                      </a:rPr>
                      <a:pPr/>
                      <a:t>[VALEUR]</a:t>
                    </a:fld>
                    <a:r>
                      <a:rPr lang="en-US" smtClean="0">
                        <a:solidFill>
                          <a:schemeClr val="tx1"/>
                        </a:solidFill>
                      </a:rPr>
                      <a:t> %</a:t>
                    </a:r>
                  </a:p>
                </c:rich>
              </c:tx>
              <c:showLegendKey val="0"/>
              <c:showVal val="1"/>
              <c:showCatName val="1"/>
              <c:showSerName val="0"/>
              <c:showPercent val="0"/>
              <c:showBubbleSize val="0"/>
              <c:separator>
</c:separator>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5-CDAD-435E-9009-1B8BDDC92669}"/>
                </c:ext>
              </c:extLst>
            </c:dLbl>
            <c:dLbl>
              <c:idx val="3"/>
              <c:layout>
                <c:manualLayout>
                  <c:x val="0.42784142680278947"/>
                  <c:y val="0"/>
                </c:manualLayout>
              </c:layout>
              <c:tx>
                <c:rich>
                  <a:bodyPr rot="0" spcFirstLastPara="1" vertOverflow="ellipsis" vert="horz" wrap="square" lIns="38100" tIns="19050" rIns="38100" bIns="19050" anchor="ctr" anchorCtr="1">
                    <a:noAutofit/>
                  </a:bodyPr>
                  <a:lstStyle/>
                  <a:p>
                    <a:pPr>
                      <a:defRPr sz="1400" b="1" i="0" u="none" strike="noStrike" kern="1200" baseline="0">
                        <a:solidFill>
                          <a:schemeClr val="tx1"/>
                        </a:solidFill>
                        <a:latin typeface="+mn-lt"/>
                        <a:ea typeface="+mn-ea"/>
                        <a:cs typeface="+mn-cs"/>
                      </a:defRPr>
                    </a:pPr>
                    <a:fld id="{59164ECE-71F5-4E3C-ABC7-116221F1836B}" type="CATEGORYNAME">
                      <a:rPr lang="en-US">
                        <a:solidFill>
                          <a:schemeClr val="tx1"/>
                        </a:solidFill>
                      </a:rPr>
                      <a:pPr>
                        <a:defRPr sz="1400" b="1">
                          <a:solidFill>
                            <a:schemeClr val="tx1"/>
                          </a:solidFill>
                        </a:defRPr>
                      </a:pPr>
                      <a:t>[NOM DE CATÉGORIE]</a:t>
                    </a:fld>
                    <a:endParaRPr lang="en-US" baseline="0" dirty="0">
                      <a:solidFill>
                        <a:schemeClr val="tx1"/>
                      </a:solidFill>
                    </a:endParaRPr>
                  </a:p>
                  <a:p>
                    <a:pPr>
                      <a:defRPr sz="1400" b="1">
                        <a:solidFill>
                          <a:schemeClr val="tx1"/>
                        </a:solidFill>
                      </a:defRPr>
                    </a:pPr>
                    <a:fld id="{CE82CDAD-343F-49E9-BEE5-4FBC1713FAD3}" type="VALUE">
                      <a:rPr lang="en-US" smtClean="0">
                        <a:solidFill>
                          <a:schemeClr val="tx1"/>
                        </a:solidFill>
                      </a:rPr>
                      <a:pPr>
                        <a:defRPr sz="1400" b="1">
                          <a:solidFill>
                            <a:schemeClr val="tx1"/>
                          </a:solidFill>
                        </a:defRPr>
                      </a:pPr>
                      <a:t>[VALEUR]</a:t>
                    </a:fld>
                    <a:r>
                      <a:rPr lang="en-US" dirty="0" smtClean="0">
                        <a:solidFill>
                          <a:schemeClr val="tx1"/>
                        </a:solidFill>
                      </a:rPr>
                      <a:t> %</a:t>
                    </a:r>
                  </a:p>
                </c:rich>
              </c:tx>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solidFill>
                      <a:latin typeface="+mn-lt"/>
                      <a:ea typeface="+mn-ea"/>
                      <a:cs typeface="+mn-cs"/>
                    </a:defRPr>
                  </a:pPr>
                  <a:endParaRPr lang="fr-FR"/>
                </a:p>
              </c:txPr>
              <c:showLegendKey val="0"/>
              <c:showVal val="1"/>
              <c:showCatName val="1"/>
              <c:showSerName val="0"/>
              <c:showPercent val="0"/>
              <c:showBubbleSize val="0"/>
              <c:separator>
</c:separator>
              <c:extLst>
                <c:ext xmlns:c15="http://schemas.microsoft.com/office/drawing/2012/chart" uri="{CE6537A1-D6FC-4f65-9D91-7224C49458BB}">
                  <c15:layout>
                    <c:manualLayout>
                      <c:w val="0.39205013072898409"/>
                      <c:h val="0.185569381105187"/>
                    </c:manualLayout>
                  </c15:layout>
                  <c15:dlblFieldTable/>
                  <c15:showDataLabelsRange val="0"/>
                </c:ext>
                <c:ext xmlns:c16="http://schemas.microsoft.com/office/drawing/2014/chart" uri="{C3380CC4-5D6E-409C-BE32-E72D297353CC}">
                  <c16:uniqueId val="{00000007-CDAD-435E-9009-1B8BDDC92669}"/>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fr-FR"/>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Feuil1!$A$2:$A$5</c:f>
              <c:strCache>
                <c:ptCount val="4"/>
                <c:pt idx="0">
                  <c:v>Europe</c:v>
                </c:pt>
                <c:pt idx="1">
                  <c:v>Afrique</c:v>
                </c:pt>
                <c:pt idx="2">
                  <c:v>Asie</c:v>
                </c:pt>
                <c:pt idx="3">
                  <c:v>Amérique, Océanie</c:v>
                </c:pt>
              </c:strCache>
            </c:strRef>
          </c:cat>
          <c:val>
            <c:numRef>
              <c:f>Feuil1!$B$2:$B$5</c:f>
              <c:numCache>
                <c:formatCode>General</c:formatCode>
                <c:ptCount val="4"/>
                <c:pt idx="0">
                  <c:v>33</c:v>
                </c:pt>
                <c:pt idx="1">
                  <c:v>48</c:v>
                </c:pt>
                <c:pt idx="2">
                  <c:v>14</c:v>
                </c:pt>
                <c:pt idx="3">
                  <c:v>6</c:v>
                </c:pt>
              </c:numCache>
            </c:numRef>
          </c:val>
          <c:extLst>
            <c:ext xmlns:c16="http://schemas.microsoft.com/office/drawing/2014/chart" uri="{C3380CC4-5D6E-409C-BE32-E72D297353CC}">
              <c16:uniqueId val="{00000008-CDAD-435E-9009-1B8BDDC9266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797622353376158"/>
          <c:y val="0.171202117656678"/>
          <c:w val="0.72596403000210186"/>
          <c:h val="0.78120511562623496"/>
        </c:manualLayout>
      </c:layout>
      <c:barChart>
        <c:barDir val="bar"/>
        <c:grouping val="stacked"/>
        <c:varyColors val="0"/>
        <c:ser>
          <c:idx val="0"/>
          <c:order val="0"/>
          <c:tx>
            <c:strRef>
              <c:f>'Figure 4'!$C$54</c:f>
              <c:strCache>
                <c:ptCount val="1"/>
                <c:pt idx="0">
                  <c:v>Deux parents immigrés</c:v>
                </c:pt>
              </c:strCache>
            </c:strRef>
          </c:tx>
          <c:spPr>
            <a:solidFill>
              <a:srgbClr val="1951A0"/>
            </a:solidFill>
            <a:ln w="0">
              <a:noFill/>
            </a:ln>
          </c:spPr>
          <c:invertIfNegative val="0"/>
          <c:dLbls>
            <c:spPr>
              <a:noFill/>
              <a:ln>
                <a:noFill/>
              </a:ln>
              <a:effectLst/>
            </c:spPr>
            <c:txPr>
              <a:bodyPr wrap="square"/>
              <a:lstStyle/>
              <a:p>
                <a:pPr>
                  <a:defRPr sz="900" b="0" strike="noStrike" spc="-1">
                    <a:solidFill>
                      <a:srgbClr val="000000"/>
                    </a:solidFill>
                    <a:latin typeface="Arial"/>
                  </a:defRPr>
                </a:pPr>
                <a:endParaRPr lang="fr-FR"/>
              </a:p>
            </c:txPr>
            <c:dLblPos val="ct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multiLvlStrRef>
              <c:f>'Figure 4'!$A$55:$B$65</c:f>
              <c:multiLvlStrCache>
                <c:ptCount val="11"/>
                <c:lvl>
                  <c:pt idx="0">
                    <c:v>Algérie</c:v>
                  </c:pt>
                  <c:pt idx="1">
                    <c:v>Maroc, Tunisie</c:v>
                  </c:pt>
                  <c:pt idx="2">
                    <c:v>Autres pays d'Afrique</c:v>
                  </c:pt>
                  <c:pt idx="3">
                    <c:v>Turquie, Moyen-Orient</c:v>
                  </c:pt>
                  <c:pt idx="4">
                    <c:v>Autres pays d'Asie</c:v>
                  </c:pt>
                  <c:pt idx="5">
                    <c:v>Portugal</c:v>
                  </c:pt>
                  <c:pt idx="6">
                    <c:v>Espagne, Italie</c:v>
                  </c:pt>
                  <c:pt idx="7">
                    <c:v>Autres pays de l'UE27</c:v>
                  </c:pt>
                  <c:pt idx="8">
                    <c:v>Autres pays d'Europe</c:v>
                  </c:pt>
                  <c:pt idx="9">
                    <c:v>Amérique, Océanie</c:v>
                  </c:pt>
                  <c:pt idx="10">
                    <c:v>Ensemble</c:v>
                  </c:pt>
                </c:lvl>
                <c:lvl>
                  <c:pt idx="0">
                    <c:v>Afrique</c:v>
                  </c:pt>
                  <c:pt idx="3">
                    <c:v>Asie</c:v>
                  </c:pt>
                  <c:pt idx="5">
                    <c:v>Europe</c:v>
                  </c:pt>
                  <c:pt idx="9">
                    <c:v> </c:v>
                  </c:pt>
                </c:lvl>
              </c:multiLvlStrCache>
            </c:multiLvlStrRef>
          </c:cat>
          <c:val>
            <c:numRef>
              <c:f>'Figure 4'!$C$55:$C$65</c:f>
              <c:numCache>
                <c:formatCode>General</c:formatCode>
                <c:ptCount val="11"/>
                <c:pt idx="0">
                  <c:v>47.6</c:v>
                </c:pt>
                <c:pt idx="1">
                  <c:v>52.6</c:v>
                </c:pt>
                <c:pt idx="2">
                  <c:v>44.7</c:v>
                </c:pt>
                <c:pt idx="3">
                  <c:v>64.8</c:v>
                </c:pt>
                <c:pt idx="4">
                  <c:v>45.2</c:v>
                </c:pt>
                <c:pt idx="5">
                  <c:v>53.1</c:v>
                </c:pt>
                <c:pt idx="6">
                  <c:v>36.299999999999997</c:v>
                </c:pt>
                <c:pt idx="7">
                  <c:v>22.8</c:v>
                </c:pt>
                <c:pt idx="8">
                  <c:v>30.4</c:v>
                </c:pt>
                <c:pt idx="9">
                  <c:v>26.3</c:v>
                </c:pt>
                <c:pt idx="10" formatCode="#\ ##0.0">
                  <c:v>43.4</c:v>
                </c:pt>
              </c:numCache>
            </c:numRef>
          </c:val>
          <c:extLst>
            <c:ext xmlns:c16="http://schemas.microsoft.com/office/drawing/2014/chart" uri="{C3380CC4-5D6E-409C-BE32-E72D297353CC}">
              <c16:uniqueId val="{00000000-427C-4BFB-B487-DCF8CD45A4F8}"/>
            </c:ext>
          </c:extLst>
        </c:ser>
        <c:ser>
          <c:idx val="1"/>
          <c:order val="1"/>
          <c:tx>
            <c:strRef>
              <c:f>'Figure 4'!$D$54</c:f>
              <c:strCache>
                <c:ptCount val="1"/>
                <c:pt idx="0">
                  <c:v>Un parent immigré</c:v>
                </c:pt>
              </c:strCache>
            </c:strRef>
          </c:tx>
          <c:spPr>
            <a:solidFill>
              <a:srgbClr val="EB617F"/>
            </a:solidFill>
            <a:ln w="0">
              <a:noFill/>
            </a:ln>
          </c:spPr>
          <c:invertIfNegative val="0"/>
          <c:dLbls>
            <c:spPr>
              <a:noFill/>
              <a:ln>
                <a:noFill/>
              </a:ln>
              <a:effectLst/>
            </c:spPr>
            <c:txPr>
              <a:bodyPr wrap="square"/>
              <a:lstStyle/>
              <a:p>
                <a:pPr>
                  <a:defRPr sz="900" b="0" strike="noStrike" spc="-1">
                    <a:solidFill>
                      <a:srgbClr val="000000"/>
                    </a:solidFill>
                    <a:latin typeface="Arial"/>
                  </a:defRPr>
                </a:pPr>
                <a:endParaRPr lang="fr-FR"/>
              </a:p>
            </c:txPr>
            <c:dLblPos val="ct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multiLvlStrRef>
              <c:f>'Figure 4'!$A$55:$B$65</c:f>
              <c:multiLvlStrCache>
                <c:ptCount val="11"/>
                <c:lvl>
                  <c:pt idx="0">
                    <c:v>Algérie</c:v>
                  </c:pt>
                  <c:pt idx="1">
                    <c:v>Maroc, Tunisie</c:v>
                  </c:pt>
                  <c:pt idx="2">
                    <c:v>Autres pays d'Afrique</c:v>
                  </c:pt>
                  <c:pt idx="3">
                    <c:v>Turquie, Moyen-Orient</c:v>
                  </c:pt>
                  <c:pt idx="4">
                    <c:v>Autres pays d'Asie</c:v>
                  </c:pt>
                  <c:pt idx="5">
                    <c:v>Portugal</c:v>
                  </c:pt>
                  <c:pt idx="6">
                    <c:v>Espagne, Italie</c:v>
                  </c:pt>
                  <c:pt idx="7">
                    <c:v>Autres pays de l'UE27</c:v>
                  </c:pt>
                  <c:pt idx="8">
                    <c:v>Autres pays d'Europe</c:v>
                  </c:pt>
                  <c:pt idx="9">
                    <c:v>Amérique, Océanie</c:v>
                  </c:pt>
                  <c:pt idx="10">
                    <c:v>Ensemble</c:v>
                  </c:pt>
                </c:lvl>
                <c:lvl>
                  <c:pt idx="0">
                    <c:v>Afrique</c:v>
                  </c:pt>
                  <c:pt idx="3">
                    <c:v>Asie</c:v>
                  </c:pt>
                  <c:pt idx="5">
                    <c:v>Europe</c:v>
                  </c:pt>
                  <c:pt idx="9">
                    <c:v> </c:v>
                  </c:pt>
                </c:lvl>
              </c:multiLvlStrCache>
            </c:multiLvlStrRef>
          </c:cat>
          <c:val>
            <c:numRef>
              <c:f>'Figure 4'!$D$55:$D$65</c:f>
              <c:numCache>
                <c:formatCode>#\ ##0.0</c:formatCode>
                <c:ptCount val="11"/>
                <c:pt idx="0">
                  <c:v>52.4</c:v>
                </c:pt>
                <c:pt idx="1">
                  <c:v>47.4</c:v>
                </c:pt>
                <c:pt idx="2">
                  <c:v>55.3</c:v>
                </c:pt>
                <c:pt idx="3">
                  <c:v>35.200000000000003</c:v>
                </c:pt>
                <c:pt idx="4">
                  <c:v>54.8</c:v>
                </c:pt>
                <c:pt idx="5">
                  <c:v>46.9</c:v>
                </c:pt>
                <c:pt idx="6">
                  <c:v>63.7</c:v>
                </c:pt>
                <c:pt idx="7">
                  <c:v>77.2</c:v>
                </c:pt>
                <c:pt idx="8">
                  <c:v>69.599999999999994</c:v>
                </c:pt>
                <c:pt idx="9">
                  <c:v>73.7</c:v>
                </c:pt>
                <c:pt idx="10">
                  <c:v>56.6</c:v>
                </c:pt>
              </c:numCache>
            </c:numRef>
          </c:val>
          <c:extLst>
            <c:ext xmlns:c16="http://schemas.microsoft.com/office/drawing/2014/chart" uri="{C3380CC4-5D6E-409C-BE32-E72D297353CC}">
              <c16:uniqueId val="{00000001-427C-4BFB-B487-DCF8CD45A4F8}"/>
            </c:ext>
          </c:extLst>
        </c:ser>
        <c:dLbls>
          <c:showLegendKey val="0"/>
          <c:showVal val="0"/>
          <c:showCatName val="0"/>
          <c:showSerName val="0"/>
          <c:showPercent val="0"/>
          <c:showBubbleSize val="0"/>
        </c:dLbls>
        <c:gapWidth val="150"/>
        <c:overlap val="100"/>
        <c:axId val="83513314"/>
        <c:axId val="6890939"/>
      </c:barChart>
      <c:catAx>
        <c:axId val="83513314"/>
        <c:scaling>
          <c:orientation val="maxMin"/>
        </c:scaling>
        <c:delete val="0"/>
        <c:axPos val="l"/>
        <c:numFmt formatCode="General" sourceLinked="0"/>
        <c:majorTickMark val="none"/>
        <c:minorTickMark val="none"/>
        <c:tickLblPos val="nextTo"/>
        <c:spPr>
          <a:ln w="9360">
            <a:solidFill>
              <a:schemeClr val="tx1"/>
            </a:solidFill>
            <a:round/>
          </a:ln>
        </c:spPr>
        <c:txPr>
          <a:bodyPr/>
          <a:lstStyle/>
          <a:p>
            <a:pPr>
              <a:defRPr sz="1200" b="0" strike="noStrike" spc="-1">
                <a:solidFill>
                  <a:srgbClr val="595959"/>
                </a:solidFill>
                <a:latin typeface="Arial"/>
              </a:defRPr>
            </a:pPr>
            <a:endParaRPr lang="fr-FR"/>
          </a:p>
        </c:txPr>
        <c:crossAx val="6890939"/>
        <c:crosses val="autoZero"/>
        <c:auto val="1"/>
        <c:lblAlgn val="ctr"/>
        <c:lblOffset val="100"/>
        <c:noMultiLvlLbl val="0"/>
      </c:catAx>
      <c:valAx>
        <c:axId val="6890939"/>
        <c:scaling>
          <c:orientation val="minMax"/>
          <c:max val="100"/>
        </c:scaling>
        <c:delete val="0"/>
        <c:axPos val="t"/>
        <c:majorGridlines>
          <c:spPr>
            <a:ln w="9360">
              <a:solidFill>
                <a:srgbClr val="D9D9D9"/>
              </a:solidFill>
              <a:round/>
            </a:ln>
          </c:spPr>
        </c:majorGridlines>
        <c:title>
          <c:tx>
            <c:rich>
              <a:bodyPr rot="0"/>
              <a:lstStyle/>
              <a:p>
                <a:pPr>
                  <a:defRPr lang="fr-FR" sz="900" b="0" strike="noStrike" spc="-1">
                    <a:solidFill>
                      <a:srgbClr val="000000"/>
                    </a:solidFill>
                    <a:latin typeface="Arial"/>
                  </a:defRPr>
                </a:pPr>
                <a:r>
                  <a:rPr lang="fr-FR" sz="900" b="0" strike="noStrike" spc="-1">
                    <a:solidFill>
                      <a:srgbClr val="000000"/>
                    </a:solidFill>
                    <a:latin typeface="Arial"/>
                  </a:rPr>
                  <a:t>en %</a:t>
                </a:r>
              </a:p>
            </c:rich>
          </c:tx>
          <c:layout>
            <c:manualLayout>
              <c:xMode val="edge"/>
              <c:yMode val="edge"/>
              <c:x val="0.92035568065506701"/>
              <c:y val="4.3936279547790301E-2"/>
            </c:manualLayout>
          </c:layout>
          <c:overlay val="0"/>
          <c:spPr>
            <a:noFill/>
            <a:ln w="0">
              <a:noFill/>
            </a:ln>
          </c:spPr>
        </c:title>
        <c:numFmt formatCode="#,##0" sourceLinked="0"/>
        <c:majorTickMark val="none"/>
        <c:minorTickMark val="none"/>
        <c:tickLblPos val="nextTo"/>
        <c:spPr>
          <a:ln w="6480">
            <a:noFill/>
          </a:ln>
        </c:spPr>
        <c:txPr>
          <a:bodyPr/>
          <a:lstStyle/>
          <a:p>
            <a:pPr>
              <a:defRPr sz="900" b="0" strike="noStrike" spc="-1">
                <a:solidFill>
                  <a:srgbClr val="595959"/>
                </a:solidFill>
                <a:latin typeface="Arial"/>
              </a:defRPr>
            </a:pPr>
            <a:endParaRPr lang="fr-FR"/>
          </a:p>
        </c:txPr>
        <c:crossAx val="83513314"/>
        <c:crosses val="autoZero"/>
        <c:crossBetween val="between"/>
      </c:valAx>
      <c:spPr>
        <a:noFill/>
        <a:ln w="0">
          <a:noFill/>
        </a:ln>
      </c:spPr>
    </c:plotArea>
    <c:legend>
      <c:legendPos val="t"/>
      <c:layout/>
      <c:overlay val="0"/>
      <c:spPr>
        <a:noFill/>
        <a:ln w="0">
          <a:noFill/>
        </a:ln>
      </c:spPr>
      <c:txPr>
        <a:bodyPr/>
        <a:lstStyle/>
        <a:p>
          <a:pPr>
            <a:defRPr sz="1200" b="0" strike="noStrike" spc="-1">
              <a:solidFill>
                <a:srgbClr val="595959"/>
              </a:solidFill>
              <a:latin typeface="Arial"/>
            </a:defRPr>
          </a:pPr>
          <a:endParaRPr lang="fr-FR"/>
        </a:p>
      </c:txPr>
    </c:legend>
    <c:plotVisOnly val="1"/>
    <c:dispBlanksAs val="gap"/>
    <c:showDLblsOverMax val="1"/>
  </c:chart>
  <c:spPr>
    <a:solidFill>
      <a:srgbClr val="FFFFFF"/>
    </a:solidFill>
    <a:ln w="9360">
      <a:solidFill>
        <a:srgbClr val="D9D9D9"/>
      </a:solidFill>
      <a:round/>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'données UU Paris'!$L$99</c:f>
              <c:strCache>
                <c:ptCount val="1"/>
                <c:pt idx="0">
                  <c:v>75</c:v>
                </c:pt>
              </c:strCache>
            </c:strRef>
          </c:tx>
          <c:spPr>
            <a:solidFill>
              <a:schemeClr val="accent1"/>
            </a:solidFill>
            <a:ln>
              <a:noFill/>
            </a:ln>
            <a:effectLst/>
          </c:spPr>
          <c:invertIfNegative val="0"/>
          <c:cat>
            <c:strRef>
              <c:f>'données UU Paris'!$M$98:$X$98</c:f>
              <c:strCache>
                <c:ptCount val="12"/>
                <c:pt idx="0">
                  <c:v>G1</c:v>
                </c:pt>
                <c:pt idx="1">
                  <c:v>G1_Euro</c:v>
                </c:pt>
                <c:pt idx="2">
                  <c:v>G1_Non Euro</c:v>
                </c:pt>
                <c:pt idx="3">
                  <c:v>G2</c:v>
                </c:pt>
                <c:pt idx="4">
                  <c:v>G2 Euro</c:v>
                </c:pt>
                <c:pt idx="5">
                  <c:v>G2 Non Euro</c:v>
                </c:pt>
                <c:pt idx="6">
                  <c:v>G2,0</c:v>
                </c:pt>
                <c:pt idx="7">
                  <c:v>G2,0 Euro</c:v>
                </c:pt>
                <c:pt idx="8">
                  <c:v>G2,0 Non Euro</c:v>
                </c:pt>
                <c:pt idx="9">
                  <c:v>G2,5</c:v>
                </c:pt>
                <c:pt idx="10">
                  <c:v>G2,5 Euro</c:v>
                </c:pt>
                <c:pt idx="11">
                  <c:v>G2,5 non Euro</c:v>
                </c:pt>
              </c:strCache>
            </c:strRef>
          </c:cat>
          <c:val>
            <c:numRef>
              <c:f>'données UU Paris'!$M$99:$X$99</c:f>
              <c:numCache>
                <c:formatCode>General</c:formatCode>
                <c:ptCount val="12"/>
                <c:pt idx="0">
                  <c:v>0.24283484240175399</c:v>
                </c:pt>
                <c:pt idx="1">
                  <c:v>6.6759884553835094E-2</c:v>
                </c:pt>
                <c:pt idx="2">
                  <c:v>0.17608917222807899</c:v>
                </c:pt>
                <c:pt idx="3">
                  <c:v>0.41094466257839402</c:v>
                </c:pt>
                <c:pt idx="4">
                  <c:v>8.2122482492314505E-2</c:v>
                </c:pt>
                <c:pt idx="5">
                  <c:v>0.32881613679496302</c:v>
                </c:pt>
                <c:pt idx="6">
                  <c:v>0.14827950831612299</c:v>
                </c:pt>
                <c:pt idx="7">
                  <c:v>1.5852938888923699E-2</c:v>
                </c:pt>
                <c:pt idx="8">
                  <c:v>0.12630001755998199</c:v>
                </c:pt>
                <c:pt idx="9">
                  <c:v>0.26266515426227099</c:v>
                </c:pt>
                <c:pt idx="10">
                  <c:v>6.626954360339081E-2</c:v>
                </c:pt>
                <c:pt idx="11">
                  <c:v>0.20251611923498103</c:v>
                </c:pt>
              </c:numCache>
            </c:numRef>
          </c:val>
          <c:extLst>
            <c:ext xmlns:c16="http://schemas.microsoft.com/office/drawing/2014/chart" uri="{C3380CC4-5D6E-409C-BE32-E72D297353CC}">
              <c16:uniqueId val="{00000000-5EBA-419A-9B84-4F076443D828}"/>
            </c:ext>
          </c:extLst>
        </c:ser>
        <c:ser>
          <c:idx val="1"/>
          <c:order val="1"/>
          <c:tx>
            <c:strRef>
              <c:f>'données UU Paris'!$L$100</c:f>
              <c:strCache>
                <c:ptCount val="1"/>
                <c:pt idx="0">
                  <c:v>92</c:v>
                </c:pt>
              </c:strCache>
            </c:strRef>
          </c:tx>
          <c:spPr>
            <a:solidFill>
              <a:schemeClr val="accent2"/>
            </a:solidFill>
            <a:ln>
              <a:noFill/>
            </a:ln>
            <a:effectLst/>
          </c:spPr>
          <c:invertIfNegative val="0"/>
          <c:cat>
            <c:strRef>
              <c:f>'données UU Paris'!$M$98:$X$98</c:f>
              <c:strCache>
                <c:ptCount val="12"/>
                <c:pt idx="0">
                  <c:v>G1</c:v>
                </c:pt>
                <c:pt idx="1">
                  <c:v>G1_Euro</c:v>
                </c:pt>
                <c:pt idx="2">
                  <c:v>G1_Non Euro</c:v>
                </c:pt>
                <c:pt idx="3">
                  <c:v>G2</c:v>
                </c:pt>
                <c:pt idx="4">
                  <c:v>G2 Euro</c:v>
                </c:pt>
                <c:pt idx="5">
                  <c:v>G2 Non Euro</c:v>
                </c:pt>
                <c:pt idx="6">
                  <c:v>G2,0</c:v>
                </c:pt>
                <c:pt idx="7">
                  <c:v>G2,0 Euro</c:v>
                </c:pt>
                <c:pt idx="8">
                  <c:v>G2,0 Non Euro</c:v>
                </c:pt>
                <c:pt idx="9">
                  <c:v>G2,5</c:v>
                </c:pt>
                <c:pt idx="10">
                  <c:v>G2,5 Euro</c:v>
                </c:pt>
                <c:pt idx="11">
                  <c:v>G2,5 non Euro</c:v>
                </c:pt>
              </c:strCache>
            </c:strRef>
          </c:cat>
          <c:val>
            <c:numRef>
              <c:f>'données UU Paris'!$M$100:$X$100</c:f>
              <c:numCache>
                <c:formatCode>General</c:formatCode>
                <c:ptCount val="12"/>
                <c:pt idx="0">
                  <c:v>0.25219837040495402</c:v>
                </c:pt>
                <c:pt idx="1">
                  <c:v>5.2722960020182202E-2</c:v>
                </c:pt>
                <c:pt idx="2">
                  <c:v>0.19926095479216899</c:v>
                </c:pt>
                <c:pt idx="3">
                  <c:v>0.386387365043942</c:v>
                </c:pt>
                <c:pt idx="4">
                  <c:v>6.5307820320429005E-2</c:v>
                </c:pt>
                <c:pt idx="5">
                  <c:v>0.320575888109151</c:v>
                </c:pt>
                <c:pt idx="6">
                  <c:v>0.141742514385573</c:v>
                </c:pt>
                <c:pt idx="7">
                  <c:v>1.45247804855106E-2</c:v>
                </c:pt>
                <c:pt idx="8">
                  <c:v>0.122026486617201</c:v>
                </c:pt>
                <c:pt idx="9">
                  <c:v>0.244644850658369</c:v>
                </c:pt>
                <c:pt idx="10">
                  <c:v>5.0783039834918407E-2</c:v>
                </c:pt>
                <c:pt idx="11">
                  <c:v>0.19854940149194999</c:v>
                </c:pt>
              </c:numCache>
            </c:numRef>
          </c:val>
          <c:extLst>
            <c:ext xmlns:c16="http://schemas.microsoft.com/office/drawing/2014/chart" uri="{C3380CC4-5D6E-409C-BE32-E72D297353CC}">
              <c16:uniqueId val="{00000001-5EBA-419A-9B84-4F076443D828}"/>
            </c:ext>
          </c:extLst>
        </c:ser>
        <c:ser>
          <c:idx val="2"/>
          <c:order val="2"/>
          <c:tx>
            <c:strRef>
              <c:f>'données UU Paris'!$L$101</c:f>
              <c:strCache>
                <c:ptCount val="1"/>
                <c:pt idx="0">
                  <c:v>93</c:v>
                </c:pt>
              </c:strCache>
            </c:strRef>
          </c:tx>
          <c:spPr>
            <a:solidFill>
              <a:schemeClr val="accent3"/>
            </a:solidFill>
            <a:ln>
              <a:noFill/>
            </a:ln>
            <a:effectLst/>
          </c:spPr>
          <c:invertIfNegative val="0"/>
          <c:cat>
            <c:strRef>
              <c:f>'données UU Paris'!$M$98:$X$98</c:f>
              <c:strCache>
                <c:ptCount val="12"/>
                <c:pt idx="0">
                  <c:v>G1</c:v>
                </c:pt>
                <c:pt idx="1">
                  <c:v>G1_Euro</c:v>
                </c:pt>
                <c:pt idx="2">
                  <c:v>G1_Non Euro</c:v>
                </c:pt>
                <c:pt idx="3">
                  <c:v>G2</c:v>
                </c:pt>
                <c:pt idx="4">
                  <c:v>G2 Euro</c:v>
                </c:pt>
                <c:pt idx="5">
                  <c:v>G2 Non Euro</c:v>
                </c:pt>
                <c:pt idx="6">
                  <c:v>G2,0</c:v>
                </c:pt>
                <c:pt idx="7">
                  <c:v>G2,0 Euro</c:v>
                </c:pt>
                <c:pt idx="8">
                  <c:v>G2,0 Non Euro</c:v>
                </c:pt>
                <c:pt idx="9">
                  <c:v>G2,5</c:v>
                </c:pt>
                <c:pt idx="10">
                  <c:v>G2,5 Euro</c:v>
                </c:pt>
                <c:pt idx="11">
                  <c:v>G2,5 non Euro</c:v>
                </c:pt>
              </c:strCache>
            </c:strRef>
          </c:cat>
          <c:val>
            <c:numRef>
              <c:f>'données UU Paris'!$M$101:$X$101</c:f>
              <c:numCache>
                <c:formatCode>General</c:formatCode>
                <c:ptCount val="12"/>
                <c:pt idx="0">
                  <c:v>0.43471381874949699</c:v>
                </c:pt>
                <c:pt idx="1">
                  <c:v>6.6729668041448698E-2</c:v>
                </c:pt>
                <c:pt idx="2">
                  <c:v>0.36758956193897102</c:v>
                </c:pt>
                <c:pt idx="3">
                  <c:v>0.62810512452311396</c:v>
                </c:pt>
                <c:pt idx="4">
                  <c:v>6.8943538600227505E-2</c:v>
                </c:pt>
                <c:pt idx="5">
                  <c:v>0.55845571754993195</c:v>
                </c:pt>
                <c:pt idx="6">
                  <c:v>0.29581947066032899</c:v>
                </c:pt>
                <c:pt idx="7">
                  <c:v>2.4471152492051E-2</c:v>
                </c:pt>
                <c:pt idx="8">
                  <c:v>0.26670262408412998</c:v>
                </c:pt>
                <c:pt idx="9">
                  <c:v>0.33228565386278497</c:v>
                </c:pt>
                <c:pt idx="10">
                  <c:v>4.4472386108176505E-2</c:v>
                </c:pt>
                <c:pt idx="11">
                  <c:v>0.29175309346580197</c:v>
                </c:pt>
              </c:numCache>
            </c:numRef>
          </c:val>
          <c:extLst>
            <c:ext xmlns:c16="http://schemas.microsoft.com/office/drawing/2014/chart" uri="{C3380CC4-5D6E-409C-BE32-E72D297353CC}">
              <c16:uniqueId val="{00000002-5EBA-419A-9B84-4F076443D828}"/>
            </c:ext>
          </c:extLst>
        </c:ser>
        <c:ser>
          <c:idx val="3"/>
          <c:order val="3"/>
          <c:tx>
            <c:strRef>
              <c:f>'données UU Paris'!$L$102</c:f>
              <c:strCache>
                <c:ptCount val="1"/>
                <c:pt idx="0">
                  <c:v>94</c:v>
                </c:pt>
              </c:strCache>
            </c:strRef>
          </c:tx>
          <c:spPr>
            <a:solidFill>
              <a:schemeClr val="accent4"/>
            </a:solidFill>
            <a:ln>
              <a:noFill/>
            </a:ln>
            <a:effectLst/>
          </c:spPr>
          <c:invertIfNegative val="0"/>
          <c:cat>
            <c:strRef>
              <c:f>'données UU Paris'!$M$98:$X$98</c:f>
              <c:strCache>
                <c:ptCount val="12"/>
                <c:pt idx="0">
                  <c:v>G1</c:v>
                </c:pt>
                <c:pt idx="1">
                  <c:v>G1_Euro</c:v>
                </c:pt>
                <c:pt idx="2">
                  <c:v>G1_Non Euro</c:v>
                </c:pt>
                <c:pt idx="3">
                  <c:v>G2</c:v>
                </c:pt>
                <c:pt idx="4">
                  <c:v>G2 Euro</c:v>
                </c:pt>
                <c:pt idx="5">
                  <c:v>G2 Non Euro</c:v>
                </c:pt>
                <c:pt idx="6">
                  <c:v>G2,0</c:v>
                </c:pt>
                <c:pt idx="7">
                  <c:v>G2,0 Euro</c:v>
                </c:pt>
                <c:pt idx="8">
                  <c:v>G2,0 Non Euro</c:v>
                </c:pt>
                <c:pt idx="9">
                  <c:v>G2,5</c:v>
                </c:pt>
                <c:pt idx="10">
                  <c:v>G2,5 Euro</c:v>
                </c:pt>
                <c:pt idx="11">
                  <c:v>G2,5 non Euro</c:v>
                </c:pt>
              </c:strCache>
            </c:strRef>
          </c:cat>
          <c:val>
            <c:numRef>
              <c:f>'données UU Paris'!$M$102:$X$102</c:f>
              <c:numCache>
                <c:formatCode>General</c:formatCode>
                <c:ptCount val="12"/>
                <c:pt idx="0">
                  <c:v>0.29930925438021899</c:v>
                </c:pt>
                <c:pt idx="1">
                  <c:v>6.0935764105571097E-2</c:v>
                </c:pt>
                <c:pt idx="2">
                  <c:v>0.23645570821583201</c:v>
                </c:pt>
                <c:pt idx="3">
                  <c:v>0.47313541399148901</c:v>
                </c:pt>
                <c:pt idx="4">
                  <c:v>7.10902452186183E-2</c:v>
                </c:pt>
                <c:pt idx="5">
                  <c:v>0.39827247599083798</c:v>
                </c:pt>
                <c:pt idx="6">
                  <c:v>0.19631434252195601</c:v>
                </c:pt>
                <c:pt idx="7">
                  <c:v>2.0525131782987899E-2</c:v>
                </c:pt>
                <c:pt idx="8">
                  <c:v>0.16978880772550201</c:v>
                </c:pt>
                <c:pt idx="9">
                  <c:v>0.276821071469533</c:v>
                </c:pt>
                <c:pt idx="10">
                  <c:v>5.0565113435630402E-2</c:v>
                </c:pt>
                <c:pt idx="11">
                  <c:v>0.22848366826533598</c:v>
                </c:pt>
              </c:numCache>
            </c:numRef>
          </c:val>
          <c:extLst>
            <c:ext xmlns:c16="http://schemas.microsoft.com/office/drawing/2014/chart" uri="{C3380CC4-5D6E-409C-BE32-E72D297353CC}">
              <c16:uniqueId val="{00000003-5EBA-419A-9B84-4F076443D828}"/>
            </c:ext>
          </c:extLst>
        </c:ser>
        <c:dLbls>
          <c:showLegendKey val="0"/>
          <c:showVal val="0"/>
          <c:showCatName val="0"/>
          <c:showSerName val="0"/>
          <c:showPercent val="0"/>
          <c:showBubbleSize val="0"/>
        </c:dLbls>
        <c:gapWidth val="219"/>
        <c:overlap val="-27"/>
        <c:axId val="1009574704"/>
        <c:axId val="1009564720"/>
      </c:barChart>
      <c:catAx>
        <c:axId val="100957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crossAx val="1009564720"/>
        <c:crosses val="autoZero"/>
        <c:auto val="1"/>
        <c:lblAlgn val="ctr"/>
        <c:lblOffset val="100"/>
        <c:noMultiLvlLbl val="0"/>
      </c:catAx>
      <c:valAx>
        <c:axId val="1009564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00957470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'données UU Paris'!$L$87</c:f>
              <c:strCache>
                <c:ptCount val="1"/>
                <c:pt idx="0">
                  <c:v>75</c:v>
                </c:pt>
              </c:strCache>
            </c:strRef>
          </c:tx>
          <c:spPr>
            <a:solidFill>
              <a:schemeClr val="accent1"/>
            </a:solidFill>
            <a:ln>
              <a:noFill/>
            </a:ln>
            <a:effectLst/>
          </c:spPr>
          <c:invertIfNegative val="0"/>
          <c:cat>
            <c:strRef>
              <c:f>'données UU Paris'!$M$86:$X$86</c:f>
              <c:strCache>
                <c:ptCount val="12"/>
                <c:pt idx="0">
                  <c:v>G1</c:v>
                </c:pt>
                <c:pt idx="1">
                  <c:v>G1_Euro</c:v>
                </c:pt>
                <c:pt idx="2">
                  <c:v>G1_Non Euro</c:v>
                </c:pt>
                <c:pt idx="3">
                  <c:v>G2</c:v>
                </c:pt>
                <c:pt idx="4">
                  <c:v>G2 Euro</c:v>
                </c:pt>
                <c:pt idx="5">
                  <c:v>G2 Non Euro</c:v>
                </c:pt>
                <c:pt idx="6">
                  <c:v>G2,0</c:v>
                </c:pt>
                <c:pt idx="7">
                  <c:v>G2,0 Euro</c:v>
                </c:pt>
                <c:pt idx="8">
                  <c:v>G2,0 Non Euro</c:v>
                </c:pt>
                <c:pt idx="9">
                  <c:v>G2,5</c:v>
                </c:pt>
                <c:pt idx="10">
                  <c:v>G2,5 Euro</c:v>
                </c:pt>
                <c:pt idx="11">
                  <c:v>G2,5 non Euro</c:v>
                </c:pt>
              </c:strCache>
            </c:strRef>
          </c:cat>
          <c:val>
            <c:numRef>
              <c:f>'données UU Paris'!$M$87:$X$87</c:f>
              <c:numCache>
                <c:formatCode>General</c:formatCode>
                <c:ptCount val="12"/>
                <c:pt idx="0">
                  <c:v>6.5665583668707117E-2</c:v>
                </c:pt>
                <c:pt idx="1">
                  <c:v>-6.8235266951385071E-2</c:v>
                </c:pt>
                <c:pt idx="2">
                  <c:v>0.12733164329677166</c:v>
                </c:pt>
                <c:pt idx="3">
                  <c:v>3.4482367810091008E-2</c:v>
                </c:pt>
                <c:pt idx="4">
                  <c:v>-6.6200715058708642E-2</c:v>
                </c:pt>
                <c:pt idx="5">
                  <c:v>6.3128616712225402E-2</c:v>
                </c:pt>
                <c:pt idx="6">
                  <c:v>-0.14590593110936256</c:v>
                </c:pt>
                <c:pt idx="7">
                  <c:v>-0.45351739514039374</c:v>
                </c:pt>
                <c:pt idx="8">
                  <c:v>-9.0716703874954716E-2</c:v>
                </c:pt>
                <c:pt idx="9">
                  <c:v>0.1745188979689147</c:v>
                </c:pt>
                <c:pt idx="10">
                  <c:v>0.12444332599037745</c:v>
                </c:pt>
                <c:pt idx="11">
                  <c:v>0.18854185204694479</c:v>
                </c:pt>
              </c:numCache>
            </c:numRef>
          </c:val>
          <c:extLst>
            <c:ext xmlns:c16="http://schemas.microsoft.com/office/drawing/2014/chart" uri="{C3380CC4-5D6E-409C-BE32-E72D297353CC}">
              <c16:uniqueId val="{00000000-45CA-4E64-8425-D1D207D288B7}"/>
            </c:ext>
          </c:extLst>
        </c:ser>
        <c:ser>
          <c:idx val="1"/>
          <c:order val="1"/>
          <c:tx>
            <c:strRef>
              <c:f>'données UU Paris'!$L$88</c:f>
              <c:strCache>
                <c:ptCount val="1"/>
                <c:pt idx="0">
                  <c:v>92</c:v>
                </c:pt>
              </c:strCache>
            </c:strRef>
          </c:tx>
          <c:spPr>
            <a:solidFill>
              <a:schemeClr val="accent2"/>
            </a:solidFill>
            <a:ln>
              <a:noFill/>
            </a:ln>
            <a:effectLst/>
          </c:spPr>
          <c:invertIfNegative val="0"/>
          <c:cat>
            <c:strRef>
              <c:f>'données UU Paris'!$M$86:$X$86</c:f>
              <c:strCache>
                <c:ptCount val="12"/>
                <c:pt idx="0">
                  <c:v>G1</c:v>
                </c:pt>
                <c:pt idx="1">
                  <c:v>G1_Euro</c:v>
                </c:pt>
                <c:pt idx="2">
                  <c:v>G1_Non Euro</c:v>
                </c:pt>
                <c:pt idx="3">
                  <c:v>G2</c:v>
                </c:pt>
                <c:pt idx="4">
                  <c:v>G2 Euro</c:v>
                </c:pt>
                <c:pt idx="5">
                  <c:v>G2 Non Euro</c:v>
                </c:pt>
                <c:pt idx="6">
                  <c:v>G2,0</c:v>
                </c:pt>
                <c:pt idx="7">
                  <c:v>G2,0 Euro</c:v>
                </c:pt>
                <c:pt idx="8">
                  <c:v>G2,0 Non Euro</c:v>
                </c:pt>
                <c:pt idx="9">
                  <c:v>G2,5</c:v>
                </c:pt>
                <c:pt idx="10">
                  <c:v>G2,5 Euro</c:v>
                </c:pt>
                <c:pt idx="11">
                  <c:v>G2,5 non Euro</c:v>
                </c:pt>
              </c:strCache>
            </c:strRef>
          </c:cat>
          <c:val>
            <c:numRef>
              <c:f>'données UU Paris'!$M$88:$X$88</c:f>
              <c:numCache>
                <c:formatCode>General</c:formatCode>
                <c:ptCount val="12"/>
                <c:pt idx="0">
                  <c:v>0.33233651364347716</c:v>
                </c:pt>
                <c:pt idx="1">
                  <c:v>-0.1124449226969418</c:v>
                </c:pt>
                <c:pt idx="2">
                  <c:v>0.53416064061156621</c:v>
                </c:pt>
                <c:pt idx="3">
                  <c:v>0.19862291889551981</c:v>
                </c:pt>
                <c:pt idx="4">
                  <c:v>-0.15198993301716199</c:v>
                </c:pt>
                <c:pt idx="5">
                  <c:v>0.30667471082152475</c:v>
                </c:pt>
                <c:pt idx="6">
                  <c:v>8.903256960841488E-3</c:v>
                </c:pt>
                <c:pt idx="7">
                  <c:v>-0.39228315278674653</c:v>
                </c:pt>
                <c:pt idx="8">
                  <c:v>7.8124039074151455E-2</c:v>
                </c:pt>
                <c:pt idx="9">
                  <c:v>0.34518017661015915</c:v>
                </c:pt>
                <c:pt idx="10">
                  <c:v>-4.3858125405448666E-2</c:v>
                </c:pt>
                <c:pt idx="11">
                  <c:v>0.50241965513805509</c:v>
                </c:pt>
              </c:numCache>
            </c:numRef>
          </c:val>
          <c:extLst>
            <c:ext xmlns:c16="http://schemas.microsoft.com/office/drawing/2014/chart" uri="{C3380CC4-5D6E-409C-BE32-E72D297353CC}">
              <c16:uniqueId val="{00000001-45CA-4E64-8425-D1D207D288B7}"/>
            </c:ext>
          </c:extLst>
        </c:ser>
        <c:ser>
          <c:idx val="2"/>
          <c:order val="2"/>
          <c:tx>
            <c:strRef>
              <c:f>'données UU Paris'!$L$89</c:f>
              <c:strCache>
                <c:ptCount val="1"/>
                <c:pt idx="0">
                  <c:v>93</c:v>
                </c:pt>
              </c:strCache>
            </c:strRef>
          </c:tx>
          <c:spPr>
            <a:solidFill>
              <a:schemeClr val="accent3"/>
            </a:solidFill>
            <a:ln>
              <a:noFill/>
            </a:ln>
            <a:effectLst/>
          </c:spPr>
          <c:invertIfNegative val="0"/>
          <c:cat>
            <c:strRef>
              <c:f>'données UU Paris'!$M$86:$X$86</c:f>
              <c:strCache>
                <c:ptCount val="12"/>
                <c:pt idx="0">
                  <c:v>G1</c:v>
                </c:pt>
                <c:pt idx="1">
                  <c:v>G1_Euro</c:v>
                </c:pt>
                <c:pt idx="2">
                  <c:v>G1_Non Euro</c:v>
                </c:pt>
                <c:pt idx="3">
                  <c:v>G2</c:v>
                </c:pt>
                <c:pt idx="4">
                  <c:v>G2 Euro</c:v>
                </c:pt>
                <c:pt idx="5">
                  <c:v>G2 Non Euro</c:v>
                </c:pt>
                <c:pt idx="6">
                  <c:v>G2,0</c:v>
                </c:pt>
                <c:pt idx="7">
                  <c:v>G2,0 Euro</c:v>
                </c:pt>
                <c:pt idx="8">
                  <c:v>G2,0 Non Euro</c:v>
                </c:pt>
                <c:pt idx="9">
                  <c:v>G2,5</c:v>
                </c:pt>
                <c:pt idx="10">
                  <c:v>G2,5 Euro</c:v>
                </c:pt>
                <c:pt idx="11">
                  <c:v>G2,5 non Euro</c:v>
                </c:pt>
              </c:strCache>
            </c:strRef>
          </c:cat>
          <c:val>
            <c:numRef>
              <c:f>'données UU Paris'!$M$89:$X$89</c:f>
              <c:numCache>
                <c:formatCode>General</c:formatCode>
                <c:ptCount val="12"/>
                <c:pt idx="0">
                  <c:v>0.43073075990684756</c:v>
                </c:pt>
                <c:pt idx="1">
                  <c:v>-0.13825870800439657</c:v>
                </c:pt>
                <c:pt idx="2">
                  <c:v>0.62357738974539856</c:v>
                </c:pt>
                <c:pt idx="3">
                  <c:v>0.24404610538805446</c:v>
                </c:pt>
                <c:pt idx="4">
                  <c:v>-0.20384795677561859</c:v>
                </c:pt>
                <c:pt idx="5">
                  <c:v>0.33511860144677991</c:v>
                </c:pt>
                <c:pt idx="6">
                  <c:v>6.3371261795766312E-2</c:v>
                </c:pt>
                <c:pt idx="7">
                  <c:v>-0.33784523191589044</c:v>
                </c:pt>
                <c:pt idx="8">
                  <c:v>0.12982871627592646</c:v>
                </c:pt>
                <c:pt idx="9">
                  <c:v>0.46575872935119672</c:v>
                </c:pt>
                <c:pt idx="10">
                  <c:v>-0.10408553155269668</c:v>
                </c:pt>
                <c:pt idx="11">
                  <c:v>0.60105149762455679</c:v>
                </c:pt>
              </c:numCache>
            </c:numRef>
          </c:val>
          <c:extLst>
            <c:ext xmlns:c16="http://schemas.microsoft.com/office/drawing/2014/chart" uri="{C3380CC4-5D6E-409C-BE32-E72D297353CC}">
              <c16:uniqueId val="{00000002-45CA-4E64-8425-D1D207D288B7}"/>
            </c:ext>
          </c:extLst>
        </c:ser>
        <c:ser>
          <c:idx val="3"/>
          <c:order val="3"/>
          <c:tx>
            <c:strRef>
              <c:f>'données UU Paris'!$L$90</c:f>
              <c:strCache>
                <c:ptCount val="1"/>
                <c:pt idx="0">
                  <c:v>94</c:v>
                </c:pt>
              </c:strCache>
            </c:strRef>
          </c:tx>
          <c:spPr>
            <a:solidFill>
              <a:schemeClr val="accent4"/>
            </a:solidFill>
            <a:ln>
              <a:noFill/>
            </a:ln>
            <a:effectLst/>
          </c:spPr>
          <c:invertIfNegative val="0"/>
          <c:cat>
            <c:strRef>
              <c:f>'données UU Paris'!$M$86:$X$86</c:f>
              <c:strCache>
                <c:ptCount val="12"/>
                <c:pt idx="0">
                  <c:v>G1</c:v>
                </c:pt>
                <c:pt idx="1">
                  <c:v>G1_Euro</c:v>
                </c:pt>
                <c:pt idx="2">
                  <c:v>G1_Non Euro</c:v>
                </c:pt>
                <c:pt idx="3">
                  <c:v>G2</c:v>
                </c:pt>
                <c:pt idx="4">
                  <c:v>G2 Euro</c:v>
                </c:pt>
                <c:pt idx="5">
                  <c:v>G2 Non Euro</c:v>
                </c:pt>
                <c:pt idx="6">
                  <c:v>G2,0</c:v>
                </c:pt>
                <c:pt idx="7">
                  <c:v>G2,0 Euro</c:v>
                </c:pt>
                <c:pt idx="8">
                  <c:v>G2,0 Non Euro</c:v>
                </c:pt>
                <c:pt idx="9">
                  <c:v>G2,5</c:v>
                </c:pt>
                <c:pt idx="10">
                  <c:v>G2,5 Euro</c:v>
                </c:pt>
                <c:pt idx="11">
                  <c:v>G2,5 non Euro</c:v>
                </c:pt>
              </c:strCache>
            </c:strRef>
          </c:cat>
          <c:val>
            <c:numRef>
              <c:f>'données UU Paris'!$M$90:$X$90</c:f>
              <c:numCache>
                <c:formatCode>General</c:formatCode>
                <c:ptCount val="12"/>
                <c:pt idx="0">
                  <c:v>0.45548110454246304</c:v>
                </c:pt>
                <c:pt idx="1">
                  <c:v>-0.1550344170699148</c:v>
                </c:pt>
                <c:pt idx="2">
                  <c:v>0.77088390585382749</c:v>
                </c:pt>
                <c:pt idx="3">
                  <c:v>0.33771584973235486</c:v>
                </c:pt>
                <c:pt idx="4">
                  <c:v>-0.20898578295563228</c:v>
                </c:pt>
                <c:pt idx="5">
                  <c:v>0.50965129799728459</c:v>
                </c:pt>
                <c:pt idx="6">
                  <c:v>0.14202445239633146</c:v>
                </c:pt>
                <c:pt idx="7">
                  <c:v>-0.41553017002227466</c:v>
                </c:pt>
                <c:pt idx="8">
                  <c:v>0.28657071364712355</c:v>
                </c:pt>
                <c:pt idx="9">
                  <c:v>0.52276257826465633</c:v>
                </c:pt>
                <c:pt idx="10">
                  <c:v>-7.6516420804488977E-2</c:v>
                </c:pt>
                <c:pt idx="11">
                  <c:v>0.73293928311686973</c:v>
                </c:pt>
              </c:numCache>
            </c:numRef>
          </c:val>
          <c:extLst>
            <c:ext xmlns:c16="http://schemas.microsoft.com/office/drawing/2014/chart" uri="{C3380CC4-5D6E-409C-BE32-E72D297353CC}">
              <c16:uniqueId val="{00000003-45CA-4E64-8425-D1D207D288B7}"/>
            </c:ext>
          </c:extLst>
        </c:ser>
        <c:dLbls>
          <c:showLegendKey val="0"/>
          <c:showVal val="0"/>
          <c:showCatName val="0"/>
          <c:showSerName val="0"/>
          <c:showPercent val="0"/>
          <c:showBubbleSize val="0"/>
        </c:dLbls>
        <c:gapWidth val="219"/>
        <c:overlap val="-27"/>
        <c:axId val="1009574288"/>
        <c:axId val="1009576784"/>
      </c:barChart>
      <c:catAx>
        <c:axId val="1009574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crossAx val="1009576784"/>
        <c:crosses val="autoZero"/>
        <c:auto val="1"/>
        <c:lblAlgn val="ctr"/>
        <c:lblOffset val="100"/>
        <c:noMultiLvlLbl val="0"/>
      </c:catAx>
      <c:valAx>
        <c:axId val="1009576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00957428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'iris chômage'!$I$24</c:f>
              <c:strCache>
                <c:ptCount val="1"/>
                <c:pt idx="0">
                  <c:v>migrants</c:v>
                </c:pt>
              </c:strCache>
            </c:strRef>
          </c:tx>
          <c:spPr>
            <a:solidFill>
              <a:schemeClr val="accent1"/>
            </a:solidFill>
            <a:ln>
              <a:noFill/>
            </a:ln>
            <a:effectLst/>
          </c:spPr>
          <c:invertIfNegative val="0"/>
          <c:cat>
            <c:strRef>
              <c:f>'iris chômage'!$J$23:$Q$23</c:f>
              <c:strCache>
                <c:ptCount val="8"/>
                <c:pt idx="0">
                  <c:v>Majoritaire</c:v>
                </c:pt>
                <c:pt idx="1">
                  <c:v>Dom</c:v>
                </c:pt>
                <c:pt idx="2">
                  <c:v>Maghreb</c:v>
                </c:pt>
                <c:pt idx="3">
                  <c:v>Afrique subsaharienne</c:v>
                </c:pt>
                <c:pt idx="4">
                  <c:v>Asie</c:v>
                </c:pt>
                <c:pt idx="5">
                  <c:v>Turquie</c:v>
                </c:pt>
                <c:pt idx="6">
                  <c:v>Europe Sud</c:v>
                </c:pt>
                <c:pt idx="7">
                  <c:v>UE27</c:v>
                </c:pt>
              </c:strCache>
            </c:strRef>
          </c:cat>
          <c:val>
            <c:numRef>
              <c:f>'iris chômage'!$J$24:$Q$24</c:f>
              <c:numCache>
                <c:formatCode>General</c:formatCode>
                <c:ptCount val="8"/>
                <c:pt idx="0">
                  <c:v>7</c:v>
                </c:pt>
                <c:pt idx="1">
                  <c:v>16</c:v>
                </c:pt>
                <c:pt idx="2">
                  <c:v>31</c:v>
                </c:pt>
                <c:pt idx="3">
                  <c:v>24</c:v>
                </c:pt>
                <c:pt idx="4">
                  <c:v>14</c:v>
                </c:pt>
                <c:pt idx="5">
                  <c:v>26</c:v>
                </c:pt>
                <c:pt idx="6">
                  <c:v>9</c:v>
                </c:pt>
                <c:pt idx="7">
                  <c:v>6</c:v>
                </c:pt>
              </c:numCache>
            </c:numRef>
          </c:val>
          <c:extLst>
            <c:ext xmlns:c16="http://schemas.microsoft.com/office/drawing/2014/chart" uri="{C3380CC4-5D6E-409C-BE32-E72D297353CC}">
              <c16:uniqueId val="{00000000-9C5B-4A1D-8EEF-5949B5F0B372}"/>
            </c:ext>
          </c:extLst>
        </c:ser>
        <c:ser>
          <c:idx val="1"/>
          <c:order val="1"/>
          <c:tx>
            <c:strRef>
              <c:f>'iris chômage'!$I$25</c:f>
              <c:strCache>
                <c:ptCount val="1"/>
                <c:pt idx="0">
                  <c:v>descendants</c:v>
                </c:pt>
              </c:strCache>
            </c:strRef>
          </c:tx>
          <c:spPr>
            <a:solidFill>
              <a:schemeClr val="accent2"/>
            </a:solidFill>
            <a:ln>
              <a:noFill/>
            </a:ln>
            <a:effectLst/>
          </c:spPr>
          <c:invertIfNegative val="0"/>
          <c:cat>
            <c:strRef>
              <c:f>'iris chômage'!$J$23:$Q$23</c:f>
              <c:strCache>
                <c:ptCount val="8"/>
                <c:pt idx="0">
                  <c:v>Majoritaire</c:v>
                </c:pt>
                <c:pt idx="1">
                  <c:v>Dom</c:v>
                </c:pt>
                <c:pt idx="2">
                  <c:v>Maghreb</c:v>
                </c:pt>
                <c:pt idx="3">
                  <c:v>Afrique subsaharienne</c:v>
                </c:pt>
                <c:pt idx="4">
                  <c:v>Asie</c:v>
                </c:pt>
                <c:pt idx="5">
                  <c:v>Turquie</c:v>
                </c:pt>
                <c:pt idx="6">
                  <c:v>Europe Sud</c:v>
                </c:pt>
                <c:pt idx="7">
                  <c:v>UE27</c:v>
                </c:pt>
              </c:strCache>
            </c:strRef>
          </c:cat>
          <c:val>
            <c:numRef>
              <c:f>'iris chômage'!$J$25:$Q$25</c:f>
              <c:numCache>
                <c:formatCode>General</c:formatCode>
                <c:ptCount val="8"/>
                <c:pt idx="1">
                  <c:v>10</c:v>
                </c:pt>
                <c:pt idx="2">
                  <c:v>22</c:v>
                </c:pt>
                <c:pt idx="3">
                  <c:v>25</c:v>
                </c:pt>
                <c:pt idx="4">
                  <c:v>11</c:v>
                </c:pt>
                <c:pt idx="5">
                  <c:v>19</c:v>
                </c:pt>
                <c:pt idx="6">
                  <c:v>6</c:v>
                </c:pt>
                <c:pt idx="7">
                  <c:v>14</c:v>
                </c:pt>
              </c:numCache>
            </c:numRef>
          </c:val>
          <c:extLst>
            <c:ext xmlns:c16="http://schemas.microsoft.com/office/drawing/2014/chart" uri="{C3380CC4-5D6E-409C-BE32-E72D297353CC}">
              <c16:uniqueId val="{00000001-9C5B-4A1D-8EEF-5949B5F0B372}"/>
            </c:ext>
          </c:extLst>
        </c:ser>
        <c:dLbls>
          <c:showLegendKey val="0"/>
          <c:showVal val="0"/>
          <c:showCatName val="0"/>
          <c:showSerName val="0"/>
          <c:showPercent val="0"/>
          <c:showBubbleSize val="0"/>
        </c:dLbls>
        <c:gapWidth val="182"/>
        <c:axId val="1691740784"/>
        <c:axId val="1691738704"/>
      </c:barChart>
      <c:catAx>
        <c:axId val="1691740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crossAx val="1691738704"/>
        <c:crosses val="autoZero"/>
        <c:auto val="1"/>
        <c:lblAlgn val="ctr"/>
        <c:lblOffset val="100"/>
        <c:noMultiLvlLbl val="0"/>
      </c:catAx>
      <c:valAx>
        <c:axId val="16917387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r-FR"/>
          </a:p>
        </c:txPr>
        <c:crossAx val="16917407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manualLayout>
          <c:layoutTarget val="inner"/>
          <c:xMode val="edge"/>
          <c:yMode val="edge"/>
          <c:x val="0.27195338334516878"/>
          <c:y val="2.1086347208198991E-2"/>
          <c:w val="0.49215145520177728"/>
          <c:h val="0.9186729289858685"/>
        </c:manualLayout>
      </c:layout>
      <c:bar3DChart>
        <c:barDir val="bar"/>
        <c:grouping val="clustered"/>
        <c:varyColors val="0"/>
        <c:ser>
          <c:idx val="0"/>
          <c:order val="0"/>
          <c:tx>
            <c:strRef>
              <c:f>Feuil1!$C$25</c:f>
              <c:strCache>
                <c:ptCount val="1"/>
                <c:pt idx="0">
                  <c:v>migrants</c:v>
                </c:pt>
              </c:strCache>
            </c:strRef>
          </c:tx>
          <c:spPr>
            <a:solidFill>
              <a:schemeClr val="tx2"/>
            </a:solidFill>
          </c:spPr>
          <c:invertIfNegative val="0"/>
          <c:dLbls>
            <c:spPr>
              <a:noFill/>
              <a:ln>
                <a:noFill/>
              </a:ln>
              <a:effectLst/>
            </c:spPr>
            <c:txPr>
              <a:bodyPr/>
              <a:lstStyle/>
              <a:p>
                <a:pPr>
                  <a:defRPr sz="1400"/>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Feuil1!$D$24:$M$24</c:f>
              <c:strCache>
                <c:ptCount val="10"/>
                <c:pt idx="0">
                  <c:v>Population majoritaire</c:v>
                </c:pt>
                <c:pt idx="1">
                  <c:v>DOM</c:v>
                </c:pt>
                <c:pt idx="2">
                  <c:v>Algérie</c:v>
                </c:pt>
                <c:pt idx="3">
                  <c:v>Maroc-Tunisie</c:v>
                </c:pt>
                <c:pt idx="4">
                  <c:v>Afrique subsahara</c:v>
                </c:pt>
                <c:pt idx="5">
                  <c:v>Asie</c:v>
                </c:pt>
                <c:pt idx="6">
                  <c:v>Turquie</c:v>
                </c:pt>
                <c:pt idx="7">
                  <c:v>Portugal</c:v>
                </c:pt>
                <c:pt idx="8">
                  <c:v>Espagne-Italie</c:v>
                </c:pt>
                <c:pt idx="9">
                  <c:v>UE27</c:v>
                </c:pt>
              </c:strCache>
            </c:strRef>
          </c:cat>
          <c:val>
            <c:numRef>
              <c:f>Feuil1!$D$25:$M$25</c:f>
              <c:numCache>
                <c:formatCode>0</c:formatCode>
                <c:ptCount val="10"/>
                <c:pt idx="0">
                  <c:v>6.94</c:v>
                </c:pt>
                <c:pt idx="1">
                  <c:v>18.91</c:v>
                </c:pt>
                <c:pt idx="2">
                  <c:v>35.049999999999997</c:v>
                </c:pt>
                <c:pt idx="3">
                  <c:v>33.32</c:v>
                </c:pt>
                <c:pt idx="4">
                  <c:v>32.93</c:v>
                </c:pt>
                <c:pt idx="5">
                  <c:v>20.68</c:v>
                </c:pt>
                <c:pt idx="6">
                  <c:v>37.32</c:v>
                </c:pt>
                <c:pt idx="7">
                  <c:v>7.73</c:v>
                </c:pt>
                <c:pt idx="8">
                  <c:v>12.59</c:v>
                </c:pt>
                <c:pt idx="9">
                  <c:v>7.54</c:v>
                </c:pt>
              </c:numCache>
            </c:numRef>
          </c:val>
          <c:extLst>
            <c:ext xmlns:c16="http://schemas.microsoft.com/office/drawing/2014/chart" uri="{C3380CC4-5D6E-409C-BE32-E72D297353CC}">
              <c16:uniqueId val="{00000000-2D08-4D7F-A570-EA5515E56EE6}"/>
            </c:ext>
          </c:extLst>
        </c:ser>
        <c:ser>
          <c:idx val="1"/>
          <c:order val="1"/>
          <c:tx>
            <c:strRef>
              <c:f>Feuil1!$C$26</c:f>
              <c:strCache>
                <c:ptCount val="1"/>
                <c:pt idx="0">
                  <c:v>descendants</c:v>
                </c:pt>
              </c:strCache>
            </c:strRef>
          </c:tx>
          <c:invertIfNegative val="0"/>
          <c:dLbls>
            <c:spPr>
              <a:noFill/>
              <a:ln>
                <a:noFill/>
              </a:ln>
              <a:effectLst/>
            </c:spPr>
            <c:txPr>
              <a:bodyPr/>
              <a:lstStyle/>
              <a:p>
                <a:pPr>
                  <a:defRPr sz="1600"/>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Feuil1!$D$24:$M$24</c:f>
              <c:strCache>
                <c:ptCount val="10"/>
                <c:pt idx="0">
                  <c:v>Population majoritaire</c:v>
                </c:pt>
                <c:pt idx="1">
                  <c:v>DOM</c:v>
                </c:pt>
                <c:pt idx="2">
                  <c:v>Algérie</c:v>
                </c:pt>
                <c:pt idx="3">
                  <c:v>Maroc-Tunisie</c:v>
                </c:pt>
                <c:pt idx="4">
                  <c:v>Afrique subsahara</c:v>
                </c:pt>
                <c:pt idx="5">
                  <c:v>Asie</c:v>
                </c:pt>
                <c:pt idx="6">
                  <c:v>Turquie</c:v>
                </c:pt>
                <c:pt idx="7">
                  <c:v>Portugal</c:v>
                </c:pt>
                <c:pt idx="8">
                  <c:v>Espagne-Italie</c:v>
                </c:pt>
                <c:pt idx="9">
                  <c:v>UE27</c:v>
                </c:pt>
              </c:strCache>
            </c:strRef>
          </c:cat>
          <c:val>
            <c:numRef>
              <c:f>Feuil1!$D$26:$M$26</c:f>
              <c:numCache>
                <c:formatCode>0</c:formatCode>
                <c:ptCount val="10"/>
                <c:pt idx="1">
                  <c:v>17.8</c:v>
                </c:pt>
                <c:pt idx="2">
                  <c:v>31.65</c:v>
                </c:pt>
                <c:pt idx="3">
                  <c:v>30.03</c:v>
                </c:pt>
                <c:pt idx="4">
                  <c:v>34.880000000000003</c:v>
                </c:pt>
                <c:pt idx="5">
                  <c:v>15.45</c:v>
                </c:pt>
                <c:pt idx="6">
                  <c:v>27.47</c:v>
                </c:pt>
                <c:pt idx="7">
                  <c:v>8.91</c:v>
                </c:pt>
                <c:pt idx="8">
                  <c:v>7.17</c:v>
                </c:pt>
                <c:pt idx="9">
                  <c:v>8.5299999999999994</c:v>
                </c:pt>
              </c:numCache>
            </c:numRef>
          </c:val>
          <c:extLst>
            <c:ext xmlns:c16="http://schemas.microsoft.com/office/drawing/2014/chart" uri="{C3380CC4-5D6E-409C-BE32-E72D297353CC}">
              <c16:uniqueId val="{00000001-2D08-4D7F-A570-EA5515E56EE6}"/>
            </c:ext>
          </c:extLst>
        </c:ser>
        <c:dLbls>
          <c:showLegendKey val="0"/>
          <c:showVal val="1"/>
          <c:showCatName val="0"/>
          <c:showSerName val="0"/>
          <c:showPercent val="0"/>
          <c:showBubbleSize val="0"/>
        </c:dLbls>
        <c:gapWidth val="150"/>
        <c:shape val="box"/>
        <c:axId val="320529536"/>
        <c:axId val="320531072"/>
        <c:axId val="0"/>
      </c:bar3DChart>
      <c:catAx>
        <c:axId val="320529536"/>
        <c:scaling>
          <c:orientation val="minMax"/>
        </c:scaling>
        <c:delete val="0"/>
        <c:axPos val="l"/>
        <c:numFmt formatCode="General" sourceLinked="0"/>
        <c:majorTickMark val="out"/>
        <c:minorTickMark val="none"/>
        <c:tickLblPos val="nextTo"/>
        <c:txPr>
          <a:bodyPr/>
          <a:lstStyle/>
          <a:p>
            <a:pPr>
              <a:defRPr sz="1600"/>
            </a:pPr>
            <a:endParaRPr lang="fr-FR"/>
          </a:p>
        </c:txPr>
        <c:crossAx val="320531072"/>
        <c:crosses val="autoZero"/>
        <c:auto val="1"/>
        <c:lblAlgn val="ctr"/>
        <c:lblOffset val="100"/>
        <c:noMultiLvlLbl val="0"/>
      </c:catAx>
      <c:valAx>
        <c:axId val="320531072"/>
        <c:scaling>
          <c:orientation val="minMax"/>
        </c:scaling>
        <c:delete val="0"/>
        <c:axPos val="b"/>
        <c:majorGridlines/>
        <c:numFmt formatCode="0" sourceLinked="1"/>
        <c:majorTickMark val="out"/>
        <c:minorTickMark val="none"/>
        <c:tickLblPos val="nextTo"/>
        <c:crossAx val="320529536"/>
        <c:crosses val="autoZero"/>
        <c:crossBetween val="between"/>
      </c:valAx>
    </c:plotArea>
    <c:legend>
      <c:legendPos val="r"/>
      <c:layout>
        <c:manualLayout>
          <c:xMode val="edge"/>
          <c:yMode val="edge"/>
          <c:x val="0.81363723484773309"/>
          <c:y val="0.44716290900893285"/>
          <c:w val="0.17998225514855662"/>
          <c:h val="0.10567418198213446"/>
        </c:manualLayout>
      </c:layout>
      <c:overlay val="0"/>
      <c:txPr>
        <a:bodyPr/>
        <a:lstStyle/>
        <a:p>
          <a:pPr>
            <a:defRPr sz="1600"/>
          </a:pPr>
          <a:endParaRPr lang="fr-FR"/>
        </a:p>
      </c:txPr>
    </c:legend>
    <c:plotVisOnly val="1"/>
    <c:dispBlanksAs val="gap"/>
    <c:showDLblsOverMax val="0"/>
  </c:chart>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autoTitleDeleted val="1"/>
    <c:plotArea>
      <c:layout/>
      <c:barChart>
        <c:barDir val="bar"/>
        <c:grouping val="percentStacked"/>
        <c:varyColors val="0"/>
        <c:ser>
          <c:idx val="0"/>
          <c:order val="0"/>
          <c:tx>
            <c:strRef>
              <c:f>mixte_gen!$E$7</c:f>
              <c:strCache>
                <c:ptCount val="1"/>
                <c:pt idx="0">
                  <c:v>Homogamie lien</c:v>
                </c:pt>
              </c:strCache>
            </c:strRef>
          </c:tx>
          <c:spPr>
            <a:gradFill rotWithShape="1">
              <a:gsLst>
                <a:gs pos="0">
                  <a:schemeClr val="accent2">
                    <a:shade val="53000"/>
                    <a:satMod val="103000"/>
                    <a:lumMod val="102000"/>
                    <a:tint val="94000"/>
                  </a:schemeClr>
                </a:gs>
                <a:gs pos="50000">
                  <a:schemeClr val="accent2">
                    <a:shade val="53000"/>
                    <a:satMod val="110000"/>
                    <a:lumMod val="100000"/>
                    <a:shade val="100000"/>
                  </a:schemeClr>
                </a:gs>
                <a:gs pos="100000">
                  <a:schemeClr val="accent2">
                    <a:shade val="53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mixte_gen!$D$8:$D$11</c:f>
              <c:strCache>
                <c:ptCount val="4"/>
                <c:pt idx="0">
                  <c:v>G1</c:v>
                </c:pt>
                <c:pt idx="1">
                  <c:v>G2</c:v>
                </c:pt>
                <c:pt idx="2">
                  <c:v>G2,5</c:v>
                </c:pt>
                <c:pt idx="3">
                  <c:v>Majoritaire</c:v>
                </c:pt>
              </c:strCache>
            </c:strRef>
          </c:cat>
          <c:val>
            <c:numRef>
              <c:f>mixte_gen!$E$8:$E$11</c:f>
              <c:numCache>
                <c:formatCode>General</c:formatCode>
                <c:ptCount val="4"/>
                <c:pt idx="0">
                  <c:v>53</c:v>
                </c:pt>
                <c:pt idx="1">
                  <c:v>20</c:v>
                </c:pt>
                <c:pt idx="2">
                  <c:v>5</c:v>
                </c:pt>
              </c:numCache>
            </c:numRef>
          </c:val>
          <c:extLst>
            <c:ext xmlns:c16="http://schemas.microsoft.com/office/drawing/2014/chart" uri="{C3380CC4-5D6E-409C-BE32-E72D297353CC}">
              <c16:uniqueId val="{00000000-1298-4103-A96C-D868A2FD420D}"/>
            </c:ext>
          </c:extLst>
        </c:ser>
        <c:ser>
          <c:idx val="1"/>
          <c:order val="1"/>
          <c:tx>
            <c:strRef>
              <c:f>mixte_gen!$F$7</c:f>
              <c:strCache>
                <c:ptCount val="1"/>
                <c:pt idx="0">
                  <c:v>Homogamie origine</c:v>
                </c:pt>
              </c:strCache>
            </c:strRef>
          </c:tx>
          <c:spPr>
            <a:gradFill rotWithShape="1">
              <a:gsLst>
                <a:gs pos="0">
                  <a:schemeClr val="accent2">
                    <a:shade val="76000"/>
                    <a:satMod val="103000"/>
                    <a:lumMod val="102000"/>
                    <a:tint val="94000"/>
                  </a:schemeClr>
                </a:gs>
                <a:gs pos="50000">
                  <a:schemeClr val="accent2">
                    <a:shade val="76000"/>
                    <a:satMod val="110000"/>
                    <a:lumMod val="100000"/>
                    <a:shade val="100000"/>
                  </a:schemeClr>
                </a:gs>
                <a:gs pos="100000">
                  <a:schemeClr val="accent2">
                    <a:shade val="76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mixte_gen!$D$8:$D$11</c:f>
              <c:strCache>
                <c:ptCount val="4"/>
                <c:pt idx="0">
                  <c:v>G1</c:v>
                </c:pt>
                <c:pt idx="1">
                  <c:v>G2</c:v>
                </c:pt>
                <c:pt idx="2">
                  <c:v>G2,5</c:v>
                </c:pt>
                <c:pt idx="3">
                  <c:v>Majoritaire</c:v>
                </c:pt>
              </c:strCache>
            </c:strRef>
          </c:cat>
          <c:val>
            <c:numRef>
              <c:f>mixte_gen!$F$8:$F$11</c:f>
              <c:numCache>
                <c:formatCode>General</c:formatCode>
                <c:ptCount val="4"/>
                <c:pt idx="0">
                  <c:v>8</c:v>
                </c:pt>
                <c:pt idx="1">
                  <c:v>22</c:v>
                </c:pt>
                <c:pt idx="2">
                  <c:v>5</c:v>
                </c:pt>
              </c:numCache>
            </c:numRef>
          </c:val>
          <c:extLst>
            <c:ext xmlns:c16="http://schemas.microsoft.com/office/drawing/2014/chart" uri="{C3380CC4-5D6E-409C-BE32-E72D297353CC}">
              <c16:uniqueId val="{00000001-1298-4103-A96C-D868A2FD420D}"/>
            </c:ext>
          </c:extLst>
        </c:ser>
        <c:ser>
          <c:idx val="2"/>
          <c:order val="2"/>
          <c:tx>
            <c:strRef>
              <c:f>mixte_gen!$G$7</c:f>
              <c:strCache>
                <c:ptCount val="1"/>
                <c:pt idx="0">
                  <c:v>Mixité G1</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mixte_gen!$D$8:$D$11</c:f>
              <c:strCache>
                <c:ptCount val="4"/>
                <c:pt idx="0">
                  <c:v>G1</c:v>
                </c:pt>
                <c:pt idx="1">
                  <c:v>G2</c:v>
                </c:pt>
                <c:pt idx="2">
                  <c:v>G2,5</c:v>
                </c:pt>
                <c:pt idx="3">
                  <c:v>Majoritaire</c:v>
                </c:pt>
              </c:strCache>
            </c:strRef>
          </c:cat>
          <c:val>
            <c:numRef>
              <c:f>mixte_gen!$G$8:$G$11</c:f>
              <c:numCache>
                <c:formatCode>General</c:formatCode>
                <c:ptCount val="4"/>
                <c:pt idx="0">
                  <c:v>7</c:v>
                </c:pt>
                <c:pt idx="1">
                  <c:v>9</c:v>
                </c:pt>
                <c:pt idx="2">
                  <c:v>11</c:v>
                </c:pt>
                <c:pt idx="3">
                  <c:v>5</c:v>
                </c:pt>
              </c:numCache>
            </c:numRef>
          </c:val>
          <c:extLst>
            <c:ext xmlns:c16="http://schemas.microsoft.com/office/drawing/2014/chart" uri="{C3380CC4-5D6E-409C-BE32-E72D297353CC}">
              <c16:uniqueId val="{00000002-1298-4103-A96C-D868A2FD420D}"/>
            </c:ext>
          </c:extLst>
        </c:ser>
        <c:ser>
          <c:idx val="3"/>
          <c:order val="3"/>
          <c:tx>
            <c:strRef>
              <c:f>mixte_gen!$H$7</c:f>
              <c:strCache>
                <c:ptCount val="1"/>
                <c:pt idx="0">
                  <c:v>Mixité G2</c:v>
                </c:pt>
              </c:strCache>
            </c:strRef>
          </c:tx>
          <c:spPr>
            <a:gradFill rotWithShape="1">
              <a:gsLst>
                <a:gs pos="0">
                  <a:schemeClr val="accent2">
                    <a:tint val="77000"/>
                    <a:satMod val="103000"/>
                    <a:lumMod val="102000"/>
                    <a:tint val="94000"/>
                  </a:schemeClr>
                </a:gs>
                <a:gs pos="50000">
                  <a:schemeClr val="accent2">
                    <a:tint val="77000"/>
                    <a:satMod val="110000"/>
                    <a:lumMod val="100000"/>
                    <a:shade val="100000"/>
                  </a:schemeClr>
                </a:gs>
                <a:gs pos="100000">
                  <a:schemeClr val="accent2">
                    <a:tint val="77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mixte_gen!$D$8:$D$11</c:f>
              <c:strCache>
                <c:ptCount val="4"/>
                <c:pt idx="0">
                  <c:v>G1</c:v>
                </c:pt>
                <c:pt idx="1">
                  <c:v>G2</c:v>
                </c:pt>
                <c:pt idx="2">
                  <c:v>G2,5</c:v>
                </c:pt>
                <c:pt idx="3">
                  <c:v>Majoritaire</c:v>
                </c:pt>
              </c:strCache>
            </c:strRef>
          </c:cat>
          <c:val>
            <c:numRef>
              <c:f>mixte_gen!$H$8:$H$11</c:f>
              <c:numCache>
                <c:formatCode>General</c:formatCode>
                <c:ptCount val="4"/>
                <c:pt idx="0">
                  <c:v>3</c:v>
                </c:pt>
                <c:pt idx="1">
                  <c:v>5</c:v>
                </c:pt>
                <c:pt idx="2">
                  <c:v>5</c:v>
                </c:pt>
                <c:pt idx="3">
                  <c:v>7</c:v>
                </c:pt>
              </c:numCache>
            </c:numRef>
          </c:val>
          <c:extLst>
            <c:ext xmlns:c16="http://schemas.microsoft.com/office/drawing/2014/chart" uri="{C3380CC4-5D6E-409C-BE32-E72D297353CC}">
              <c16:uniqueId val="{00000003-1298-4103-A96C-D868A2FD420D}"/>
            </c:ext>
          </c:extLst>
        </c:ser>
        <c:ser>
          <c:idx val="4"/>
          <c:order val="4"/>
          <c:tx>
            <c:strRef>
              <c:f>mixte_gen!$I$7</c:f>
              <c:strCache>
                <c:ptCount val="1"/>
                <c:pt idx="0">
                  <c:v>Population majoritaire</c:v>
                </c:pt>
              </c:strCache>
            </c:strRef>
          </c:tx>
          <c:spPr>
            <a:gradFill rotWithShape="1">
              <a:gsLst>
                <a:gs pos="0">
                  <a:schemeClr val="accent2">
                    <a:tint val="54000"/>
                    <a:satMod val="103000"/>
                    <a:lumMod val="102000"/>
                    <a:tint val="94000"/>
                  </a:schemeClr>
                </a:gs>
                <a:gs pos="50000">
                  <a:schemeClr val="accent2">
                    <a:tint val="54000"/>
                    <a:satMod val="110000"/>
                    <a:lumMod val="100000"/>
                    <a:shade val="100000"/>
                  </a:schemeClr>
                </a:gs>
                <a:gs pos="100000">
                  <a:schemeClr val="accent2">
                    <a:tint val="54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mixte_gen!$D$8:$D$11</c:f>
              <c:strCache>
                <c:ptCount val="4"/>
                <c:pt idx="0">
                  <c:v>G1</c:v>
                </c:pt>
                <c:pt idx="1">
                  <c:v>G2</c:v>
                </c:pt>
                <c:pt idx="2">
                  <c:v>G2,5</c:v>
                </c:pt>
                <c:pt idx="3">
                  <c:v>Majoritaire</c:v>
                </c:pt>
              </c:strCache>
            </c:strRef>
          </c:cat>
          <c:val>
            <c:numRef>
              <c:f>mixte_gen!$I$8:$I$11</c:f>
              <c:numCache>
                <c:formatCode>General</c:formatCode>
                <c:ptCount val="4"/>
                <c:pt idx="0">
                  <c:v>29</c:v>
                </c:pt>
                <c:pt idx="1">
                  <c:v>45</c:v>
                </c:pt>
                <c:pt idx="2">
                  <c:v>74</c:v>
                </c:pt>
                <c:pt idx="3">
                  <c:v>88</c:v>
                </c:pt>
              </c:numCache>
            </c:numRef>
          </c:val>
          <c:extLst>
            <c:ext xmlns:c16="http://schemas.microsoft.com/office/drawing/2014/chart" uri="{C3380CC4-5D6E-409C-BE32-E72D297353CC}">
              <c16:uniqueId val="{00000004-1298-4103-A96C-D868A2FD420D}"/>
            </c:ext>
          </c:extLst>
        </c:ser>
        <c:dLbls>
          <c:dLblPos val="ctr"/>
          <c:showLegendKey val="0"/>
          <c:showVal val="1"/>
          <c:showCatName val="0"/>
          <c:showSerName val="0"/>
          <c:showPercent val="0"/>
          <c:showBubbleSize val="0"/>
        </c:dLbls>
        <c:gapWidth val="150"/>
        <c:overlap val="100"/>
        <c:axId val="1168216512"/>
        <c:axId val="1168209856"/>
      </c:barChart>
      <c:catAx>
        <c:axId val="1168216512"/>
        <c:scaling>
          <c:orientation val="minMax"/>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fr-FR"/>
          </a:p>
        </c:txPr>
        <c:crossAx val="1168209856"/>
        <c:crosses val="autoZero"/>
        <c:auto val="1"/>
        <c:lblAlgn val="ctr"/>
        <c:lblOffset val="100"/>
        <c:noMultiLvlLbl val="0"/>
      </c:catAx>
      <c:valAx>
        <c:axId val="1168209856"/>
        <c:scaling>
          <c:orientation val="minMax"/>
        </c:scaling>
        <c:delete val="0"/>
        <c:axPos val="b"/>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fr-FR"/>
          </a:p>
        </c:txPr>
        <c:crossAx val="11682165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fr-FR"/>
        </a:p>
      </c:txPr>
    </c:legend>
    <c:plotVisOnly val="1"/>
    <c:dispBlanksAs val="gap"/>
    <c:showDLblsOverMax val="0"/>
  </c:chart>
  <c:spPr>
    <a:noFill/>
    <a:ln>
      <a:noFill/>
    </a:ln>
    <a:effectLst/>
  </c:spPr>
  <c:txPr>
    <a:bodyPr/>
    <a:lstStyle/>
    <a:p>
      <a:pPr>
        <a:defRPr sz="1600"/>
      </a:pPr>
      <a:endParaRPr lang="fr-FR"/>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v>Parents</c:v>
          </c:tx>
          <c:spPr>
            <a:solidFill>
              <a:srgbClr val="4472C4"/>
            </a:solidFill>
            <a:ln>
              <a:noFill/>
            </a:ln>
          </c:spPr>
          <c:invertIfNegative val="0"/>
          <c:dLbls>
            <c:numFmt formatCode="0%" sourceLinked="0"/>
            <c:spPr>
              <a:noFill/>
              <a:ln>
                <a:noFill/>
              </a:ln>
              <a:effectLst/>
            </c:spPr>
            <c:txPr>
              <a:bodyPr lIns="0" tIns="0" rIns="0" bIns="0"/>
              <a:lstStyle/>
              <a:p>
                <a:pPr marL="0" marR="0" indent="0" algn="ctr" defTabSz="914400" fontAlgn="auto" hangingPunct="1">
                  <a:lnSpc>
                    <a:spcPct val="100000"/>
                  </a:lnSpc>
                  <a:spcBef>
                    <a:spcPts val="0"/>
                  </a:spcBef>
                  <a:spcAft>
                    <a:spcPts val="0"/>
                  </a:spcAft>
                  <a:tabLst/>
                  <a:defRPr sz="1400" b="1" i="0" u="none" strike="noStrike" kern="1200" baseline="0">
                    <a:solidFill>
                      <a:srgbClr val="404040"/>
                    </a:solidFill>
                    <a:latin typeface="Calibri"/>
                  </a:defRPr>
                </a:pPr>
                <a:endParaRPr lang="fr-FR"/>
              </a:p>
            </c:txPr>
            <c:showLegendKey val="0"/>
            <c:showVal val="1"/>
            <c:showCatName val="0"/>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15:layout/>
                <c15:showLeaderLines val="1"/>
              </c:ext>
            </c:extLst>
          </c:dLbls>
          <c:cat>
            <c:strLit>
              <c:ptCount val="4"/>
              <c:pt idx="0">
                <c:v>Reste de la population (G4+)
                           Leurs parents</c:v>
              </c:pt>
              <c:pt idx="1">
                <c:v>Petits-enfants d'immigrés (G3)
                       Leurs parents (G2)</c:v>
              </c:pt>
              <c:pt idx="2">
                <c:v>Enfants de couples mixtes (G2,5)
                                   Leurs parents</c:v>
              </c:pt>
              <c:pt idx="3">
                <c:v>Enfants d'immigrés (G2)
          Leurs parents (G1)</c:v>
              </c:pt>
            </c:strLit>
          </c:cat>
          <c:val>
            <c:numLit>
              <c:formatCode>General</c:formatCode>
              <c:ptCount val="4"/>
              <c:pt idx="0">
                <c:v>0.19840000000000002</c:v>
              </c:pt>
              <c:pt idx="1">
                <c:v>0.20480000000000001</c:v>
              </c:pt>
              <c:pt idx="2">
                <c:v>0.18909999999999999</c:v>
              </c:pt>
              <c:pt idx="3">
                <c:v>0.05</c:v>
              </c:pt>
            </c:numLit>
          </c:val>
          <c:extLst>
            <c:ext xmlns:c16="http://schemas.microsoft.com/office/drawing/2014/chart" uri="{C3380CC4-5D6E-409C-BE32-E72D297353CC}">
              <c16:uniqueId val="{00000000-8640-4B24-A0EC-B2F1E66AFE31}"/>
            </c:ext>
          </c:extLst>
        </c:ser>
        <c:ser>
          <c:idx val="1"/>
          <c:order val="1"/>
          <c:tx>
            <c:v>Enfants</c:v>
          </c:tx>
          <c:spPr>
            <a:solidFill>
              <a:srgbClr val="0070C0">
                <a:alpha val="50000"/>
              </a:srgbClr>
            </a:solidFill>
            <a:ln>
              <a:noFill/>
            </a:ln>
          </c:spPr>
          <c:invertIfNegative val="0"/>
          <c:dLbls>
            <c:numFmt formatCode="0%" sourceLinked="0"/>
            <c:spPr>
              <a:noFill/>
              <a:ln>
                <a:noFill/>
              </a:ln>
              <a:effectLst/>
            </c:spPr>
            <c:txPr>
              <a:bodyPr lIns="0" tIns="0" rIns="0" bIns="0"/>
              <a:lstStyle/>
              <a:p>
                <a:pPr marL="0" marR="0" indent="0" algn="ctr" defTabSz="914400" fontAlgn="auto" hangingPunct="1">
                  <a:lnSpc>
                    <a:spcPct val="100000"/>
                  </a:lnSpc>
                  <a:spcBef>
                    <a:spcPts val="0"/>
                  </a:spcBef>
                  <a:spcAft>
                    <a:spcPts val="0"/>
                  </a:spcAft>
                  <a:tabLst/>
                  <a:defRPr sz="1400" b="1" i="0" u="none" strike="noStrike" kern="1200" baseline="0">
                    <a:solidFill>
                      <a:srgbClr val="404040"/>
                    </a:solidFill>
                    <a:latin typeface="Calibri"/>
                  </a:defRPr>
                </a:pPr>
                <a:endParaRPr lang="fr-FR"/>
              </a:p>
            </c:txPr>
            <c:showLegendKey val="0"/>
            <c:showVal val="1"/>
            <c:showCatName val="0"/>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15:layout/>
                <c15:showLeaderLines val="1"/>
              </c:ext>
            </c:extLst>
          </c:dLbls>
          <c:cat>
            <c:strLit>
              <c:ptCount val="4"/>
              <c:pt idx="0">
                <c:v>Reste de la population (G4+)
                           Leurs parents</c:v>
              </c:pt>
              <c:pt idx="1">
                <c:v>Petits-enfants d'immigrés (G3)
                       Leurs parents (G2)</c:v>
              </c:pt>
              <c:pt idx="2">
                <c:v>Enfants de couples mixtes (G2,5)
                                   Leurs parents</c:v>
              </c:pt>
              <c:pt idx="3">
                <c:v>Enfants d'immigrés (G2)
          Leurs parents (G1)</c:v>
              </c:pt>
            </c:strLit>
          </c:cat>
          <c:val>
            <c:numLit>
              <c:formatCode>General</c:formatCode>
              <c:ptCount val="4"/>
              <c:pt idx="0">
                <c:v>0.43119999999999997</c:v>
              </c:pt>
              <c:pt idx="1">
                <c:v>0.43810000000000004</c:v>
              </c:pt>
              <c:pt idx="2">
                <c:v>0.40629999999999999</c:v>
              </c:pt>
              <c:pt idx="3">
                <c:v>0.32520000000000004</c:v>
              </c:pt>
            </c:numLit>
          </c:val>
          <c:extLst>
            <c:ext xmlns:c16="http://schemas.microsoft.com/office/drawing/2014/chart" uri="{C3380CC4-5D6E-409C-BE32-E72D297353CC}">
              <c16:uniqueId val="{00000001-8640-4B24-A0EC-B2F1E66AFE31}"/>
            </c:ext>
          </c:extLst>
        </c:ser>
        <c:dLbls>
          <c:showLegendKey val="0"/>
          <c:showVal val="0"/>
          <c:showCatName val="0"/>
          <c:showSerName val="0"/>
          <c:showPercent val="0"/>
          <c:showBubbleSize val="0"/>
        </c:dLbls>
        <c:gapWidth val="150"/>
        <c:overlap val="75"/>
        <c:axId val="392092816"/>
        <c:axId val="392096752"/>
      </c:barChart>
      <c:valAx>
        <c:axId val="392096752"/>
        <c:scaling>
          <c:orientation val="minMax"/>
        </c:scaling>
        <c:delete val="0"/>
        <c:axPos val="b"/>
        <c:majorGridlines>
          <c:spPr>
            <a:ln w="9528" cap="flat">
              <a:solidFill>
                <a:srgbClr val="D9D9D9"/>
              </a:solidFill>
              <a:prstDash val="solid"/>
              <a:round/>
            </a:ln>
          </c:spPr>
        </c:majorGridlines>
        <c:numFmt formatCode="0%" sourceLinked="0"/>
        <c:majorTickMark val="out"/>
        <c:minorTickMark val="none"/>
        <c:tickLblPos val="nextTo"/>
        <c:spPr>
          <a:noFill/>
          <a:ln>
            <a:noFill/>
          </a:ln>
        </c:spPr>
        <c:txPr>
          <a:bodyPr lIns="0" tIns="0" rIns="0" bIns="0"/>
          <a:lstStyle/>
          <a:p>
            <a:pPr marL="0" marR="0" indent="0" defTabSz="914400" fontAlgn="auto" hangingPunct="1">
              <a:lnSpc>
                <a:spcPct val="100000"/>
              </a:lnSpc>
              <a:spcBef>
                <a:spcPts val="0"/>
              </a:spcBef>
              <a:spcAft>
                <a:spcPts val="0"/>
              </a:spcAft>
              <a:tabLst/>
              <a:defRPr sz="1400" b="1" i="0" u="none" strike="noStrike" kern="1200" baseline="0">
                <a:solidFill>
                  <a:srgbClr val="595959"/>
                </a:solidFill>
                <a:latin typeface="Calibri"/>
              </a:defRPr>
            </a:pPr>
            <a:endParaRPr lang="fr-FR"/>
          </a:p>
        </c:txPr>
        <c:crossAx val="392092816"/>
        <c:crosses val="autoZero"/>
        <c:crossBetween val="between"/>
      </c:valAx>
      <c:catAx>
        <c:axId val="392092816"/>
        <c:scaling>
          <c:orientation val="minMax"/>
        </c:scaling>
        <c:delete val="0"/>
        <c:axPos val="l"/>
        <c:numFmt formatCode="General" sourceLinked="0"/>
        <c:majorTickMark val="none"/>
        <c:minorTickMark val="none"/>
        <c:tickLblPos val="nextTo"/>
        <c:spPr>
          <a:noFill/>
          <a:ln w="9528" cap="flat">
            <a:solidFill>
              <a:srgbClr val="D9D9D9"/>
            </a:solidFill>
            <a:prstDash val="solid"/>
            <a:round/>
          </a:ln>
        </c:spPr>
        <c:txPr>
          <a:bodyPr lIns="0" tIns="0" rIns="0" bIns="0"/>
          <a:lstStyle/>
          <a:p>
            <a:pPr marL="0" marR="0" indent="0" defTabSz="914400" fontAlgn="auto" hangingPunct="1">
              <a:lnSpc>
                <a:spcPct val="100000"/>
              </a:lnSpc>
              <a:spcBef>
                <a:spcPts val="0"/>
              </a:spcBef>
              <a:spcAft>
                <a:spcPts val="0"/>
              </a:spcAft>
              <a:tabLst/>
              <a:defRPr sz="1400" b="1" i="0" u="none" strike="noStrike" kern="1200" baseline="0">
                <a:solidFill>
                  <a:srgbClr val="595959"/>
                </a:solidFill>
                <a:latin typeface="Calibri"/>
              </a:defRPr>
            </a:pPr>
            <a:endParaRPr lang="fr-FR"/>
          </a:p>
        </c:txPr>
        <c:crossAx val="392096752"/>
        <c:crosses val="autoZero"/>
        <c:auto val="1"/>
        <c:lblAlgn val="ctr"/>
        <c:lblOffset val="100"/>
        <c:noMultiLvlLbl val="0"/>
      </c:catAx>
      <c:spPr>
        <a:noFill/>
        <a:ln>
          <a:noFill/>
        </a:ln>
      </c:spPr>
    </c:plotArea>
    <c:legend>
      <c:legendPos val="t"/>
      <c:layout>
        <c:manualLayout>
          <c:xMode val="edge"/>
          <c:yMode val="edge"/>
          <c:x val="0.45796992775130835"/>
          <c:y val="5.0873879583445601E-2"/>
          <c:w val="0.23152738912949997"/>
          <c:h val="6.1367223390936983E-2"/>
        </c:manualLayout>
      </c:layout>
      <c:overlay val="0"/>
      <c:spPr>
        <a:noFill/>
        <a:ln>
          <a:noFill/>
        </a:ln>
      </c:spPr>
      <c:txPr>
        <a:bodyPr lIns="0" tIns="0" rIns="0" bIns="0"/>
        <a:lstStyle/>
        <a:p>
          <a:pPr marL="0" marR="0" indent="0" defTabSz="914400" fontAlgn="auto" hangingPunct="1">
            <a:lnSpc>
              <a:spcPct val="100000"/>
            </a:lnSpc>
            <a:spcBef>
              <a:spcPts val="0"/>
            </a:spcBef>
            <a:spcAft>
              <a:spcPts val="0"/>
            </a:spcAft>
            <a:tabLst/>
            <a:defRPr sz="1400" b="1" i="0" u="none" strike="noStrike" kern="1200" baseline="0">
              <a:solidFill>
                <a:srgbClr val="595959"/>
              </a:solidFill>
              <a:latin typeface="Calibri"/>
            </a:defRPr>
          </a:pPr>
          <a:endParaRPr lang="fr-FR"/>
        </a:p>
      </c:txPr>
    </c:legend>
    <c:plotVisOnly val="1"/>
    <c:dispBlanksAs val="gap"/>
    <c:showDLblsOverMax val="0"/>
  </c:chart>
  <c:spPr>
    <a:noFill/>
    <a:ln>
      <a:noFill/>
    </a:ln>
  </c:spPr>
  <c:txPr>
    <a:bodyPr lIns="0" tIns="0" rIns="0" bIns="0"/>
    <a:lstStyle/>
    <a:p>
      <a:pPr marL="0" marR="0" indent="0" defTabSz="914400" fontAlgn="auto" hangingPunct="1">
        <a:lnSpc>
          <a:spcPct val="100000"/>
        </a:lnSpc>
        <a:spcBef>
          <a:spcPts val="0"/>
        </a:spcBef>
        <a:spcAft>
          <a:spcPts val="0"/>
        </a:spcAft>
        <a:tabLst/>
        <a:defRPr lang="fr-FR" sz="1400" b="1" i="0" u="none" strike="noStrike" kern="1200" baseline="0">
          <a:solidFill>
            <a:srgbClr val="000000"/>
          </a:solidFill>
          <a:latin typeface="Calibri"/>
        </a:defRPr>
      </a:pPr>
      <a:endParaRPr lang="fr-FR"/>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Data_Fig2!$C$20</c:f>
              <c:strCache>
                <c:ptCount val="1"/>
                <c:pt idx="0">
                  <c:v>Parents</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Data_Fig2!$B$21:$B$28</c:f>
              <c:strCache>
                <c:ptCount val="8"/>
                <c:pt idx="0">
                  <c:v>Reste de la population (G4+)</c:v>
                </c:pt>
                <c:pt idx="1">
                  <c:v>UE (G3)</c:v>
                </c:pt>
                <c:pt idx="3">
                  <c:v>Turquie, Moyen Orient</c:v>
                </c:pt>
                <c:pt idx="4">
                  <c:v>Autres pays d'Afrique</c:v>
                </c:pt>
                <c:pt idx="5">
                  <c:v>Autres pays d'Asie</c:v>
                </c:pt>
                <c:pt idx="6">
                  <c:v>Maghreb</c:v>
                </c:pt>
                <c:pt idx="7">
                  <c:v>Europe du Sud</c:v>
                </c:pt>
              </c:strCache>
            </c:strRef>
          </c:cat>
          <c:val>
            <c:numRef>
              <c:f>Data_Fig2!$C$21:$C$28</c:f>
              <c:numCache>
                <c:formatCode>0%</c:formatCode>
                <c:ptCount val="8"/>
                <c:pt idx="0">
                  <c:v>0.19840000000000002</c:v>
                </c:pt>
                <c:pt idx="1">
                  <c:v>0.1825</c:v>
                </c:pt>
                <c:pt idx="3">
                  <c:v>5.0300000000000004E-2</c:v>
                </c:pt>
                <c:pt idx="4">
                  <c:v>0.28339999999999999</c:v>
                </c:pt>
                <c:pt idx="5">
                  <c:v>0.22419999999999998</c:v>
                </c:pt>
                <c:pt idx="6">
                  <c:v>2.7900000000000001E-2</c:v>
                </c:pt>
                <c:pt idx="7">
                  <c:v>2.01E-2</c:v>
                </c:pt>
              </c:numCache>
            </c:numRef>
          </c:val>
          <c:extLst>
            <c:ext xmlns:c16="http://schemas.microsoft.com/office/drawing/2014/chart" uri="{C3380CC4-5D6E-409C-BE32-E72D297353CC}">
              <c16:uniqueId val="{00000000-7447-4157-9D4C-51BC83AE00B3}"/>
            </c:ext>
          </c:extLst>
        </c:ser>
        <c:ser>
          <c:idx val="1"/>
          <c:order val="1"/>
          <c:tx>
            <c:strRef>
              <c:f>Data_Fig2!$D$20</c:f>
              <c:strCache>
                <c:ptCount val="1"/>
                <c:pt idx="0">
                  <c:v>Enfants</c:v>
                </c:pt>
              </c:strCache>
            </c:strRef>
          </c:tx>
          <c:spPr>
            <a:solidFill>
              <a:srgbClr val="0070C0">
                <a:alpha val="50000"/>
              </a:srgbClr>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Data_Fig2!$B$21:$B$28</c:f>
              <c:strCache>
                <c:ptCount val="8"/>
                <c:pt idx="0">
                  <c:v>Reste de la population (G4+)</c:v>
                </c:pt>
                <c:pt idx="1">
                  <c:v>UE (G3)</c:v>
                </c:pt>
                <c:pt idx="3">
                  <c:v>Turquie, Moyen Orient</c:v>
                </c:pt>
                <c:pt idx="4">
                  <c:v>Autres pays d'Afrique</c:v>
                </c:pt>
                <c:pt idx="5">
                  <c:v>Autres pays d'Asie</c:v>
                </c:pt>
                <c:pt idx="6">
                  <c:v>Maghreb</c:v>
                </c:pt>
                <c:pt idx="7">
                  <c:v>Europe du Sud</c:v>
                </c:pt>
              </c:strCache>
            </c:strRef>
          </c:cat>
          <c:val>
            <c:numRef>
              <c:f>Data_Fig2!$D$21:$D$28</c:f>
              <c:numCache>
                <c:formatCode>0%</c:formatCode>
                <c:ptCount val="8"/>
                <c:pt idx="0">
                  <c:v>0.43119999999999997</c:v>
                </c:pt>
                <c:pt idx="1">
                  <c:v>0.442</c:v>
                </c:pt>
                <c:pt idx="3">
                  <c:v>0.17579999999999998</c:v>
                </c:pt>
                <c:pt idx="4">
                  <c:v>0.50259999999999994</c:v>
                </c:pt>
                <c:pt idx="5">
                  <c:v>0.54080000000000006</c:v>
                </c:pt>
                <c:pt idx="6">
                  <c:v>0.31950000000000001</c:v>
                </c:pt>
                <c:pt idx="7">
                  <c:v>0.308</c:v>
                </c:pt>
              </c:numCache>
            </c:numRef>
          </c:val>
          <c:extLst>
            <c:ext xmlns:c16="http://schemas.microsoft.com/office/drawing/2014/chart" uri="{C3380CC4-5D6E-409C-BE32-E72D297353CC}">
              <c16:uniqueId val="{00000001-7447-4157-9D4C-51BC83AE00B3}"/>
            </c:ext>
          </c:extLst>
        </c:ser>
        <c:dLbls>
          <c:showLegendKey val="0"/>
          <c:showVal val="1"/>
          <c:showCatName val="0"/>
          <c:showSerName val="0"/>
          <c:showPercent val="0"/>
          <c:showBubbleSize val="0"/>
        </c:dLbls>
        <c:gapWidth val="150"/>
        <c:overlap val="75"/>
        <c:axId val="478688208"/>
        <c:axId val="478681648"/>
      </c:barChart>
      <c:catAx>
        <c:axId val="478688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fr-FR"/>
          </a:p>
        </c:txPr>
        <c:crossAx val="478681648"/>
        <c:crosses val="autoZero"/>
        <c:auto val="1"/>
        <c:lblAlgn val="ctr"/>
        <c:lblOffset val="100"/>
        <c:noMultiLvlLbl val="0"/>
      </c:catAx>
      <c:valAx>
        <c:axId val="478681648"/>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fr-FR"/>
          </a:p>
        </c:txPr>
        <c:crossAx val="478688208"/>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sz="1600" b="1"/>
      </a:pPr>
      <a:endParaRPr lang="fr-FR"/>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tableaux!$D$5</c:f>
              <c:strCache>
                <c:ptCount val="1"/>
                <c:pt idx="0">
                  <c:v>Hommes</c:v>
                </c:pt>
              </c:strCache>
            </c:strRef>
          </c:tx>
          <c:spPr>
            <a:solidFill>
              <a:schemeClr val="accent1"/>
            </a:solidFill>
            <a:ln>
              <a:noFill/>
            </a:ln>
            <a:effectLst/>
          </c:spPr>
          <c:invertIfNegative val="0"/>
          <c:cat>
            <c:strRef>
              <c:f>tableaux!$C$6:$C$25</c:f>
              <c:strCache>
                <c:ptCount val="20"/>
                <c:pt idx="0">
                  <c:v>Total</c:v>
                </c:pt>
                <c:pt idx="1">
                  <c:v>Majoritaire</c:v>
                </c:pt>
                <c:pt idx="2">
                  <c:v>G1</c:v>
                </c:pt>
                <c:pt idx="3">
                  <c:v>G2</c:v>
                </c:pt>
                <c:pt idx="4">
                  <c:v>G2,5</c:v>
                </c:pt>
                <c:pt idx="6">
                  <c:v>G1 DOM</c:v>
                </c:pt>
                <c:pt idx="7">
                  <c:v>G2 DOM</c:v>
                </c:pt>
                <c:pt idx="8">
                  <c:v>G1 Maghreb</c:v>
                </c:pt>
                <c:pt idx="9">
                  <c:v>G2 Maghreb</c:v>
                </c:pt>
                <c:pt idx="10">
                  <c:v>G1 Afrique</c:v>
                </c:pt>
                <c:pt idx="11">
                  <c:v>G2 Afrique</c:v>
                </c:pt>
                <c:pt idx="12">
                  <c:v>G1 Asie</c:v>
                </c:pt>
                <c:pt idx="13">
                  <c:v>G2 Asie</c:v>
                </c:pt>
                <c:pt idx="14">
                  <c:v>G1 Turquie MO</c:v>
                </c:pt>
                <c:pt idx="15">
                  <c:v>G2 Turquie MO</c:v>
                </c:pt>
                <c:pt idx="16">
                  <c:v>G1 Europe sud</c:v>
                </c:pt>
                <c:pt idx="17">
                  <c:v>G2 Europe Sud</c:v>
                </c:pt>
                <c:pt idx="18">
                  <c:v>G1 UE27</c:v>
                </c:pt>
                <c:pt idx="19">
                  <c:v>G2 UE27</c:v>
                </c:pt>
              </c:strCache>
            </c:strRef>
          </c:cat>
          <c:val>
            <c:numRef>
              <c:f>tableaux!$D$6:$D$25</c:f>
              <c:numCache>
                <c:formatCode>General</c:formatCode>
                <c:ptCount val="20"/>
                <c:pt idx="0">
                  <c:v>11</c:v>
                </c:pt>
                <c:pt idx="1">
                  <c:v>9</c:v>
                </c:pt>
                <c:pt idx="2">
                  <c:v>15</c:v>
                </c:pt>
                <c:pt idx="3">
                  <c:v>18</c:v>
                </c:pt>
                <c:pt idx="4">
                  <c:v>14</c:v>
                </c:pt>
                <c:pt idx="6">
                  <c:v>14</c:v>
                </c:pt>
                <c:pt idx="7">
                  <c:v>17</c:v>
                </c:pt>
                <c:pt idx="8">
                  <c:v>18</c:v>
                </c:pt>
                <c:pt idx="9">
                  <c:v>21</c:v>
                </c:pt>
                <c:pt idx="10">
                  <c:v>15</c:v>
                </c:pt>
                <c:pt idx="11">
                  <c:v>27</c:v>
                </c:pt>
                <c:pt idx="12">
                  <c:v>9</c:v>
                </c:pt>
                <c:pt idx="13">
                  <c:v>18</c:v>
                </c:pt>
                <c:pt idx="14">
                  <c:v>13</c:v>
                </c:pt>
                <c:pt idx="15">
                  <c:v>18</c:v>
                </c:pt>
                <c:pt idx="16">
                  <c:v>9</c:v>
                </c:pt>
                <c:pt idx="17">
                  <c:v>10</c:v>
                </c:pt>
                <c:pt idx="18">
                  <c:v>10</c:v>
                </c:pt>
                <c:pt idx="19">
                  <c:v>14</c:v>
                </c:pt>
              </c:numCache>
            </c:numRef>
          </c:val>
          <c:extLst>
            <c:ext xmlns:c16="http://schemas.microsoft.com/office/drawing/2014/chart" uri="{C3380CC4-5D6E-409C-BE32-E72D297353CC}">
              <c16:uniqueId val="{00000000-7982-4A50-867D-91E3A08F1014}"/>
            </c:ext>
          </c:extLst>
        </c:ser>
        <c:ser>
          <c:idx val="1"/>
          <c:order val="1"/>
          <c:tx>
            <c:strRef>
              <c:f>tableaux!$E$5</c:f>
              <c:strCache>
                <c:ptCount val="1"/>
                <c:pt idx="0">
                  <c:v>Femmes</c:v>
                </c:pt>
              </c:strCache>
            </c:strRef>
          </c:tx>
          <c:spPr>
            <a:solidFill>
              <a:schemeClr val="accent2"/>
            </a:solidFill>
            <a:ln>
              <a:noFill/>
            </a:ln>
            <a:effectLst/>
          </c:spPr>
          <c:invertIfNegative val="0"/>
          <c:cat>
            <c:strRef>
              <c:f>tableaux!$C$6:$C$25</c:f>
              <c:strCache>
                <c:ptCount val="20"/>
                <c:pt idx="0">
                  <c:v>Total</c:v>
                </c:pt>
                <c:pt idx="1">
                  <c:v>Majoritaire</c:v>
                </c:pt>
                <c:pt idx="2">
                  <c:v>G1</c:v>
                </c:pt>
                <c:pt idx="3">
                  <c:v>G2</c:v>
                </c:pt>
                <c:pt idx="4">
                  <c:v>G2,5</c:v>
                </c:pt>
                <c:pt idx="6">
                  <c:v>G1 DOM</c:v>
                </c:pt>
                <c:pt idx="7">
                  <c:v>G2 DOM</c:v>
                </c:pt>
                <c:pt idx="8">
                  <c:v>G1 Maghreb</c:v>
                </c:pt>
                <c:pt idx="9">
                  <c:v>G2 Maghreb</c:v>
                </c:pt>
                <c:pt idx="10">
                  <c:v>G1 Afrique</c:v>
                </c:pt>
                <c:pt idx="11">
                  <c:v>G2 Afrique</c:v>
                </c:pt>
                <c:pt idx="12">
                  <c:v>G1 Asie</c:v>
                </c:pt>
                <c:pt idx="13">
                  <c:v>G2 Asie</c:v>
                </c:pt>
                <c:pt idx="14">
                  <c:v>G1 Turquie MO</c:v>
                </c:pt>
                <c:pt idx="15">
                  <c:v>G2 Turquie MO</c:v>
                </c:pt>
                <c:pt idx="16">
                  <c:v>G1 Europe sud</c:v>
                </c:pt>
                <c:pt idx="17">
                  <c:v>G2 Europe Sud</c:v>
                </c:pt>
                <c:pt idx="18">
                  <c:v>G1 UE27</c:v>
                </c:pt>
                <c:pt idx="19">
                  <c:v>G2 UE27</c:v>
                </c:pt>
              </c:strCache>
            </c:strRef>
          </c:cat>
          <c:val>
            <c:numRef>
              <c:f>tableaux!$E$6:$E$25</c:f>
              <c:numCache>
                <c:formatCode>General</c:formatCode>
                <c:ptCount val="20"/>
                <c:pt idx="0">
                  <c:v>14</c:v>
                </c:pt>
                <c:pt idx="1">
                  <c:v>12</c:v>
                </c:pt>
                <c:pt idx="2">
                  <c:v>19</c:v>
                </c:pt>
                <c:pt idx="3">
                  <c:v>18</c:v>
                </c:pt>
                <c:pt idx="4">
                  <c:v>15</c:v>
                </c:pt>
                <c:pt idx="6">
                  <c:v>17</c:v>
                </c:pt>
                <c:pt idx="7">
                  <c:v>14</c:v>
                </c:pt>
                <c:pt idx="8">
                  <c:v>25</c:v>
                </c:pt>
                <c:pt idx="9">
                  <c:v>21</c:v>
                </c:pt>
                <c:pt idx="10">
                  <c:v>23</c:v>
                </c:pt>
                <c:pt idx="11">
                  <c:v>25</c:v>
                </c:pt>
                <c:pt idx="12">
                  <c:v>15</c:v>
                </c:pt>
                <c:pt idx="13">
                  <c:v>17</c:v>
                </c:pt>
                <c:pt idx="14">
                  <c:v>24</c:v>
                </c:pt>
                <c:pt idx="15">
                  <c:v>25</c:v>
                </c:pt>
                <c:pt idx="16">
                  <c:v>9</c:v>
                </c:pt>
                <c:pt idx="17">
                  <c:v>10</c:v>
                </c:pt>
                <c:pt idx="18">
                  <c:v>14</c:v>
                </c:pt>
                <c:pt idx="19">
                  <c:v>11</c:v>
                </c:pt>
              </c:numCache>
            </c:numRef>
          </c:val>
          <c:extLst>
            <c:ext xmlns:c16="http://schemas.microsoft.com/office/drawing/2014/chart" uri="{C3380CC4-5D6E-409C-BE32-E72D297353CC}">
              <c16:uniqueId val="{00000001-7982-4A50-867D-91E3A08F1014}"/>
            </c:ext>
          </c:extLst>
        </c:ser>
        <c:dLbls>
          <c:showLegendKey val="0"/>
          <c:showVal val="0"/>
          <c:showCatName val="0"/>
          <c:showSerName val="0"/>
          <c:showPercent val="0"/>
          <c:showBubbleSize val="0"/>
        </c:dLbls>
        <c:gapWidth val="182"/>
        <c:axId val="608318608"/>
        <c:axId val="854371120"/>
      </c:barChart>
      <c:catAx>
        <c:axId val="6083186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crossAx val="854371120"/>
        <c:crosses val="autoZero"/>
        <c:auto val="1"/>
        <c:lblAlgn val="ctr"/>
        <c:lblOffset val="100"/>
        <c:noMultiLvlLbl val="0"/>
      </c:catAx>
      <c:valAx>
        <c:axId val="8543711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0831860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langue!$K$14</c:f>
              <c:strCache>
                <c:ptCount val="1"/>
                <c:pt idx="0">
                  <c:v>Français exclusif</c:v>
                </c:pt>
              </c:strCache>
            </c:strRef>
          </c:tx>
          <c:invertIfNegative val="0"/>
          <c:cat>
            <c:strRef>
              <c:f>langue!$L$13:$P$13</c:f>
              <c:strCache>
                <c:ptCount val="5"/>
                <c:pt idx="0">
                  <c:v>Immigrés venus adultes</c:v>
                </c:pt>
                <c:pt idx="1">
                  <c:v>Immigrés venus enfants</c:v>
                </c:pt>
                <c:pt idx="2">
                  <c:v>Descendants d'immigrés</c:v>
                </c:pt>
                <c:pt idx="3">
                  <c:v>Descendants mixtes</c:v>
                </c:pt>
                <c:pt idx="4">
                  <c:v>Majoritaires</c:v>
                </c:pt>
              </c:strCache>
            </c:strRef>
          </c:cat>
          <c:val>
            <c:numRef>
              <c:f>langue!$L$14:$P$14</c:f>
              <c:numCache>
                <c:formatCode>General</c:formatCode>
                <c:ptCount val="5"/>
                <c:pt idx="0">
                  <c:v>3.28</c:v>
                </c:pt>
                <c:pt idx="1">
                  <c:v>6.86</c:v>
                </c:pt>
                <c:pt idx="2">
                  <c:v>16.38</c:v>
                </c:pt>
                <c:pt idx="3">
                  <c:v>67.63</c:v>
                </c:pt>
                <c:pt idx="4">
                  <c:v>86.62</c:v>
                </c:pt>
              </c:numCache>
            </c:numRef>
          </c:val>
          <c:extLst>
            <c:ext xmlns:c16="http://schemas.microsoft.com/office/drawing/2014/chart" uri="{C3380CC4-5D6E-409C-BE32-E72D297353CC}">
              <c16:uniqueId val="{00000000-21DE-420F-B919-4753AE4D5A3B}"/>
            </c:ext>
          </c:extLst>
        </c:ser>
        <c:ser>
          <c:idx val="1"/>
          <c:order val="1"/>
          <c:tx>
            <c:strRef>
              <c:f>langue!$K$15</c:f>
              <c:strCache>
                <c:ptCount val="1"/>
                <c:pt idx="0">
                  <c:v>Multilingue Français</c:v>
                </c:pt>
              </c:strCache>
            </c:strRef>
          </c:tx>
          <c:spPr>
            <a:solidFill>
              <a:schemeClr val="tx2">
                <a:lumMod val="20000"/>
                <a:lumOff val="80000"/>
              </a:schemeClr>
            </a:solidFill>
          </c:spPr>
          <c:invertIfNegative val="0"/>
          <c:cat>
            <c:strRef>
              <c:f>langue!$L$13:$P$13</c:f>
              <c:strCache>
                <c:ptCount val="5"/>
                <c:pt idx="0">
                  <c:v>Immigrés venus adultes</c:v>
                </c:pt>
                <c:pt idx="1">
                  <c:v>Immigrés venus enfants</c:v>
                </c:pt>
                <c:pt idx="2">
                  <c:v>Descendants d'immigrés</c:v>
                </c:pt>
                <c:pt idx="3">
                  <c:v>Descendants mixtes</c:v>
                </c:pt>
                <c:pt idx="4">
                  <c:v>Majoritaires</c:v>
                </c:pt>
              </c:strCache>
            </c:strRef>
          </c:cat>
          <c:val>
            <c:numRef>
              <c:f>langue!$L$15:$P$15</c:f>
              <c:numCache>
                <c:formatCode>General</c:formatCode>
                <c:ptCount val="5"/>
                <c:pt idx="0">
                  <c:v>21.42</c:v>
                </c:pt>
                <c:pt idx="1">
                  <c:v>36.11</c:v>
                </c:pt>
                <c:pt idx="2">
                  <c:v>65.430000000000007</c:v>
                </c:pt>
                <c:pt idx="3">
                  <c:v>31.57</c:v>
                </c:pt>
                <c:pt idx="4">
                  <c:v>12.87</c:v>
                </c:pt>
              </c:numCache>
            </c:numRef>
          </c:val>
          <c:extLst>
            <c:ext xmlns:c16="http://schemas.microsoft.com/office/drawing/2014/chart" uri="{C3380CC4-5D6E-409C-BE32-E72D297353CC}">
              <c16:uniqueId val="{00000001-21DE-420F-B919-4753AE4D5A3B}"/>
            </c:ext>
          </c:extLst>
        </c:ser>
        <c:ser>
          <c:idx val="2"/>
          <c:order val="2"/>
          <c:tx>
            <c:strRef>
              <c:f>langue!$K$16</c:f>
              <c:strCache>
                <c:ptCount val="1"/>
                <c:pt idx="0">
                  <c:v>Langue étrangère exclusive</c:v>
                </c:pt>
              </c:strCache>
            </c:strRef>
          </c:tx>
          <c:invertIfNegative val="0"/>
          <c:cat>
            <c:strRef>
              <c:f>langue!$L$13:$P$13</c:f>
              <c:strCache>
                <c:ptCount val="5"/>
                <c:pt idx="0">
                  <c:v>Immigrés venus adultes</c:v>
                </c:pt>
                <c:pt idx="1">
                  <c:v>Immigrés venus enfants</c:v>
                </c:pt>
                <c:pt idx="2">
                  <c:v>Descendants d'immigrés</c:v>
                </c:pt>
                <c:pt idx="3">
                  <c:v>Descendants mixtes</c:v>
                </c:pt>
                <c:pt idx="4">
                  <c:v>Majoritaires</c:v>
                </c:pt>
              </c:strCache>
            </c:strRef>
          </c:cat>
          <c:val>
            <c:numRef>
              <c:f>langue!$L$16:$P$16</c:f>
              <c:numCache>
                <c:formatCode>General</c:formatCode>
                <c:ptCount val="5"/>
                <c:pt idx="0">
                  <c:v>60.2</c:v>
                </c:pt>
                <c:pt idx="1">
                  <c:v>48.31</c:v>
                </c:pt>
                <c:pt idx="2">
                  <c:v>16.34</c:v>
                </c:pt>
                <c:pt idx="3">
                  <c:v>0.49</c:v>
                </c:pt>
                <c:pt idx="4">
                  <c:v>0.41</c:v>
                </c:pt>
              </c:numCache>
            </c:numRef>
          </c:val>
          <c:extLst>
            <c:ext xmlns:c16="http://schemas.microsoft.com/office/drawing/2014/chart" uri="{C3380CC4-5D6E-409C-BE32-E72D297353CC}">
              <c16:uniqueId val="{00000002-21DE-420F-B919-4753AE4D5A3B}"/>
            </c:ext>
          </c:extLst>
        </c:ser>
        <c:ser>
          <c:idx val="3"/>
          <c:order val="3"/>
          <c:tx>
            <c:strRef>
              <c:f>langue!$K$17</c:f>
              <c:strCache>
                <c:ptCount val="1"/>
                <c:pt idx="0">
                  <c:v>multilingue étrangère</c:v>
                </c:pt>
              </c:strCache>
            </c:strRef>
          </c:tx>
          <c:spPr>
            <a:solidFill>
              <a:schemeClr val="accent3">
                <a:lumMod val="20000"/>
                <a:lumOff val="80000"/>
              </a:schemeClr>
            </a:solidFill>
          </c:spPr>
          <c:invertIfNegative val="0"/>
          <c:cat>
            <c:strRef>
              <c:f>langue!$L$13:$P$13</c:f>
              <c:strCache>
                <c:ptCount val="5"/>
                <c:pt idx="0">
                  <c:v>Immigrés venus adultes</c:v>
                </c:pt>
                <c:pt idx="1">
                  <c:v>Immigrés venus enfants</c:v>
                </c:pt>
                <c:pt idx="2">
                  <c:v>Descendants d'immigrés</c:v>
                </c:pt>
                <c:pt idx="3">
                  <c:v>Descendants mixtes</c:v>
                </c:pt>
                <c:pt idx="4">
                  <c:v>Majoritaires</c:v>
                </c:pt>
              </c:strCache>
            </c:strRef>
          </c:cat>
          <c:val>
            <c:numRef>
              <c:f>langue!$L$17:$P$17</c:f>
              <c:numCache>
                <c:formatCode>General</c:formatCode>
                <c:ptCount val="5"/>
                <c:pt idx="0">
                  <c:v>15.1</c:v>
                </c:pt>
                <c:pt idx="1">
                  <c:v>8.7200000000000006</c:v>
                </c:pt>
                <c:pt idx="2">
                  <c:v>1.86</c:v>
                </c:pt>
                <c:pt idx="3">
                  <c:v>0.31</c:v>
                </c:pt>
                <c:pt idx="4">
                  <c:v>0.09</c:v>
                </c:pt>
              </c:numCache>
            </c:numRef>
          </c:val>
          <c:extLst>
            <c:ext xmlns:c16="http://schemas.microsoft.com/office/drawing/2014/chart" uri="{C3380CC4-5D6E-409C-BE32-E72D297353CC}">
              <c16:uniqueId val="{00000003-21DE-420F-B919-4753AE4D5A3B}"/>
            </c:ext>
          </c:extLst>
        </c:ser>
        <c:dLbls>
          <c:showLegendKey val="0"/>
          <c:showVal val="0"/>
          <c:showCatName val="0"/>
          <c:showSerName val="0"/>
          <c:showPercent val="0"/>
          <c:showBubbleSize val="0"/>
        </c:dLbls>
        <c:gapWidth val="150"/>
        <c:overlap val="100"/>
        <c:axId val="263500544"/>
        <c:axId val="263502080"/>
      </c:barChart>
      <c:catAx>
        <c:axId val="263500544"/>
        <c:scaling>
          <c:orientation val="minMax"/>
        </c:scaling>
        <c:delete val="0"/>
        <c:axPos val="b"/>
        <c:numFmt formatCode="General" sourceLinked="0"/>
        <c:majorTickMark val="out"/>
        <c:minorTickMark val="none"/>
        <c:tickLblPos val="nextTo"/>
        <c:txPr>
          <a:bodyPr/>
          <a:lstStyle/>
          <a:p>
            <a:pPr>
              <a:defRPr sz="2000"/>
            </a:pPr>
            <a:endParaRPr lang="fr-FR"/>
          </a:p>
        </c:txPr>
        <c:crossAx val="263502080"/>
        <c:crosses val="autoZero"/>
        <c:auto val="1"/>
        <c:lblAlgn val="ctr"/>
        <c:lblOffset val="100"/>
        <c:noMultiLvlLbl val="0"/>
      </c:catAx>
      <c:valAx>
        <c:axId val="263502080"/>
        <c:scaling>
          <c:orientation val="minMax"/>
        </c:scaling>
        <c:delete val="0"/>
        <c:axPos val="l"/>
        <c:numFmt formatCode="0%" sourceLinked="1"/>
        <c:majorTickMark val="out"/>
        <c:minorTickMark val="none"/>
        <c:tickLblPos val="nextTo"/>
        <c:txPr>
          <a:bodyPr/>
          <a:lstStyle/>
          <a:p>
            <a:pPr>
              <a:defRPr sz="1800"/>
            </a:pPr>
            <a:endParaRPr lang="fr-FR"/>
          </a:p>
        </c:txPr>
        <c:crossAx val="263500544"/>
        <c:crosses val="autoZero"/>
        <c:crossBetween val="between"/>
      </c:valAx>
    </c:plotArea>
    <c:legend>
      <c:legendPos val="b"/>
      <c:layout/>
      <c:overlay val="0"/>
      <c:txPr>
        <a:bodyPr/>
        <a:lstStyle/>
        <a:p>
          <a:pPr>
            <a:defRPr sz="2000"/>
          </a:pPr>
          <a:endParaRPr lang="fr-FR"/>
        </a:p>
      </c:txPr>
    </c:legend>
    <c:plotVisOnly val="1"/>
    <c:dispBlanksAs val="gap"/>
    <c:showDLblsOverMax val="0"/>
  </c:chart>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sociabilité!$F$22</c:f>
              <c:strCache>
                <c:ptCount val="1"/>
                <c:pt idx="0">
                  <c:v>G1</c:v>
                </c:pt>
              </c:strCache>
            </c:strRef>
          </c:tx>
          <c:spPr>
            <a:solidFill>
              <a:schemeClr val="accent1"/>
            </a:solidFill>
            <a:ln>
              <a:noFill/>
            </a:ln>
            <a:effectLst/>
          </c:spPr>
          <c:invertIfNegative val="0"/>
          <c:cat>
            <c:strRef>
              <c:f>sociabilité!$G$21:$N$21</c:f>
              <c:strCache>
                <c:ptCount val="8"/>
                <c:pt idx="0">
                  <c:v>majoritaire</c:v>
                </c:pt>
                <c:pt idx="1">
                  <c:v>DOM</c:v>
                </c:pt>
                <c:pt idx="2">
                  <c:v>Maghreb</c:v>
                </c:pt>
                <c:pt idx="3">
                  <c:v>Afrique subsaharienne</c:v>
                </c:pt>
                <c:pt idx="4">
                  <c:v> Asie</c:v>
                </c:pt>
                <c:pt idx="5">
                  <c:v>Turquie </c:v>
                </c:pt>
                <c:pt idx="6">
                  <c:v>Europe sud</c:v>
                </c:pt>
                <c:pt idx="7">
                  <c:v>UE27</c:v>
                </c:pt>
              </c:strCache>
            </c:strRef>
          </c:cat>
          <c:val>
            <c:numRef>
              <c:f>sociabilité!$G$22:$N$22</c:f>
              <c:numCache>
                <c:formatCode>General</c:formatCode>
                <c:ptCount val="8"/>
                <c:pt idx="0">
                  <c:v>8.9600000000000009</c:v>
                </c:pt>
                <c:pt idx="1">
                  <c:v>53.3</c:v>
                </c:pt>
                <c:pt idx="2">
                  <c:v>44.489999999999995</c:v>
                </c:pt>
                <c:pt idx="3">
                  <c:v>49.97</c:v>
                </c:pt>
                <c:pt idx="4">
                  <c:v>45.81</c:v>
                </c:pt>
                <c:pt idx="5">
                  <c:v>35.19</c:v>
                </c:pt>
                <c:pt idx="6">
                  <c:v>58.03</c:v>
                </c:pt>
                <c:pt idx="7">
                  <c:v>62.89</c:v>
                </c:pt>
              </c:numCache>
            </c:numRef>
          </c:val>
          <c:extLst>
            <c:ext xmlns:c16="http://schemas.microsoft.com/office/drawing/2014/chart" uri="{C3380CC4-5D6E-409C-BE32-E72D297353CC}">
              <c16:uniqueId val="{00000000-7C15-49D7-BADB-709357768162}"/>
            </c:ext>
          </c:extLst>
        </c:ser>
        <c:ser>
          <c:idx val="1"/>
          <c:order val="1"/>
          <c:tx>
            <c:strRef>
              <c:f>sociabilité!$F$23</c:f>
              <c:strCache>
                <c:ptCount val="1"/>
                <c:pt idx="0">
                  <c:v>G2</c:v>
                </c:pt>
              </c:strCache>
            </c:strRef>
          </c:tx>
          <c:spPr>
            <a:solidFill>
              <a:schemeClr val="accent2"/>
            </a:solidFill>
            <a:ln>
              <a:noFill/>
            </a:ln>
            <a:effectLst/>
          </c:spPr>
          <c:invertIfNegative val="0"/>
          <c:cat>
            <c:strRef>
              <c:f>sociabilité!$G$21:$N$21</c:f>
              <c:strCache>
                <c:ptCount val="8"/>
                <c:pt idx="0">
                  <c:v>majoritaire</c:v>
                </c:pt>
                <c:pt idx="1">
                  <c:v>DOM</c:v>
                </c:pt>
                <c:pt idx="2">
                  <c:v>Maghreb</c:v>
                </c:pt>
                <c:pt idx="3">
                  <c:v>Afrique subsaharienne</c:v>
                </c:pt>
                <c:pt idx="4">
                  <c:v> Asie</c:v>
                </c:pt>
                <c:pt idx="5">
                  <c:v>Turquie </c:v>
                </c:pt>
                <c:pt idx="6">
                  <c:v>Europe sud</c:v>
                </c:pt>
                <c:pt idx="7">
                  <c:v>UE27</c:v>
                </c:pt>
              </c:strCache>
            </c:strRef>
          </c:cat>
          <c:val>
            <c:numRef>
              <c:f>sociabilité!$G$23:$N$23</c:f>
              <c:numCache>
                <c:formatCode>General</c:formatCode>
                <c:ptCount val="8"/>
                <c:pt idx="1">
                  <c:v>61.050000000000004</c:v>
                </c:pt>
                <c:pt idx="2">
                  <c:v>55.78</c:v>
                </c:pt>
                <c:pt idx="3">
                  <c:v>68.58</c:v>
                </c:pt>
                <c:pt idx="4">
                  <c:v>74.53</c:v>
                </c:pt>
                <c:pt idx="5">
                  <c:v>52.06</c:v>
                </c:pt>
                <c:pt idx="6">
                  <c:v>52.790000000000006</c:v>
                </c:pt>
                <c:pt idx="7">
                  <c:v>36.909999999999997</c:v>
                </c:pt>
              </c:numCache>
            </c:numRef>
          </c:val>
          <c:extLst>
            <c:ext xmlns:c16="http://schemas.microsoft.com/office/drawing/2014/chart" uri="{C3380CC4-5D6E-409C-BE32-E72D297353CC}">
              <c16:uniqueId val="{00000001-7C15-49D7-BADB-709357768162}"/>
            </c:ext>
          </c:extLst>
        </c:ser>
        <c:dLbls>
          <c:showLegendKey val="0"/>
          <c:showVal val="0"/>
          <c:showCatName val="0"/>
          <c:showSerName val="0"/>
          <c:showPercent val="0"/>
          <c:showBubbleSize val="0"/>
        </c:dLbls>
        <c:gapWidth val="182"/>
        <c:axId val="1257326384"/>
        <c:axId val="1257325552"/>
      </c:barChart>
      <c:catAx>
        <c:axId val="12573263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fr-FR"/>
          </a:p>
        </c:txPr>
        <c:crossAx val="1257325552"/>
        <c:crosses val="autoZero"/>
        <c:auto val="1"/>
        <c:lblAlgn val="ctr"/>
        <c:lblOffset val="100"/>
        <c:noMultiLvlLbl val="0"/>
      </c:catAx>
      <c:valAx>
        <c:axId val="12573255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crossAx val="12573263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Feuil1!$E$8</c:f>
              <c:strCache>
                <c:ptCount val="1"/>
                <c:pt idx="0">
                  <c:v>Sans religion</c:v>
                </c:pt>
              </c:strCache>
            </c:strRef>
          </c:tx>
          <c:spPr>
            <a:solidFill>
              <a:schemeClr val="accent1"/>
            </a:solidFill>
            <a:ln>
              <a:noFill/>
            </a:ln>
            <a:effectLst/>
          </c:spPr>
          <c:invertIfNegative val="0"/>
          <c:cat>
            <c:strRef>
              <c:f>Feuil1!$D$9:$D$14</c:f>
              <c:strCache>
                <c:ptCount val="6"/>
                <c:pt idx="0">
                  <c:v>Immigrés après 16 ans</c:v>
                </c:pt>
                <c:pt idx="1">
                  <c:v>Immigrés à 16 ans ou avant</c:v>
                </c:pt>
                <c:pt idx="2">
                  <c:v>Descendants d'immigrés</c:v>
                </c:pt>
                <c:pt idx="3">
                  <c:v>Descendants mixtes</c:v>
                </c:pt>
                <c:pt idx="4">
                  <c:v>Sans ascendance migratoire</c:v>
                </c:pt>
                <c:pt idx="5">
                  <c:v>Ensemble</c:v>
                </c:pt>
              </c:strCache>
            </c:strRef>
          </c:cat>
          <c:val>
            <c:numRef>
              <c:f>Feuil1!$E$9:$E$14</c:f>
              <c:numCache>
                <c:formatCode>General</c:formatCode>
                <c:ptCount val="6"/>
                <c:pt idx="0">
                  <c:v>19</c:v>
                </c:pt>
                <c:pt idx="1">
                  <c:v>27</c:v>
                </c:pt>
                <c:pt idx="2">
                  <c:v>26</c:v>
                </c:pt>
                <c:pt idx="3">
                  <c:v>54</c:v>
                </c:pt>
                <c:pt idx="4">
                  <c:v>58</c:v>
                </c:pt>
                <c:pt idx="5">
                  <c:v>51</c:v>
                </c:pt>
              </c:numCache>
            </c:numRef>
          </c:val>
          <c:extLst>
            <c:ext xmlns:c16="http://schemas.microsoft.com/office/drawing/2014/chart" uri="{C3380CC4-5D6E-409C-BE32-E72D297353CC}">
              <c16:uniqueId val="{00000000-7F6D-4D1F-B862-E1E3D92E8442}"/>
            </c:ext>
          </c:extLst>
        </c:ser>
        <c:ser>
          <c:idx val="1"/>
          <c:order val="1"/>
          <c:tx>
            <c:strRef>
              <c:f>Feuil1!$F$8</c:f>
              <c:strCache>
                <c:ptCount val="1"/>
                <c:pt idx="0">
                  <c:v>Chrétiens</c:v>
                </c:pt>
              </c:strCache>
            </c:strRef>
          </c:tx>
          <c:spPr>
            <a:solidFill>
              <a:schemeClr val="accent2"/>
            </a:solidFill>
            <a:ln>
              <a:noFill/>
            </a:ln>
            <a:effectLst/>
          </c:spPr>
          <c:invertIfNegative val="0"/>
          <c:cat>
            <c:strRef>
              <c:f>Feuil1!$D$9:$D$14</c:f>
              <c:strCache>
                <c:ptCount val="6"/>
                <c:pt idx="0">
                  <c:v>Immigrés après 16 ans</c:v>
                </c:pt>
                <c:pt idx="1">
                  <c:v>Immigrés à 16 ans ou avant</c:v>
                </c:pt>
                <c:pt idx="2">
                  <c:v>Descendants d'immigrés</c:v>
                </c:pt>
                <c:pt idx="3">
                  <c:v>Descendants mixtes</c:v>
                </c:pt>
                <c:pt idx="4">
                  <c:v>Sans ascendance migratoire</c:v>
                </c:pt>
                <c:pt idx="5">
                  <c:v>Ensemble</c:v>
                </c:pt>
              </c:strCache>
            </c:strRef>
          </c:cat>
          <c:val>
            <c:numRef>
              <c:f>Feuil1!$F$9:$F$14</c:f>
              <c:numCache>
                <c:formatCode>General</c:formatCode>
                <c:ptCount val="6"/>
                <c:pt idx="0">
                  <c:v>32</c:v>
                </c:pt>
                <c:pt idx="1">
                  <c:v>30</c:v>
                </c:pt>
                <c:pt idx="2">
                  <c:v>23</c:v>
                </c:pt>
                <c:pt idx="3">
                  <c:v>30</c:v>
                </c:pt>
                <c:pt idx="4">
                  <c:v>40</c:v>
                </c:pt>
                <c:pt idx="5">
                  <c:v>37</c:v>
                </c:pt>
              </c:numCache>
            </c:numRef>
          </c:val>
          <c:extLst>
            <c:ext xmlns:c16="http://schemas.microsoft.com/office/drawing/2014/chart" uri="{C3380CC4-5D6E-409C-BE32-E72D297353CC}">
              <c16:uniqueId val="{00000001-7F6D-4D1F-B862-E1E3D92E8442}"/>
            </c:ext>
          </c:extLst>
        </c:ser>
        <c:ser>
          <c:idx val="2"/>
          <c:order val="2"/>
          <c:tx>
            <c:strRef>
              <c:f>Feuil1!$G$8</c:f>
              <c:strCache>
                <c:ptCount val="1"/>
                <c:pt idx="0">
                  <c:v>Musulmans</c:v>
                </c:pt>
              </c:strCache>
            </c:strRef>
          </c:tx>
          <c:spPr>
            <a:solidFill>
              <a:srgbClr val="92D050"/>
            </a:solidFill>
            <a:ln>
              <a:noFill/>
            </a:ln>
            <a:effectLst/>
          </c:spPr>
          <c:invertIfNegative val="0"/>
          <c:cat>
            <c:strRef>
              <c:f>Feuil1!$D$9:$D$14</c:f>
              <c:strCache>
                <c:ptCount val="6"/>
                <c:pt idx="0">
                  <c:v>Immigrés après 16 ans</c:v>
                </c:pt>
                <c:pt idx="1">
                  <c:v>Immigrés à 16 ans ou avant</c:v>
                </c:pt>
                <c:pt idx="2">
                  <c:v>Descendants d'immigrés</c:v>
                </c:pt>
                <c:pt idx="3">
                  <c:v>Descendants mixtes</c:v>
                </c:pt>
                <c:pt idx="4">
                  <c:v>Sans ascendance migratoire</c:v>
                </c:pt>
                <c:pt idx="5">
                  <c:v>Ensemble</c:v>
                </c:pt>
              </c:strCache>
            </c:strRef>
          </c:cat>
          <c:val>
            <c:numRef>
              <c:f>Feuil1!$G$9:$G$14</c:f>
              <c:numCache>
                <c:formatCode>General</c:formatCode>
                <c:ptCount val="6"/>
                <c:pt idx="0">
                  <c:v>45</c:v>
                </c:pt>
                <c:pt idx="1">
                  <c:v>40</c:v>
                </c:pt>
                <c:pt idx="2">
                  <c:v>47</c:v>
                </c:pt>
                <c:pt idx="3">
                  <c:v>14</c:v>
                </c:pt>
                <c:pt idx="4">
                  <c:v>1</c:v>
                </c:pt>
                <c:pt idx="5">
                  <c:v>10</c:v>
                </c:pt>
              </c:numCache>
            </c:numRef>
          </c:val>
          <c:extLst>
            <c:ext xmlns:c16="http://schemas.microsoft.com/office/drawing/2014/chart" uri="{C3380CC4-5D6E-409C-BE32-E72D297353CC}">
              <c16:uniqueId val="{00000002-7F6D-4D1F-B862-E1E3D92E8442}"/>
            </c:ext>
          </c:extLst>
        </c:ser>
        <c:ser>
          <c:idx val="3"/>
          <c:order val="3"/>
          <c:tx>
            <c:strRef>
              <c:f>Feuil1!$H$8</c:f>
              <c:strCache>
                <c:ptCount val="1"/>
                <c:pt idx="0">
                  <c:v>Autres</c:v>
                </c:pt>
              </c:strCache>
            </c:strRef>
          </c:tx>
          <c:spPr>
            <a:solidFill>
              <a:schemeClr val="accent4"/>
            </a:solidFill>
            <a:ln>
              <a:noFill/>
            </a:ln>
            <a:effectLst/>
          </c:spPr>
          <c:invertIfNegative val="0"/>
          <c:cat>
            <c:strRef>
              <c:f>Feuil1!$D$9:$D$14</c:f>
              <c:strCache>
                <c:ptCount val="6"/>
                <c:pt idx="0">
                  <c:v>Immigrés après 16 ans</c:v>
                </c:pt>
                <c:pt idx="1">
                  <c:v>Immigrés à 16 ans ou avant</c:v>
                </c:pt>
                <c:pt idx="2">
                  <c:v>Descendants d'immigrés</c:v>
                </c:pt>
                <c:pt idx="3">
                  <c:v>Descendants mixtes</c:v>
                </c:pt>
                <c:pt idx="4">
                  <c:v>Sans ascendance migratoire</c:v>
                </c:pt>
                <c:pt idx="5">
                  <c:v>Ensemble</c:v>
                </c:pt>
              </c:strCache>
            </c:strRef>
          </c:cat>
          <c:val>
            <c:numRef>
              <c:f>Feuil1!$H$9:$H$14</c:f>
              <c:numCache>
                <c:formatCode>General</c:formatCode>
                <c:ptCount val="6"/>
                <c:pt idx="0">
                  <c:v>4</c:v>
                </c:pt>
                <c:pt idx="1">
                  <c:v>3</c:v>
                </c:pt>
                <c:pt idx="2">
                  <c:v>4</c:v>
                </c:pt>
                <c:pt idx="3">
                  <c:v>2</c:v>
                </c:pt>
                <c:pt idx="4">
                  <c:v>1</c:v>
                </c:pt>
                <c:pt idx="5">
                  <c:v>2</c:v>
                </c:pt>
              </c:numCache>
            </c:numRef>
          </c:val>
          <c:extLst>
            <c:ext xmlns:c16="http://schemas.microsoft.com/office/drawing/2014/chart" uri="{C3380CC4-5D6E-409C-BE32-E72D297353CC}">
              <c16:uniqueId val="{00000003-7F6D-4D1F-B862-E1E3D92E8442}"/>
            </c:ext>
          </c:extLst>
        </c:ser>
        <c:dLbls>
          <c:showLegendKey val="0"/>
          <c:showVal val="0"/>
          <c:showCatName val="0"/>
          <c:showSerName val="0"/>
          <c:showPercent val="0"/>
          <c:showBubbleSize val="0"/>
        </c:dLbls>
        <c:gapWidth val="150"/>
        <c:overlap val="100"/>
        <c:axId val="782365680"/>
        <c:axId val="782367344"/>
      </c:barChart>
      <c:catAx>
        <c:axId val="782365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r-FR"/>
          </a:p>
        </c:txPr>
        <c:crossAx val="782367344"/>
        <c:crosses val="autoZero"/>
        <c:auto val="1"/>
        <c:lblAlgn val="ctr"/>
        <c:lblOffset val="100"/>
        <c:noMultiLvlLbl val="0"/>
      </c:catAx>
      <c:valAx>
        <c:axId val="782367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782365680"/>
        <c:crosses val="autoZero"/>
        <c:crossBetween val="between"/>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affiliations!$E$18</c:f>
              <c:strCache>
                <c:ptCount val="1"/>
                <c:pt idx="0">
                  <c:v>Sans</c:v>
                </c:pt>
              </c:strCache>
            </c:strRef>
          </c:tx>
          <c:spPr>
            <a:solidFill>
              <a:schemeClr val="accent1"/>
            </a:solidFill>
            <a:ln>
              <a:noFill/>
            </a:ln>
            <a:effectLst/>
          </c:spPr>
          <c:invertIfNegative val="0"/>
          <c:cat>
            <c:strRef>
              <c:f>affiliations!$F$17:$K$17</c:f>
              <c:strCache>
                <c:ptCount val="6"/>
                <c:pt idx="0">
                  <c:v>G1</c:v>
                </c:pt>
                <c:pt idx="1">
                  <c:v>G1,5</c:v>
                </c:pt>
                <c:pt idx="2">
                  <c:v>G2</c:v>
                </c:pt>
                <c:pt idx="3">
                  <c:v>G2,5</c:v>
                </c:pt>
                <c:pt idx="4">
                  <c:v>G3+</c:v>
                </c:pt>
                <c:pt idx="5">
                  <c:v>France métropolitaine</c:v>
                </c:pt>
              </c:strCache>
            </c:strRef>
          </c:cat>
          <c:val>
            <c:numRef>
              <c:f>affiliations!$F$18:$K$18</c:f>
              <c:numCache>
                <c:formatCode>General</c:formatCode>
                <c:ptCount val="6"/>
                <c:pt idx="0">
                  <c:v>18.46</c:v>
                </c:pt>
                <c:pt idx="1">
                  <c:v>29.21</c:v>
                </c:pt>
                <c:pt idx="2">
                  <c:v>25.6</c:v>
                </c:pt>
                <c:pt idx="3">
                  <c:v>51.96</c:v>
                </c:pt>
                <c:pt idx="4">
                  <c:v>58.18</c:v>
                </c:pt>
                <c:pt idx="5">
                  <c:v>51</c:v>
                </c:pt>
              </c:numCache>
            </c:numRef>
          </c:val>
          <c:extLst>
            <c:ext xmlns:c16="http://schemas.microsoft.com/office/drawing/2014/chart" uri="{C3380CC4-5D6E-409C-BE32-E72D297353CC}">
              <c16:uniqueId val="{00000000-5809-43AF-AE70-B7CFC80BFDEF}"/>
            </c:ext>
          </c:extLst>
        </c:ser>
        <c:ser>
          <c:idx val="1"/>
          <c:order val="1"/>
          <c:tx>
            <c:strRef>
              <c:f>affiliations!$E$19</c:f>
              <c:strCache>
                <c:ptCount val="1"/>
                <c:pt idx="0">
                  <c:v>Catholiques</c:v>
                </c:pt>
              </c:strCache>
            </c:strRef>
          </c:tx>
          <c:spPr>
            <a:solidFill>
              <a:schemeClr val="accent2"/>
            </a:solidFill>
            <a:ln>
              <a:noFill/>
            </a:ln>
            <a:effectLst/>
          </c:spPr>
          <c:invertIfNegative val="0"/>
          <c:cat>
            <c:strRef>
              <c:f>affiliations!$F$17:$K$17</c:f>
              <c:strCache>
                <c:ptCount val="6"/>
                <c:pt idx="0">
                  <c:v>G1</c:v>
                </c:pt>
                <c:pt idx="1">
                  <c:v>G1,5</c:v>
                </c:pt>
                <c:pt idx="2">
                  <c:v>G2</c:v>
                </c:pt>
                <c:pt idx="3">
                  <c:v>G2,5</c:v>
                </c:pt>
                <c:pt idx="4">
                  <c:v>G3+</c:v>
                </c:pt>
                <c:pt idx="5">
                  <c:v>France métropolitaine</c:v>
                </c:pt>
              </c:strCache>
            </c:strRef>
          </c:cat>
          <c:val>
            <c:numRef>
              <c:f>affiliations!$F$19:$K$19</c:f>
              <c:numCache>
                <c:formatCode>General</c:formatCode>
                <c:ptCount val="6"/>
                <c:pt idx="0">
                  <c:v>17.48</c:v>
                </c:pt>
                <c:pt idx="1">
                  <c:v>15.19</c:v>
                </c:pt>
                <c:pt idx="2">
                  <c:v>13.9</c:v>
                </c:pt>
                <c:pt idx="3">
                  <c:v>22.71</c:v>
                </c:pt>
                <c:pt idx="4">
                  <c:v>32.130000000000003</c:v>
                </c:pt>
                <c:pt idx="5">
                  <c:v>28</c:v>
                </c:pt>
              </c:numCache>
            </c:numRef>
          </c:val>
          <c:extLst>
            <c:ext xmlns:c16="http://schemas.microsoft.com/office/drawing/2014/chart" uri="{C3380CC4-5D6E-409C-BE32-E72D297353CC}">
              <c16:uniqueId val="{00000001-5809-43AF-AE70-B7CFC80BFDEF}"/>
            </c:ext>
          </c:extLst>
        </c:ser>
        <c:ser>
          <c:idx val="2"/>
          <c:order val="2"/>
          <c:tx>
            <c:strRef>
              <c:f>affiliations!$E$20</c:f>
              <c:strCache>
                <c:ptCount val="1"/>
                <c:pt idx="0">
                  <c:v>Autres chrétiens</c:v>
                </c:pt>
              </c:strCache>
            </c:strRef>
          </c:tx>
          <c:spPr>
            <a:solidFill>
              <a:schemeClr val="accent3"/>
            </a:solidFill>
            <a:ln>
              <a:noFill/>
            </a:ln>
            <a:effectLst/>
          </c:spPr>
          <c:invertIfNegative val="0"/>
          <c:cat>
            <c:strRef>
              <c:f>affiliations!$F$17:$K$17</c:f>
              <c:strCache>
                <c:ptCount val="6"/>
                <c:pt idx="0">
                  <c:v>G1</c:v>
                </c:pt>
                <c:pt idx="1">
                  <c:v>G1,5</c:v>
                </c:pt>
                <c:pt idx="2">
                  <c:v>G2</c:v>
                </c:pt>
                <c:pt idx="3">
                  <c:v>G2,5</c:v>
                </c:pt>
                <c:pt idx="4">
                  <c:v>G3+</c:v>
                </c:pt>
                <c:pt idx="5">
                  <c:v>France métropolitaine</c:v>
                </c:pt>
              </c:strCache>
            </c:strRef>
          </c:cat>
          <c:val>
            <c:numRef>
              <c:f>affiliations!$F$20:$K$20</c:f>
              <c:numCache>
                <c:formatCode>General</c:formatCode>
                <c:ptCount val="6"/>
                <c:pt idx="0">
                  <c:v>15.03</c:v>
                </c:pt>
                <c:pt idx="1">
                  <c:v>12.25</c:v>
                </c:pt>
                <c:pt idx="2">
                  <c:v>7.3</c:v>
                </c:pt>
                <c:pt idx="3">
                  <c:v>7.86</c:v>
                </c:pt>
                <c:pt idx="4">
                  <c:v>8.06</c:v>
                </c:pt>
                <c:pt idx="5">
                  <c:v>9</c:v>
                </c:pt>
              </c:numCache>
            </c:numRef>
          </c:val>
          <c:extLst>
            <c:ext xmlns:c16="http://schemas.microsoft.com/office/drawing/2014/chart" uri="{C3380CC4-5D6E-409C-BE32-E72D297353CC}">
              <c16:uniqueId val="{00000002-5809-43AF-AE70-B7CFC80BFDEF}"/>
            </c:ext>
          </c:extLst>
        </c:ser>
        <c:ser>
          <c:idx val="3"/>
          <c:order val="3"/>
          <c:tx>
            <c:strRef>
              <c:f>affiliations!$E$21</c:f>
              <c:strCache>
                <c:ptCount val="1"/>
                <c:pt idx="0">
                  <c:v>Musulmans</c:v>
                </c:pt>
              </c:strCache>
            </c:strRef>
          </c:tx>
          <c:spPr>
            <a:solidFill>
              <a:schemeClr val="accent4"/>
            </a:solidFill>
            <a:ln>
              <a:noFill/>
            </a:ln>
            <a:effectLst/>
          </c:spPr>
          <c:invertIfNegative val="0"/>
          <c:cat>
            <c:strRef>
              <c:f>affiliations!$F$17:$K$17</c:f>
              <c:strCache>
                <c:ptCount val="6"/>
                <c:pt idx="0">
                  <c:v>G1</c:v>
                </c:pt>
                <c:pt idx="1">
                  <c:v>G1,5</c:v>
                </c:pt>
                <c:pt idx="2">
                  <c:v>G2</c:v>
                </c:pt>
                <c:pt idx="3">
                  <c:v>G2,5</c:v>
                </c:pt>
                <c:pt idx="4">
                  <c:v>G3+</c:v>
                </c:pt>
                <c:pt idx="5">
                  <c:v>France métropolitaine</c:v>
                </c:pt>
              </c:strCache>
            </c:strRef>
          </c:cat>
          <c:val>
            <c:numRef>
              <c:f>affiliations!$F$21:$K$21</c:f>
              <c:numCache>
                <c:formatCode>General</c:formatCode>
                <c:ptCount val="6"/>
                <c:pt idx="0">
                  <c:v>45.01</c:v>
                </c:pt>
                <c:pt idx="1">
                  <c:v>40.29</c:v>
                </c:pt>
                <c:pt idx="2">
                  <c:v>49.86</c:v>
                </c:pt>
                <c:pt idx="3">
                  <c:v>14.52</c:v>
                </c:pt>
                <c:pt idx="4">
                  <c:v>0.96</c:v>
                </c:pt>
                <c:pt idx="5">
                  <c:v>11</c:v>
                </c:pt>
              </c:numCache>
            </c:numRef>
          </c:val>
          <c:extLst>
            <c:ext xmlns:c16="http://schemas.microsoft.com/office/drawing/2014/chart" uri="{C3380CC4-5D6E-409C-BE32-E72D297353CC}">
              <c16:uniqueId val="{00000003-5809-43AF-AE70-B7CFC80BFDEF}"/>
            </c:ext>
          </c:extLst>
        </c:ser>
        <c:ser>
          <c:idx val="4"/>
          <c:order val="4"/>
          <c:tx>
            <c:strRef>
              <c:f>affiliations!$E$22</c:f>
              <c:strCache>
                <c:ptCount val="1"/>
                <c:pt idx="0">
                  <c:v>Juifs</c:v>
                </c:pt>
              </c:strCache>
            </c:strRef>
          </c:tx>
          <c:spPr>
            <a:solidFill>
              <a:schemeClr val="accent5"/>
            </a:solidFill>
            <a:ln>
              <a:noFill/>
            </a:ln>
            <a:effectLst/>
          </c:spPr>
          <c:invertIfNegative val="0"/>
          <c:cat>
            <c:strRef>
              <c:f>affiliations!$F$17:$K$17</c:f>
              <c:strCache>
                <c:ptCount val="6"/>
                <c:pt idx="0">
                  <c:v>G1</c:v>
                </c:pt>
                <c:pt idx="1">
                  <c:v>G1,5</c:v>
                </c:pt>
                <c:pt idx="2">
                  <c:v>G2</c:v>
                </c:pt>
                <c:pt idx="3">
                  <c:v>G2,5</c:v>
                </c:pt>
                <c:pt idx="4">
                  <c:v>G3+</c:v>
                </c:pt>
                <c:pt idx="5">
                  <c:v>France métropolitaine</c:v>
                </c:pt>
              </c:strCache>
            </c:strRef>
          </c:cat>
          <c:val>
            <c:numRef>
              <c:f>affiliations!$F$22:$K$22</c:f>
              <c:numCache>
                <c:formatCode>General</c:formatCode>
                <c:ptCount val="6"/>
                <c:pt idx="0">
                  <c:v>0.22</c:v>
                </c:pt>
                <c:pt idx="1">
                  <c:v>0.59</c:v>
                </c:pt>
                <c:pt idx="2">
                  <c:v>0.79</c:v>
                </c:pt>
                <c:pt idx="3">
                  <c:v>1.04</c:v>
                </c:pt>
                <c:pt idx="4">
                  <c:v>0.22</c:v>
                </c:pt>
                <c:pt idx="5">
                  <c:v>0.3</c:v>
                </c:pt>
              </c:numCache>
            </c:numRef>
          </c:val>
          <c:extLst>
            <c:ext xmlns:c16="http://schemas.microsoft.com/office/drawing/2014/chart" uri="{C3380CC4-5D6E-409C-BE32-E72D297353CC}">
              <c16:uniqueId val="{00000004-5809-43AF-AE70-B7CFC80BFDEF}"/>
            </c:ext>
          </c:extLst>
        </c:ser>
        <c:ser>
          <c:idx val="5"/>
          <c:order val="5"/>
          <c:tx>
            <c:strRef>
              <c:f>affiliations!$E$23</c:f>
              <c:strCache>
                <c:ptCount val="1"/>
                <c:pt idx="0">
                  <c:v>Bouddhistes</c:v>
                </c:pt>
              </c:strCache>
            </c:strRef>
          </c:tx>
          <c:spPr>
            <a:solidFill>
              <a:schemeClr val="accent6"/>
            </a:solidFill>
            <a:ln>
              <a:noFill/>
            </a:ln>
            <a:effectLst/>
          </c:spPr>
          <c:invertIfNegative val="0"/>
          <c:cat>
            <c:strRef>
              <c:f>affiliations!$F$17:$K$17</c:f>
              <c:strCache>
                <c:ptCount val="6"/>
                <c:pt idx="0">
                  <c:v>G1</c:v>
                </c:pt>
                <c:pt idx="1">
                  <c:v>G1,5</c:v>
                </c:pt>
                <c:pt idx="2">
                  <c:v>G2</c:v>
                </c:pt>
                <c:pt idx="3">
                  <c:v>G2,5</c:v>
                </c:pt>
                <c:pt idx="4">
                  <c:v>G3+</c:v>
                </c:pt>
                <c:pt idx="5">
                  <c:v>France métropolitaine</c:v>
                </c:pt>
              </c:strCache>
            </c:strRef>
          </c:cat>
          <c:val>
            <c:numRef>
              <c:f>affiliations!$F$23:$K$23</c:f>
              <c:numCache>
                <c:formatCode>General</c:formatCode>
                <c:ptCount val="6"/>
                <c:pt idx="0">
                  <c:v>1.92</c:v>
                </c:pt>
                <c:pt idx="1">
                  <c:v>1.65</c:v>
                </c:pt>
                <c:pt idx="2">
                  <c:v>1.17</c:v>
                </c:pt>
                <c:pt idx="3">
                  <c:v>0.35</c:v>
                </c:pt>
                <c:pt idx="4">
                  <c:v>0.15</c:v>
                </c:pt>
                <c:pt idx="5">
                  <c:v>0.5</c:v>
                </c:pt>
              </c:numCache>
            </c:numRef>
          </c:val>
          <c:extLst>
            <c:ext xmlns:c16="http://schemas.microsoft.com/office/drawing/2014/chart" uri="{C3380CC4-5D6E-409C-BE32-E72D297353CC}">
              <c16:uniqueId val="{00000005-5809-43AF-AE70-B7CFC80BFDEF}"/>
            </c:ext>
          </c:extLst>
        </c:ser>
        <c:ser>
          <c:idx val="6"/>
          <c:order val="6"/>
          <c:tx>
            <c:strRef>
              <c:f>affiliations!$E$24</c:f>
              <c:strCache>
                <c:ptCount val="1"/>
                <c:pt idx="0">
                  <c:v>Autres</c:v>
                </c:pt>
              </c:strCache>
            </c:strRef>
          </c:tx>
          <c:spPr>
            <a:solidFill>
              <a:schemeClr val="accent1">
                <a:lumMod val="60000"/>
              </a:schemeClr>
            </a:solidFill>
            <a:ln>
              <a:noFill/>
            </a:ln>
            <a:effectLst/>
          </c:spPr>
          <c:invertIfNegative val="0"/>
          <c:cat>
            <c:strRef>
              <c:f>affiliations!$F$17:$K$17</c:f>
              <c:strCache>
                <c:ptCount val="6"/>
                <c:pt idx="0">
                  <c:v>G1</c:v>
                </c:pt>
                <c:pt idx="1">
                  <c:v>G1,5</c:v>
                </c:pt>
                <c:pt idx="2">
                  <c:v>G2</c:v>
                </c:pt>
                <c:pt idx="3">
                  <c:v>G2,5</c:v>
                </c:pt>
                <c:pt idx="4">
                  <c:v>G3+</c:v>
                </c:pt>
                <c:pt idx="5">
                  <c:v>France métropolitaine</c:v>
                </c:pt>
              </c:strCache>
            </c:strRef>
          </c:cat>
          <c:val>
            <c:numRef>
              <c:f>affiliations!$F$24:$K$24</c:f>
              <c:numCache>
                <c:formatCode>General</c:formatCode>
                <c:ptCount val="6"/>
                <c:pt idx="0">
                  <c:v>1.58</c:v>
                </c:pt>
                <c:pt idx="1">
                  <c:v>0.55000000000000004</c:v>
                </c:pt>
                <c:pt idx="2">
                  <c:v>0.83</c:v>
                </c:pt>
                <c:pt idx="3">
                  <c:v>0.34</c:v>
                </c:pt>
                <c:pt idx="4">
                  <c:v>0.25</c:v>
                </c:pt>
                <c:pt idx="5">
                  <c:v>0.4</c:v>
                </c:pt>
              </c:numCache>
            </c:numRef>
          </c:val>
          <c:extLst>
            <c:ext xmlns:c16="http://schemas.microsoft.com/office/drawing/2014/chart" uri="{C3380CC4-5D6E-409C-BE32-E72D297353CC}">
              <c16:uniqueId val="{00000006-5809-43AF-AE70-B7CFC80BFDEF}"/>
            </c:ext>
          </c:extLst>
        </c:ser>
        <c:dLbls>
          <c:showLegendKey val="0"/>
          <c:showVal val="0"/>
          <c:showCatName val="0"/>
          <c:showSerName val="0"/>
          <c:showPercent val="0"/>
          <c:showBubbleSize val="0"/>
        </c:dLbls>
        <c:gapWidth val="150"/>
        <c:overlap val="100"/>
        <c:axId val="320507599"/>
        <c:axId val="320504271"/>
      </c:barChart>
      <c:catAx>
        <c:axId val="3205075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crossAx val="320504271"/>
        <c:crosses val="autoZero"/>
        <c:auto val="1"/>
        <c:lblAlgn val="ctr"/>
        <c:lblOffset val="100"/>
        <c:noMultiLvlLbl val="0"/>
      </c:catAx>
      <c:valAx>
        <c:axId val="32050427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320507599"/>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2019-2020</c:v>
                </c:pt>
              </c:strCache>
            </c:strRef>
          </c:tx>
          <c:spPr>
            <a:solidFill>
              <a:srgbClr val="4F81BD"/>
            </a:solidFill>
            <a:ln>
              <a:noFill/>
            </a:ln>
            <a:effectLst/>
          </c:spPr>
          <c:invertIfNegative val="0"/>
          <c:cat>
            <c:strRef>
              <c:f>Feuil1!$A$2:$A$8</c:f>
              <c:strCache>
                <c:ptCount val="7"/>
                <c:pt idx="0">
                  <c:v>Sans religion</c:v>
                </c:pt>
                <c:pt idx="1">
                  <c:v>Catholiques</c:v>
                </c:pt>
                <c:pt idx="2">
                  <c:v>Autres Chrétiens</c:v>
                </c:pt>
                <c:pt idx="3">
                  <c:v>Musulmans</c:v>
                </c:pt>
                <c:pt idx="4">
                  <c:v>Juifs</c:v>
                </c:pt>
                <c:pt idx="5">
                  <c:v>Bouddhistes</c:v>
                </c:pt>
                <c:pt idx="6">
                  <c:v>Toutes religions</c:v>
                </c:pt>
              </c:strCache>
            </c:strRef>
          </c:cat>
          <c:val>
            <c:numRef>
              <c:f>Feuil1!$B$2:$B$8</c:f>
              <c:numCache>
                <c:formatCode>General</c:formatCode>
                <c:ptCount val="7"/>
                <c:pt idx="0">
                  <c:v>1</c:v>
                </c:pt>
                <c:pt idx="1">
                  <c:v>6</c:v>
                </c:pt>
                <c:pt idx="2">
                  <c:v>16</c:v>
                </c:pt>
                <c:pt idx="3">
                  <c:v>30</c:v>
                </c:pt>
                <c:pt idx="4">
                  <c:v>54</c:v>
                </c:pt>
                <c:pt idx="5">
                  <c:v>26</c:v>
                </c:pt>
                <c:pt idx="6">
                  <c:v>7</c:v>
                </c:pt>
              </c:numCache>
            </c:numRef>
          </c:val>
          <c:extLst>
            <c:ext xmlns:c16="http://schemas.microsoft.com/office/drawing/2014/chart" uri="{C3380CC4-5D6E-409C-BE32-E72D297353CC}">
              <c16:uniqueId val="{00000000-C018-4F86-BDD3-A47537A16067}"/>
            </c:ext>
          </c:extLst>
        </c:ser>
        <c:ser>
          <c:idx val="1"/>
          <c:order val="1"/>
          <c:tx>
            <c:strRef>
              <c:f>Feuil1!$C$1</c:f>
              <c:strCache>
                <c:ptCount val="1"/>
                <c:pt idx="0">
                  <c:v>2008-2009</c:v>
                </c:pt>
              </c:strCache>
            </c:strRef>
          </c:tx>
          <c:spPr>
            <a:solidFill>
              <a:srgbClr val="CF6378"/>
            </a:solidFill>
            <a:ln>
              <a:noFill/>
            </a:ln>
            <a:effectLst/>
          </c:spPr>
          <c:invertIfNegative val="0"/>
          <c:cat>
            <c:strRef>
              <c:f>Feuil1!$A$2:$A$8</c:f>
              <c:strCache>
                <c:ptCount val="7"/>
                <c:pt idx="0">
                  <c:v>Sans religion</c:v>
                </c:pt>
                <c:pt idx="1">
                  <c:v>Catholiques</c:v>
                </c:pt>
                <c:pt idx="2">
                  <c:v>Autres Chrétiens</c:v>
                </c:pt>
                <c:pt idx="3">
                  <c:v>Musulmans</c:v>
                </c:pt>
                <c:pt idx="4">
                  <c:v>Juifs</c:v>
                </c:pt>
                <c:pt idx="5">
                  <c:v>Bouddhistes</c:v>
                </c:pt>
                <c:pt idx="6">
                  <c:v>Toutes religions</c:v>
                </c:pt>
              </c:strCache>
            </c:strRef>
          </c:cat>
          <c:val>
            <c:numRef>
              <c:f>Feuil1!$C$2:$C$8</c:f>
              <c:numCache>
                <c:formatCode>General</c:formatCode>
                <c:ptCount val="7"/>
                <c:pt idx="0">
                  <c:v>1</c:v>
                </c:pt>
                <c:pt idx="1">
                  <c:v>8</c:v>
                </c:pt>
                <c:pt idx="2">
                  <c:v>10</c:v>
                </c:pt>
                <c:pt idx="3">
                  <c:v>33</c:v>
                </c:pt>
                <c:pt idx="4">
                  <c:v>46</c:v>
                </c:pt>
                <c:pt idx="5">
                  <c:v>20</c:v>
                </c:pt>
                <c:pt idx="6">
                  <c:v>7</c:v>
                </c:pt>
              </c:numCache>
            </c:numRef>
          </c:val>
          <c:extLst>
            <c:ext xmlns:c16="http://schemas.microsoft.com/office/drawing/2014/chart" uri="{C3380CC4-5D6E-409C-BE32-E72D297353CC}">
              <c16:uniqueId val="{00000001-C018-4F86-BDD3-A47537A16067}"/>
            </c:ext>
          </c:extLst>
        </c:ser>
        <c:dLbls>
          <c:showLegendKey val="0"/>
          <c:showVal val="0"/>
          <c:showCatName val="0"/>
          <c:showSerName val="0"/>
          <c:showPercent val="0"/>
          <c:showBubbleSize val="0"/>
        </c:dLbls>
        <c:gapWidth val="219"/>
        <c:overlap val="-27"/>
        <c:axId val="394564896"/>
        <c:axId val="394565552"/>
      </c:barChart>
      <c:catAx>
        <c:axId val="39456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crossAx val="394565552"/>
        <c:crosses val="autoZero"/>
        <c:auto val="1"/>
        <c:lblAlgn val="ctr"/>
        <c:lblOffset val="100"/>
        <c:noMultiLvlLbl val="0"/>
      </c:catAx>
      <c:valAx>
        <c:axId val="394565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394564896"/>
        <c:crosses val="autoZero"/>
        <c:crossBetween val="between"/>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Feuil3!$C$9</c:f>
              <c:strCache>
                <c:ptCount val="1"/>
                <c:pt idx="0">
                  <c:v>Enfance</c:v>
                </c:pt>
              </c:strCache>
            </c:strRef>
          </c:tx>
          <c:spPr>
            <a:solidFill>
              <a:schemeClr val="accent1"/>
            </a:solidFill>
            <a:ln>
              <a:noFill/>
            </a:ln>
            <a:effectLst/>
          </c:spPr>
          <c:invertIfNegative val="0"/>
          <c:cat>
            <c:strRef>
              <c:f>Feuil3!$D$8:$I$8</c:f>
              <c:strCache>
                <c:ptCount val="6"/>
                <c:pt idx="0">
                  <c:v>Catholiques</c:v>
                </c:pt>
                <c:pt idx="1">
                  <c:v>Autres chrétiens</c:v>
                </c:pt>
                <c:pt idx="2">
                  <c:v>Musulmans</c:v>
                </c:pt>
                <c:pt idx="3">
                  <c:v>Juifs</c:v>
                </c:pt>
                <c:pt idx="4">
                  <c:v>Bouddhistes</c:v>
                </c:pt>
                <c:pt idx="5">
                  <c:v>Autres</c:v>
                </c:pt>
              </c:strCache>
            </c:strRef>
          </c:cat>
          <c:val>
            <c:numRef>
              <c:f>Feuil3!$D$9:$I$9</c:f>
              <c:numCache>
                <c:formatCode>0</c:formatCode>
                <c:ptCount val="6"/>
                <c:pt idx="0">
                  <c:v>42.370000000000005</c:v>
                </c:pt>
                <c:pt idx="1">
                  <c:v>48.230000000000004</c:v>
                </c:pt>
                <c:pt idx="2">
                  <c:v>73.8</c:v>
                </c:pt>
                <c:pt idx="3">
                  <c:v>70.19</c:v>
                </c:pt>
                <c:pt idx="4">
                  <c:v>41.34</c:v>
                </c:pt>
                <c:pt idx="5">
                  <c:v>49.06</c:v>
                </c:pt>
              </c:numCache>
            </c:numRef>
          </c:val>
          <c:extLst>
            <c:ext xmlns:c16="http://schemas.microsoft.com/office/drawing/2014/chart" uri="{C3380CC4-5D6E-409C-BE32-E72D297353CC}">
              <c16:uniqueId val="{00000000-4BEC-4B72-A56E-B180789C1504}"/>
            </c:ext>
          </c:extLst>
        </c:ser>
        <c:ser>
          <c:idx val="1"/>
          <c:order val="1"/>
          <c:tx>
            <c:strRef>
              <c:f>Feuil3!$C$10</c:f>
              <c:strCache>
                <c:ptCount val="1"/>
                <c:pt idx="0">
                  <c:v>Aujourd'hui</c:v>
                </c:pt>
              </c:strCache>
            </c:strRef>
          </c:tx>
          <c:spPr>
            <a:solidFill>
              <a:schemeClr val="accent2"/>
            </a:solidFill>
            <a:ln>
              <a:noFill/>
            </a:ln>
            <a:effectLst/>
          </c:spPr>
          <c:invertIfNegative val="0"/>
          <c:cat>
            <c:strRef>
              <c:f>Feuil3!$D$8:$I$8</c:f>
              <c:strCache>
                <c:ptCount val="6"/>
                <c:pt idx="0">
                  <c:v>Catholiques</c:v>
                </c:pt>
                <c:pt idx="1">
                  <c:v>Autres chrétiens</c:v>
                </c:pt>
                <c:pt idx="2">
                  <c:v>Musulmans</c:v>
                </c:pt>
                <c:pt idx="3">
                  <c:v>Juifs</c:v>
                </c:pt>
                <c:pt idx="4">
                  <c:v>Bouddhistes</c:v>
                </c:pt>
                <c:pt idx="5">
                  <c:v>Autres</c:v>
                </c:pt>
              </c:strCache>
            </c:strRef>
          </c:cat>
          <c:val>
            <c:numRef>
              <c:f>Feuil3!$D$10:$I$10</c:f>
              <c:numCache>
                <c:formatCode>General</c:formatCode>
                <c:ptCount val="6"/>
                <c:pt idx="0">
                  <c:v>27</c:v>
                </c:pt>
                <c:pt idx="1">
                  <c:v>39</c:v>
                </c:pt>
                <c:pt idx="2">
                  <c:v>76</c:v>
                </c:pt>
                <c:pt idx="3">
                  <c:v>66</c:v>
                </c:pt>
                <c:pt idx="4">
                  <c:v>61</c:v>
                </c:pt>
                <c:pt idx="5">
                  <c:v>57</c:v>
                </c:pt>
              </c:numCache>
            </c:numRef>
          </c:val>
          <c:extLst>
            <c:ext xmlns:c16="http://schemas.microsoft.com/office/drawing/2014/chart" uri="{C3380CC4-5D6E-409C-BE32-E72D297353CC}">
              <c16:uniqueId val="{00000001-4BEC-4B72-A56E-B180789C1504}"/>
            </c:ext>
          </c:extLst>
        </c:ser>
        <c:dLbls>
          <c:showLegendKey val="0"/>
          <c:showVal val="0"/>
          <c:showCatName val="0"/>
          <c:showSerName val="0"/>
          <c:showPercent val="0"/>
          <c:showBubbleSize val="0"/>
        </c:dLbls>
        <c:gapWidth val="182"/>
        <c:axId val="858464048"/>
        <c:axId val="858466128"/>
      </c:barChart>
      <c:catAx>
        <c:axId val="8584640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crossAx val="858466128"/>
        <c:crosses val="autoZero"/>
        <c:auto val="1"/>
        <c:lblAlgn val="ctr"/>
        <c:lblOffset val="100"/>
        <c:noMultiLvlLbl val="0"/>
      </c:catAx>
      <c:valAx>
        <c:axId val="858466128"/>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85846404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200" b="1"/>
              <a:t>Âge en 2019-2020</a:t>
            </a:r>
          </a:p>
        </c:rich>
      </c:tx>
      <c:layout>
        <c:manualLayout>
          <c:xMode val="edge"/>
          <c:yMode val="edge"/>
          <c:x val="0.39625055407213428"/>
          <c:y val="0.86470548184090701"/>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fr-FR"/>
        </a:p>
      </c:txPr>
    </c:title>
    <c:autoTitleDeleted val="0"/>
    <c:plotArea>
      <c:layout>
        <c:manualLayout>
          <c:layoutTarget val="inner"/>
          <c:xMode val="edge"/>
          <c:yMode val="edge"/>
          <c:x val="0.10736254707292024"/>
          <c:y val="0.13676464253606183"/>
          <c:w val="0.8607533949560654"/>
          <c:h val="0.6076640307253216"/>
        </c:manualLayout>
      </c:layout>
      <c:lineChart>
        <c:grouping val="standard"/>
        <c:varyColors val="0"/>
        <c:ser>
          <c:idx val="0"/>
          <c:order val="0"/>
          <c:tx>
            <c:strRef>
              <c:f>'Figure 4'!$C$32</c:f>
              <c:strCache>
                <c:ptCount val="1"/>
                <c:pt idx="0">
                  <c:v>18-27 ans</c:v>
                </c:pt>
              </c:strCache>
            </c:strRef>
          </c:tx>
          <c:spPr>
            <a:ln w="28575" cap="rnd">
              <a:solidFill>
                <a:srgbClr val="1951A0"/>
              </a:solidFill>
              <a:round/>
            </a:ln>
            <a:effectLst/>
          </c:spPr>
          <c:marker>
            <c:symbol val="circle"/>
            <c:size val="5"/>
            <c:spPr>
              <a:solidFill>
                <a:srgbClr val="1951A0"/>
              </a:solidFill>
              <a:ln w="9525">
                <a:solidFill>
                  <a:srgbClr val="1951A0"/>
                </a:solidFill>
              </a:ln>
              <a:effectLst/>
            </c:spPr>
          </c:marker>
          <c:cat>
            <c:strRef>
              <c:f>'Figure 4'!$D$31:$E$31</c:f>
              <c:strCache>
                <c:ptCount val="2"/>
                <c:pt idx="0">
                  <c:v>2008-2009</c:v>
                </c:pt>
                <c:pt idx="1">
                  <c:v>2019-2020</c:v>
                </c:pt>
              </c:strCache>
            </c:strRef>
          </c:cat>
          <c:val>
            <c:numRef>
              <c:f>'Figure 4'!$D$32:$E$32</c:f>
              <c:numCache>
                <c:formatCode>General</c:formatCode>
                <c:ptCount val="2"/>
                <c:pt idx="1">
                  <c:v>35</c:v>
                </c:pt>
              </c:numCache>
            </c:numRef>
          </c:val>
          <c:smooth val="0"/>
          <c:extLst>
            <c:ext xmlns:c16="http://schemas.microsoft.com/office/drawing/2014/chart" uri="{C3380CC4-5D6E-409C-BE32-E72D297353CC}">
              <c16:uniqueId val="{00000000-8C7E-4EC1-A16C-7F07B621A332}"/>
            </c:ext>
          </c:extLst>
        </c:ser>
        <c:ser>
          <c:idx val="1"/>
          <c:order val="1"/>
          <c:tx>
            <c:strRef>
              <c:f>'Figure 4'!$C$33</c:f>
              <c:strCache>
                <c:ptCount val="1"/>
                <c:pt idx="0">
                  <c:v>28-34 ans</c:v>
                </c:pt>
              </c:strCache>
            </c:strRef>
          </c:tx>
          <c:spPr>
            <a:ln w="28575" cap="rnd">
              <a:solidFill>
                <a:srgbClr val="5B8ED4"/>
              </a:solidFill>
              <a:round/>
            </a:ln>
            <a:effectLst/>
          </c:spPr>
          <c:marker>
            <c:symbol val="circle"/>
            <c:size val="5"/>
            <c:spPr>
              <a:solidFill>
                <a:srgbClr val="5B8ED4"/>
              </a:solidFill>
              <a:ln w="9525">
                <a:solidFill>
                  <a:srgbClr val="5B8ED4"/>
                </a:solidFill>
              </a:ln>
              <a:effectLst/>
            </c:spPr>
          </c:marker>
          <c:cat>
            <c:strRef>
              <c:f>'Figure 4'!$D$31:$E$31</c:f>
              <c:strCache>
                <c:ptCount val="2"/>
                <c:pt idx="0">
                  <c:v>2008-2009</c:v>
                </c:pt>
                <c:pt idx="1">
                  <c:v>2019-2020</c:v>
                </c:pt>
              </c:strCache>
            </c:strRef>
          </c:cat>
          <c:val>
            <c:numRef>
              <c:f>'Figure 4'!$D$33:$E$33</c:f>
              <c:numCache>
                <c:formatCode>General</c:formatCode>
                <c:ptCount val="2"/>
                <c:pt idx="0">
                  <c:v>40</c:v>
                </c:pt>
                <c:pt idx="1">
                  <c:v>33</c:v>
                </c:pt>
              </c:numCache>
            </c:numRef>
          </c:val>
          <c:smooth val="0"/>
          <c:extLst>
            <c:ext xmlns:c16="http://schemas.microsoft.com/office/drawing/2014/chart" uri="{C3380CC4-5D6E-409C-BE32-E72D297353CC}">
              <c16:uniqueId val="{00000001-8C7E-4EC1-A16C-7F07B621A332}"/>
            </c:ext>
          </c:extLst>
        </c:ser>
        <c:ser>
          <c:idx val="2"/>
          <c:order val="2"/>
          <c:tx>
            <c:strRef>
              <c:f>'Figure 4'!$C$34</c:f>
              <c:strCache>
                <c:ptCount val="1"/>
                <c:pt idx="0">
                  <c:v>35-44 ans</c:v>
                </c:pt>
              </c:strCache>
            </c:strRef>
          </c:tx>
          <c:spPr>
            <a:ln w="28575" cap="rnd">
              <a:solidFill>
                <a:srgbClr val="B0AEAE"/>
              </a:solidFill>
              <a:round/>
            </a:ln>
            <a:effectLst/>
          </c:spPr>
          <c:marker>
            <c:symbol val="circle"/>
            <c:size val="5"/>
            <c:spPr>
              <a:solidFill>
                <a:srgbClr val="B0AEAE"/>
              </a:solidFill>
              <a:ln w="9525">
                <a:solidFill>
                  <a:srgbClr val="B0AEAE"/>
                </a:solidFill>
              </a:ln>
              <a:effectLst/>
            </c:spPr>
          </c:marker>
          <c:dLbls>
            <c:dLbl>
              <c:idx val="0"/>
              <c:layout>
                <c:manualLayout>
                  <c:x val="-0.20993517662146199"/>
                  <c:y val="4.4117626624535665E-3"/>
                </c:manualLayout>
              </c:layout>
              <c:tx>
                <c:rich>
                  <a:bodyPr/>
                  <a:lstStyle/>
                  <a:p>
                    <a:r>
                      <a:rPr lang="en-US" sz="1600"/>
                      <a:t>Musulmans</a:t>
                    </a:r>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8C7E-4EC1-A16C-7F07B621A332}"/>
                </c:ext>
              </c:extLst>
            </c:dLbl>
            <c:dLbl>
              <c:idx val="1"/>
              <c:delete val="1"/>
              <c:extLst>
                <c:ext xmlns:c15="http://schemas.microsoft.com/office/drawing/2012/chart" uri="{CE6537A1-D6FC-4f65-9D91-7224C49458BB}"/>
                <c:ext xmlns:c16="http://schemas.microsoft.com/office/drawing/2014/chart" uri="{C3380CC4-5D6E-409C-BE32-E72D297353CC}">
                  <c16:uniqueId val="{00000003-8C7E-4EC1-A16C-7F07B621A332}"/>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'Figure 4'!$D$31:$E$31</c:f>
              <c:strCache>
                <c:ptCount val="2"/>
                <c:pt idx="0">
                  <c:v>2008-2009</c:v>
                </c:pt>
                <c:pt idx="1">
                  <c:v>2019-2020</c:v>
                </c:pt>
              </c:strCache>
            </c:strRef>
          </c:cat>
          <c:val>
            <c:numRef>
              <c:f>'Figure 4'!$D$34:$E$34</c:f>
              <c:numCache>
                <c:formatCode>General</c:formatCode>
                <c:ptCount val="2"/>
                <c:pt idx="0">
                  <c:v>34</c:v>
                </c:pt>
                <c:pt idx="1">
                  <c:v>25</c:v>
                </c:pt>
              </c:numCache>
            </c:numRef>
          </c:val>
          <c:smooth val="0"/>
          <c:extLst>
            <c:ext xmlns:c16="http://schemas.microsoft.com/office/drawing/2014/chart" uri="{C3380CC4-5D6E-409C-BE32-E72D297353CC}">
              <c16:uniqueId val="{00000004-8C7E-4EC1-A16C-7F07B621A332}"/>
            </c:ext>
          </c:extLst>
        </c:ser>
        <c:ser>
          <c:idx val="3"/>
          <c:order val="3"/>
          <c:tx>
            <c:strRef>
              <c:f>'Figure 4'!$C$35</c:f>
              <c:strCache>
                <c:ptCount val="1"/>
                <c:pt idx="0">
                  <c:v>45-59 ans</c:v>
                </c:pt>
              </c:strCache>
            </c:strRef>
          </c:tx>
          <c:spPr>
            <a:ln w="28575" cap="rnd">
              <a:solidFill>
                <a:srgbClr val="EB617F"/>
              </a:solidFill>
              <a:round/>
            </a:ln>
            <a:effectLst/>
          </c:spPr>
          <c:marker>
            <c:symbol val="circle"/>
            <c:size val="5"/>
            <c:spPr>
              <a:solidFill>
                <a:srgbClr val="EB617F"/>
              </a:solidFill>
              <a:ln w="9525">
                <a:solidFill>
                  <a:srgbClr val="EB617F"/>
                </a:solidFill>
              </a:ln>
              <a:effectLst/>
            </c:spPr>
          </c:marker>
          <c:cat>
            <c:strRef>
              <c:f>'Figure 4'!$D$31:$E$31</c:f>
              <c:strCache>
                <c:ptCount val="2"/>
                <c:pt idx="0">
                  <c:v>2008-2009</c:v>
                </c:pt>
                <c:pt idx="1">
                  <c:v>2019-2020</c:v>
                </c:pt>
              </c:strCache>
            </c:strRef>
          </c:cat>
          <c:val>
            <c:numRef>
              <c:f>'Figure 4'!$D$35:$E$35</c:f>
              <c:numCache>
                <c:formatCode>General</c:formatCode>
                <c:ptCount val="2"/>
                <c:pt idx="0">
                  <c:v>29</c:v>
                </c:pt>
                <c:pt idx="1">
                  <c:v>22</c:v>
                </c:pt>
              </c:numCache>
            </c:numRef>
          </c:val>
          <c:smooth val="0"/>
          <c:extLst>
            <c:ext xmlns:c16="http://schemas.microsoft.com/office/drawing/2014/chart" uri="{C3380CC4-5D6E-409C-BE32-E72D297353CC}">
              <c16:uniqueId val="{00000005-8C7E-4EC1-A16C-7F07B621A332}"/>
            </c:ext>
          </c:extLst>
        </c:ser>
        <c:ser>
          <c:idx val="4"/>
          <c:order val="4"/>
          <c:tx>
            <c:strRef>
              <c:f>'Figure 4'!$C$36</c:f>
              <c:strCache>
                <c:ptCount val="1"/>
                <c:pt idx="0">
                  <c:v>18-27 ans</c:v>
                </c:pt>
              </c:strCache>
            </c:strRef>
          </c:tx>
          <c:spPr>
            <a:ln w="28575" cap="rnd">
              <a:solidFill>
                <a:srgbClr val="1951A0"/>
              </a:solidFill>
              <a:round/>
            </a:ln>
            <a:effectLst/>
          </c:spPr>
          <c:marker>
            <c:symbol val="circle"/>
            <c:size val="5"/>
            <c:spPr>
              <a:solidFill>
                <a:srgbClr val="1951A0"/>
              </a:solidFill>
              <a:ln w="9525">
                <a:solidFill>
                  <a:srgbClr val="1951A0"/>
                </a:solidFill>
              </a:ln>
              <a:effectLst/>
            </c:spPr>
          </c:marker>
          <c:cat>
            <c:strRef>
              <c:f>'Figure 4'!$D$31:$E$31</c:f>
              <c:strCache>
                <c:ptCount val="2"/>
                <c:pt idx="0">
                  <c:v>2008-2009</c:v>
                </c:pt>
                <c:pt idx="1">
                  <c:v>2019-2020</c:v>
                </c:pt>
              </c:strCache>
            </c:strRef>
          </c:cat>
          <c:val>
            <c:numRef>
              <c:f>'Figure 4'!$D$36:$E$36</c:f>
              <c:numCache>
                <c:formatCode>General</c:formatCode>
                <c:ptCount val="2"/>
                <c:pt idx="1">
                  <c:v>6</c:v>
                </c:pt>
              </c:numCache>
            </c:numRef>
          </c:val>
          <c:smooth val="0"/>
          <c:extLst>
            <c:ext xmlns:c16="http://schemas.microsoft.com/office/drawing/2014/chart" uri="{C3380CC4-5D6E-409C-BE32-E72D297353CC}">
              <c16:uniqueId val="{00000006-8C7E-4EC1-A16C-7F07B621A332}"/>
            </c:ext>
          </c:extLst>
        </c:ser>
        <c:ser>
          <c:idx val="5"/>
          <c:order val="5"/>
          <c:tx>
            <c:strRef>
              <c:f>'Figure 4'!$C$37</c:f>
              <c:strCache>
                <c:ptCount val="1"/>
                <c:pt idx="0">
                  <c:v>28-34 ans</c:v>
                </c:pt>
              </c:strCache>
            </c:strRef>
          </c:tx>
          <c:spPr>
            <a:ln w="28575" cap="rnd">
              <a:solidFill>
                <a:srgbClr val="5B8ED4"/>
              </a:solidFill>
              <a:round/>
            </a:ln>
            <a:effectLst/>
          </c:spPr>
          <c:marker>
            <c:symbol val="circle"/>
            <c:size val="5"/>
            <c:spPr>
              <a:solidFill>
                <a:srgbClr val="5B8ED4"/>
              </a:solidFill>
              <a:ln w="9525">
                <a:solidFill>
                  <a:srgbClr val="5B8ED4"/>
                </a:solidFill>
              </a:ln>
              <a:effectLst/>
            </c:spPr>
          </c:marker>
          <c:dLbls>
            <c:dLbl>
              <c:idx val="0"/>
              <c:layout>
                <c:manualLayout>
                  <c:x val="-0.20734338431749333"/>
                  <c:y val="-8.8235253249072144E-3"/>
                </c:manualLayout>
              </c:layout>
              <c:tx>
                <c:rich>
                  <a:bodyPr/>
                  <a:lstStyle/>
                  <a:p>
                    <a:r>
                      <a:rPr lang="en-US" sz="1600"/>
                      <a:t>Catholiques</a:t>
                    </a:r>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8C7E-4EC1-A16C-7F07B621A332}"/>
                </c:ext>
              </c:extLst>
            </c:dLbl>
            <c:dLbl>
              <c:idx val="1"/>
              <c:delete val="1"/>
              <c:extLst>
                <c:ext xmlns:c15="http://schemas.microsoft.com/office/drawing/2012/chart" uri="{CE6537A1-D6FC-4f65-9D91-7224C49458BB}"/>
                <c:ext xmlns:c16="http://schemas.microsoft.com/office/drawing/2014/chart" uri="{C3380CC4-5D6E-409C-BE32-E72D297353CC}">
                  <c16:uniqueId val="{00000008-8C7E-4EC1-A16C-7F07B621A332}"/>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'Figure 4'!$D$31:$E$31</c:f>
              <c:strCache>
                <c:ptCount val="2"/>
                <c:pt idx="0">
                  <c:v>2008-2009</c:v>
                </c:pt>
                <c:pt idx="1">
                  <c:v>2019-2020</c:v>
                </c:pt>
              </c:strCache>
            </c:strRef>
          </c:cat>
          <c:val>
            <c:numRef>
              <c:f>'Figure 4'!$D$37:$E$37</c:f>
              <c:numCache>
                <c:formatCode>General</c:formatCode>
                <c:ptCount val="2"/>
                <c:pt idx="0">
                  <c:v>7</c:v>
                </c:pt>
                <c:pt idx="1">
                  <c:v>7</c:v>
                </c:pt>
              </c:numCache>
            </c:numRef>
          </c:val>
          <c:smooth val="0"/>
          <c:extLst>
            <c:ext xmlns:c16="http://schemas.microsoft.com/office/drawing/2014/chart" uri="{C3380CC4-5D6E-409C-BE32-E72D297353CC}">
              <c16:uniqueId val="{00000009-8C7E-4EC1-A16C-7F07B621A332}"/>
            </c:ext>
          </c:extLst>
        </c:ser>
        <c:ser>
          <c:idx val="6"/>
          <c:order val="6"/>
          <c:tx>
            <c:strRef>
              <c:f>'Figure 4'!$C$38</c:f>
              <c:strCache>
                <c:ptCount val="1"/>
                <c:pt idx="0">
                  <c:v>35-44 ans</c:v>
                </c:pt>
              </c:strCache>
            </c:strRef>
          </c:tx>
          <c:spPr>
            <a:ln w="28575" cap="rnd">
              <a:solidFill>
                <a:srgbClr val="B0AEAE"/>
              </a:solidFill>
              <a:round/>
            </a:ln>
            <a:effectLst/>
          </c:spPr>
          <c:marker>
            <c:symbol val="circle"/>
            <c:size val="5"/>
            <c:spPr>
              <a:solidFill>
                <a:srgbClr val="B0AEAE"/>
              </a:solidFill>
              <a:ln w="9525">
                <a:solidFill>
                  <a:srgbClr val="B0AEAE"/>
                </a:solidFill>
              </a:ln>
              <a:effectLst/>
            </c:spPr>
          </c:marker>
          <c:cat>
            <c:strRef>
              <c:f>'Figure 4'!$D$31:$E$31</c:f>
              <c:strCache>
                <c:ptCount val="2"/>
                <c:pt idx="0">
                  <c:v>2008-2009</c:v>
                </c:pt>
                <c:pt idx="1">
                  <c:v>2019-2020</c:v>
                </c:pt>
              </c:strCache>
            </c:strRef>
          </c:cat>
          <c:val>
            <c:numRef>
              <c:f>'Figure 4'!$D$38:$E$38</c:f>
              <c:numCache>
                <c:formatCode>General</c:formatCode>
                <c:ptCount val="2"/>
                <c:pt idx="0">
                  <c:v>6</c:v>
                </c:pt>
                <c:pt idx="1">
                  <c:v>7</c:v>
                </c:pt>
              </c:numCache>
            </c:numRef>
          </c:val>
          <c:smooth val="0"/>
          <c:extLst>
            <c:ext xmlns:c16="http://schemas.microsoft.com/office/drawing/2014/chart" uri="{C3380CC4-5D6E-409C-BE32-E72D297353CC}">
              <c16:uniqueId val="{0000000A-8C7E-4EC1-A16C-7F07B621A332}"/>
            </c:ext>
          </c:extLst>
        </c:ser>
        <c:ser>
          <c:idx val="7"/>
          <c:order val="7"/>
          <c:tx>
            <c:strRef>
              <c:f>'Figure 4'!$C$39</c:f>
              <c:strCache>
                <c:ptCount val="1"/>
                <c:pt idx="0">
                  <c:v>45-59 ans</c:v>
                </c:pt>
              </c:strCache>
            </c:strRef>
          </c:tx>
          <c:spPr>
            <a:ln w="28575" cap="rnd">
              <a:solidFill>
                <a:srgbClr val="EB617F"/>
              </a:solidFill>
              <a:round/>
            </a:ln>
            <a:effectLst/>
          </c:spPr>
          <c:marker>
            <c:symbol val="circle"/>
            <c:size val="5"/>
            <c:spPr>
              <a:solidFill>
                <a:srgbClr val="EB617F"/>
              </a:solidFill>
              <a:ln w="9525">
                <a:solidFill>
                  <a:srgbClr val="EB617F"/>
                </a:solidFill>
              </a:ln>
              <a:effectLst/>
            </c:spPr>
          </c:marker>
          <c:cat>
            <c:strRef>
              <c:f>'Figure 4'!$D$31:$E$31</c:f>
              <c:strCache>
                <c:ptCount val="2"/>
                <c:pt idx="0">
                  <c:v>2008-2009</c:v>
                </c:pt>
                <c:pt idx="1">
                  <c:v>2019-2020</c:v>
                </c:pt>
              </c:strCache>
            </c:strRef>
          </c:cat>
          <c:val>
            <c:numRef>
              <c:f>'Figure 4'!$D$39:$E$39</c:f>
              <c:numCache>
                <c:formatCode>General</c:formatCode>
                <c:ptCount val="2"/>
                <c:pt idx="0">
                  <c:v>8</c:v>
                </c:pt>
                <c:pt idx="1">
                  <c:v>8</c:v>
                </c:pt>
              </c:numCache>
            </c:numRef>
          </c:val>
          <c:smooth val="0"/>
          <c:extLst>
            <c:ext xmlns:c16="http://schemas.microsoft.com/office/drawing/2014/chart" uri="{C3380CC4-5D6E-409C-BE32-E72D297353CC}">
              <c16:uniqueId val="{0000000B-8C7E-4EC1-A16C-7F07B621A332}"/>
            </c:ext>
          </c:extLst>
        </c:ser>
        <c:dLbls>
          <c:showLegendKey val="0"/>
          <c:showVal val="0"/>
          <c:showCatName val="0"/>
          <c:showSerName val="0"/>
          <c:showPercent val="0"/>
          <c:showBubbleSize val="0"/>
        </c:dLbls>
        <c:marker val="1"/>
        <c:smooth val="0"/>
        <c:axId val="203469359"/>
        <c:axId val="203466447"/>
      </c:lineChart>
      <c:catAx>
        <c:axId val="203469359"/>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fr-FR"/>
          </a:p>
        </c:txPr>
        <c:crossAx val="203466447"/>
        <c:crosses val="autoZero"/>
        <c:auto val="1"/>
        <c:lblAlgn val="ctr"/>
        <c:lblOffset val="100"/>
        <c:noMultiLvlLbl val="0"/>
      </c:catAx>
      <c:valAx>
        <c:axId val="203466447"/>
        <c:scaling>
          <c:orientation val="minMax"/>
          <c:max val="40"/>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fr-FR"/>
                  <a:t>en</a:t>
                </a:r>
                <a:r>
                  <a:rPr lang="fr-FR" baseline="0"/>
                  <a:t> %</a:t>
                </a:r>
                <a:endParaRPr lang="fr-FR"/>
              </a:p>
            </c:rich>
          </c:tx>
          <c:layout>
            <c:manualLayout>
              <c:xMode val="edge"/>
              <c:yMode val="edge"/>
              <c:x val="7.8260869565217397E-2"/>
              <c:y val="2.4787853271026745E-2"/>
            </c:manualLayout>
          </c:layout>
          <c:overlay val="0"/>
          <c:spPr>
            <a:noFill/>
            <a:ln>
              <a:noFill/>
            </a:ln>
            <a:effectLst/>
          </c:spPr>
          <c:txPr>
            <a:bodyPr rot="0" spcFirstLastPara="1" vertOverflow="ellipsis"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fr-F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fr-FR"/>
          </a:p>
        </c:txPr>
        <c:crossAx val="203469359"/>
        <c:crosses val="autoZero"/>
        <c:crossBetween val="between"/>
      </c:valAx>
      <c:spPr>
        <a:noFill/>
        <a:ln>
          <a:noFill/>
        </a:ln>
        <a:effectLst/>
      </c:spPr>
    </c:plotArea>
    <c:legend>
      <c:legendPos val="b"/>
      <c:legendEntry>
        <c:idx val="4"/>
        <c:delete val="1"/>
      </c:legendEntry>
      <c:legendEntry>
        <c:idx val="5"/>
        <c:delete val="1"/>
      </c:legendEntry>
      <c:legendEntry>
        <c:idx val="6"/>
        <c:delete val="1"/>
      </c:legendEntry>
      <c:legendEntry>
        <c:idx val="7"/>
        <c:delete val="1"/>
      </c:legendEntry>
      <c:layout>
        <c:manualLayout>
          <c:xMode val="edge"/>
          <c:yMode val="edge"/>
          <c:x val="0.10174356194710131"/>
          <c:y val="0.92081094450627865"/>
          <c:w val="0.79651287610579735"/>
          <c:h val="7.47772928312678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fr-FR"/>
        </a:p>
      </c:txPr>
    </c:legend>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fr-FR"/>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42898075240595"/>
          <c:y val="1.3888888888888888E-2"/>
          <c:w val="0.73332830271216098"/>
          <c:h val="0.73577136191309422"/>
        </c:manualLayout>
      </c:layout>
      <c:barChart>
        <c:barDir val="bar"/>
        <c:grouping val="percentStacked"/>
        <c:varyColors val="0"/>
        <c:ser>
          <c:idx val="0"/>
          <c:order val="0"/>
          <c:tx>
            <c:strRef>
              <c:f>Feuil4!$D$15</c:f>
              <c:strCache>
                <c:ptCount val="1"/>
                <c:pt idx="0">
                  <c:v>Même affiliation que les parents</c:v>
                </c:pt>
              </c:strCache>
            </c:strRef>
          </c:tx>
          <c:spPr>
            <a:solidFill>
              <a:schemeClr val="accent1"/>
            </a:solidFill>
            <a:ln>
              <a:noFill/>
            </a:ln>
            <a:effectLst/>
          </c:spPr>
          <c:invertIfNegative val="0"/>
          <c:cat>
            <c:strRef>
              <c:f>Feuil4!$C$16:$C$22</c:f>
              <c:strCache>
                <c:ptCount val="7"/>
                <c:pt idx="0">
                  <c:v>Sans religion</c:v>
                </c:pt>
                <c:pt idx="1">
                  <c:v>Catholiques</c:v>
                </c:pt>
                <c:pt idx="2">
                  <c:v>Autres chrétiens</c:v>
                </c:pt>
                <c:pt idx="3">
                  <c:v>Musulmans</c:v>
                </c:pt>
                <c:pt idx="4">
                  <c:v>Juifs</c:v>
                </c:pt>
                <c:pt idx="5">
                  <c:v>Bouddhistes</c:v>
                </c:pt>
                <c:pt idx="6">
                  <c:v>Mixtes</c:v>
                </c:pt>
              </c:strCache>
            </c:strRef>
          </c:cat>
          <c:val>
            <c:numRef>
              <c:f>Feuil4!$D$16:$D$22</c:f>
              <c:numCache>
                <c:formatCode>General</c:formatCode>
                <c:ptCount val="7"/>
                <c:pt idx="0">
                  <c:v>94</c:v>
                </c:pt>
                <c:pt idx="1">
                  <c:v>67</c:v>
                </c:pt>
                <c:pt idx="2">
                  <c:v>69</c:v>
                </c:pt>
                <c:pt idx="3">
                  <c:v>91</c:v>
                </c:pt>
                <c:pt idx="4">
                  <c:v>84</c:v>
                </c:pt>
                <c:pt idx="5">
                  <c:v>65</c:v>
                </c:pt>
                <c:pt idx="6">
                  <c:v>43</c:v>
                </c:pt>
              </c:numCache>
            </c:numRef>
          </c:val>
          <c:extLst>
            <c:ext xmlns:c16="http://schemas.microsoft.com/office/drawing/2014/chart" uri="{C3380CC4-5D6E-409C-BE32-E72D297353CC}">
              <c16:uniqueId val="{00000000-D02C-4C97-A1B0-81F26ADDDD26}"/>
            </c:ext>
          </c:extLst>
        </c:ser>
        <c:ser>
          <c:idx val="1"/>
          <c:order val="1"/>
          <c:tx>
            <c:strRef>
              <c:f>Feuil4!$E$15</c:f>
              <c:strCache>
                <c:ptCount val="1"/>
                <c:pt idx="0">
                  <c:v>Autre affiliation</c:v>
                </c:pt>
              </c:strCache>
            </c:strRef>
          </c:tx>
          <c:spPr>
            <a:solidFill>
              <a:schemeClr val="accent2"/>
            </a:solidFill>
            <a:ln>
              <a:noFill/>
            </a:ln>
            <a:effectLst/>
          </c:spPr>
          <c:invertIfNegative val="0"/>
          <c:cat>
            <c:strRef>
              <c:f>Feuil4!$C$16:$C$22</c:f>
              <c:strCache>
                <c:ptCount val="7"/>
                <c:pt idx="0">
                  <c:v>Sans religion</c:v>
                </c:pt>
                <c:pt idx="1">
                  <c:v>Catholiques</c:v>
                </c:pt>
                <c:pt idx="2">
                  <c:v>Autres chrétiens</c:v>
                </c:pt>
                <c:pt idx="3">
                  <c:v>Musulmans</c:v>
                </c:pt>
                <c:pt idx="4">
                  <c:v>Juifs</c:v>
                </c:pt>
                <c:pt idx="5">
                  <c:v>Bouddhistes</c:v>
                </c:pt>
                <c:pt idx="6">
                  <c:v>Mixtes</c:v>
                </c:pt>
              </c:strCache>
            </c:strRef>
          </c:cat>
          <c:val>
            <c:numRef>
              <c:f>Feuil4!$E$16:$E$22</c:f>
              <c:numCache>
                <c:formatCode>General</c:formatCode>
                <c:ptCount val="7"/>
                <c:pt idx="0">
                  <c:v>6</c:v>
                </c:pt>
                <c:pt idx="1">
                  <c:v>2</c:v>
                </c:pt>
                <c:pt idx="2">
                  <c:v>3</c:v>
                </c:pt>
                <c:pt idx="3">
                  <c:v>1</c:v>
                </c:pt>
                <c:pt idx="4">
                  <c:v>0</c:v>
                </c:pt>
                <c:pt idx="5">
                  <c:v>4</c:v>
                </c:pt>
                <c:pt idx="6">
                  <c:v>0</c:v>
                </c:pt>
              </c:numCache>
            </c:numRef>
          </c:val>
          <c:extLst>
            <c:ext xmlns:c16="http://schemas.microsoft.com/office/drawing/2014/chart" uri="{C3380CC4-5D6E-409C-BE32-E72D297353CC}">
              <c16:uniqueId val="{00000001-D02C-4C97-A1B0-81F26ADDDD26}"/>
            </c:ext>
          </c:extLst>
        </c:ser>
        <c:ser>
          <c:idx val="2"/>
          <c:order val="2"/>
          <c:tx>
            <c:strRef>
              <c:f>Feuil4!$F$15</c:f>
              <c:strCache>
                <c:ptCount val="1"/>
                <c:pt idx="0">
                  <c:v>Sans religion</c:v>
                </c:pt>
              </c:strCache>
            </c:strRef>
          </c:tx>
          <c:spPr>
            <a:solidFill>
              <a:schemeClr val="accent3"/>
            </a:solidFill>
            <a:ln>
              <a:noFill/>
            </a:ln>
            <a:effectLst/>
          </c:spPr>
          <c:invertIfNegative val="0"/>
          <c:cat>
            <c:strRef>
              <c:f>Feuil4!$C$16:$C$22</c:f>
              <c:strCache>
                <c:ptCount val="7"/>
                <c:pt idx="0">
                  <c:v>Sans religion</c:v>
                </c:pt>
                <c:pt idx="1">
                  <c:v>Catholiques</c:v>
                </c:pt>
                <c:pt idx="2">
                  <c:v>Autres chrétiens</c:v>
                </c:pt>
                <c:pt idx="3">
                  <c:v>Musulmans</c:v>
                </c:pt>
                <c:pt idx="4">
                  <c:v>Juifs</c:v>
                </c:pt>
                <c:pt idx="5">
                  <c:v>Bouddhistes</c:v>
                </c:pt>
                <c:pt idx="6">
                  <c:v>Mixtes</c:v>
                </c:pt>
              </c:strCache>
            </c:strRef>
          </c:cat>
          <c:val>
            <c:numRef>
              <c:f>Feuil4!$F$16:$F$22</c:f>
              <c:numCache>
                <c:formatCode>General</c:formatCode>
                <c:ptCount val="7"/>
                <c:pt idx="0">
                  <c:v>0</c:v>
                </c:pt>
                <c:pt idx="1">
                  <c:v>31</c:v>
                </c:pt>
                <c:pt idx="2">
                  <c:v>28</c:v>
                </c:pt>
                <c:pt idx="3">
                  <c:v>8</c:v>
                </c:pt>
                <c:pt idx="4">
                  <c:v>16</c:v>
                </c:pt>
                <c:pt idx="5">
                  <c:v>31</c:v>
                </c:pt>
                <c:pt idx="6">
                  <c:v>57</c:v>
                </c:pt>
              </c:numCache>
            </c:numRef>
          </c:val>
          <c:extLst>
            <c:ext xmlns:c16="http://schemas.microsoft.com/office/drawing/2014/chart" uri="{C3380CC4-5D6E-409C-BE32-E72D297353CC}">
              <c16:uniqueId val="{00000002-D02C-4C97-A1B0-81F26ADDDD26}"/>
            </c:ext>
          </c:extLst>
        </c:ser>
        <c:dLbls>
          <c:showLegendKey val="0"/>
          <c:showVal val="0"/>
          <c:showCatName val="0"/>
          <c:showSerName val="0"/>
          <c:showPercent val="0"/>
          <c:showBubbleSize val="0"/>
        </c:dLbls>
        <c:gapWidth val="150"/>
        <c:overlap val="100"/>
        <c:axId val="672447280"/>
        <c:axId val="672447696"/>
      </c:barChart>
      <c:catAx>
        <c:axId val="6724472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r-FR"/>
          </a:p>
        </c:txPr>
        <c:crossAx val="672447696"/>
        <c:crosses val="autoZero"/>
        <c:auto val="1"/>
        <c:lblAlgn val="ctr"/>
        <c:lblOffset val="100"/>
        <c:noMultiLvlLbl val="0"/>
      </c:catAx>
      <c:valAx>
        <c:axId val="67244769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7244728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4">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358651224380976E-2"/>
          <c:y val="3.418802582138139E-2"/>
          <c:w val="0.92276283207818677"/>
          <c:h val="0.77482987969828399"/>
        </c:manualLayout>
      </c:layout>
      <c:lineChart>
        <c:grouping val="standard"/>
        <c:varyColors val="0"/>
        <c:ser>
          <c:idx val="0"/>
          <c:order val="0"/>
          <c:tx>
            <c:strRef>
              <c:f>régions!$A$23</c:f>
              <c:strCache>
                <c:ptCount val="1"/>
                <c:pt idx="0">
                  <c:v>Maghreb</c:v>
                </c:pt>
              </c:strCache>
            </c:strRef>
          </c:tx>
          <c:spPr>
            <a:ln w="28575" cap="rnd">
              <a:solidFill>
                <a:srgbClr val="92D050"/>
              </a:solidFill>
              <a:round/>
            </a:ln>
            <a:effectLst/>
          </c:spPr>
          <c:marker>
            <c:symbol val="circle"/>
            <c:size val="5"/>
            <c:spPr>
              <a:solidFill>
                <a:srgbClr val="92D050"/>
              </a:solidFill>
              <a:ln w="9525">
                <a:solidFill>
                  <a:srgbClr val="92D050"/>
                </a:solidFill>
              </a:ln>
              <a:effectLst/>
            </c:spPr>
          </c:marker>
          <c:cat>
            <c:strRef>
              <c:f>régions!$B$22:$D$22</c:f>
              <c:strCache>
                <c:ptCount val="3"/>
                <c:pt idx="0">
                  <c:v>G1</c:v>
                </c:pt>
                <c:pt idx="1">
                  <c:v>G2</c:v>
                </c:pt>
                <c:pt idx="2">
                  <c:v>G2,5</c:v>
                </c:pt>
              </c:strCache>
            </c:strRef>
          </c:cat>
          <c:val>
            <c:numRef>
              <c:f>régions!$B$23:$D$23</c:f>
              <c:numCache>
                <c:formatCode>General</c:formatCode>
                <c:ptCount val="3"/>
                <c:pt idx="0">
                  <c:v>25.12</c:v>
                </c:pt>
                <c:pt idx="1">
                  <c:v>30.79</c:v>
                </c:pt>
                <c:pt idx="2">
                  <c:v>28.65</c:v>
                </c:pt>
              </c:numCache>
            </c:numRef>
          </c:val>
          <c:smooth val="0"/>
          <c:extLst>
            <c:ext xmlns:c16="http://schemas.microsoft.com/office/drawing/2014/chart" uri="{C3380CC4-5D6E-409C-BE32-E72D297353CC}">
              <c16:uniqueId val="{00000000-2720-4441-A029-DB285CFAC67B}"/>
            </c:ext>
          </c:extLst>
        </c:ser>
        <c:ser>
          <c:idx val="1"/>
          <c:order val="1"/>
          <c:tx>
            <c:strRef>
              <c:f>régions!$A$24</c:f>
              <c:strCache>
                <c:ptCount val="1"/>
                <c:pt idx="0">
                  <c:v>Afrique Sub</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régions!$B$22:$D$22</c:f>
              <c:strCache>
                <c:ptCount val="3"/>
                <c:pt idx="0">
                  <c:v>G1</c:v>
                </c:pt>
                <c:pt idx="1">
                  <c:v>G2</c:v>
                </c:pt>
                <c:pt idx="2">
                  <c:v>G2,5</c:v>
                </c:pt>
              </c:strCache>
            </c:strRef>
          </c:cat>
          <c:val>
            <c:numRef>
              <c:f>régions!$B$24:$D$24</c:f>
              <c:numCache>
                <c:formatCode>General</c:formatCode>
                <c:ptCount val="3"/>
                <c:pt idx="0">
                  <c:v>43.71</c:v>
                </c:pt>
                <c:pt idx="1">
                  <c:v>44.93</c:v>
                </c:pt>
                <c:pt idx="2">
                  <c:v>47.3</c:v>
                </c:pt>
              </c:numCache>
            </c:numRef>
          </c:val>
          <c:smooth val="0"/>
          <c:extLst>
            <c:ext xmlns:c16="http://schemas.microsoft.com/office/drawing/2014/chart" uri="{C3380CC4-5D6E-409C-BE32-E72D297353CC}">
              <c16:uniqueId val="{00000001-2720-4441-A029-DB285CFAC67B}"/>
            </c:ext>
          </c:extLst>
        </c:ser>
        <c:ser>
          <c:idx val="2"/>
          <c:order val="2"/>
          <c:tx>
            <c:strRef>
              <c:f>régions!$A$25</c:f>
              <c:strCache>
                <c:ptCount val="1"/>
                <c:pt idx="0">
                  <c:v>Asie</c:v>
                </c:pt>
              </c:strCache>
            </c:strRef>
          </c:tx>
          <c:spPr>
            <a:ln w="28575" cap="rnd">
              <a:solidFill>
                <a:schemeClr val="accent4">
                  <a:lumMod val="60000"/>
                  <a:lumOff val="40000"/>
                </a:schemeClr>
              </a:solidFill>
              <a:round/>
            </a:ln>
            <a:effectLst/>
          </c:spPr>
          <c:marker>
            <c:symbol val="circle"/>
            <c:size val="5"/>
            <c:spPr>
              <a:solidFill>
                <a:schemeClr val="accent4">
                  <a:lumMod val="60000"/>
                  <a:lumOff val="40000"/>
                </a:schemeClr>
              </a:solidFill>
              <a:ln w="9525">
                <a:solidFill>
                  <a:schemeClr val="accent4">
                    <a:lumMod val="60000"/>
                    <a:lumOff val="40000"/>
                  </a:schemeClr>
                </a:solidFill>
              </a:ln>
              <a:effectLst/>
            </c:spPr>
          </c:marker>
          <c:cat>
            <c:strRef>
              <c:f>régions!$B$22:$D$22</c:f>
              <c:strCache>
                <c:ptCount val="3"/>
                <c:pt idx="0">
                  <c:v>G1</c:v>
                </c:pt>
                <c:pt idx="1">
                  <c:v>G2</c:v>
                </c:pt>
                <c:pt idx="2">
                  <c:v>G2,5</c:v>
                </c:pt>
              </c:strCache>
            </c:strRef>
          </c:cat>
          <c:val>
            <c:numRef>
              <c:f>régions!$B$25:$D$25</c:f>
              <c:numCache>
                <c:formatCode>General</c:formatCode>
                <c:ptCount val="3"/>
                <c:pt idx="0">
                  <c:v>34.97</c:v>
                </c:pt>
                <c:pt idx="1">
                  <c:v>39.340000000000003</c:v>
                </c:pt>
                <c:pt idx="2">
                  <c:v>44.84</c:v>
                </c:pt>
              </c:numCache>
            </c:numRef>
          </c:val>
          <c:smooth val="0"/>
          <c:extLst>
            <c:ext xmlns:c16="http://schemas.microsoft.com/office/drawing/2014/chart" uri="{C3380CC4-5D6E-409C-BE32-E72D297353CC}">
              <c16:uniqueId val="{00000002-2720-4441-A029-DB285CFAC67B}"/>
            </c:ext>
          </c:extLst>
        </c:ser>
        <c:ser>
          <c:idx val="3"/>
          <c:order val="3"/>
          <c:tx>
            <c:strRef>
              <c:f>régions!$A$26</c:f>
              <c:strCache>
                <c:ptCount val="1"/>
                <c:pt idx="0">
                  <c:v>Turquie MO</c:v>
                </c:pt>
              </c:strCache>
            </c:strRef>
          </c:tx>
          <c:spPr>
            <a:ln w="28575" cap="rnd">
              <a:solidFill>
                <a:schemeClr val="accent4">
                  <a:lumMod val="75000"/>
                </a:schemeClr>
              </a:solidFill>
              <a:round/>
            </a:ln>
            <a:effectLst/>
          </c:spPr>
          <c:marker>
            <c:symbol val="circle"/>
            <c:size val="5"/>
            <c:spPr>
              <a:solidFill>
                <a:schemeClr val="accent4"/>
              </a:solidFill>
              <a:ln w="9525">
                <a:solidFill>
                  <a:schemeClr val="accent4">
                    <a:lumMod val="75000"/>
                  </a:schemeClr>
                </a:solidFill>
              </a:ln>
              <a:effectLst/>
            </c:spPr>
          </c:marker>
          <c:cat>
            <c:strRef>
              <c:f>régions!$B$22:$D$22</c:f>
              <c:strCache>
                <c:ptCount val="3"/>
                <c:pt idx="0">
                  <c:v>G1</c:v>
                </c:pt>
                <c:pt idx="1">
                  <c:v>G2</c:v>
                </c:pt>
                <c:pt idx="2">
                  <c:v>G2,5</c:v>
                </c:pt>
              </c:strCache>
            </c:strRef>
          </c:cat>
          <c:val>
            <c:numRef>
              <c:f>régions!$B$26:$D$26</c:f>
              <c:numCache>
                <c:formatCode>General</c:formatCode>
                <c:ptCount val="3"/>
                <c:pt idx="0">
                  <c:v>24.79</c:v>
                </c:pt>
                <c:pt idx="1">
                  <c:v>28.71</c:v>
                </c:pt>
                <c:pt idx="2">
                  <c:v>24.67</c:v>
                </c:pt>
              </c:numCache>
            </c:numRef>
          </c:val>
          <c:smooth val="0"/>
          <c:extLst>
            <c:ext xmlns:c16="http://schemas.microsoft.com/office/drawing/2014/chart" uri="{C3380CC4-5D6E-409C-BE32-E72D297353CC}">
              <c16:uniqueId val="{00000003-2720-4441-A029-DB285CFAC67B}"/>
            </c:ext>
          </c:extLst>
        </c:ser>
        <c:ser>
          <c:idx val="4"/>
          <c:order val="4"/>
          <c:tx>
            <c:strRef>
              <c:f>régions!$A$27</c:f>
              <c:strCache>
                <c:ptCount val="1"/>
                <c:pt idx="0">
                  <c:v>Europe du Sud</c:v>
                </c:pt>
              </c:strCache>
            </c:strRef>
          </c:tx>
          <c:spPr>
            <a:ln w="28575" cap="rnd">
              <a:solidFill>
                <a:srgbClr val="00B0F0"/>
              </a:solidFill>
              <a:round/>
            </a:ln>
            <a:effectLst/>
          </c:spPr>
          <c:marker>
            <c:symbol val="circle"/>
            <c:size val="5"/>
            <c:spPr>
              <a:solidFill>
                <a:srgbClr val="00B0F0"/>
              </a:solidFill>
              <a:ln w="9525">
                <a:solidFill>
                  <a:srgbClr val="00B0F0"/>
                </a:solidFill>
              </a:ln>
              <a:effectLst/>
            </c:spPr>
          </c:marker>
          <c:cat>
            <c:strRef>
              <c:f>régions!$B$22:$D$22</c:f>
              <c:strCache>
                <c:ptCount val="3"/>
                <c:pt idx="0">
                  <c:v>G1</c:v>
                </c:pt>
                <c:pt idx="1">
                  <c:v>G2</c:v>
                </c:pt>
                <c:pt idx="2">
                  <c:v>G2,5</c:v>
                </c:pt>
              </c:strCache>
            </c:strRef>
          </c:cat>
          <c:val>
            <c:numRef>
              <c:f>régions!$B$27:$D$27</c:f>
              <c:numCache>
                <c:formatCode>General</c:formatCode>
                <c:ptCount val="3"/>
                <c:pt idx="0">
                  <c:v>26.76</c:v>
                </c:pt>
                <c:pt idx="1">
                  <c:v>17.84</c:v>
                </c:pt>
                <c:pt idx="2">
                  <c:v>11.41</c:v>
                </c:pt>
              </c:numCache>
            </c:numRef>
          </c:val>
          <c:smooth val="0"/>
          <c:extLst>
            <c:ext xmlns:c16="http://schemas.microsoft.com/office/drawing/2014/chart" uri="{C3380CC4-5D6E-409C-BE32-E72D297353CC}">
              <c16:uniqueId val="{00000004-2720-4441-A029-DB285CFAC67B}"/>
            </c:ext>
          </c:extLst>
        </c:ser>
        <c:ser>
          <c:idx val="5"/>
          <c:order val="5"/>
          <c:tx>
            <c:strRef>
              <c:f>régions!$A$28</c:f>
              <c:strCache>
                <c:ptCount val="1"/>
                <c:pt idx="0">
                  <c:v>UE27</c:v>
                </c:pt>
              </c:strCache>
            </c:strRef>
          </c:tx>
          <c:spPr>
            <a:ln w="28575" cap="rnd">
              <a:solidFill>
                <a:schemeClr val="accent1">
                  <a:lumMod val="75000"/>
                </a:schemeClr>
              </a:solidFill>
              <a:round/>
            </a:ln>
            <a:effectLst/>
          </c:spPr>
          <c:marker>
            <c:symbol val="circle"/>
            <c:size val="5"/>
            <c:spPr>
              <a:solidFill>
                <a:schemeClr val="accent1">
                  <a:lumMod val="75000"/>
                </a:schemeClr>
              </a:solidFill>
              <a:ln w="9525">
                <a:solidFill>
                  <a:schemeClr val="accent1">
                    <a:lumMod val="75000"/>
                  </a:schemeClr>
                </a:solidFill>
              </a:ln>
              <a:effectLst/>
            </c:spPr>
          </c:marker>
          <c:cat>
            <c:strRef>
              <c:f>régions!$B$22:$D$22</c:f>
              <c:strCache>
                <c:ptCount val="3"/>
                <c:pt idx="0">
                  <c:v>G1</c:v>
                </c:pt>
                <c:pt idx="1">
                  <c:v>G2</c:v>
                </c:pt>
                <c:pt idx="2">
                  <c:v>G2,5</c:v>
                </c:pt>
              </c:strCache>
            </c:strRef>
          </c:cat>
          <c:val>
            <c:numRef>
              <c:f>régions!$B$28:$D$28</c:f>
              <c:numCache>
                <c:formatCode>General</c:formatCode>
                <c:ptCount val="3"/>
                <c:pt idx="0">
                  <c:v>34.64</c:v>
                </c:pt>
                <c:pt idx="1">
                  <c:v>11.25</c:v>
                </c:pt>
                <c:pt idx="2">
                  <c:v>11.28</c:v>
                </c:pt>
              </c:numCache>
            </c:numRef>
          </c:val>
          <c:smooth val="0"/>
          <c:extLst>
            <c:ext xmlns:c16="http://schemas.microsoft.com/office/drawing/2014/chart" uri="{C3380CC4-5D6E-409C-BE32-E72D297353CC}">
              <c16:uniqueId val="{00000005-2720-4441-A029-DB285CFAC67B}"/>
            </c:ext>
          </c:extLst>
        </c:ser>
        <c:ser>
          <c:idx val="6"/>
          <c:order val="6"/>
          <c:tx>
            <c:strRef>
              <c:f>régions!$A$29</c:f>
              <c:strCache>
                <c:ptCount val="1"/>
                <c:pt idx="0">
                  <c:v>Outre-Mer</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cat>
            <c:strRef>
              <c:f>régions!$B$22:$D$22</c:f>
              <c:strCache>
                <c:ptCount val="3"/>
                <c:pt idx="0">
                  <c:v>G1</c:v>
                </c:pt>
                <c:pt idx="1">
                  <c:v>G2</c:v>
                </c:pt>
                <c:pt idx="2">
                  <c:v>G2,5</c:v>
                </c:pt>
              </c:strCache>
            </c:strRef>
          </c:cat>
          <c:val>
            <c:numRef>
              <c:f>régions!$B$29:$D$29</c:f>
              <c:numCache>
                <c:formatCode>General</c:formatCode>
                <c:ptCount val="3"/>
                <c:pt idx="0">
                  <c:v>40</c:v>
                </c:pt>
                <c:pt idx="1">
                  <c:v>47</c:v>
                </c:pt>
                <c:pt idx="2">
                  <c:v>36</c:v>
                </c:pt>
              </c:numCache>
            </c:numRef>
          </c:val>
          <c:smooth val="0"/>
          <c:extLst>
            <c:ext xmlns:c16="http://schemas.microsoft.com/office/drawing/2014/chart" uri="{C3380CC4-5D6E-409C-BE32-E72D297353CC}">
              <c16:uniqueId val="{00000006-2720-4441-A029-DB285CFAC67B}"/>
            </c:ext>
          </c:extLst>
        </c:ser>
        <c:dLbls>
          <c:showLegendKey val="0"/>
          <c:showVal val="0"/>
          <c:showCatName val="0"/>
          <c:showSerName val="0"/>
          <c:showPercent val="0"/>
          <c:showBubbleSize val="0"/>
        </c:dLbls>
        <c:marker val="1"/>
        <c:smooth val="0"/>
        <c:axId val="610145552"/>
        <c:axId val="610142224"/>
      </c:lineChart>
      <c:catAx>
        <c:axId val="610145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crossAx val="610142224"/>
        <c:crosses val="autoZero"/>
        <c:auto val="1"/>
        <c:lblAlgn val="ctr"/>
        <c:lblOffset val="100"/>
        <c:noMultiLvlLbl val="0"/>
      </c:catAx>
      <c:valAx>
        <c:axId val="610142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r-FR"/>
          </a:p>
        </c:txPr>
        <c:crossAx val="61014555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rejet!$L$5</c:f>
              <c:strCache>
                <c:ptCount val="1"/>
                <c:pt idx="0">
                  <c:v>Maghreb</c:v>
                </c:pt>
              </c:strCache>
            </c:strRef>
          </c:tx>
          <c:spPr>
            <a:ln w="28575" cap="rnd">
              <a:solidFill>
                <a:srgbClr val="92D050"/>
              </a:solidFill>
              <a:round/>
            </a:ln>
            <a:effectLst/>
          </c:spPr>
          <c:marker>
            <c:symbol val="circle"/>
            <c:size val="5"/>
            <c:spPr>
              <a:solidFill>
                <a:schemeClr val="accent1"/>
              </a:solidFill>
              <a:ln w="9525">
                <a:solidFill>
                  <a:srgbClr val="92D050"/>
                </a:solidFill>
              </a:ln>
              <a:effectLst/>
            </c:spPr>
          </c:marker>
          <c:cat>
            <c:strRef>
              <c:f>rejet!$M$4:$O$4</c:f>
              <c:strCache>
                <c:ptCount val="3"/>
                <c:pt idx="0">
                  <c:v>G1</c:v>
                </c:pt>
                <c:pt idx="1">
                  <c:v>G2</c:v>
                </c:pt>
                <c:pt idx="2">
                  <c:v>G2,5</c:v>
                </c:pt>
              </c:strCache>
            </c:strRef>
          </c:cat>
          <c:val>
            <c:numRef>
              <c:f>rejet!$M$5:$O$5</c:f>
              <c:numCache>
                <c:formatCode>General</c:formatCode>
                <c:ptCount val="3"/>
                <c:pt idx="0">
                  <c:v>39.89</c:v>
                </c:pt>
                <c:pt idx="1">
                  <c:v>36.799999999999997</c:v>
                </c:pt>
                <c:pt idx="2">
                  <c:v>18.79</c:v>
                </c:pt>
              </c:numCache>
            </c:numRef>
          </c:val>
          <c:smooth val="0"/>
          <c:extLst>
            <c:ext xmlns:c16="http://schemas.microsoft.com/office/drawing/2014/chart" uri="{C3380CC4-5D6E-409C-BE32-E72D297353CC}">
              <c16:uniqueId val="{00000000-3F74-431B-B400-C78026927956}"/>
            </c:ext>
          </c:extLst>
        </c:ser>
        <c:ser>
          <c:idx val="1"/>
          <c:order val="1"/>
          <c:tx>
            <c:strRef>
              <c:f>rejet!$L$6</c:f>
              <c:strCache>
                <c:ptCount val="1"/>
                <c:pt idx="0">
                  <c:v>Afrique Sub</c:v>
                </c:pt>
              </c:strCache>
            </c:strRef>
          </c:tx>
          <c:spPr>
            <a:ln w="28575" cap="rnd">
              <a:solidFill>
                <a:srgbClr val="FF0000"/>
              </a:solidFill>
              <a:round/>
            </a:ln>
            <a:effectLst/>
          </c:spPr>
          <c:marker>
            <c:symbol val="circle"/>
            <c:size val="5"/>
            <c:spPr>
              <a:solidFill>
                <a:schemeClr val="accent2"/>
              </a:solidFill>
              <a:ln w="9525">
                <a:solidFill>
                  <a:srgbClr val="FF0000"/>
                </a:solidFill>
              </a:ln>
              <a:effectLst/>
            </c:spPr>
          </c:marker>
          <c:cat>
            <c:strRef>
              <c:f>rejet!$M$4:$O$4</c:f>
              <c:strCache>
                <c:ptCount val="3"/>
                <c:pt idx="0">
                  <c:v>G1</c:v>
                </c:pt>
                <c:pt idx="1">
                  <c:v>G2</c:v>
                </c:pt>
                <c:pt idx="2">
                  <c:v>G2,5</c:v>
                </c:pt>
              </c:strCache>
            </c:strRef>
          </c:cat>
          <c:val>
            <c:numRef>
              <c:f>rejet!$M$6:$O$6</c:f>
              <c:numCache>
                <c:formatCode>General</c:formatCode>
                <c:ptCount val="3"/>
                <c:pt idx="0">
                  <c:v>46.77</c:v>
                </c:pt>
                <c:pt idx="1">
                  <c:v>41.93</c:v>
                </c:pt>
                <c:pt idx="2">
                  <c:v>17.22</c:v>
                </c:pt>
              </c:numCache>
            </c:numRef>
          </c:val>
          <c:smooth val="0"/>
          <c:extLst>
            <c:ext xmlns:c16="http://schemas.microsoft.com/office/drawing/2014/chart" uri="{C3380CC4-5D6E-409C-BE32-E72D297353CC}">
              <c16:uniqueId val="{00000001-3F74-431B-B400-C78026927956}"/>
            </c:ext>
          </c:extLst>
        </c:ser>
        <c:ser>
          <c:idx val="2"/>
          <c:order val="2"/>
          <c:tx>
            <c:strRef>
              <c:f>rejet!$L$7</c:f>
              <c:strCache>
                <c:ptCount val="1"/>
                <c:pt idx="0">
                  <c:v>Asie</c:v>
                </c:pt>
              </c:strCache>
            </c:strRef>
          </c:tx>
          <c:spPr>
            <a:ln w="28575" cap="rnd">
              <a:solidFill>
                <a:schemeClr val="accent4">
                  <a:lumMod val="40000"/>
                  <a:lumOff val="60000"/>
                </a:schemeClr>
              </a:solidFill>
              <a:round/>
            </a:ln>
            <a:effectLst/>
          </c:spPr>
          <c:marker>
            <c:symbol val="circle"/>
            <c:size val="5"/>
            <c:spPr>
              <a:solidFill>
                <a:schemeClr val="accent3"/>
              </a:solidFill>
              <a:ln w="9525">
                <a:solidFill>
                  <a:schemeClr val="accent4">
                    <a:lumMod val="40000"/>
                    <a:lumOff val="60000"/>
                  </a:schemeClr>
                </a:solidFill>
              </a:ln>
              <a:effectLst/>
            </c:spPr>
          </c:marker>
          <c:cat>
            <c:strRef>
              <c:f>rejet!$M$4:$O$4</c:f>
              <c:strCache>
                <c:ptCount val="3"/>
                <c:pt idx="0">
                  <c:v>G1</c:v>
                </c:pt>
                <c:pt idx="1">
                  <c:v>G2</c:v>
                </c:pt>
                <c:pt idx="2">
                  <c:v>G2,5</c:v>
                </c:pt>
              </c:strCache>
            </c:strRef>
          </c:cat>
          <c:val>
            <c:numRef>
              <c:f>rejet!$M$7:$O$7</c:f>
              <c:numCache>
                <c:formatCode>General</c:formatCode>
                <c:ptCount val="3"/>
                <c:pt idx="0">
                  <c:v>43.05</c:v>
                </c:pt>
                <c:pt idx="1">
                  <c:v>24.87</c:v>
                </c:pt>
                <c:pt idx="2">
                  <c:v>13.43</c:v>
                </c:pt>
              </c:numCache>
            </c:numRef>
          </c:val>
          <c:smooth val="0"/>
          <c:extLst>
            <c:ext xmlns:c16="http://schemas.microsoft.com/office/drawing/2014/chart" uri="{C3380CC4-5D6E-409C-BE32-E72D297353CC}">
              <c16:uniqueId val="{00000002-3F74-431B-B400-C78026927956}"/>
            </c:ext>
          </c:extLst>
        </c:ser>
        <c:ser>
          <c:idx val="3"/>
          <c:order val="3"/>
          <c:tx>
            <c:strRef>
              <c:f>rejet!$L$8</c:f>
              <c:strCache>
                <c:ptCount val="1"/>
                <c:pt idx="0">
                  <c:v>Turquie MO</c:v>
                </c:pt>
              </c:strCache>
            </c:strRef>
          </c:tx>
          <c:spPr>
            <a:ln w="28575" cap="rnd">
              <a:solidFill>
                <a:schemeClr val="accent4">
                  <a:lumMod val="75000"/>
                </a:schemeClr>
              </a:solidFill>
              <a:round/>
            </a:ln>
            <a:effectLst/>
          </c:spPr>
          <c:marker>
            <c:symbol val="circle"/>
            <c:size val="5"/>
            <c:spPr>
              <a:solidFill>
                <a:schemeClr val="accent4"/>
              </a:solidFill>
              <a:ln w="9525">
                <a:solidFill>
                  <a:schemeClr val="accent4">
                    <a:lumMod val="75000"/>
                  </a:schemeClr>
                </a:solidFill>
              </a:ln>
              <a:effectLst/>
            </c:spPr>
          </c:marker>
          <c:cat>
            <c:strRef>
              <c:f>rejet!$M$4:$O$4</c:f>
              <c:strCache>
                <c:ptCount val="3"/>
                <c:pt idx="0">
                  <c:v>G1</c:v>
                </c:pt>
                <c:pt idx="1">
                  <c:v>G2</c:v>
                </c:pt>
                <c:pt idx="2">
                  <c:v>G2,5</c:v>
                </c:pt>
              </c:strCache>
            </c:strRef>
          </c:cat>
          <c:val>
            <c:numRef>
              <c:f>rejet!$M$8:$O$8</c:f>
              <c:numCache>
                <c:formatCode>General</c:formatCode>
                <c:ptCount val="3"/>
                <c:pt idx="0">
                  <c:v>42.24</c:v>
                </c:pt>
                <c:pt idx="1">
                  <c:v>31.53</c:v>
                </c:pt>
                <c:pt idx="2">
                  <c:v>10.48</c:v>
                </c:pt>
              </c:numCache>
            </c:numRef>
          </c:val>
          <c:smooth val="0"/>
          <c:extLst>
            <c:ext xmlns:c16="http://schemas.microsoft.com/office/drawing/2014/chart" uri="{C3380CC4-5D6E-409C-BE32-E72D297353CC}">
              <c16:uniqueId val="{00000003-3F74-431B-B400-C78026927956}"/>
            </c:ext>
          </c:extLst>
        </c:ser>
        <c:ser>
          <c:idx val="4"/>
          <c:order val="4"/>
          <c:tx>
            <c:strRef>
              <c:f>rejet!$L$9</c:f>
              <c:strCache>
                <c:ptCount val="1"/>
                <c:pt idx="0">
                  <c:v>Europe du Sud</c:v>
                </c:pt>
              </c:strCache>
            </c:strRef>
          </c:tx>
          <c:spPr>
            <a:ln w="28575" cap="rnd">
              <a:solidFill>
                <a:srgbClr val="0070C0"/>
              </a:solidFill>
              <a:round/>
            </a:ln>
            <a:effectLst/>
          </c:spPr>
          <c:marker>
            <c:symbol val="circle"/>
            <c:size val="5"/>
            <c:spPr>
              <a:solidFill>
                <a:schemeClr val="accent5"/>
              </a:solidFill>
              <a:ln w="9525">
                <a:solidFill>
                  <a:srgbClr val="0070C0"/>
                </a:solidFill>
              </a:ln>
              <a:effectLst/>
            </c:spPr>
          </c:marker>
          <c:cat>
            <c:strRef>
              <c:f>rejet!$M$4:$O$4</c:f>
              <c:strCache>
                <c:ptCount val="3"/>
                <c:pt idx="0">
                  <c:v>G1</c:v>
                </c:pt>
                <c:pt idx="1">
                  <c:v>G2</c:v>
                </c:pt>
                <c:pt idx="2">
                  <c:v>G2,5</c:v>
                </c:pt>
              </c:strCache>
            </c:strRef>
          </c:cat>
          <c:val>
            <c:numRef>
              <c:f>rejet!$M$9:$O$9</c:f>
              <c:numCache>
                <c:formatCode>General</c:formatCode>
                <c:ptCount val="3"/>
                <c:pt idx="0">
                  <c:v>13.59</c:v>
                </c:pt>
                <c:pt idx="1">
                  <c:v>13.18</c:v>
                </c:pt>
                <c:pt idx="2">
                  <c:v>4.78</c:v>
                </c:pt>
              </c:numCache>
            </c:numRef>
          </c:val>
          <c:smooth val="0"/>
          <c:extLst>
            <c:ext xmlns:c16="http://schemas.microsoft.com/office/drawing/2014/chart" uri="{C3380CC4-5D6E-409C-BE32-E72D297353CC}">
              <c16:uniqueId val="{00000004-3F74-431B-B400-C78026927956}"/>
            </c:ext>
          </c:extLst>
        </c:ser>
        <c:ser>
          <c:idx val="5"/>
          <c:order val="5"/>
          <c:tx>
            <c:strRef>
              <c:f>rejet!$L$10</c:f>
              <c:strCache>
                <c:ptCount val="1"/>
                <c:pt idx="0">
                  <c:v>UE27</c:v>
                </c:pt>
              </c:strCache>
            </c:strRef>
          </c:tx>
          <c:spPr>
            <a:ln w="28575" cap="rnd">
              <a:solidFill>
                <a:srgbClr val="00B0F0"/>
              </a:solidFill>
              <a:round/>
            </a:ln>
            <a:effectLst/>
          </c:spPr>
          <c:marker>
            <c:symbol val="circle"/>
            <c:size val="5"/>
            <c:spPr>
              <a:solidFill>
                <a:schemeClr val="accent6"/>
              </a:solidFill>
              <a:ln w="9525">
                <a:solidFill>
                  <a:srgbClr val="00B0F0"/>
                </a:solidFill>
              </a:ln>
              <a:effectLst/>
            </c:spPr>
          </c:marker>
          <c:cat>
            <c:strRef>
              <c:f>rejet!$M$4:$O$4</c:f>
              <c:strCache>
                <c:ptCount val="3"/>
                <c:pt idx="0">
                  <c:v>G1</c:v>
                </c:pt>
                <c:pt idx="1">
                  <c:v>G2</c:v>
                </c:pt>
                <c:pt idx="2">
                  <c:v>G2,5</c:v>
                </c:pt>
              </c:strCache>
            </c:strRef>
          </c:cat>
          <c:val>
            <c:numRef>
              <c:f>rejet!$M$10:$O$10</c:f>
              <c:numCache>
                <c:formatCode>General</c:formatCode>
                <c:ptCount val="3"/>
                <c:pt idx="0">
                  <c:v>15.44</c:v>
                </c:pt>
                <c:pt idx="1">
                  <c:v>1.92</c:v>
                </c:pt>
                <c:pt idx="2">
                  <c:v>3.2</c:v>
                </c:pt>
              </c:numCache>
            </c:numRef>
          </c:val>
          <c:smooth val="0"/>
          <c:extLst>
            <c:ext xmlns:c16="http://schemas.microsoft.com/office/drawing/2014/chart" uri="{C3380CC4-5D6E-409C-BE32-E72D297353CC}">
              <c16:uniqueId val="{00000005-3F74-431B-B400-C78026927956}"/>
            </c:ext>
          </c:extLst>
        </c:ser>
        <c:ser>
          <c:idx val="6"/>
          <c:order val="6"/>
          <c:tx>
            <c:strRef>
              <c:f>rejet!$L$11</c:f>
              <c:strCache>
                <c:ptCount val="1"/>
                <c:pt idx="0">
                  <c:v>Outre-Mer</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cat>
            <c:strRef>
              <c:f>rejet!$M$4:$O$4</c:f>
              <c:strCache>
                <c:ptCount val="3"/>
                <c:pt idx="0">
                  <c:v>G1</c:v>
                </c:pt>
                <c:pt idx="1">
                  <c:v>G2</c:v>
                </c:pt>
                <c:pt idx="2">
                  <c:v>G2,5</c:v>
                </c:pt>
              </c:strCache>
            </c:strRef>
          </c:cat>
          <c:val>
            <c:numRef>
              <c:f>rejet!$M$11:$O$11</c:f>
              <c:numCache>
                <c:formatCode>General</c:formatCode>
                <c:ptCount val="3"/>
                <c:pt idx="0">
                  <c:v>28.4</c:v>
                </c:pt>
                <c:pt idx="1">
                  <c:v>31.6</c:v>
                </c:pt>
                <c:pt idx="2">
                  <c:v>19.7</c:v>
                </c:pt>
              </c:numCache>
            </c:numRef>
          </c:val>
          <c:smooth val="0"/>
          <c:extLst>
            <c:ext xmlns:c16="http://schemas.microsoft.com/office/drawing/2014/chart" uri="{C3380CC4-5D6E-409C-BE32-E72D297353CC}">
              <c16:uniqueId val="{00000006-3F74-431B-B400-C78026927956}"/>
            </c:ext>
          </c:extLst>
        </c:ser>
        <c:dLbls>
          <c:showLegendKey val="0"/>
          <c:showVal val="0"/>
          <c:showCatName val="0"/>
          <c:showSerName val="0"/>
          <c:showPercent val="0"/>
          <c:showBubbleSize val="0"/>
        </c:dLbls>
        <c:marker val="1"/>
        <c:smooth val="0"/>
        <c:axId val="806301856"/>
        <c:axId val="806303936"/>
      </c:lineChart>
      <c:catAx>
        <c:axId val="806301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crossAx val="806303936"/>
        <c:crosses val="autoZero"/>
        <c:auto val="1"/>
        <c:lblAlgn val="ctr"/>
        <c:lblOffset val="100"/>
        <c:noMultiLvlLbl val="0"/>
      </c:catAx>
      <c:valAx>
        <c:axId val="806303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r-FR"/>
          </a:p>
        </c:txPr>
        <c:crossAx val="8063018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fr-FR" sz="2000"/>
              <a:t>Discrimination déclarée (G1 et G2)</a:t>
            </a:r>
          </a:p>
        </c:rich>
      </c:tx>
      <c:layout>
        <c:manualLayout>
          <c:xMode val="edge"/>
          <c:yMode val="edge"/>
          <c:x val="0.29149522433046066"/>
          <c:y val="3.7592460033404919E-3"/>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0.25521208023465275"/>
          <c:y val="6.8727779766165578E-2"/>
          <c:w val="0.7439848881662503"/>
          <c:h val="0.88581767477928897"/>
        </c:manualLayout>
      </c:layout>
      <c:barChart>
        <c:barDir val="bar"/>
        <c:grouping val="clustered"/>
        <c:varyColors val="0"/>
        <c:ser>
          <c:idx val="0"/>
          <c:order val="0"/>
          <c:spPr>
            <a:solidFill>
              <a:schemeClr val="accent1"/>
            </a:solidFill>
            <a:ln>
              <a:solidFill>
                <a:schemeClr val="tx1"/>
              </a:solidFill>
            </a:ln>
            <a:effectLst/>
          </c:spPr>
          <c:invertIfNegative val="0"/>
          <c:dPt>
            <c:idx val="1"/>
            <c:invertIfNegative val="0"/>
            <c:bubble3D val="0"/>
            <c:spPr>
              <a:noFill/>
              <a:ln>
                <a:solidFill>
                  <a:schemeClr val="tx1"/>
                </a:solidFill>
              </a:ln>
              <a:effectLst/>
            </c:spPr>
            <c:extLst>
              <c:ext xmlns:c16="http://schemas.microsoft.com/office/drawing/2014/chart" uri="{C3380CC4-5D6E-409C-BE32-E72D297353CC}">
                <c16:uniqueId val="{00000001-A4D1-47B4-ABF8-43656BEB8D05}"/>
              </c:ext>
            </c:extLst>
          </c:dPt>
          <c:dPt>
            <c:idx val="8"/>
            <c:invertIfNegative val="0"/>
            <c:bubble3D val="0"/>
            <c:spPr>
              <a:noFill/>
              <a:ln>
                <a:solidFill>
                  <a:schemeClr val="tx1"/>
                </a:solidFill>
              </a:ln>
              <a:effectLst/>
            </c:spPr>
            <c:extLst>
              <c:ext xmlns:c16="http://schemas.microsoft.com/office/drawing/2014/chart" uri="{C3380CC4-5D6E-409C-BE32-E72D297353CC}">
                <c16:uniqueId val="{00000003-A4D1-47B4-ABF8-43656BEB8D05}"/>
              </c:ext>
            </c:extLst>
          </c:dPt>
          <c:dPt>
            <c:idx val="13"/>
            <c:invertIfNegative val="0"/>
            <c:bubble3D val="0"/>
            <c:spPr>
              <a:noFill/>
              <a:ln>
                <a:solidFill>
                  <a:schemeClr val="tx1"/>
                </a:solidFill>
              </a:ln>
              <a:effectLst/>
            </c:spPr>
            <c:extLst>
              <c:ext xmlns:c16="http://schemas.microsoft.com/office/drawing/2014/chart" uri="{C3380CC4-5D6E-409C-BE32-E72D297353CC}">
                <c16:uniqueId val="{00000005-A4D1-47B4-ABF8-43656BEB8D05}"/>
              </c:ext>
            </c:extLst>
          </c:dPt>
          <c:dPt>
            <c:idx val="16"/>
            <c:invertIfNegative val="0"/>
            <c:bubble3D val="0"/>
            <c:spPr>
              <a:noFill/>
              <a:ln>
                <a:solidFill>
                  <a:schemeClr val="tx1"/>
                </a:solidFill>
              </a:ln>
              <a:effectLst/>
            </c:spPr>
            <c:extLst>
              <c:ext xmlns:c16="http://schemas.microsoft.com/office/drawing/2014/chart" uri="{C3380CC4-5D6E-409C-BE32-E72D297353CC}">
                <c16:uniqueId val="{00000007-A4D1-47B4-ABF8-43656BEB8D05}"/>
              </c:ext>
            </c:extLst>
          </c:dPt>
          <c:dPt>
            <c:idx val="17"/>
            <c:invertIfNegative val="0"/>
            <c:bubble3D val="0"/>
            <c:spPr>
              <a:noFill/>
              <a:ln>
                <a:solidFill>
                  <a:schemeClr val="tx1"/>
                </a:solidFill>
              </a:ln>
              <a:effectLst/>
            </c:spPr>
            <c:extLst>
              <c:ext xmlns:c16="http://schemas.microsoft.com/office/drawing/2014/chart" uri="{C3380CC4-5D6E-409C-BE32-E72D297353CC}">
                <c16:uniqueId val="{00000009-A4D1-47B4-ABF8-43656BEB8D05}"/>
              </c:ext>
            </c:extLst>
          </c:dPt>
          <c:dPt>
            <c:idx val="20"/>
            <c:invertIfNegative val="0"/>
            <c:bubble3D val="0"/>
            <c:spPr>
              <a:noFill/>
              <a:ln>
                <a:solidFill>
                  <a:schemeClr val="tx1"/>
                </a:solidFill>
              </a:ln>
              <a:effectLst/>
            </c:spPr>
            <c:extLst>
              <c:ext xmlns:c16="http://schemas.microsoft.com/office/drawing/2014/chart" uri="{C3380CC4-5D6E-409C-BE32-E72D297353CC}">
                <c16:uniqueId val="{00000011-A4D1-47B4-ABF8-43656BEB8D05}"/>
              </c:ext>
            </c:extLst>
          </c:dPt>
          <c:dPt>
            <c:idx val="22"/>
            <c:invertIfNegative val="0"/>
            <c:bubble3D val="0"/>
            <c:spPr>
              <a:noFill/>
              <a:ln>
                <a:solidFill>
                  <a:schemeClr val="tx1"/>
                </a:solidFill>
              </a:ln>
              <a:effectLst/>
            </c:spPr>
            <c:extLst>
              <c:ext xmlns:c16="http://schemas.microsoft.com/office/drawing/2014/chart" uri="{C3380CC4-5D6E-409C-BE32-E72D297353CC}">
                <c16:uniqueId val="{0000000B-A4D1-47B4-ABF8-43656BEB8D05}"/>
              </c:ext>
            </c:extLst>
          </c:dPt>
          <c:dPt>
            <c:idx val="24"/>
            <c:invertIfNegative val="0"/>
            <c:bubble3D val="0"/>
            <c:spPr>
              <a:noFill/>
              <a:ln>
                <a:solidFill>
                  <a:schemeClr val="tx1"/>
                </a:solidFill>
              </a:ln>
              <a:effectLst/>
            </c:spPr>
            <c:extLst>
              <c:ext xmlns:c16="http://schemas.microsoft.com/office/drawing/2014/chart" uri="{C3380CC4-5D6E-409C-BE32-E72D297353CC}">
                <c16:uniqueId val="{0000000D-A4D1-47B4-ABF8-43656BEB8D05}"/>
              </c:ext>
            </c:extLst>
          </c:dPt>
          <c:dPt>
            <c:idx val="27"/>
            <c:invertIfNegative val="0"/>
            <c:bubble3D val="0"/>
            <c:spPr>
              <a:noFill/>
              <a:ln>
                <a:solidFill>
                  <a:schemeClr val="tx1"/>
                </a:solidFill>
              </a:ln>
              <a:effectLst/>
            </c:spPr>
            <c:extLst>
              <c:ext xmlns:c16="http://schemas.microsoft.com/office/drawing/2014/chart" uri="{C3380CC4-5D6E-409C-BE32-E72D297353CC}">
                <c16:uniqueId val="{0000000F-A4D1-47B4-ABF8-43656BEB8D05}"/>
              </c:ext>
            </c:extLst>
          </c:dPt>
          <c:cat>
            <c:strRef>
              <c:f>'Reg discri'!$C$157:$C$193</c:f>
              <c:strCache>
                <c:ptCount val="37"/>
                <c:pt idx="0">
                  <c:v>Femmes</c:v>
                </c:pt>
                <c:pt idx="1">
                  <c:v> 17-25 ans</c:v>
                </c:pt>
                <c:pt idx="2">
                  <c:v> 25-34 ans</c:v>
                </c:pt>
                <c:pt idx="3">
                  <c:v>35-44 ans (ref)</c:v>
                </c:pt>
                <c:pt idx="4">
                  <c:v> 45-60 ans</c:v>
                </c:pt>
                <c:pt idx="5">
                  <c:v> G1 Maghreb (ref)</c:v>
                </c:pt>
                <c:pt idx="6">
                  <c:v> G1 Afrique sub</c:v>
                </c:pt>
                <c:pt idx="7">
                  <c:v> G1 Asie</c:v>
                </c:pt>
                <c:pt idx="8">
                  <c:v> G1 DOM </c:v>
                </c:pt>
                <c:pt idx="9">
                  <c:v> G1 Europe sud </c:v>
                </c:pt>
                <c:pt idx="10">
                  <c:v> G1 Turquie MO </c:v>
                </c:pt>
                <c:pt idx="11">
                  <c:v> G1 UE27</c:v>
                </c:pt>
                <c:pt idx="12">
                  <c:v> G2 Afrique sub</c:v>
                </c:pt>
                <c:pt idx="13">
                  <c:v> G2 Asie </c:v>
                </c:pt>
                <c:pt idx="14">
                  <c:v> G2 Europe Sud </c:v>
                </c:pt>
                <c:pt idx="15">
                  <c:v> G2 Maghreb </c:v>
                </c:pt>
                <c:pt idx="16">
                  <c:v> G2 Turquie MO</c:v>
                </c:pt>
                <c:pt idx="17">
                  <c:v>G2 UE27 </c:v>
                </c:pt>
                <c:pt idx="18">
                  <c:v> sans diplôme</c:v>
                </c:pt>
                <c:pt idx="19">
                  <c:v>CAP-BEP (ref)</c:v>
                </c:pt>
                <c:pt idx="20">
                  <c:v> Bac </c:v>
                </c:pt>
                <c:pt idx="21">
                  <c:v> Bac +</c:v>
                </c:pt>
                <c:pt idx="22">
                  <c:v>Artisan-Commerçant </c:v>
                </c:pt>
                <c:pt idx="23">
                  <c:v> Cadre- profession libérale </c:v>
                </c:pt>
                <c:pt idx="24">
                  <c:v> Profession intermédiaire </c:v>
                </c:pt>
                <c:pt idx="25">
                  <c:v> Employé qualifié  </c:v>
                </c:pt>
                <c:pt idx="26">
                  <c:v>Employé non qualifié (ref)</c:v>
                </c:pt>
                <c:pt idx="27">
                  <c:v> Ouvrier non qualifié</c:v>
                </c:pt>
                <c:pt idx="28">
                  <c:v>Ouvrier qualifié </c:v>
                </c:pt>
                <c:pt idx="29">
                  <c:v> Jamais travaillé </c:v>
                </c:pt>
                <c:pt idx="30">
                  <c:v>En emploi (ref)</c:v>
                </c:pt>
                <c:pt idx="31">
                  <c:v>Au chômage</c:v>
                </c:pt>
                <c:pt idx="32">
                  <c:v>En étude</c:v>
                </c:pt>
                <c:pt idx="33">
                  <c:v>Inactif</c:v>
                </c:pt>
                <c:pt idx="34">
                  <c:v>Déni francité</c:v>
                </c:pt>
                <c:pt idx="35">
                  <c:v>Altérisation</c:v>
                </c:pt>
                <c:pt idx="36">
                  <c:v>Identité ethnoraciale</c:v>
                </c:pt>
              </c:strCache>
            </c:strRef>
          </c:cat>
          <c:val>
            <c:numRef>
              <c:f>'Reg discri'!$D$157:$D$193</c:f>
              <c:numCache>
                <c:formatCode>General</c:formatCode>
                <c:ptCount val="37"/>
                <c:pt idx="0">
                  <c:v>0.93100000000000005</c:v>
                </c:pt>
                <c:pt idx="1">
                  <c:v>1.127</c:v>
                </c:pt>
                <c:pt idx="2">
                  <c:v>1.179</c:v>
                </c:pt>
                <c:pt idx="3">
                  <c:v>0</c:v>
                </c:pt>
                <c:pt idx="4">
                  <c:v>0.85599999999999998</c:v>
                </c:pt>
                <c:pt idx="5">
                  <c:v>0</c:v>
                </c:pt>
                <c:pt idx="6">
                  <c:v>1.2749999999999999</c:v>
                </c:pt>
                <c:pt idx="7">
                  <c:v>0.48299999999999998</c:v>
                </c:pt>
                <c:pt idx="8">
                  <c:v>1.155</c:v>
                </c:pt>
                <c:pt idx="9">
                  <c:v>0.66500000000000004</c:v>
                </c:pt>
                <c:pt idx="10">
                  <c:v>0.71099999999999997</c:v>
                </c:pt>
                <c:pt idx="11">
                  <c:v>0.70199999999999996</c:v>
                </c:pt>
                <c:pt idx="12">
                  <c:v>1.466</c:v>
                </c:pt>
                <c:pt idx="13">
                  <c:v>0.92600000000000005</c:v>
                </c:pt>
                <c:pt idx="14">
                  <c:v>0.56599999999999995</c:v>
                </c:pt>
                <c:pt idx="15">
                  <c:v>1.5269999999999999</c:v>
                </c:pt>
                <c:pt idx="16">
                  <c:v>1.0780000000000001</c:v>
                </c:pt>
                <c:pt idx="17">
                  <c:v>0.82299999999999995</c:v>
                </c:pt>
                <c:pt idx="18">
                  <c:v>0.84699999999999998</c:v>
                </c:pt>
                <c:pt idx="20">
                  <c:v>1.079</c:v>
                </c:pt>
                <c:pt idx="21">
                  <c:v>1.3169999999999999</c:v>
                </c:pt>
                <c:pt idx="22">
                  <c:v>1.137</c:v>
                </c:pt>
                <c:pt idx="23">
                  <c:v>0.995</c:v>
                </c:pt>
                <c:pt idx="24">
                  <c:v>1.0389999999999999</c:v>
                </c:pt>
                <c:pt idx="25">
                  <c:v>0.97699999999999998</c:v>
                </c:pt>
                <c:pt idx="26">
                  <c:v>0</c:v>
                </c:pt>
                <c:pt idx="27">
                  <c:v>0.91400000000000003</c:v>
                </c:pt>
                <c:pt idx="28">
                  <c:v>1.026</c:v>
                </c:pt>
                <c:pt idx="29">
                  <c:v>0.77300000000000002</c:v>
                </c:pt>
                <c:pt idx="31">
                  <c:v>1.31</c:v>
                </c:pt>
                <c:pt idx="32">
                  <c:v>1.272</c:v>
                </c:pt>
                <c:pt idx="33">
                  <c:v>1.1459999999999999</c:v>
                </c:pt>
                <c:pt idx="34">
                  <c:v>2.4609999999999999</c:v>
                </c:pt>
                <c:pt idx="35">
                  <c:v>2.1859999999999999</c:v>
                </c:pt>
                <c:pt idx="36">
                  <c:v>1.085</c:v>
                </c:pt>
              </c:numCache>
            </c:numRef>
          </c:val>
          <c:extLst>
            <c:ext xmlns:c16="http://schemas.microsoft.com/office/drawing/2014/chart" uri="{C3380CC4-5D6E-409C-BE32-E72D297353CC}">
              <c16:uniqueId val="{00000010-A4D1-47B4-ABF8-43656BEB8D05}"/>
            </c:ext>
          </c:extLst>
        </c:ser>
        <c:dLbls>
          <c:showLegendKey val="0"/>
          <c:showVal val="0"/>
          <c:showCatName val="0"/>
          <c:showSerName val="0"/>
          <c:showPercent val="0"/>
          <c:showBubbleSize val="0"/>
        </c:dLbls>
        <c:gapWidth val="182"/>
        <c:axId val="1063431248"/>
        <c:axId val="1063428336"/>
      </c:barChart>
      <c:catAx>
        <c:axId val="106343124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crossAx val="1063428336"/>
        <c:crosses val="autoZero"/>
        <c:auto val="0"/>
        <c:lblAlgn val="ctr"/>
        <c:lblOffset val="100"/>
        <c:noMultiLvlLbl val="0"/>
      </c:catAx>
      <c:valAx>
        <c:axId val="1063428336"/>
        <c:scaling>
          <c:logBase val="10"/>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0634312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withinLinear" id="15">
  <a:schemeClr val="accent2"/>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02">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2.emf"/></Relationships>
</file>

<file path=ppt/drawings/drawing1.xml><?xml version="1.0" encoding="utf-8"?>
<c:userShapes xmlns:c="http://schemas.openxmlformats.org/drawingml/2006/chart">
  <cdr:relSizeAnchor xmlns:cdr="http://schemas.openxmlformats.org/drawingml/2006/chartDrawing">
    <cdr:from>
      <cdr:x>0</cdr:x>
      <cdr:y>0.91096</cdr:y>
    </cdr:from>
    <cdr:to>
      <cdr:x>0.09668</cdr:x>
      <cdr:y>1</cdr:y>
    </cdr:to>
    <cdr:sp macro="" textlink="">
      <cdr:nvSpPr>
        <cdr:cNvPr id="2" name="ZoneTexte 1"/>
        <cdr:cNvSpPr txBox="1"/>
      </cdr:nvSpPr>
      <cdr:spPr>
        <a:xfrm xmlns:a="http://schemas.openxmlformats.org/drawingml/2006/main">
          <a:off x="0" y="4345768"/>
          <a:ext cx="974558" cy="42478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fr-FR" sz="11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7F5AD5-606A-44F1-951E-E5DC7B23CDEA}" type="datetimeFigureOut">
              <a:rPr lang="fr-FR" smtClean="0"/>
              <a:t>13/10/2026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211673-85DA-4EF4-8C22-E9E06F71ACB7}" type="slidenum">
              <a:rPr lang="fr-FR" smtClean="0"/>
              <a:t>‹N°›</a:t>
            </a:fld>
            <a:endParaRPr lang="fr-FR"/>
          </a:p>
        </p:txBody>
      </p:sp>
    </p:spTree>
    <p:extLst>
      <p:ext uri="{BB962C8B-B14F-4D97-AF65-F5344CB8AC3E}">
        <p14:creationId xmlns:p14="http://schemas.microsoft.com/office/powerpoint/2010/main" val="2880845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541B580B-9E71-4C7D-8036-E83D9C2DF3A1}" type="slidenum">
              <a:rPr lang="fr-FR" smtClean="0"/>
              <a:pPr>
                <a:defRPr/>
              </a:pPr>
              <a:t>5</a:t>
            </a:fld>
            <a:endParaRPr lang="fr-FR"/>
          </a:p>
        </p:txBody>
      </p:sp>
    </p:spTree>
    <p:extLst>
      <p:ext uri="{BB962C8B-B14F-4D97-AF65-F5344CB8AC3E}">
        <p14:creationId xmlns:p14="http://schemas.microsoft.com/office/powerpoint/2010/main" val="3852749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A9E7B18-310F-4A1C-A376-60F0AB698A7E}" type="slidenum">
              <a:rPr lang="fr-FR" smtClean="0"/>
              <a:t>8</a:t>
            </a:fld>
            <a:endParaRPr lang="fr-FR"/>
          </a:p>
        </p:txBody>
      </p:sp>
    </p:spTree>
    <p:extLst>
      <p:ext uri="{BB962C8B-B14F-4D97-AF65-F5344CB8AC3E}">
        <p14:creationId xmlns:p14="http://schemas.microsoft.com/office/powerpoint/2010/main" val="2745953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Espace réservé de l'image des diapositives 1"/>
          <p:cNvSpPr>
            <a:spLocks noGrp="1" noRot="1" noChangeAspect="1" noTextEdit="1"/>
          </p:cNvSpPr>
          <p:nvPr>
            <p:ph type="sldImg"/>
          </p:nvPr>
        </p:nvSpPr>
        <p:spPr>
          <a:ln/>
        </p:spPr>
      </p:sp>
      <p:sp>
        <p:nvSpPr>
          <p:cNvPr id="53251" name="Espace réservé des commentaires 2"/>
          <p:cNvSpPr>
            <a:spLocks noGrp="1"/>
          </p:cNvSpPr>
          <p:nvPr>
            <p:ph type="body" idx="1"/>
          </p:nvPr>
        </p:nvSpPr>
        <p:spPr>
          <a:noFill/>
        </p:spPr>
        <p:txBody>
          <a:bodyPr/>
          <a:lstStyle/>
          <a:p>
            <a:r>
              <a:rPr lang="fr-FR" altLang="fr-FR" smtClean="0">
                <a:latin typeface="Arial" panose="020B0604020202020204" pitchFamily="34" charset="0"/>
                <a:cs typeface="Arial" panose="020B0604020202020204" pitchFamily="34" charset="0"/>
              </a:rPr>
              <a:t>L’acquisition du français et sa transmission font partie des facteurs fréquemment avancés comme participant de l’intégration socio-culturelle.</a:t>
            </a:r>
          </a:p>
          <a:p>
            <a:r>
              <a:rPr lang="fr-FR" altLang="fr-FR" smtClean="0">
                <a:latin typeface="Arial" panose="020B0604020202020204" pitchFamily="34" charset="0"/>
                <a:cs typeface="Arial" panose="020B0604020202020204" pitchFamily="34" charset="0"/>
              </a:rPr>
              <a:t>La langue est importante en tant que moyen de communication, mais surtout comme ressource pour la scolarité et l’accès au marché du travail.</a:t>
            </a:r>
          </a:p>
          <a:p>
            <a:r>
              <a:rPr lang="fr-FR" altLang="fr-FR" smtClean="0">
                <a:latin typeface="Arial" panose="020B0604020202020204" pitchFamily="34" charset="0"/>
                <a:cs typeface="Arial" panose="020B0604020202020204" pitchFamily="34" charset="0"/>
              </a:rPr>
              <a:t>Nous nous intéressons ici aux langues parlées en famille par les immigrés, leurs descendants et la population majoritaire pendant l’enfance et décomposons les réponses selon que la langue utilisée est exclusivement le français, ou exclusivement une langue étrangère (créole et dialectes inclus) ou une combinaison du français et d’autres langues.</a:t>
            </a:r>
          </a:p>
          <a:p>
            <a:r>
              <a:rPr lang="fr-FR" altLang="fr-FR" smtClean="0">
                <a:latin typeface="Arial" panose="020B0604020202020204" pitchFamily="34" charset="0"/>
                <a:cs typeface="Arial" panose="020B0604020202020204" pitchFamily="34" charset="0"/>
              </a:rPr>
              <a:t>La structure des langues parlées est présentée selon la « génération » en lien avec les migrations.</a:t>
            </a:r>
          </a:p>
          <a:p>
            <a:r>
              <a:rPr lang="fr-FR" altLang="fr-FR" smtClean="0">
                <a:latin typeface="Arial" panose="020B0604020202020204" pitchFamily="34" charset="0"/>
                <a:cs typeface="Arial" panose="020B0604020202020204" pitchFamily="34" charset="0"/>
              </a:rPr>
              <a:t>On voit ainsi que les immigrés venus adultes ont été élevés principalement dans une langue étrangère, mais que près de 25% d’entre eux ont néanmoins reçu le français comme langue de communication pendant leur enfance. Les immigrés venus enfants, et plus encore les descendants de deux parents immigrés utilisent fréquemment le français en combinaison avec une autre langue. Dès que l’un des parents est issu de la population majoritaire, le français s’impose dans près de 70% des cas.</a:t>
            </a:r>
          </a:p>
          <a:p>
            <a:r>
              <a:rPr lang="fr-FR" altLang="fr-FR" smtClean="0">
                <a:latin typeface="Arial" panose="020B0604020202020204" pitchFamily="34" charset="0"/>
                <a:cs typeface="Arial" panose="020B0604020202020204" pitchFamily="34" charset="0"/>
              </a:rPr>
              <a:t>Les descendants d’immigrés ont grandi dans un environnement multilingue important. Le multilinguisme familial concerne un peu plus de 10% de la population majoritaire.</a:t>
            </a:r>
          </a:p>
          <a:p>
            <a:r>
              <a:rPr lang="fr-FR" altLang="fr-FR" smtClean="0">
                <a:latin typeface="Arial" panose="020B0604020202020204" pitchFamily="34" charset="0"/>
                <a:cs typeface="Arial" panose="020B0604020202020204" pitchFamily="34" charset="0"/>
              </a:rPr>
              <a:t>(Plus de résultats dans le Chapitre 4 de l’ouvrage.)</a:t>
            </a:r>
          </a:p>
        </p:txBody>
      </p:sp>
      <p:sp>
        <p:nvSpPr>
          <p:cNvPr id="53252" name="Espace réservé du numéro de diapositive 3"/>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800897C-D9DD-466B-B2A8-34F6B4C7ACC8}" type="slidenum">
              <a:rPr lang="fr-FR" altLang="fr-FR">
                <a:solidFill>
                  <a:srgbClr val="000000"/>
                </a:solidFill>
              </a:rPr>
              <a:pPr>
                <a:spcBef>
                  <a:spcPct val="0"/>
                </a:spcBef>
              </a:pPr>
              <a:t>28</a:t>
            </a:fld>
            <a:endParaRPr lang="fr-FR" altLang="fr-FR">
              <a:solidFill>
                <a:srgbClr val="000000"/>
              </a:solidFill>
            </a:endParaRPr>
          </a:p>
        </p:txBody>
      </p:sp>
    </p:spTree>
    <p:extLst>
      <p:ext uri="{BB962C8B-B14F-4D97-AF65-F5344CB8AC3E}">
        <p14:creationId xmlns:p14="http://schemas.microsoft.com/office/powerpoint/2010/main" val="946358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Espace réservé de l'image des diapositives 1"/>
          <p:cNvSpPr>
            <a:spLocks noGrp="1" noRot="1" noChangeAspect="1" noTextEdit="1"/>
          </p:cNvSpPr>
          <p:nvPr>
            <p:ph type="sldImg"/>
          </p:nvPr>
        </p:nvSpPr>
        <p:spPr>
          <a:ln/>
        </p:spPr>
      </p:sp>
      <p:sp>
        <p:nvSpPr>
          <p:cNvPr id="55299" name="Espace réservé des commentaires 2"/>
          <p:cNvSpPr>
            <a:spLocks noGrp="1"/>
          </p:cNvSpPr>
          <p:nvPr>
            <p:ph type="body" idx="1"/>
          </p:nvPr>
        </p:nvSpPr>
        <p:spPr>
          <a:noFill/>
        </p:spPr>
        <p:txBody>
          <a:bodyPr/>
          <a:lstStyle/>
          <a:p>
            <a:r>
              <a:rPr lang="fr-FR" altLang="fr-FR" smtClean="0">
                <a:latin typeface="Arial" panose="020B0604020202020204" pitchFamily="34" charset="0"/>
                <a:cs typeface="Arial" panose="020B0604020202020204" pitchFamily="34" charset="0"/>
              </a:rPr>
              <a:t>Une manière de tester l’hypothèse du « communautarisme » consiste à observer si les relations sociales, et en particulier amicales, se limitent au groupe de pairs de même origine ou s’élargissent à d’autres milieux .</a:t>
            </a:r>
          </a:p>
          <a:p>
            <a:r>
              <a:rPr lang="fr-FR" altLang="fr-FR" smtClean="0">
                <a:latin typeface="Arial" panose="020B0604020202020204" pitchFamily="34" charset="0"/>
                <a:cs typeface="Arial" panose="020B0604020202020204" pitchFamily="34" charset="0"/>
              </a:rPr>
              <a:t>L’enquête enregistrait la composition du cercle d’amis rencontrés dans les 15 derniers jours selon différents critères, du niveau d’éducation à la religion en passant pas l’origine et le sexe.</a:t>
            </a:r>
          </a:p>
          <a:p>
            <a:r>
              <a:rPr lang="fr-FR" altLang="fr-FR" smtClean="0">
                <a:latin typeface="Arial" panose="020B0604020202020204" pitchFamily="34" charset="0"/>
                <a:cs typeface="Arial" panose="020B0604020202020204" pitchFamily="34" charset="0"/>
              </a:rPr>
              <a:t>Nous représentons ici les proportions de personnes qui ont déclaré que la moitié ou plus de leurs amis sont d’une origine différente de la leur, qu’ils soient immigrés ou descendants d’immigrés. </a:t>
            </a:r>
          </a:p>
          <a:p>
            <a:r>
              <a:rPr lang="fr-FR" altLang="fr-FR" smtClean="0">
                <a:latin typeface="Arial" panose="020B0604020202020204" pitchFamily="34" charset="0"/>
                <a:cs typeface="Arial" panose="020B0604020202020204" pitchFamily="34" charset="0"/>
              </a:rPr>
              <a:t>On observe une prédominance de la diversité des cercles amicaux pour toutes les origines puisque plus de la moitié des immigrés et plus de 65% des descendants disent avoir fréquenté des amis de différentes origines. La diversification du cercle relationnel des descendants par rapport aux immigrés de même origine est notable.</a:t>
            </a:r>
          </a:p>
          <a:p>
            <a:r>
              <a:rPr lang="fr-FR" altLang="fr-FR" smtClean="0">
                <a:latin typeface="Arial" panose="020B0604020202020204" pitchFamily="34" charset="0"/>
                <a:cs typeface="Arial" panose="020B0604020202020204" pitchFamily="34" charset="0"/>
              </a:rPr>
              <a:t>C’est la population majoritaire qui semble la moins ouverte, mais c’est la conséquence d’un effet de décalage de taille entre les groupes, de nombreuses personnes de la population majoritaire ayant de faibles probabilités de rencontrer des personnes d’origine immigrée (différences de structures d’opportunités).</a:t>
            </a:r>
          </a:p>
        </p:txBody>
      </p:sp>
      <p:sp>
        <p:nvSpPr>
          <p:cNvPr id="55300" name="Espace réservé du numéro de diapositive 3"/>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D9CE449-4AFF-44E0-B1A7-2549E2F53880}" type="slidenum">
              <a:rPr lang="fr-FR" altLang="fr-FR">
                <a:solidFill>
                  <a:srgbClr val="000000"/>
                </a:solidFill>
              </a:rPr>
              <a:pPr>
                <a:spcBef>
                  <a:spcPct val="0"/>
                </a:spcBef>
              </a:pPr>
              <a:t>29</a:t>
            </a:fld>
            <a:endParaRPr lang="fr-FR" altLang="fr-FR">
              <a:solidFill>
                <a:srgbClr val="000000"/>
              </a:solidFill>
            </a:endParaRPr>
          </a:p>
        </p:txBody>
      </p:sp>
    </p:spTree>
    <p:extLst>
      <p:ext uri="{BB962C8B-B14F-4D97-AF65-F5344CB8AC3E}">
        <p14:creationId xmlns:p14="http://schemas.microsoft.com/office/powerpoint/2010/main" val="1421866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Catholiques représentent</a:t>
            </a:r>
            <a:r>
              <a:rPr lang="fr-FR" baseline="0" dirty="0" smtClean="0"/>
              <a:t> 26% des 18-49 ans contre </a:t>
            </a:r>
            <a:endParaRPr lang="fr-FR" dirty="0"/>
          </a:p>
        </p:txBody>
      </p:sp>
      <p:sp>
        <p:nvSpPr>
          <p:cNvPr id="4" name="Espace réservé du numéro de diapositive 3"/>
          <p:cNvSpPr>
            <a:spLocks noGrp="1"/>
          </p:cNvSpPr>
          <p:nvPr>
            <p:ph type="sldNum" sz="quarter" idx="10"/>
          </p:nvPr>
        </p:nvSpPr>
        <p:spPr/>
        <p:txBody>
          <a:bodyPr/>
          <a:lstStyle/>
          <a:p>
            <a:fld id="{BE2C580A-97E1-47CB-B324-F6151AC0E157}" type="slidenum">
              <a:rPr lang="fr-FR" smtClean="0"/>
              <a:t>30</a:t>
            </a:fld>
            <a:endParaRPr lang="fr-FR"/>
          </a:p>
        </p:txBody>
      </p:sp>
    </p:spTree>
    <p:extLst>
      <p:ext uri="{BB962C8B-B14F-4D97-AF65-F5344CB8AC3E}">
        <p14:creationId xmlns:p14="http://schemas.microsoft.com/office/powerpoint/2010/main" val="2305455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ce réservé de l'image des diapositives 1"/>
          <p:cNvSpPr>
            <a:spLocks noGrp="1" noRot="1" noChangeAspect="1" noTextEdit="1"/>
          </p:cNvSpPr>
          <p:nvPr>
            <p:ph type="sldImg"/>
          </p:nvPr>
        </p:nvSpPr>
        <p:spPr>
          <a:ln/>
        </p:spPr>
      </p:sp>
      <p:sp>
        <p:nvSpPr>
          <p:cNvPr id="28675" name="Espace réservé des notes 2"/>
          <p:cNvSpPr>
            <a:spLocks noGrp="1"/>
          </p:cNvSpPr>
          <p:nvPr>
            <p:ph type="body" idx="1"/>
          </p:nvPr>
        </p:nvSpPr>
        <p:spPr>
          <a:noFill/>
        </p:spPr>
        <p:txBody>
          <a:bodyPr/>
          <a:lstStyle/>
          <a:p>
            <a:r>
              <a:rPr lang="fr-FR" altLang="fr-FR" smtClean="0"/>
              <a:t>les femmes musulmanes non voilées qui sont en couple avec enfants sont 53% à se porter sur le marché du travail, alors que cette proportion tombe à 26% pour les femmes portant le voile. Le différentiel se maintient si l’on considère seulement la seconde génération malgré une nette élévation du niveau de participation (respectivement 72% et 46%). Dans une régression logistique en contrôlant pour la situation familiale, l’âge, le diplôme, la religiosité et l’expérience de la discrimination, on mesure que le port du voile multiplie par 4 la probabilité d’être inactive. </a:t>
            </a:r>
            <a:endParaRPr lang="en-US" altLang="fr-FR" smtClean="0"/>
          </a:p>
        </p:txBody>
      </p:sp>
      <p:sp>
        <p:nvSpPr>
          <p:cNvPr id="28676" name="Espace réservé du numéro de diapositive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0193999-9137-4559-A274-34B37EE5F3F3}" type="slidenum">
              <a:rPr lang="fr-FR" altLang="fr-FR"/>
              <a:pPr/>
              <a:t>35</a:t>
            </a:fld>
            <a:endParaRPr lang="fr-FR" altLang="fr-FR"/>
          </a:p>
        </p:txBody>
      </p:sp>
    </p:spTree>
    <p:extLst>
      <p:ext uri="{BB962C8B-B14F-4D97-AF65-F5344CB8AC3E}">
        <p14:creationId xmlns:p14="http://schemas.microsoft.com/office/powerpoint/2010/main" val="844432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45486C00-9DEC-BF46-B4B3-62059B8A7125}" type="slidenum">
              <a:rPr lang="fr-FR" smtClean="0"/>
              <a:t>45</a:t>
            </a:fld>
            <a:endParaRPr lang="fr-FR"/>
          </a:p>
        </p:txBody>
      </p:sp>
    </p:spTree>
    <p:extLst>
      <p:ext uri="{BB962C8B-B14F-4D97-AF65-F5344CB8AC3E}">
        <p14:creationId xmlns:p14="http://schemas.microsoft.com/office/powerpoint/2010/main" val="527641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608F2FC6-7AAF-4F6C-9A5A-2962B98A05DD}" type="datetimeFigureOut">
              <a:rPr lang="fr-FR" smtClean="0"/>
              <a:t>13/10/2026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0B7602-95F7-4245-915B-09960EF3FDCB}" type="slidenum">
              <a:rPr lang="fr-FR" smtClean="0"/>
              <a:t>‹N°›</a:t>
            </a:fld>
            <a:endParaRPr lang="fr-FR"/>
          </a:p>
        </p:txBody>
      </p:sp>
    </p:spTree>
    <p:extLst>
      <p:ext uri="{BB962C8B-B14F-4D97-AF65-F5344CB8AC3E}">
        <p14:creationId xmlns:p14="http://schemas.microsoft.com/office/powerpoint/2010/main" val="4183967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08F2FC6-7AAF-4F6C-9A5A-2962B98A05DD}" type="datetimeFigureOut">
              <a:rPr lang="fr-FR" smtClean="0"/>
              <a:t>13/10/2026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0B7602-95F7-4245-915B-09960EF3FDCB}" type="slidenum">
              <a:rPr lang="fr-FR" smtClean="0"/>
              <a:t>‹N°›</a:t>
            </a:fld>
            <a:endParaRPr lang="fr-FR"/>
          </a:p>
        </p:txBody>
      </p:sp>
    </p:spTree>
    <p:extLst>
      <p:ext uri="{BB962C8B-B14F-4D97-AF65-F5344CB8AC3E}">
        <p14:creationId xmlns:p14="http://schemas.microsoft.com/office/powerpoint/2010/main" val="3605934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608F2FC6-7AAF-4F6C-9A5A-2962B98A05DD}" type="datetimeFigureOut">
              <a:rPr lang="fr-FR" smtClean="0"/>
              <a:t>13/10/2026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0B7602-95F7-4245-915B-09960EF3FDCB}" type="slidenum">
              <a:rPr lang="fr-FR" smtClean="0"/>
              <a:t>‹N°›</a:t>
            </a:fld>
            <a:endParaRPr lang="fr-FR"/>
          </a:p>
        </p:txBody>
      </p:sp>
    </p:spTree>
    <p:extLst>
      <p:ext uri="{BB962C8B-B14F-4D97-AF65-F5344CB8AC3E}">
        <p14:creationId xmlns:p14="http://schemas.microsoft.com/office/powerpoint/2010/main" val="174794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608F2FC6-7AAF-4F6C-9A5A-2962B98A05DD}" type="datetimeFigureOut">
              <a:rPr lang="fr-FR" smtClean="0"/>
              <a:t>13/10/2026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70B7602-95F7-4245-915B-09960EF3FDCB}" type="slidenum">
              <a:rPr lang="fr-FR" smtClean="0"/>
              <a:t>‹N°›</a:t>
            </a:fld>
            <a:endParaRPr lang="fr-FR"/>
          </a:p>
        </p:txBody>
      </p:sp>
    </p:spTree>
    <p:extLst>
      <p:ext uri="{BB962C8B-B14F-4D97-AF65-F5344CB8AC3E}">
        <p14:creationId xmlns:p14="http://schemas.microsoft.com/office/powerpoint/2010/main" val="2757109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608F2FC6-7AAF-4F6C-9A5A-2962B98A05DD}" type="datetimeFigureOut">
              <a:rPr lang="fr-FR" smtClean="0"/>
              <a:t>13/10/2026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70B7602-95F7-4245-915B-09960EF3FDCB}" type="slidenum">
              <a:rPr lang="fr-FR" smtClean="0"/>
              <a:t>‹N°›</a:t>
            </a:fld>
            <a:endParaRPr lang="fr-FR"/>
          </a:p>
        </p:txBody>
      </p:sp>
    </p:spTree>
    <p:extLst>
      <p:ext uri="{BB962C8B-B14F-4D97-AF65-F5344CB8AC3E}">
        <p14:creationId xmlns:p14="http://schemas.microsoft.com/office/powerpoint/2010/main" val="479502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608F2FC6-7AAF-4F6C-9A5A-2962B98A05DD}" type="datetimeFigureOut">
              <a:rPr lang="fr-FR" smtClean="0"/>
              <a:t>13/10/2026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70B7602-95F7-4245-915B-09960EF3FDCB}" type="slidenum">
              <a:rPr lang="fr-FR" smtClean="0"/>
              <a:t>‹N°›</a:t>
            </a:fld>
            <a:endParaRPr lang="fr-FR"/>
          </a:p>
        </p:txBody>
      </p:sp>
    </p:spTree>
    <p:extLst>
      <p:ext uri="{BB962C8B-B14F-4D97-AF65-F5344CB8AC3E}">
        <p14:creationId xmlns:p14="http://schemas.microsoft.com/office/powerpoint/2010/main" val="3908147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08F2FC6-7AAF-4F6C-9A5A-2962B98A05DD}" type="datetimeFigureOut">
              <a:rPr lang="fr-FR" smtClean="0"/>
              <a:t>13/10/2026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70B7602-95F7-4245-915B-09960EF3FDCB}" type="slidenum">
              <a:rPr lang="fr-FR" smtClean="0"/>
              <a:t>‹N°›</a:t>
            </a:fld>
            <a:endParaRPr lang="fr-FR"/>
          </a:p>
        </p:txBody>
      </p:sp>
    </p:spTree>
    <p:extLst>
      <p:ext uri="{BB962C8B-B14F-4D97-AF65-F5344CB8AC3E}">
        <p14:creationId xmlns:p14="http://schemas.microsoft.com/office/powerpoint/2010/main" val="2689900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608F2FC6-7AAF-4F6C-9A5A-2962B98A05DD}" type="datetimeFigureOut">
              <a:rPr lang="fr-FR" smtClean="0"/>
              <a:t>13/10/2026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70B7602-95F7-4245-915B-09960EF3FDCB}" type="slidenum">
              <a:rPr lang="fr-FR" smtClean="0"/>
              <a:t>‹N°›</a:t>
            </a:fld>
            <a:endParaRPr lang="fr-FR"/>
          </a:p>
        </p:txBody>
      </p:sp>
    </p:spTree>
    <p:extLst>
      <p:ext uri="{BB962C8B-B14F-4D97-AF65-F5344CB8AC3E}">
        <p14:creationId xmlns:p14="http://schemas.microsoft.com/office/powerpoint/2010/main" val="1046753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608F2FC6-7AAF-4F6C-9A5A-2962B98A05DD}" type="datetimeFigureOut">
              <a:rPr lang="fr-FR" smtClean="0"/>
              <a:t>13/10/2026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70B7602-95F7-4245-915B-09960EF3FDCB}" type="slidenum">
              <a:rPr lang="fr-FR" smtClean="0"/>
              <a:t>‹N°›</a:t>
            </a:fld>
            <a:endParaRPr lang="fr-FR"/>
          </a:p>
        </p:txBody>
      </p:sp>
    </p:spTree>
    <p:extLst>
      <p:ext uri="{BB962C8B-B14F-4D97-AF65-F5344CB8AC3E}">
        <p14:creationId xmlns:p14="http://schemas.microsoft.com/office/powerpoint/2010/main" val="3317355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08F2FC6-7AAF-4F6C-9A5A-2962B98A05DD}" type="datetimeFigureOut">
              <a:rPr lang="fr-FR" smtClean="0"/>
              <a:t>13/10/2026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0B7602-95F7-4245-915B-09960EF3FDCB}" type="slidenum">
              <a:rPr lang="fr-FR" smtClean="0"/>
              <a:t>‹N°›</a:t>
            </a:fld>
            <a:endParaRPr lang="fr-FR"/>
          </a:p>
        </p:txBody>
      </p:sp>
    </p:spTree>
    <p:extLst>
      <p:ext uri="{BB962C8B-B14F-4D97-AF65-F5344CB8AC3E}">
        <p14:creationId xmlns:p14="http://schemas.microsoft.com/office/powerpoint/2010/main" val="1372843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08F2FC6-7AAF-4F6C-9A5A-2962B98A05DD}" type="datetimeFigureOut">
              <a:rPr lang="fr-FR" smtClean="0"/>
              <a:t>13/10/2026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0B7602-95F7-4245-915B-09960EF3FDCB}" type="slidenum">
              <a:rPr lang="fr-FR" smtClean="0"/>
              <a:t>‹N°›</a:t>
            </a:fld>
            <a:endParaRPr lang="fr-FR"/>
          </a:p>
        </p:txBody>
      </p:sp>
    </p:spTree>
    <p:extLst>
      <p:ext uri="{BB962C8B-B14F-4D97-AF65-F5344CB8AC3E}">
        <p14:creationId xmlns:p14="http://schemas.microsoft.com/office/powerpoint/2010/main" val="23581270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Content">
    <p:spTree>
      <p:nvGrpSpPr>
        <p:cNvPr id="1" name=""/>
        <p:cNvGrpSpPr/>
        <p:nvPr/>
      </p:nvGrpSpPr>
      <p:grpSpPr>
        <a:xfrm>
          <a:off x="0" y="0"/>
          <a:ext cx="0" cy="0"/>
          <a:chOff x="0" y="0"/>
          <a:chExt cx="0" cy="0"/>
        </a:xfrm>
      </p:grpSpPr>
      <p:sp>
        <p:nvSpPr>
          <p:cNvPr id="187" name="PlaceHolder 1"/>
          <p:cNvSpPr>
            <a:spLocks noGrp="1"/>
          </p:cNvSpPr>
          <p:nvPr>
            <p:ph type="title"/>
          </p:nvPr>
        </p:nvSpPr>
        <p:spPr>
          <a:xfrm>
            <a:off x="2786571" y="1219082"/>
            <a:ext cx="5660220" cy="646984"/>
          </a:xfrm>
          <a:prstGeom prst="rect">
            <a:avLst/>
          </a:prstGeom>
          <a:noFill/>
          <a:ln w="0">
            <a:noFill/>
          </a:ln>
        </p:spPr>
        <p:txBody>
          <a:bodyPr lIns="0" tIns="0" rIns="0" bIns="0" anchor="ctr">
            <a:noAutofit/>
          </a:bodyPr>
          <a:lstStyle/>
          <a:p>
            <a:pPr algn="ctr">
              <a:buNone/>
            </a:pPr>
            <a:endParaRPr lang="fr-FR" sz="1633" b="1" strike="noStrike" spc="-1">
              <a:solidFill>
                <a:srgbClr val="0F417A"/>
              </a:solidFill>
              <a:latin typeface="Arial"/>
            </a:endParaRPr>
          </a:p>
        </p:txBody>
      </p:sp>
      <p:sp>
        <p:nvSpPr>
          <p:cNvPr id="188" name="PlaceHolder 2"/>
          <p:cNvSpPr>
            <a:spLocks noGrp="1"/>
          </p:cNvSpPr>
          <p:nvPr>
            <p:ph/>
          </p:nvPr>
        </p:nvSpPr>
        <p:spPr>
          <a:xfrm>
            <a:off x="2070771" y="2264010"/>
            <a:ext cx="6877603" cy="3012003"/>
          </a:xfrm>
          <a:prstGeom prst="rect">
            <a:avLst/>
          </a:prstGeom>
          <a:noFill/>
          <a:ln w="0">
            <a:noFill/>
          </a:ln>
        </p:spPr>
        <p:txBody>
          <a:bodyPr lIns="0" tIns="180000" rIns="0" bIns="180000" anchor="t">
            <a:normAutofit/>
          </a:bodyPr>
          <a:lstStyle/>
          <a:p>
            <a:endParaRPr lang="fr-FR" sz="1633" b="1" strike="noStrike" spc="-1">
              <a:solidFill>
                <a:srgbClr val="646363"/>
              </a:solidFill>
              <a:latin typeface="Liberation Sans Narrow"/>
            </a:endParaRPr>
          </a:p>
        </p:txBody>
      </p:sp>
      <p:sp>
        <p:nvSpPr>
          <p:cNvPr id="4" name="PlaceHolder 3"/>
          <p:cNvSpPr>
            <a:spLocks noGrp="1"/>
          </p:cNvSpPr>
          <p:nvPr>
            <p:ph type="ftr" idx="10"/>
          </p:nvPr>
        </p:nvSpPr>
        <p:spPr/>
        <p:txBody>
          <a:bodyPr/>
          <a:lstStyle/>
          <a:p>
            <a:r>
              <a:rPr lang="fr-FR" smtClean="0"/>
              <a:t>Maison de la Citoyenneté - La Courneuve</a:t>
            </a:r>
            <a:endParaRPr/>
          </a:p>
        </p:txBody>
      </p:sp>
      <p:sp>
        <p:nvSpPr>
          <p:cNvPr id="5" name="PlaceHolder 4"/>
          <p:cNvSpPr>
            <a:spLocks noGrp="1"/>
          </p:cNvSpPr>
          <p:nvPr>
            <p:ph type="sldNum" idx="11"/>
          </p:nvPr>
        </p:nvSpPr>
        <p:spPr/>
        <p:txBody>
          <a:bodyPr/>
          <a:lstStyle/>
          <a:p>
            <a:fld id="{34C4F7F8-7AD7-440E-891D-37F3EA9F012C}" type="slidenum">
              <a:t>‹N°›</a:t>
            </a:fld>
            <a:endParaRPr/>
          </a:p>
        </p:txBody>
      </p:sp>
    </p:spTree>
    <p:extLst>
      <p:ext uri="{BB962C8B-B14F-4D97-AF65-F5344CB8AC3E}">
        <p14:creationId xmlns:p14="http://schemas.microsoft.com/office/powerpoint/2010/main" val="9469522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198" name="PlaceHolder 1"/>
          <p:cNvSpPr>
            <a:spLocks noGrp="1"/>
          </p:cNvSpPr>
          <p:nvPr>
            <p:ph type="title"/>
          </p:nvPr>
        </p:nvSpPr>
        <p:spPr>
          <a:xfrm>
            <a:off x="2786571" y="1219082"/>
            <a:ext cx="5660220" cy="646984"/>
          </a:xfrm>
          <a:prstGeom prst="rect">
            <a:avLst/>
          </a:prstGeom>
          <a:noFill/>
          <a:ln w="0">
            <a:noFill/>
          </a:ln>
        </p:spPr>
        <p:txBody>
          <a:bodyPr lIns="0" tIns="0" rIns="0" bIns="0" anchor="ctr">
            <a:noAutofit/>
          </a:bodyPr>
          <a:lstStyle/>
          <a:p>
            <a:pPr algn="ctr">
              <a:buNone/>
            </a:pPr>
            <a:endParaRPr lang="fr-FR" sz="1633" b="1" strike="noStrike" spc="-1">
              <a:solidFill>
                <a:srgbClr val="0F417A"/>
              </a:solidFill>
              <a:latin typeface="Arial"/>
            </a:endParaRPr>
          </a:p>
        </p:txBody>
      </p:sp>
      <p:sp>
        <p:nvSpPr>
          <p:cNvPr id="199" name="PlaceHolder 2"/>
          <p:cNvSpPr>
            <a:spLocks noGrp="1"/>
          </p:cNvSpPr>
          <p:nvPr>
            <p:ph/>
          </p:nvPr>
        </p:nvSpPr>
        <p:spPr>
          <a:xfrm>
            <a:off x="2070770" y="2264010"/>
            <a:ext cx="3356076" cy="3012003"/>
          </a:xfrm>
          <a:prstGeom prst="rect">
            <a:avLst/>
          </a:prstGeom>
          <a:noFill/>
          <a:ln w="0">
            <a:noFill/>
          </a:ln>
        </p:spPr>
        <p:txBody>
          <a:bodyPr lIns="0" tIns="180000" rIns="0" bIns="180000" anchor="t">
            <a:normAutofit/>
          </a:bodyPr>
          <a:lstStyle/>
          <a:p>
            <a:endParaRPr lang="fr-FR" sz="1633" b="1" strike="noStrike" spc="-1">
              <a:solidFill>
                <a:srgbClr val="646363"/>
              </a:solidFill>
              <a:latin typeface="Liberation Sans Narrow"/>
            </a:endParaRPr>
          </a:p>
        </p:txBody>
      </p:sp>
      <p:sp>
        <p:nvSpPr>
          <p:cNvPr id="200" name="PlaceHolder 3"/>
          <p:cNvSpPr>
            <a:spLocks noGrp="1"/>
          </p:cNvSpPr>
          <p:nvPr>
            <p:ph/>
          </p:nvPr>
        </p:nvSpPr>
        <p:spPr>
          <a:xfrm>
            <a:off x="5594910" y="2264009"/>
            <a:ext cx="3356076" cy="1436340"/>
          </a:xfrm>
          <a:prstGeom prst="rect">
            <a:avLst/>
          </a:prstGeom>
          <a:noFill/>
          <a:ln w="0">
            <a:noFill/>
          </a:ln>
        </p:spPr>
        <p:txBody>
          <a:bodyPr lIns="0" tIns="180000" rIns="0" bIns="180000" anchor="t">
            <a:normAutofit/>
          </a:bodyPr>
          <a:lstStyle/>
          <a:p>
            <a:endParaRPr lang="fr-FR" sz="1633" b="1" strike="noStrike" spc="-1">
              <a:solidFill>
                <a:srgbClr val="646363"/>
              </a:solidFill>
              <a:latin typeface="Liberation Sans Narrow"/>
            </a:endParaRPr>
          </a:p>
        </p:txBody>
      </p:sp>
      <p:sp>
        <p:nvSpPr>
          <p:cNvPr id="201" name="PlaceHolder 4"/>
          <p:cNvSpPr>
            <a:spLocks noGrp="1"/>
          </p:cNvSpPr>
          <p:nvPr>
            <p:ph/>
          </p:nvPr>
        </p:nvSpPr>
        <p:spPr>
          <a:xfrm>
            <a:off x="5594910" y="3837495"/>
            <a:ext cx="3356076" cy="1436340"/>
          </a:xfrm>
          <a:prstGeom prst="rect">
            <a:avLst/>
          </a:prstGeom>
          <a:noFill/>
          <a:ln w="0">
            <a:noFill/>
          </a:ln>
        </p:spPr>
        <p:txBody>
          <a:bodyPr lIns="0" tIns="180000" rIns="0" bIns="180000" anchor="t">
            <a:normAutofit/>
          </a:bodyPr>
          <a:lstStyle/>
          <a:p>
            <a:endParaRPr lang="fr-FR" sz="1633" b="1" strike="noStrike" spc="-1">
              <a:solidFill>
                <a:srgbClr val="646363"/>
              </a:solidFill>
              <a:latin typeface="Liberation Sans Narrow"/>
            </a:endParaRPr>
          </a:p>
        </p:txBody>
      </p:sp>
      <p:sp>
        <p:nvSpPr>
          <p:cNvPr id="6" name="PlaceHolder 5"/>
          <p:cNvSpPr>
            <a:spLocks noGrp="1"/>
          </p:cNvSpPr>
          <p:nvPr>
            <p:ph type="ftr" idx="10"/>
          </p:nvPr>
        </p:nvSpPr>
        <p:spPr/>
        <p:txBody>
          <a:bodyPr/>
          <a:lstStyle/>
          <a:p>
            <a:r>
              <a:rPr lang="fr-FR" smtClean="0"/>
              <a:t>diversité religieuse en France</a:t>
            </a:r>
            <a:endParaRPr/>
          </a:p>
        </p:txBody>
      </p:sp>
      <p:sp>
        <p:nvSpPr>
          <p:cNvPr id="7" name="PlaceHolder 6"/>
          <p:cNvSpPr>
            <a:spLocks noGrp="1"/>
          </p:cNvSpPr>
          <p:nvPr>
            <p:ph type="sldNum" idx="11"/>
          </p:nvPr>
        </p:nvSpPr>
        <p:spPr/>
        <p:txBody>
          <a:bodyPr/>
          <a:lstStyle/>
          <a:p>
            <a:fld id="{B1F3E052-6DE2-4317-907B-58621DAA3EAE}" type="slidenum">
              <a:t>‹N°›</a:t>
            </a:fld>
            <a:endParaRPr/>
          </a:p>
        </p:txBody>
      </p:sp>
    </p:spTree>
    <p:extLst>
      <p:ext uri="{BB962C8B-B14F-4D97-AF65-F5344CB8AC3E}">
        <p14:creationId xmlns:p14="http://schemas.microsoft.com/office/powerpoint/2010/main" val="1161081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8F2FC6-7AAF-4F6C-9A5A-2962B98A05DD}" type="datetimeFigureOut">
              <a:rPr lang="fr-FR" smtClean="0"/>
              <a:t>13/10/2026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0B7602-95F7-4245-915B-09960EF3FDCB}" type="slidenum">
              <a:rPr lang="fr-FR" smtClean="0"/>
              <a:t>‹N°›</a:t>
            </a:fld>
            <a:endParaRPr lang="fr-FR"/>
          </a:p>
        </p:txBody>
      </p:sp>
    </p:spTree>
    <p:extLst>
      <p:ext uri="{BB962C8B-B14F-4D97-AF65-F5344CB8AC3E}">
        <p14:creationId xmlns:p14="http://schemas.microsoft.com/office/powerpoint/2010/main" val="275602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teo.site.ined.fr/" TargetMode="External"/><Relationship Id="rId2" Type="http://schemas.openxmlformats.org/officeDocument/2006/relationships/hyperlink" Target="https://teo1.site.ined.fr/"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chart" Target="../charts/chart3.xml"/><Relationship Id="rId7" Type="http://schemas.openxmlformats.org/officeDocument/2006/relationships/image" Target="../media/image8.png"/><Relationship Id="rId12" Type="http://schemas.openxmlformats.org/officeDocument/2006/relationships/image" Target="../media/image13.jpeg"/><Relationship Id="rId2" Type="http://schemas.openxmlformats.org/officeDocument/2006/relationships/chart" Target="../charts/chart2.xml"/><Relationship Id="rId1" Type="http://schemas.openxmlformats.org/officeDocument/2006/relationships/slideLayout" Target="../slideLayouts/slideLayout12.xml"/><Relationship Id="rId6" Type="http://schemas.openxmlformats.org/officeDocument/2006/relationships/chart" Target="../charts/chart6.xml"/><Relationship Id="rId11" Type="http://schemas.openxmlformats.org/officeDocument/2006/relationships/image" Target="../media/image12.png"/><Relationship Id="rId5" Type="http://schemas.openxmlformats.org/officeDocument/2006/relationships/chart" Target="../charts/chart5.xml"/><Relationship Id="rId10" Type="http://schemas.openxmlformats.org/officeDocument/2006/relationships/image" Target="../media/image11.png"/><Relationship Id="rId4" Type="http://schemas.openxmlformats.org/officeDocument/2006/relationships/chart" Target="../charts/chart4.xml"/><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2.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b="1" dirty="0"/>
              <a:t>La France et les migrations internationales : le grand élargissement </a:t>
            </a:r>
            <a:endParaRPr lang="fr-FR" sz="4400" dirty="0"/>
          </a:p>
        </p:txBody>
      </p:sp>
      <p:sp>
        <p:nvSpPr>
          <p:cNvPr id="3" name="Sous-titre 2"/>
          <p:cNvSpPr>
            <a:spLocks noGrp="1"/>
          </p:cNvSpPr>
          <p:nvPr>
            <p:ph type="subTitle" idx="1"/>
          </p:nvPr>
        </p:nvSpPr>
        <p:spPr/>
        <p:txBody>
          <a:bodyPr>
            <a:normAutofit lnSpcReduction="10000"/>
          </a:bodyPr>
          <a:lstStyle/>
          <a:p>
            <a:r>
              <a:rPr lang="fr-FR" dirty="0" smtClean="0"/>
              <a:t>Patrick Simon </a:t>
            </a:r>
            <a:r>
              <a:rPr lang="fr-FR" dirty="0" err="1" smtClean="0"/>
              <a:t>Ined</a:t>
            </a:r>
            <a:endParaRPr lang="fr-FR" dirty="0" smtClean="0"/>
          </a:p>
          <a:p>
            <a:r>
              <a:rPr lang="fr-FR" dirty="0" smtClean="0"/>
              <a:t>IHEDATE</a:t>
            </a:r>
          </a:p>
          <a:p>
            <a:r>
              <a:rPr lang="fr-FR" dirty="0" smtClean="0"/>
              <a:t>Territoires d’accueil, espaces de flux</a:t>
            </a:r>
          </a:p>
          <a:p>
            <a:r>
              <a:rPr lang="fr-FR" dirty="0" smtClean="0"/>
              <a:t>Saint Ouen 15 </a:t>
            </a:r>
            <a:r>
              <a:rPr lang="fr-FR" dirty="0"/>
              <a:t>O</a:t>
            </a:r>
            <a:r>
              <a:rPr lang="fr-FR" dirty="0" smtClean="0"/>
              <a:t>ctobre 2026</a:t>
            </a:r>
            <a:endParaRPr lang="fr-FR" dirty="0"/>
          </a:p>
        </p:txBody>
      </p:sp>
    </p:spTree>
    <p:extLst>
      <p:ext uri="{BB962C8B-B14F-4D97-AF65-F5344CB8AC3E}">
        <p14:creationId xmlns:p14="http://schemas.microsoft.com/office/powerpoint/2010/main" val="25346768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62709" y="87601"/>
            <a:ext cx="10515600" cy="1325563"/>
          </a:xfrm>
        </p:spPr>
        <p:txBody>
          <a:bodyPr>
            <a:normAutofit/>
          </a:bodyPr>
          <a:lstStyle/>
          <a:p>
            <a:r>
              <a:rPr lang="fr-FR" sz="3200" dirty="0" smtClean="0">
                <a:latin typeface="+mn-lt"/>
              </a:rPr>
              <a:t>Bilan et prospectives de la diversité ethno-raciale et religieuse en France</a:t>
            </a:r>
            <a:endParaRPr lang="fr-FR" sz="3200" dirty="0">
              <a:latin typeface="+mn-lt"/>
            </a:endParaRPr>
          </a:p>
        </p:txBody>
      </p:sp>
      <p:sp>
        <p:nvSpPr>
          <p:cNvPr id="3" name="Espace réservé du contenu 2"/>
          <p:cNvSpPr>
            <a:spLocks noGrp="1"/>
          </p:cNvSpPr>
          <p:nvPr>
            <p:ph idx="1"/>
          </p:nvPr>
        </p:nvSpPr>
        <p:spPr>
          <a:xfrm>
            <a:off x="838200" y="1413164"/>
            <a:ext cx="10515600" cy="5135418"/>
          </a:xfrm>
        </p:spPr>
        <p:txBody>
          <a:bodyPr>
            <a:normAutofit fontScale="92500" lnSpcReduction="10000"/>
          </a:bodyPr>
          <a:lstStyle/>
          <a:p>
            <a:r>
              <a:rPr lang="fr-FR" dirty="0" smtClean="0"/>
              <a:t>Résultant de plus de 70 ans de migrations internationales et postcoloniales depuis les années 1950, la diversité ethno-raciale est un paramètre central dans la plupart des sociétés européennes et en Amérique du Nord</a:t>
            </a:r>
          </a:p>
          <a:p>
            <a:r>
              <a:rPr lang="fr-FR" dirty="0" smtClean="0"/>
              <a:t>Les dynamiques démographiques de transformation de la population sont accompagnées, et parfois anticipées, par des débats politiques majeurs sur l’avenir des sociétés </a:t>
            </a:r>
            <a:r>
              <a:rPr lang="fr-FR" dirty="0" smtClean="0"/>
              <a:t>multiculturelles</a:t>
            </a:r>
          </a:p>
          <a:p>
            <a:r>
              <a:rPr lang="fr-FR" dirty="0" smtClean="0"/>
              <a:t>Les questions territoriales se sont invitées dans le débat en relation avec les concentrations de populations d’origine immigrée, leur visibilité et les thématiques articulées « d’insécurité culturelle » et de « grand remplacement »</a:t>
            </a:r>
            <a:endParaRPr lang="fr-FR" dirty="0" smtClean="0"/>
          </a:p>
          <a:p>
            <a:r>
              <a:rPr lang="fr-FR" dirty="0" smtClean="0"/>
              <a:t>Les processus d’intégration et les discriminations font </a:t>
            </a:r>
            <a:r>
              <a:rPr lang="fr-FR" dirty="0" smtClean="0"/>
              <a:t>également l’objet </a:t>
            </a:r>
            <a:r>
              <a:rPr lang="fr-FR" dirty="0" smtClean="0"/>
              <a:t>de conflits d’interprétation </a:t>
            </a:r>
            <a:endParaRPr lang="fr-FR" dirty="0"/>
          </a:p>
          <a:p>
            <a:r>
              <a:rPr lang="fr-FR" dirty="0" smtClean="0"/>
              <a:t>Essayons </a:t>
            </a:r>
            <a:r>
              <a:rPr lang="fr-FR" dirty="0" smtClean="0"/>
              <a:t>de faire un retour sur ces questions à partir des enquêtes </a:t>
            </a:r>
            <a:r>
              <a:rPr lang="fr-FR" dirty="0" err="1" smtClean="0"/>
              <a:t>TeO</a:t>
            </a:r>
            <a:r>
              <a:rPr lang="fr-FR" dirty="0" smtClean="0"/>
              <a:t> et de tracer quelques perspectives</a:t>
            </a:r>
          </a:p>
          <a:p>
            <a:endParaRPr lang="fr-FR" dirty="0"/>
          </a:p>
        </p:txBody>
      </p:sp>
    </p:spTree>
    <p:extLst>
      <p:ext uri="{BB962C8B-B14F-4D97-AF65-F5344CB8AC3E}">
        <p14:creationId xmlns:p14="http://schemas.microsoft.com/office/powerpoint/2010/main" val="26770237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68226517-42AD-443B-A82A-2BB2A94884E5}"/>
              </a:ext>
            </a:extLst>
          </p:cNvPr>
          <p:cNvSpPr>
            <a:spLocks noGrp="1"/>
          </p:cNvSpPr>
          <p:nvPr>
            <p:ph idx="1"/>
          </p:nvPr>
        </p:nvSpPr>
        <p:spPr>
          <a:xfrm>
            <a:off x="720436" y="1413164"/>
            <a:ext cx="11157528" cy="5126181"/>
          </a:xfrm>
        </p:spPr>
        <p:txBody>
          <a:bodyPr>
            <a:normAutofit/>
          </a:bodyPr>
          <a:lstStyle/>
          <a:p>
            <a:pPr>
              <a:spcBef>
                <a:spcPts val="0"/>
              </a:spcBef>
              <a:spcAft>
                <a:spcPts val="600"/>
              </a:spcAft>
            </a:pPr>
            <a:r>
              <a:rPr lang="fr-FR" sz="2400" dirty="0" smtClean="0"/>
              <a:t>Enquêtes </a:t>
            </a:r>
            <a:r>
              <a:rPr lang="fr-FR" sz="2400" dirty="0"/>
              <a:t>sur la </a:t>
            </a:r>
            <a:r>
              <a:rPr lang="fr-FR" sz="2400" b="1" dirty="0"/>
              <a:t>diversité des populations </a:t>
            </a:r>
            <a:r>
              <a:rPr lang="fr-FR" sz="2400" dirty="0"/>
              <a:t>en </a:t>
            </a:r>
            <a:r>
              <a:rPr lang="fr-FR" sz="2400" dirty="0" smtClean="0"/>
              <a:t>France</a:t>
            </a:r>
            <a:r>
              <a:rPr lang="fr-FR" sz="2400" dirty="0"/>
              <a:t> </a:t>
            </a:r>
            <a:r>
              <a:rPr lang="fr-FR" sz="2400" dirty="0" err="1" smtClean="0"/>
              <a:t>co-produites</a:t>
            </a:r>
            <a:r>
              <a:rPr lang="fr-FR" sz="2400" dirty="0" smtClean="0"/>
              <a:t> </a:t>
            </a:r>
            <a:r>
              <a:rPr lang="fr-FR" sz="2400" dirty="0" smtClean="0"/>
              <a:t>par l’</a:t>
            </a:r>
            <a:r>
              <a:rPr lang="fr-FR" sz="2400" dirty="0" err="1" smtClean="0"/>
              <a:t>Ined</a:t>
            </a:r>
            <a:r>
              <a:rPr lang="fr-FR" sz="2400" dirty="0" smtClean="0"/>
              <a:t> et l’Insee</a:t>
            </a:r>
            <a:endParaRPr lang="fr-FR" sz="2400" dirty="0"/>
          </a:p>
          <a:p>
            <a:pPr>
              <a:spcBef>
                <a:spcPts val="0"/>
              </a:spcBef>
              <a:spcAft>
                <a:spcPts val="600"/>
              </a:spcAft>
            </a:pPr>
            <a:r>
              <a:rPr lang="fr-FR" sz="2400" dirty="0" smtClean="0"/>
              <a:t>Objectif principal est de fournir </a:t>
            </a:r>
            <a:r>
              <a:rPr lang="fr-FR" sz="2400" dirty="0"/>
              <a:t>des </a:t>
            </a:r>
            <a:r>
              <a:rPr lang="fr-FR" sz="2400" b="1" dirty="0"/>
              <a:t>informations détaillées sur des populations mal connues </a:t>
            </a:r>
            <a:r>
              <a:rPr lang="fr-FR" sz="2400" dirty="0"/>
              <a:t>et au cœur des débats politiques et sociaux : </a:t>
            </a:r>
            <a:r>
              <a:rPr lang="fr-FR" sz="2400" dirty="0" err="1"/>
              <a:t>immigré·es</a:t>
            </a:r>
            <a:r>
              <a:rPr lang="fr-FR" sz="2400" dirty="0"/>
              <a:t> et </a:t>
            </a:r>
            <a:r>
              <a:rPr lang="fr-FR" sz="2400" dirty="0" err="1"/>
              <a:t>descendant·es</a:t>
            </a:r>
            <a:r>
              <a:rPr lang="fr-FR" sz="2400" dirty="0"/>
              <a:t> d’</a:t>
            </a:r>
            <a:r>
              <a:rPr lang="fr-FR" sz="2400" dirty="0" err="1"/>
              <a:t>immigré·es</a:t>
            </a:r>
            <a:r>
              <a:rPr lang="fr-FR" sz="2400" dirty="0"/>
              <a:t> </a:t>
            </a:r>
          </a:p>
          <a:p>
            <a:pPr>
              <a:spcBef>
                <a:spcPts val="0"/>
              </a:spcBef>
              <a:spcAft>
                <a:spcPts val="600"/>
              </a:spcAft>
            </a:pPr>
            <a:r>
              <a:rPr lang="fr-FR" sz="2400" dirty="0"/>
              <a:t>Étudier l’</a:t>
            </a:r>
            <a:r>
              <a:rPr lang="fr-FR" sz="2400" b="1" dirty="0"/>
              <a:t>influence des origines sur les conditions de vie et les trajectoires sociales</a:t>
            </a:r>
            <a:r>
              <a:rPr lang="fr-FR" sz="2400" dirty="0"/>
              <a:t>, en articulation avec les autres caractéristiques sociodémographiques : </a:t>
            </a:r>
          </a:p>
          <a:p>
            <a:pPr lvl="2">
              <a:spcBef>
                <a:spcPts val="0"/>
              </a:spcBef>
              <a:spcAft>
                <a:spcPts val="600"/>
              </a:spcAft>
            </a:pPr>
            <a:r>
              <a:rPr lang="fr-FR" sz="1800" dirty="0"/>
              <a:t>L’origine sociale,</a:t>
            </a:r>
          </a:p>
          <a:p>
            <a:pPr lvl="2">
              <a:spcBef>
                <a:spcPts val="0"/>
              </a:spcBef>
              <a:spcAft>
                <a:spcPts val="600"/>
              </a:spcAft>
            </a:pPr>
            <a:r>
              <a:rPr lang="fr-FR" sz="1800" dirty="0"/>
              <a:t>Le sexe/genre,</a:t>
            </a:r>
          </a:p>
          <a:p>
            <a:pPr lvl="2">
              <a:spcBef>
                <a:spcPts val="0"/>
              </a:spcBef>
              <a:spcAft>
                <a:spcPts val="600"/>
              </a:spcAft>
            </a:pPr>
            <a:r>
              <a:rPr lang="fr-FR" sz="1800" dirty="0"/>
              <a:t>Le quartier de résidence, etc.</a:t>
            </a:r>
            <a:endParaRPr lang="fr-FR" sz="1800" dirty="0">
              <a:solidFill>
                <a:srgbClr val="723900"/>
              </a:solidFill>
            </a:endParaRPr>
          </a:p>
          <a:p>
            <a:pPr>
              <a:spcBef>
                <a:spcPts val="1200"/>
              </a:spcBef>
              <a:spcAft>
                <a:spcPts val="600"/>
              </a:spcAft>
            </a:pPr>
            <a:r>
              <a:rPr lang="fr-FR" sz="2600" dirty="0"/>
              <a:t>Site internet de TeO1 : </a:t>
            </a:r>
            <a:r>
              <a:rPr lang="fr-FR" sz="2600" dirty="0">
                <a:hlinkClick r:id="rId2"/>
              </a:rPr>
              <a:t>https://teo1.site.ined.fr/</a:t>
            </a:r>
            <a:r>
              <a:rPr lang="fr-FR" sz="2600" dirty="0"/>
              <a:t> </a:t>
            </a:r>
          </a:p>
          <a:p>
            <a:pPr>
              <a:spcBef>
                <a:spcPts val="0"/>
              </a:spcBef>
              <a:spcAft>
                <a:spcPts val="600"/>
              </a:spcAft>
            </a:pPr>
            <a:r>
              <a:rPr lang="fr-FR" sz="2600" dirty="0"/>
              <a:t>Site internet de TeO2 : </a:t>
            </a:r>
            <a:r>
              <a:rPr lang="fr-FR" sz="2600" dirty="0">
                <a:solidFill>
                  <a:srgbClr val="723900"/>
                </a:solidFill>
                <a:hlinkClick r:id="rId3"/>
              </a:rPr>
              <a:t>https://teo.site.ined.fr/</a:t>
            </a:r>
            <a:r>
              <a:rPr lang="fr-FR" sz="2600" dirty="0">
                <a:solidFill>
                  <a:srgbClr val="723900"/>
                </a:solidFill>
              </a:rPr>
              <a:t> </a:t>
            </a:r>
            <a:endParaRPr lang="fr-FR" sz="2600" dirty="0" smtClean="0">
              <a:solidFill>
                <a:srgbClr val="723900"/>
              </a:solidFill>
            </a:endParaRPr>
          </a:p>
          <a:p>
            <a:pPr>
              <a:spcBef>
                <a:spcPts val="0"/>
              </a:spcBef>
              <a:spcAft>
                <a:spcPts val="600"/>
              </a:spcAft>
            </a:pPr>
            <a:r>
              <a:rPr lang="fr-FR" sz="2600" dirty="0" smtClean="0">
                <a:solidFill>
                  <a:srgbClr val="723900"/>
                </a:solidFill>
              </a:rPr>
              <a:t>Données en accès libre pour la communauté scientifique et dans la statistique publique, fichiers FPR sur </a:t>
            </a:r>
            <a:r>
              <a:rPr lang="fr-FR" sz="2600" dirty="0" err="1" smtClean="0">
                <a:solidFill>
                  <a:srgbClr val="723900"/>
                </a:solidFill>
              </a:rPr>
              <a:t>Progedo</a:t>
            </a:r>
            <a:r>
              <a:rPr lang="fr-FR" sz="2600" dirty="0" smtClean="0">
                <a:solidFill>
                  <a:srgbClr val="723900"/>
                </a:solidFill>
              </a:rPr>
              <a:t> et données complètes au CASD</a:t>
            </a:r>
            <a:endParaRPr lang="fr-FR" sz="2600" dirty="0">
              <a:solidFill>
                <a:srgbClr val="723900"/>
              </a:solidFill>
            </a:endParaRPr>
          </a:p>
        </p:txBody>
      </p:sp>
      <p:sp>
        <p:nvSpPr>
          <p:cNvPr id="5" name="Titre 4">
            <a:extLst>
              <a:ext uri="{FF2B5EF4-FFF2-40B4-BE49-F238E27FC236}">
                <a16:creationId xmlns:a16="http://schemas.microsoft.com/office/drawing/2014/main" id="{93BAE384-BA74-48BA-BE1C-F99A500544A8}"/>
              </a:ext>
            </a:extLst>
          </p:cNvPr>
          <p:cNvSpPr>
            <a:spLocks noGrp="1"/>
          </p:cNvSpPr>
          <p:nvPr>
            <p:ph type="title"/>
          </p:nvPr>
        </p:nvSpPr>
        <p:spPr>
          <a:xfrm>
            <a:off x="838200" y="365125"/>
            <a:ext cx="10515600" cy="900257"/>
          </a:xfrm>
        </p:spPr>
        <p:txBody>
          <a:bodyPr/>
          <a:lstStyle/>
          <a:p>
            <a:r>
              <a:rPr lang="fr-FR" altLang="fr-FR" sz="3600" dirty="0" smtClean="0">
                <a:latin typeface="+mn-lt"/>
              </a:rPr>
              <a:t>Rappels sur les enquêtes </a:t>
            </a:r>
            <a:r>
              <a:rPr lang="fr-FR" altLang="fr-FR" sz="3600" dirty="0">
                <a:latin typeface="+mn-lt"/>
              </a:rPr>
              <a:t>TeO</a:t>
            </a:r>
            <a:endParaRPr lang="fr-FR" dirty="0">
              <a:latin typeface="+mn-lt"/>
            </a:endParaRPr>
          </a:p>
        </p:txBody>
      </p:sp>
    </p:spTree>
    <p:extLst>
      <p:ext uri="{BB962C8B-B14F-4D97-AF65-F5344CB8AC3E}">
        <p14:creationId xmlns:p14="http://schemas.microsoft.com/office/powerpoint/2010/main" val="6983214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0676C5C4-0860-4B6B-BC3D-CD6AF47D0EB2}"/>
              </a:ext>
            </a:extLst>
          </p:cNvPr>
          <p:cNvSpPr>
            <a:spLocks noGrp="1"/>
          </p:cNvSpPr>
          <p:nvPr>
            <p:ph idx="1"/>
          </p:nvPr>
        </p:nvSpPr>
        <p:spPr/>
        <p:txBody>
          <a:bodyPr/>
          <a:lstStyle/>
          <a:p>
            <a:r>
              <a:rPr lang="fr-FR" dirty="0">
                <a:solidFill>
                  <a:srgbClr val="000000"/>
                </a:solidFill>
              </a:rPr>
              <a:t>Assurer la </a:t>
            </a:r>
            <a:r>
              <a:rPr lang="fr-FR" b="1" dirty="0">
                <a:solidFill>
                  <a:srgbClr val="000000"/>
                </a:solidFill>
              </a:rPr>
              <a:t>représentativité </a:t>
            </a:r>
            <a:r>
              <a:rPr lang="fr-FR" dirty="0">
                <a:solidFill>
                  <a:srgbClr val="000000"/>
                </a:solidFill>
              </a:rPr>
              <a:t>de l’enquête tout en </a:t>
            </a:r>
            <a:r>
              <a:rPr lang="fr-FR" b="1" dirty="0">
                <a:solidFill>
                  <a:srgbClr val="000000"/>
                </a:solidFill>
              </a:rPr>
              <a:t>surreprésentant </a:t>
            </a:r>
            <a:r>
              <a:rPr lang="fr-FR" dirty="0">
                <a:solidFill>
                  <a:srgbClr val="000000"/>
                </a:solidFill>
              </a:rPr>
              <a:t>les populations d’intérêt. </a:t>
            </a:r>
          </a:p>
          <a:p>
            <a:r>
              <a:rPr lang="fr-FR" dirty="0">
                <a:solidFill>
                  <a:srgbClr val="000000"/>
                </a:solidFill>
              </a:rPr>
              <a:t>Pour TeO2, assurer la </a:t>
            </a:r>
            <a:r>
              <a:rPr lang="fr-FR" b="1" dirty="0">
                <a:solidFill>
                  <a:srgbClr val="000000"/>
                </a:solidFill>
              </a:rPr>
              <a:t>comparabilité </a:t>
            </a:r>
            <a:r>
              <a:rPr lang="fr-FR" dirty="0">
                <a:solidFill>
                  <a:srgbClr val="000000"/>
                </a:solidFill>
              </a:rPr>
              <a:t>avec TeO1, tout en élargissant les populations d’intérêt, notamment :</a:t>
            </a:r>
          </a:p>
          <a:p>
            <a:pPr lvl="1">
              <a:buFont typeface="Courier New" panose="02070309020205020404" pitchFamily="49" charset="0"/>
              <a:buChar char="o"/>
            </a:pPr>
            <a:r>
              <a:rPr lang="fr-FR" sz="2000" dirty="0" err="1">
                <a:solidFill>
                  <a:srgbClr val="000000"/>
                </a:solidFill>
              </a:rPr>
              <a:t>Immigré·es</a:t>
            </a:r>
            <a:r>
              <a:rPr lang="fr-FR" sz="2000" dirty="0">
                <a:solidFill>
                  <a:srgbClr val="000000"/>
                </a:solidFill>
              </a:rPr>
              <a:t> de Chine ;</a:t>
            </a:r>
          </a:p>
          <a:p>
            <a:pPr lvl="1">
              <a:buFont typeface="Courier New" panose="02070309020205020404" pitchFamily="49" charset="0"/>
              <a:buChar char="o"/>
            </a:pPr>
            <a:r>
              <a:rPr lang="fr-FR" sz="2000" dirty="0">
                <a:solidFill>
                  <a:srgbClr val="000000"/>
                </a:solidFill>
              </a:rPr>
              <a:t>Les </a:t>
            </a:r>
            <a:r>
              <a:rPr lang="fr-FR" sz="2000" dirty="0" err="1">
                <a:solidFill>
                  <a:srgbClr val="000000"/>
                </a:solidFill>
              </a:rPr>
              <a:t>descendant·es</a:t>
            </a:r>
            <a:r>
              <a:rPr lang="fr-FR" sz="2000" dirty="0">
                <a:solidFill>
                  <a:srgbClr val="000000"/>
                </a:solidFill>
              </a:rPr>
              <a:t> de </a:t>
            </a:r>
            <a:r>
              <a:rPr lang="fr-FR" sz="2000" dirty="0" err="1">
                <a:solidFill>
                  <a:srgbClr val="000000"/>
                </a:solidFill>
              </a:rPr>
              <a:t>français·es</a:t>
            </a:r>
            <a:r>
              <a:rPr lang="fr-FR" sz="2000" dirty="0">
                <a:solidFill>
                  <a:srgbClr val="000000"/>
                </a:solidFill>
              </a:rPr>
              <a:t> de l’étranger ;</a:t>
            </a:r>
          </a:p>
          <a:p>
            <a:pPr lvl="1">
              <a:buFont typeface="Courier New" panose="02070309020205020404" pitchFamily="49" charset="0"/>
              <a:buChar char="o"/>
            </a:pPr>
            <a:r>
              <a:rPr lang="fr-FR" sz="2000" dirty="0">
                <a:solidFill>
                  <a:srgbClr val="000000"/>
                </a:solidFill>
              </a:rPr>
              <a:t>Les </a:t>
            </a:r>
            <a:r>
              <a:rPr lang="fr-FR" sz="2000" dirty="0" err="1">
                <a:solidFill>
                  <a:srgbClr val="000000"/>
                </a:solidFill>
              </a:rPr>
              <a:t>descendant·es</a:t>
            </a:r>
            <a:r>
              <a:rPr lang="fr-FR" sz="2000" dirty="0">
                <a:solidFill>
                  <a:srgbClr val="000000"/>
                </a:solidFill>
              </a:rPr>
              <a:t> de 3ème génération, notamment d’origine non-européenne.</a:t>
            </a:r>
          </a:p>
          <a:p>
            <a:r>
              <a:rPr lang="fr-FR" dirty="0">
                <a:solidFill>
                  <a:srgbClr val="000000"/>
                </a:solidFill>
              </a:rPr>
              <a:t>Enquêtes représentatives des individus </a:t>
            </a:r>
            <a:r>
              <a:rPr lang="fr-FR" altLang="fr-FR" dirty="0"/>
              <a:t>âgés de </a:t>
            </a:r>
            <a:r>
              <a:rPr lang="fr-FR" altLang="fr-FR" b="1" dirty="0"/>
              <a:t>18 à 59 ans</a:t>
            </a:r>
            <a:r>
              <a:rPr lang="fr-FR" altLang="fr-FR" dirty="0"/>
              <a:t>, résidant en « logement ordinaire », </a:t>
            </a:r>
            <a:r>
              <a:rPr lang="fr-FR" altLang="fr-FR" b="1" dirty="0"/>
              <a:t>en France métropolitaine</a:t>
            </a:r>
            <a:endParaRPr lang="fr-FR" sz="4800" b="1" dirty="0"/>
          </a:p>
        </p:txBody>
      </p:sp>
      <p:sp>
        <p:nvSpPr>
          <p:cNvPr id="3" name="Titre 2">
            <a:extLst>
              <a:ext uri="{FF2B5EF4-FFF2-40B4-BE49-F238E27FC236}">
                <a16:creationId xmlns:a16="http://schemas.microsoft.com/office/drawing/2014/main" id="{97C035C6-655D-49C4-ADE7-465386819685}"/>
              </a:ext>
            </a:extLst>
          </p:cNvPr>
          <p:cNvSpPr>
            <a:spLocks noGrp="1"/>
          </p:cNvSpPr>
          <p:nvPr>
            <p:ph type="title"/>
          </p:nvPr>
        </p:nvSpPr>
        <p:spPr/>
        <p:txBody>
          <a:bodyPr/>
          <a:lstStyle/>
          <a:p>
            <a:r>
              <a:rPr lang="fr-FR" dirty="0"/>
              <a:t>Buts de l’échantillonnage</a:t>
            </a:r>
          </a:p>
        </p:txBody>
      </p:sp>
      <p:sp>
        <p:nvSpPr>
          <p:cNvPr id="5" name="Espace réservé du pied de page 4">
            <a:extLst>
              <a:ext uri="{FF2B5EF4-FFF2-40B4-BE49-F238E27FC236}">
                <a16:creationId xmlns:a16="http://schemas.microsoft.com/office/drawing/2014/main" id="{1FDF5F1C-8CD5-4B7A-A697-4C964D299BEC}"/>
              </a:ext>
            </a:extLst>
          </p:cNvPr>
          <p:cNvSpPr>
            <a:spLocks noGrp="1"/>
          </p:cNvSpPr>
          <p:nvPr>
            <p:ph type="ftr" sz="quarter" idx="11"/>
          </p:nvPr>
        </p:nvSpPr>
        <p:spPr/>
        <p:txBody>
          <a:bodyPr/>
          <a:lstStyle/>
          <a:p>
            <a:pPr>
              <a:defRPr/>
            </a:pPr>
            <a:endParaRPr lang="fr-FR"/>
          </a:p>
        </p:txBody>
      </p:sp>
      <p:sp>
        <p:nvSpPr>
          <p:cNvPr id="6" name="Espace réservé du numéro de diapositive 5">
            <a:extLst>
              <a:ext uri="{FF2B5EF4-FFF2-40B4-BE49-F238E27FC236}">
                <a16:creationId xmlns:a16="http://schemas.microsoft.com/office/drawing/2014/main" id="{CC51034A-2E55-431D-ACDD-8B7926783EC4}"/>
              </a:ext>
            </a:extLst>
          </p:cNvPr>
          <p:cNvSpPr>
            <a:spLocks noGrp="1"/>
          </p:cNvSpPr>
          <p:nvPr>
            <p:ph type="sldNum" sz="quarter" idx="12"/>
          </p:nvPr>
        </p:nvSpPr>
        <p:spPr/>
        <p:txBody>
          <a:bodyPr/>
          <a:lstStyle/>
          <a:p>
            <a:fld id="{FB66CC47-399F-4498-950C-7F9374E0160F}" type="slidenum">
              <a:rPr lang="fr-FR" altLang="fr-FR" smtClean="0"/>
              <a:pPr/>
              <a:t>4</a:t>
            </a:fld>
            <a:endParaRPr lang="fr-FR" altLang="fr-FR"/>
          </a:p>
        </p:txBody>
      </p:sp>
    </p:spTree>
    <p:extLst>
      <p:ext uri="{BB962C8B-B14F-4D97-AF65-F5344CB8AC3E}">
        <p14:creationId xmlns:p14="http://schemas.microsoft.com/office/powerpoint/2010/main" val="19222813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992314" y="260649"/>
            <a:ext cx="7559675" cy="922337"/>
          </a:xfrm>
        </p:spPr>
        <p:txBody>
          <a:bodyPr>
            <a:normAutofit fontScale="90000"/>
          </a:bodyPr>
          <a:lstStyle/>
          <a:p>
            <a:r>
              <a:rPr lang="fr-FR" altLang="fr-FR" dirty="0">
                <a:solidFill>
                  <a:schemeClr val="tx1"/>
                </a:solidFill>
              </a:rPr>
              <a:t>La diversité des populations (TeO2)</a:t>
            </a:r>
            <a:endParaRPr lang="fr-FR" dirty="0">
              <a:solidFill>
                <a:schemeClr val="tx1"/>
              </a:solidFill>
            </a:endParaRPr>
          </a:p>
        </p:txBody>
      </p:sp>
      <p:grpSp>
        <p:nvGrpSpPr>
          <p:cNvPr id="5" name="Groupe 4"/>
          <p:cNvGrpSpPr/>
          <p:nvPr/>
        </p:nvGrpSpPr>
        <p:grpSpPr>
          <a:xfrm>
            <a:off x="8000457" y="1484784"/>
            <a:ext cx="2560040" cy="2560040"/>
            <a:chOff x="7929643" y="973653"/>
            <a:chExt cx="2691416" cy="2691416"/>
          </a:xfrm>
        </p:grpSpPr>
        <p:pic>
          <p:nvPicPr>
            <p:cNvPr id="6"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9643" y="973653"/>
              <a:ext cx="2691416" cy="2691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ZoneTexte 6"/>
            <p:cNvSpPr txBox="1"/>
            <p:nvPr/>
          </p:nvSpPr>
          <p:spPr>
            <a:xfrm>
              <a:off x="8460432" y="1762969"/>
              <a:ext cx="1601814" cy="1261927"/>
            </a:xfrm>
            <a:prstGeom prst="rect">
              <a:avLst/>
            </a:prstGeom>
            <a:noFill/>
          </p:spPr>
          <p:txBody>
            <a:bodyPr wrap="square" rtlCol="0">
              <a:spAutoFit/>
            </a:bodyPr>
            <a:lstStyle/>
            <a:p>
              <a:pPr algn="ctr"/>
              <a:r>
                <a:rPr lang="fr-FR" sz="1600" b="1" dirty="0">
                  <a:latin typeface="Calibri" panose="020F0502020204030204" pitchFamily="34" charset="0"/>
                </a:rPr>
                <a:t>Natifs des DOM</a:t>
              </a:r>
            </a:p>
            <a:p>
              <a:pPr algn="ctr"/>
              <a:endParaRPr lang="fr-FR" sz="800" b="1" dirty="0">
                <a:latin typeface="Calibri" panose="020F0502020204030204" pitchFamily="34" charset="0"/>
              </a:endParaRPr>
            </a:p>
            <a:p>
              <a:pPr algn="ctr"/>
              <a:r>
                <a:rPr lang="fr-FR" sz="1600" dirty="0">
                  <a:latin typeface="Calibri" panose="020F0502020204030204" pitchFamily="34" charset="0"/>
                </a:rPr>
                <a:t>850 enquêtés</a:t>
              </a:r>
            </a:p>
            <a:p>
              <a:pPr algn="ctr"/>
              <a:r>
                <a:rPr lang="fr-FR" sz="1600" dirty="0">
                  <a:latin typeface="Calibri" panose="020F0502020204030204" pitchFamily="34" charset="0"/>
                </a:rPr>
                <a:t>1% de la </a:t>
              </a:r>
            </a:p>
            <a:p>
              <a:pPr algn="ctr"/>
              <a:r>
                <a:rPr lang="fr-FR" sz="1600" dirty="0">
                  <a:latin typeface="Calibri" panose="020F0502020204030204" pitchFamily="34" charset="0"/>
                </a:rPr>
                <a:t>pop</a:t>
              </a:r>
            </a:p>
          </p:txBody>
        </p:sp>
      </p:grpSp>
      <p:grpSp>
        <p:nvGrpSpPr>
          <p:cNvPr id="8" name="Groupe 7"/>
          <p:cNvGrpSpPr/>
          <p:nvPr/>
        </p:nvGrpSpPr>
        <p:grpSpPr>
          <a:xfrm>
            <a:off x="8111618" y="4077072"/>
            <a:ext cx="2520886" cy="2592288"/>
            <a:chOff x="8869114" y="4133266"/>
            <a:chExt cx="2650252" cy="2725318"/>
          </a:xfrm>
        </p:grpSpPr>
        <p:pic>
          <p:nvPicPr>
            <p:cNvPr id="9" name="Picture 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69114" y="4133266"/>
              <a:ext cx="2650252" cy="2725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ZoneTexte 9"/>
            <p:cNvSpPr txBox="1"/>
            <p:nvPr/>
          </p:nvSpPr>
          <p:spPr>
            <a:xfrm>
              <a:off x="9252679" y="4814307"/>
              <a:ext cx="1887534" cy="1439891"/>
            </a:xfrm>
            <a:prstGeom prst="rect">
              <a:avLst/>
            </a:prstGeom>
            <a:noFill/>
          </p:spPr>
          <p:txBody>
            <a:bodyPr wrap="square" rtlCol="0">
              <a:spAutoFit/>
            </a:bodyPr>
            <a:lstStyle/>
            <a:p>
              <a:pPr algn="ctr"/>
              <a:r>
                <a:rPr lang="fr-FR" sz="1500" b="1" spc="-30" dirty="0">
                  <a:latin typeface="Calibri" panose="020F0502020204030204" pitchFamily="34" charset="0"/>
                </a:rPr>
                <a:t>Descendants </a:t>
              </a:r>
            </a:p>
            <a:p>
              <a:pPr algn="ctr"/>
              <a:r>
                <a:rPr lang="fr-FR" sz="1500" b="1" spc="-30" dirty="0">
                  <a:latin typeface="Calibri" panose="020F0502020204030204" pitchFamily="34" charset="0"/>
                </a:rPr>
                <a:t>de natifs des DOM</a:t>
              </a:r>
            </a:p>
            <a:p>
              <a:pPr algn="ctr"/>
              <a:endParaRPr lang="fr-FR" sz="800" spc="-30" dirty="0">
                <a:latin typeface="Calibri" panose="020F0502020204030204" pitchFamily="34" charset="0"/>
              </a:endParaRPr>
            </a:p>
            <a:p>
              <a:pPr algn="ctr"/>
              <a:r>
                <a:rPr lang="fr-FR" sz="1500" spc="-30" dirty="0">
                  <a:latin typeface="Calibri" panose="020F0502020204030204" pitchFamily="34" charset="0"/>
                </a:rPr>
                <a:t>700 enquêtés</a:t>
              </a:r>
            </a:p>
            <a:p>
              <a:pPr algn="ctr"/>
              <a:r>
                <a:rPr lang="fr-FR" sz="1500" spc="-30" dirty="0">
                  <a:latin typeface="Calibri" panose="020F0502020204030204" pitchFamily="34" charset="0"/>
                </a:rPr>
                <a:t>1% de la </a:t>
              </a:r>
            </a:p>
            <a:p>
              <a:pPr algn="ctr"/>
              <a:r>
                <a:rPr lang="fr-FR" sz="1500" spc="-30" dirty="0">
                  <a:latin typeface="Calibri" panose="020F0502020204030204" pitchFamily="34" charset="0"/>
                </a:rPr>
                <a:t>pop</a:t>
              </a:r>
            </a:p>
          </p:txBody>
        </p:sp>
      </p:grpSp>
      <p:grpSp>
        <p:nvGrpSpPr>
          <p:cNvPr id="11" name="Groupe 10"/>
          <p:cNvGrpSpPr/>
          <p:nvPr/>
        </p:nvGrpSpPr>
        <p:grpSpPr>
          <a:xfrm>
            <a:off x="1631504" y="1374230"/>
            <a:ext cx="2609562" cy="2702842"/>
            <a:chOff x="-1476672" y="3541752"/>
            <a:chExt cx="2743478" cy="2841546"/>
          </a:xfrm>
        </p:grpSpPr>
        <p:pic>
          <p:nvPicPr>
            <p:cNvPr id="12" name="Picture 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6672" y="3541752"/>
              <a:ext cx="2743478" cy="2841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ZoneTexte 12"/>
            <p:cNvSpPr txBox="1"/>
            <p:nvPr/>
          </p:nvSpPr>
          <p:spPr>
            <a:xfrm>
              <a:off x="-1006173" y="4287286"/>
              <a:ext cx="1894462" cy="1278105"/>
            </a:xfrm>
            <a:prstGeom prst="rect">
              <a:avLst/>
            </a:prstGeom>
            <a:noFill/>
          </p:spPr>
          <p:txBody>
            <a:bodyPr wrap="square" rtlCol="0">
              <a:spAutoFit/>
            </a:bodyPr>
            <a:lstStyle/>
            <a:p>
              <a:pPr algn="ctr"/>
              <a:r>
                <a:rPr lang="fr-FR" sz="1600" b="1" dirty="0">
                  <a:latin typeface="Calibri" panose="020F0502020204030204" pitchFamily="34" charset="0"/>
                </a:rPr>
                <a:t>Immigrés</a:t>
              </a:r>
            </a:p>
            <a:p>
              <a:pPr algn="ctr"/>
              <a:endParaRPr lang="fr-FR" sz="900" dirty="0">
                <a:latin typeface="Calibri" panose="020F0502020204030204" pitchFamily="34" charset="0"/>
              </a:endParaRPr>
            </a:p>
            <a:p>
              <a:pPr algn="ctr"/>
              <a:r>
                <a:rPr lang="fr-FR" sz="1600" dirty="0">
                  <a:latin typeface="Calibri" panose="020F0502020204030204" pitchFamily="34" charset="0"/>
                </a:rPr>
                <a:t>10 400 enquêtés</a:t>
              </a:r>
            </a:p>
            <a:p>
              <a:pPr algn="ctr"/>
              <a:r>
                <a:rPr lang="fr-FR" sz="1600" dirty="0">
                  <a:latin typeface="Calibri" panose="020F0502020204030204" pitchFamily="34" charset="0"/>
                </a:rPr>
                <a:t>10% de la population</a:t>
              </a:r>
            </a:p>
          </p:txBody>
        </p:sp>
      </p:grpSp>
      <p:grpSp>
        <p:nvGrpSpPr>
          <p:cNvPr id="19" name="Groupe 18">
            <a:extLst>
              <a:ext uri="{FF2B5EF4-FFF2-40B4-BE49-F238E27FC236}">
                <a16:creationId xmlns:a16="http://schemas.microsoft.com/office/drawing/2014/main" id="{6A41B074-C827-4C63-BB05-BEBE1B8240DF}"/>
              </a:ext>
            </a:extLst>
          </p:cNvPr>
          <p:cNvGrpSpPr/>
          <p:nvPr/>
        </p:nvGrpSpPr>
        <p:grpSpPr>
          <a:xfrm>
            <a:off x="4876634" y="1252318"/>
            <a:ext cx="2592288" cy="2598371"/>
            <a:chOff x="3352634" y="1252317"/>
            <a:chExt cx="2592288" cy="2598371"/>
          </a:xfrm>
        </p:grpSpPr>
        <p:pic>
          <p:nvPicPr>
            <p:cNvPr id="4"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52634" y="1252317"/>
              <a:ext cx="2592288" cy="2598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ZoneTexte 13"/>
            <p:cNvSpPr txBox="1"/>
            <p:nvPr/>
          </p:nvSpPr>
          <p:spPr>
            <a:xfrm>
              <a:off x="3645349" y="1797451"/>
              <a:ext cx="1986300" cy="1508105"/>
            </a:xfrm>
            <a:prstGeom prst="rect">
              <a:avLst/>
            </a:prstGeom>
            <a:noFill/>
          </p:spPr>
          <p:txBody>
            <a:bodyPr wrap="square" rtlCol="0">
              <a:spAutoFit/>
            </a:bodyPr>
            <a:lstStyle/>
            <a:p>
              <a:pPr algn="ctr"/>
              <a:r>
                <a:rPr lang="fr-FR" sz="1600" b="1" dirty="0">
                  <a:latin typeface="Calibri" panose="020F0502020204030204" pitchFamily="34" charset="0"/>
                </a:rPr>
                <a:t>«Population majoritaire»</a:t>
              </a:r>
            </a:p>
            <a:p>
              <a:pPr algn="ctr"/>
              <a:endParaRPr lang="fr-FR" sz="1200" b="1" dirty="0">
                <a:latin typeface="Calibri" panose="020F0502020204030204" pitchFamily="34" charset="0"/>
              </a:endParaRPr>
            </a:p>
            <a:p>
              <a:pPr algn="ctr"/>
              <a:r>
                <a:rPr lang="fr-FR" sz="1600" dirty="0">
                  <a:latin typeface="Calibri" panose="020F0502020204030204" pitchFamily="34" charset="0"/>
                </a:rPr>
                <a:t>7 000 enquêtés</a:t>
              </a:r>
            </a:p>
            <a:p>
              <a:pPr algn="ctr"/>
              <a:r>
                <a:rPr lang="fr-FR" sz="1600" dirty="0">
                  <a:latin typeface="Calibri" panose="020F0502020204030204" pitchFamily="34" charset="0"/>
                </a:rPr>
                <a:t>76% de la </a:t>
              </a:r>
            </a:p>
            <a:p>
              <a:pPr algn="ctr"/>
              <a:r>
                <a:rPr lang="fr-FR" sz="1600" dirty="0">
                  <a:latin typeface="Calibri" panose="020F0502020204030204" pitchFamily="34" charset="0"/>
                </a:rPr>
                <a:t>pop</a:t>
              </a:r>
            </a:p>
          </p:txBody>
        </p:sp>
      </p:grpSp>
      <p:grpSp>
        <p:nvGrpSpPr>
          <p:cNvPr id="15" name="Groupe 14"/>
          <p:cNvGrpSpPr/>
          <p:nvPr/>
        </p:nvGrpSpPr>
        <p:grpSpPr>
          <a:xfrm>
            <a:off x="1631504" y="4038750"/>
            <a:ext cx="2465750" cy="2558602"/>
            <a:chOff x="-684584" y="804928"/>
            <a:chExt cx="2592288" cy="2689904"/>
          </a:xfrm>
        </p:grpSpPr>
        <p:pic>
          <p:nvPicPr>
            <p:cNvPr id="16" name="Picture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4584" y="804928"/>
              <a:ext cx="2592288" cy="2689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ZoneTexte 16"/>
            <p:cNvSpPr txBox="1"/>
            <p:nvPr/>
          </p:nvSpPr>
          <p:spPr>
            <a:xfrm>
              <a:off x="-113806" y="1412776"/>
              <a:ext cx="1545660" cy="1601676"/>
            </a:xfrm>
            <a:prstGeom prst="rect">
              <a:avLst/>
            </a:prstGeom>
            <a:noFill/>
          </p:spPr>
          <p:txBody>
            <a:bodyPr wrap="none" rtlCol="0">
              <a:spAutoFit/>
            </a:bodyPr>
            <a:lstStyle/>
            <a:p>
              <a:pPr algn="ctr"/>
              <a:r>
                <a:rPr lang="fr-FR" sz="1600" b="1" dirty="0">
                  <a:latin typeface="Calibri" panose="020F0502020204030204" pitchFamily="34" charset="0"/>
                </a:rPr>
                <a:t>Descendants </a:t>
              </a:r>
            </a:p>
            <a:p>
              <a:pPr algn="ctr"/>
              <a:r>
                <a:rPr lang="fr-FR" sz="1600" b="1" dirty="0">
                  <a:latin typeface="Calibri" panose="020F0502020204030204" pitchFamily="34" charset="0"/>
                </a:rPr>
                <a:t>d’immigré(s)</a:t>
              </a:r>
            </a:p>
            <a:p>
              <a:pPr algn="ctr"/>
              <a:endParaRPr lang="fr-FR" sz="1050" b="1" dirty="0">
                <a:latin typeface="Calibri" panose="020F0502020204030204" pitchFamily="34" charset="0"/>
              </a:endParaRPr>
            </a:p>
            <a:p>
              <a:pPr algn="ctr"/>
              <a:endParaRPr lang="fr-FR" sz="100" b="1" dirty="0">
                <a:latin typeface="Calibri" panose="020F0502020204030204" pitchFamily="34" charset="0"/>
              </a:endParaRPr>
            </a:p>
            <a:p>
              <a:pPr algn="ctr"/>
              <a:r>
                <a:rPr lang="fr-FR" sz="1600" dirty="0">
                  <a:latin typeface="Calibri" panose="020F0502020204030204" pitchFamily="34" charset="0"/>
                </a:rPr>
                <a:t>8 300 enquêtés</a:t>
              </a:r>
            </a:p>
            <a:p>
              <a:pPr algn="ctr"/>
              <a:r>
                <a:rPr lang="fr-FR" sz="1600" dirty="0">
                  <a:latin typeface="Calibri" panose="020F0502020204030204" pitchFamily="34" charset="0"/>
                </a:rPr>
                <a:t>12% de la </a:t>
              </a:r>
            </a:p>
            <a:p>
              <a:pPr algn="ctr"/>
              <a:r>
                <a:rPr lang="fr-FR" sz="1600" dirty="0">
                  <a:latin typeface="Calibri" panose="020F0502020204030204" pitchFamily="34" charset="0"/>
                </a:rPr>
                <a:t>pop</a:t>
              </a:r>
            </a:p>
          </p:txBody>
        </p:sp>
      </p:grpSp>
      <p:sp>
        <p:nvSpPr>
          <p:cNvPr id="18" name="Text Box 13"/>
          <p:cNvSpPr txBox="1">
            <a:spLocks noChangeArrowheads="1"/>
          </p:cNvSpPr>
          <p:nvPr>
            <p:custDataLst>
              <p:tags r:id="rId1"/>
            </p:custDataLst>
          </p:nvPr>
        </p:nvSpPr>
        <p:spPr bwMode="auto">
          <a:xfrm>
            <a:off x="4080383" y="5143138"/>
            <a:ext cx="4095564" cy="1382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lIns="90488" tIns="44450" rIns="90488" bIns="44450">
            <a:spAutoFit/>
          </a:bodyPr>
          <a:lstStyle>
            <a:lvl1pPr>
              <a:defRPr sz="2400">
                <a:solidFill>
                  <a:schemeClr val="tx2"/>
                </a:solidFill>
                <a:latin typeface="Franklin Gothic Book"/>
              </a:defRPr>
            </a:lvl1pPr>
            <a:lvl2pPr>
              <a:defRPr sz="2000">
                <a:solidFill>
                  <a:schemeClr val="tx2"/>
                </a:solidFill>
                <a:latin typeface="Franklin Gothic Book"/>
              </a:defRPr>
            </a:lvl2pPr>
            <a:lvl3pPr>
              <a:defRPr>
                <a:solidFill>
                  <a:schemeClr val="tx2"/>
                </a:solidFill>
                <a:latin typeface="Franklin Gothic Book"/>
              </a:defRPr>
            </a:lvl3pPr>
            <a:lvl4pPr>
              <a:defRPr sz="1600">
                <a:solidFill>
                  <a:schemeClr val="tx2"/>
                </a:solidFill>
                <a:latin typeface="Franklin Gothic Book"/>
              </a:defRPr>
            </a:lvl4pPr>
            <a:lvl5pPr>
              <a:defRPr sz="1400">
                <a:solidFill>
                  <a:schemeClr val="tx2"/>
                </a:solidFill>
                <a:latin typeface="Franklin Gothic Book"/>
              </a:defRPr>
            </a:lvl5pPr>
            <a:lvl6pPr eaLnBrk="0" fontAlgn="base" hangingPunct="0">
              <a:spcAft>
                <a:spcPct val="0"/>
              </a:spcAft>
              <a:buClr>
                <a:srgbClr val="E3B651"/>
              </a:buClr>
              <a:defRPr sz="1400">
                <a:solidFill>
                  <a:schemeClr val="tx2"/>
                </a:solidFill>
                <a:latin typeface="Franklin Gothic Book"/>
              </a:defRPr>
            </a:lvl6pPr>
            <a:lvl7pPr eaLnBrk="0" fontAlgn="base" hangingPunct="0">
              <a:spcAft>
                <a:spcPct val="0"/>
              </a:spcAft>
              <a:buClr>
                <a:srgbClr val="E3B651"/>
              </a:buClr>
              <a:defRPr sz="1400">
                <a:solidFill>
                  <a:schemeClr val="tx2"/>
                </a:solidFill>
                <a:latin typeface="Franklin Gothic Book"/>
              </a:defRPr>
            </a:lvl7pPr>
            <a:lvl8pPr eaLnBrk="0" fontAlgn="base" hangingPunct="0">
              <a:spcAft>
                <a:spcPct val="0"/>
              </a:spcAft>
              <a:buClr>
                <a:srgbClr val="E3B651"/>
              </a:buClr>
              <a:defRPr sz="1400">
                <a:solidFill>
                  <a:schemeClr val="tx2"/>
                </a:solidFill>
                <a:latin typeface="Franklin Gothic Book"/>
              </a:defRPr>
            </a:lvl8pPr>
            <a:lvl9pPr eaLnBrk="0" fontAlgn="base" hangingPunct="0">
              <a:spcAft>
                <a:spcPct val="0"/>
              </a:spcAft>
              <a:buClr>
                <a:srgbClr val="E3B651"/>
              </a:buClr>
              <a:defRPr sz="1400">
                <a:solidFill>
                  <a:schemeClr val="tx2"/>
                </a:solidFill>
                <a:latin typeface="Franklin Gothic Book"/>
              </a:defRPr>
            </a:lvl9pPr>
          </a:lstStyle>
          <a:p>
            <a:pPr algn="ctr" eaLnBrk="0" fontAlgn="base" hangingPunct="0">
              <a:spcBef>
                <a:spcPct val="0"/>
              </a:spcBef>
              <a:spcAft>
                <a:spcPct val="0"/>
              </a:spcAft>
            </a:pPr>
            <a:r>
              <a:rPr lang="fr-FR" altLang="fr-FR" sz="2800" dirty="0">
                <a:solidFill>
                  <a:schemeClr val="tx1"/>
                </a:solidFill>
                <a:latin typeface="Calibri" panose="020F0502020204030204" pitchFamily="34" charset="0"/>
              </a:rPr>
              <a:t>Environ 27 200 enquêtés</a:t>
            </a:r>
          </a:p>
          <a:p>
            <a:pPr algn="ctr" eaLnBrk="0" fontAlgn="base" hangingPunct="0">
              <a:spcBef>
                <a:spcPct val="0"/>
              </a:spcBef>
              <a:spcAft>
                <a:spcPct val="0"/>
              </a:spcAft>
            </a:pPr>
            <a:r>
              <a:rPr lang="fr-FR" altLang="fr-FR" sz="2800" dirty="0">
                <a:solidFill>
                  <a:schemeClr val="tx1"/>
                </a:solidFill>
                <a:latin typeface="Calibri" panose="020F0502020204030204" pitchFamily="34" charset="0"/>
              </a:rPr>
              <a:t>âgés de 18 à 59 ans en France métropolitaine</a:t>
            </a:r>
          </a:p>
        </p:txBody>
      </p:sp>
      <p:cxnSp>
        <p:nvCxnSpPr>
          <p:cNvPr id="21" name="Connecteur droit avec flèche 20">
            <a:extLst>
              <a:ext uri="{FF2B5EF4-FFF2-40B4-BE49-F238E27FC236}">
                <a16:creationId xmlns:a16="http://schemas.microsoft.com/office/drawing/2014/main" id="{F90A2B5C-2B1D-4447-97B7-3B5E4CD196E5}"/>
              </a:ext>
            </a:extLst>
          </p:cNvPr>
          <p:cNvCxnSpPr>
            <a:stCxn id="4" idx="2"/>
          </p:cNvCxnSpPr>
          <p:nvPr/>
        </p:nvCxnSpPr>
        <p:spPr>
          <a:xfrm flipH="1">
            <a:off x="6167270" y="3850689"/>
            <a:ext cx="5509" cy="407269"/>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22" name="ZoneTexte 21">
            <a:extLst>
              <a:ext uri="{FF2B5EF4-FFF2-40B4-BE49-F238E27FC236}">
                <a16:creationId xmlns:a16="http://schemas.microsoft.com/office/drawing/2014/main" id="{8C8C81BA-2697-492B-B889-EC94C38D7BD5}"/>
              </a:ext>
            </a:extLst>
          </p:cNvPr>
          <p:cNvSpPr txBox="1"/>
          <p:nvPr/>
        </p:nvSpPr>
        <p:spPr>
          <a:xfrm flipH="1">
            <a:off x="4786579" y="4302672"/>
            <a:ext cx="2761381" cy="646331"/>
          </a:xfrm>
          <a:prstGeom prst="rect">
            <a:avLst/>
          </a:prstGeom>
          <a:noFill/>
        </p:spPr>
        <p:txBody>
          <a:bodyPr wrap="square" rtlCol="0">
            <a:spAutoFit/>
          </a:bodyPr>
          <a:lstStyle/>
          <a:p>
            <a:pPr algn="ctr"/>
            <a:r>
              <a:rPr lang="fr-FR" dirty="0"/>
              <a:t>dont 800 petits-enfants d’immigrés </a:t>
            </a:r>
          </a:p>
        </p:txBody>
      </p:sp>
    </p:spTree>
    <p:extLst>
      <p:ext uri="{BB962C8B-B14F-4D97-AF65-F5344CB8AC3E}">
        <p14:creationId xmlns:p14="http://schemas.microsoft.com/office/powerpoint/2010/main" val="3698585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par>
                          <p:cTn id="28" fill="hold">
                            <p:stCondLst>
                              <p:cond delay="500"/>
                            </p:stCondLst>
                            <p:childTnLst>
                              <p:par>
                                <p:cTn id="29" presetID="1"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838199" y="115743"/>
            <a:ext cx="10515600" cy="641639"/>
          </a:xfrm>
        </p:spPr>
        <p:txBody>
          <a:bodyPr>
            <a:normAutofit/>
          </a:bodyPr>
          <a:lstStyle/>
          <a:p>
            <a:r>
              <a:rPr lang="fr-FR" sz="3200" dirty="0" smtClean="0"/>
              <a:t>Etrangers et Immigrés en France (Insee, 2024)</a:t>
            </a:r>
            <a:endParaRPr lang="fr-FR" sz="3200" dirty="0"/>
          </a:p>
        </p:txBody>
      </p:sp>
      <p:pic>
        <p:nvPicPr>
          <p:cNvPr id="4" name="Image 3"/>
          <p:cNvPicPr>
            <a:picLocks noChangeAspect="1"/>
          </p:cNvPicPr>
          <p:nvPr/>
        </p:nvPicPr>
        <p:blipFill>
          <a:blip r:embed="rId2"/>
          <a:stretch>
            <a:fillRect/>
          </a:stretch>
        </p:blipFill>
        <p:spPr>
          <a:xfrm>
            <a:off x="1109662" y="650587"/>
            <a:ext cx="9972675" cy="5981700"/>
          </a:xfrm>
          <a:prstGeom prst="rect">
            <a:avLst/>
          </a:prstGeom>
        </p:spPr>
      </p:pic>
    </p:spTree>
    <p:extLst>
      <p:ext uri="{BB962C8B-B14F-4D97-AF65-F5344CB8AC3E}">
        <p14:creationId xmlns:p14="http://schemas.microsoft.com/office/powerpoint/2010/main" val="38333016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4765963" y="151712"/>
            <a:ext cx="6687128" cy="6706288"/>
          </a:xfrm>
          <a:prstGeom prst="rect">
            <a:avLst/>
          </a:prstGeom>
        </p:spPr>
      </p:pic>
      <p:sp>
        <p:nvSpPr>
          <p:cNvPr id="4" name="ZoneTexte 3"/>
          <p:cNvSpPr txBox="1"/>
          <p:nvPr/>
        </p:nvSpPr>
        <p:spPr>
          <a:xfrm>
            <a:off x="166254" y="803564"/>
            <a:ext cx="4283288" cy="1323439"/>
          </a:xfrm>
          <a:prstGeom prst="rect">
            <a:avLst/>
          </a:prstGeom>
          <a:noFill/>
        </p:spPr>
        <p:txBody>
          <a:bodyPr wrap="none" rtlCol="0">
            <a:spAutoFit/>
          </a:bodyPr>
          <a:lstStyle/>
          <a:p>
            <a:r>
              <a:rPr lang="fr-FR" sz="2800" dirty="0" smtClean="0"/>
              <a:t>Evolution de la population</a:t>
            </a:r>
          </a:p>
          <a:p>
            <a:r>
              <a:rPr lang="fr-FR" sz="2800" dirty="0" smtClean="0"/>
              <a:t> immigrée, 20</a:t>
            </a:r>
            <a:r>
              <a:rPr lang="fr-FR" sz="2800" baseline="30000" dirty="0" smtClean="0"/>
              <a:t>e</a:t>
            </a:r>
            <a:r>
              <a:rPr lang="fr-FR" sz="2800" dirty="0" smtClean="0"/>
              <a:t> et 21</a:t>
            </a:r>
            <a:r>
              <a:rPr lang="fr-FR" sz="2800" baseline="30000" dirty="0" smtClean="0"/>
              <a:t>e</a:t>
            </a:r>
            <a:r>
              <a:rPr lang="fr-FR" sz="2800" dirty="0" smtClean="0"/>
              <a:t> siècles</a:t>
            </a:r>
          </a:p>
          <a:p>
            <a:r>
              <a:rPr lang="fr-FR" sz="2400" dirty="0" smtClean="0"/>
              <a:t>(Insee, 2024)</a:t>
            </a:r>
            <a:endParaRPr lang="fr-FR" sz="2400" dirty="0"/>
          </a:p>
        </p:txBody>
      </p:sp>
    </p:spTree>
    <p:extLst>
      <p:ext uri="{BB962C8B-B14F-4D97-AF65-F5344CB8AC3E}">
        <p14:creationId xmlns:p14="http://schemas.microsoft.com/office/powerpoint/2010/main" val="10098482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PlaceHolder 1"/>
          <p:cNvSpPr>
            <a:spLocks noGrp="1"/>
          </p:cNvSpPr>
          <p:nvPr>
            <p:ph type="title"/>
          </p:nvPr>
        </p:nvSpPr>
        <p:spPr>
          <a:xfrm>
            <a:off x="2093379" y="260649"/>
            <a:ext cx="7510415" cy="587771"/>
          </a:xfrm>
          <a:prstGeom prst="rect">
            <a:avLst/>
          </a:prstGeom>
          <a:noFill/>
          <a:ln w="0">
            <a:noFill/>
          </a:ln>
        </p:spPr>
        <p:txBody>
          <a:bodyPr vert="horz" wrap="square" lIns="0" tIns="0" rIns="0" bIns="0" numCol="1" rtlCol="0" anchor="ctr" anchorCtr="0" compatLnSpc="1">
            <a:prstTxWarp prst="textNoShape">
              <a:avLst/>
            </a:prstTxWarp>
            <a:noAutofit/>
          </a:bodyPr>
          <a:lstStyle/>
          <a:p>
            <a:pPr algn="r">
              <a:buNone/>
            </a:pPr>
            <a:r>
              <a:rPr lang="fr-FR" sz="2177" b="1" cap="all" spc="-1" dirty="0">
                <a:solidFill>
                  <a:srgbClr val="646363"/>
                </a:solidFill>
                <a:latin typeface="Liberation Sans Narrow"/>
              </a:rPr>
              <a:t>La population ayant un lien à la migration</a:t>
            </a:r>
          </a:p>
        </p:txBody>
      </p:sp>
      <p:graphicFrame>
        <p:nvGraphicFramePr>
          <p:cNvPr id="8" name="Graphique 7"/>
          <p:cNvGraphicFramePr/>
          <p:nvPr>
            <p:extLst>
              <p:ext uri="{D42A27DB-BD31-4B8C-83A1-F6EECF244321}">
                <p14:modId xmlns:p14="http://schemas.microsoft.com/office/powerpoint/2010/main" val="2749676136"/>
              </p:ext>
            </p:extLst>
          </p:nvPr>
        </p:nvGraphicFramePr>
        <p:xfrm>
          <a:off x="1524162" y="1673600"/>
          <a:ext cx="9143680" cy="4327151"/>
        </p:xfrm>
        <a:graphic>
          <a:graphicData uri="http://schemas.openxmlformats.org/drawingml/2006/chart">
            <c:chart xmlns:c="http://schemas.openxmlformats.org/drawingml/2006/chart" xmlns:r="http://schemas.openxmlformats.org/officeDocument/2006/relationships" r:id="rId3"/>
          </a:graphicData>
        </a:graphic>
      </p:graphicFrame>
      <p:sp>
        <p:nvSpPr>
          <p:cNvPr id="2" name="ZoneTexte 1"/>
          <p:cNvSpPr txBox="1"/>
          <p:nvPr/>
        </p:nvSpPr>
        <p:spPr>
          <a:xfrm>
            <a:off x="8303437" y="5787166"/>
            <a:ext cx="1298683" cy="427168"/>
          </a:xfrm>
          <a:prstGeom prst="rect">
            <a:avLst/>
          </a:prstGeom>
          <a:noFill/>
        </p:spPr>
        <p:txBody>
          <a:bodyPr wrap="square" rtlCol="0">
            <a:spAutoFit/>
          </a:bodyPr>
          <a:lstStyle/>
          <a:p>
            <a:pPr algn="r"/>
            <a:r>
              <a:rPr lang="fr-FR" sz="1088" dirty="0">
                <a:solidFill>
                  <a:schemeClr val="bg1">
                    <a:lumMod val="50000"/>
                  </a:schemeClr>
                </a:solidFill>
              </a:rPr>
              <a:t>* parmi les moins de 60 ans</a:t>
            </a:r>
          </a:p>
        </p:txBody>
      </p:sp>
    </p:spTree>
    <p:extLst>
      <p:ext uri="{BB962C8B-B14F-4D97-AF65-F5344CB8AC3E}">
        <p14:creationId xmlns:p14="http://schemas.microsoft.com/office/powerpoint/2010/main" val="88455394"/>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PlaceHolder 1"/>
          <p:cNvSpPr>
            <a:spLocks noGrp="1"/>
          </p:cNvSpPr>
          <p:nvPr>
            <p:ph type="title"/>
          </p:nvPr>
        </p:nvSpPr>
        <p:spPr>
          <a:xfrm>
            <a:off x="1918648" y="314657"/>
            <a:ext cx="7510415" cy="587771"/>
          </a:xfrm>
          <a:prstGeom prst="rect">
            <a:avLst/>
          </a:prstGeom>
          <a:noFill/>
          <a:ln w="0">
            <a:noFill/>
          </a:ln>
        </p:spPr>
        <p:txBody>
          <a:bodyPr vert="horz" wrap="square" lIns="0" tIns="0" rIns="0" bIns="0" numCol="1" rtlCol="0" anchor="ctr" anchorCtr="0" compatLnSpc="1">
            <a:prstTxWarp prst="textNoShape">
              <a:avLst/>
            </a:prstTxWarp>
            <a:noAutofit/>
          </a:bodyPr>
          <a:lstStyle/>
          <a:p>
            <a:pPr algn="r">
              <a:buNone/>
            </a:pPr>
            <a:r>
              <a:rPr lang="fr-FR" sz="2177" b="1" cap="all" spc="-1" dirty="0">
                <a:solidFill>
                  <a:srgbClr val="646363"/>
                </a:solidFill>
                <a:latin typeface="Liberation Sans Narrow"/>
              </a:rPr>
              <a:t>Les origines des immigrés se diversifient</a:t>
            </a:r>
          </a:p>
        </p:txBody>
      </p:sp>
      <p:sp>
        <p:nvSpPr>
          <p:cNvPr id="13" name="ZoneTexte 12"/>
          <p:cNvSpPr txBox="1"/>
          <p:nvPr/>
        </p:nvSpPr>
        <p:spPr>
          <a:xfrm>
            <a:off x="3286987" y="2060498"/>
            <a:ext cx="649379" cy="343620"/>
          </a:xfrm>
          <a:prstGeom prst="rect">
            <a:avLst/>
          </a:prstGeom>
          <a:noFill/>
        </p:spPr>
        <p:txBody>
          <a:bodyPr wrap="square" rtlCol="0">
            <a:spAutoFit/>
          </a:bodyPr>
          <a:lstStyle/>
          <a:p>
            <a:pPr algn="ctr"/>
            <a:r>
              <a:rPr lang="fr-FR" sz="1633" dirty="0">
                <a:solidFill>
                  <a:srgbClr val="AD1638"/>
                </a:solidFill>
              </a:rPr>
              <a:t>1968</a:t>
            </a:r>
          </a:p>
        </p:txBody>
      </p:sp>
      <p:sp>
        <p:nvSpPr>
          <p:cNvPr id="14" name="ZoneTexte 13"/>
          <p:cNvSpPr txBox="1"/>
          <p:nvPr/>
        </p:nvSpPr>
        <p:spPr>
          <a:xfrm>
            <a:off x="8154353" y="2060498"/>
            <a:ext cx="640979" cy="343620"/>
          </a:xfrm>
          <a:prstGeom prst="rect">
            <a:avLst/>
          </a:prstGeom>
          <a:noFill/>
        </p:spPr>
        <p:txBody>
          <a:bodyPr wrap="square" rtlCol="0">
            <a:spAutoFit/>
          </a:bodyPr>
          <a:lstStyle/>
          <a:p>
            <a:pPr algn="ctr"/>
            <a:r>
              <a:rPr lang="fr-FR" sz="1633" dirty="0">
                <a:solidFill>
                  <a:srgbClr val="AD1638"/>
                </a:solidFill>
              </a:rPr>
              <a:t>2021</a:t>
            </a:r>
          </a:p>
        </p:txBody>
      </p:sp>
      <p:sp>
        <p:nvSpPr>
          <p:cNvPr id="17" name="ZoneTexte 16"/>
          <p:cNvSpPr txBox="1"/>
          <p:nvPr/>
        </p:nvSpPr>
        <p:spPr>
          <a:xfrm>
            <a:off x="3364930" y="5553835"/>
            <a:ext cx="5192541" cy="287771"/>
          </a:xfrm>
          <a:prstGeom prst="rect">
            <a:avLst/>
          </a:prstGeom>
          <a:noFill/>
        </p:spPr>
        <p:txBody>
          <a:bodyPr wrap="square" rtlCol="0">
            <a:spAutoFit/>
          </a:bodyPr>
          <a:lstStyle/>
          <a:p>
            <a:pPr algn="ctr"/>
            <a:r>
              <a:rPr lang="fr-FR" sz="1270" dirty="0"/>
              <a:t>Répartition des immigrés par origine</a:t>
            </a:r>
          </a:p>
        </p:txBody>
      </p:sp>
      <p:graphicFrame>
        <p:nvGraphicFramePr>
          <p:cNvPr id="5" name="Graphique 4"/>
          <p:cNvGraphicFramePr/>
          <p:nvPr>
            <p:extLst/>
          </p:nvPr>
        </p:nvGraphicFramePr>
        <p:xfrm>
          <a:off x="1430578" y="2587679"/>
          <a:ext cx="4362196" cy="256378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Graphique 14"/>
          <p:cNvGraphicFramePr/>
          <p:nvPr>
            <p:extLst/>
          </p:nvPr>
        </p:nvGraphicFramePr>
        <p:xfrm>
          <a:off x="6293743" y="2587679"/>
          <a:ext cx="4362196" cy="256378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Graphique 17"/>
          <p:cNvGraphicFramePr/>
          <p:nvPr>
            <p:extLst/>
          </p:nvPr>
        </p:nvGraphicFramePr>
        <p:xfrm>
          <a:off x="1430578" y="2587679"/>
          <a:ext cx="4362196" cy="256378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Graphique 18"/>
          <p:cNvGraphicFramePr/>
          <p:nvPr>
            <p:extLst/>
          </p:nvPr>
        </p:nvGraphicFramePr>
        <p:xfrm>
          <a:off x="1430578" y="2587679"/>
          <a:ext cx="4362196" cy="256378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0" name="Graphique 19"/>
          <p:cNvGraphicFramePr/>
          <p:nvPr>
            <p:extLst/>
          </p:nvPr>
        </p:nvGraphicFramePr>
        <p:xfrm>
          <a:off x="6293743" y="2587679"/>
          <a:ext cx="4362196" cy="2563781"/>
        </p:xfrm>
        <a:graphic>
          <a:graphicData uri="http://schemas.openxmlformats.org/drawingml/2006/chart">
            <c:chart xmlns:c="http://schemas.openxmlformats.org/drawingml/2006/chart" xmlns:r="http://schemas.openxmlformats.org/officeDocument/2006/relationships" r:id="rId6"/>
          </a:graphicData>
        </a:graphic>
      </p:graphicFrame>
      <p:cxnSp>
        <p:nvCxnSpPr>
          <p:cNvPr id="23" name="Connecteur droit 22"/>
          <p:cNvCxnSpPr/>
          <p:nvPr/>
        </p:nvCxnSpPr>
        <p:spPr>
          <a:xfrm flipV="1">
            <a:off x="8344658" y="2782403"/>
            <a:ext cx="523415" cy="96035"/>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ZoneTexte 11"/>
          <p:cNvSpPr txBox="1"/>
          <p:nvPr/>
        </p:nvSpPr>
        <p:spPr>
          <a:xfrm>
            <a:off x="3691334" y="2315408"/>
            <a:ext cx="184731" cy="343620"/>
          </a:xfrm>
          <a:prstGeom prst="rect">
            <a:avLst/>
          </a:prstGeom>
          <a:noFill/>
        </p:spPr>
        <p:txBody>
          <a:bodyPr wrap="none" rtlCol="0">
            <a:spAutoFit/>
          </a:bodyPr>
          <a:lstStyle/>
          <a:p>
            <a:endParaRPr lang="fr-FR" sz="1633" dirty="0"/>
          </a:p>
        </p:txBody>
      </p:sp>
      <p:grpSp>
        <p:nvGrpSpPr>
          <p:cNvPr id="256" name="Groupe 255"/>
          <p:cNvGrpSpPr/>
          <p:nvPr/>
        </p:nvGrpSpPr>
        <p:grpSpPr>
          <a:xfrm>
            <a:off x="1524162" y="5077880"/>
            <a:ext cx="2624741" cy="483542"/>
            <a:chOff x="0" y="4653116"/>
            <a:chExt cx="2893696" cy="533090"/>
          </a:xfrm>
        </p:grpSpPr>
        <p:sp>
          <p:nvSpPr>
            <p:cNvPr id="2" name="ZoneTexte 1"/>
            <p:cNvSpPr txBox="1"/>
            <p:nvPr/>
          </p:nvSpPr>
          <p:spPr>
            <a:xfrm>
              <a:off x="0" y="4715267"/>
              <a:ext cx="1310386" cy="470939"/>
            </a:xfrm>
            <a:prstGeom prst="rect">
              <a:avLst/>
            </a:prstGeom>
            <a:noFill/>
          </p:spPr>
          <p:txBody>
            <a:bodyPr wrap="square" rtlCol="0">
              <a:spAutoFit/>
            </a:bodyPr>
            <a:lstStyle/>
            <a:p>
              <a:pPr algn="r"/>
              <a:r>
                <a:rPr lang="fr-FR" sz="1088" dirty="0"/>
                <a:t>Europe du Sud</a:t>
              </a:r>
            </a:p>
            <a:p>
              <a:pPr algn="r"/>
              <a:r>
                <a:rPr lang="fr-FR" sz="1088" dirty="0"/>
                <a:t>Maghreb</a:t>
              </a:r>
            </a:p>
          </p:txBody>
        </p:sp>
        <p:pic>
          <p:nvPicPr>
            <p:cNvPr id="3" name="Imag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16001" y="4801573"/>
              <a:ext cx="176231" cy="117194"/>
            </a:xfrm>
            <a:prstGeom prst="rect">
              <a:avLst/>
            </a:prstGeom>
            <a:ln>
              <a:solidFill>
                <a:schemeClr val="bg1">
                  <a:lumMod val="50000"/>
                </a:schemeClr>
              </a:solidFill>
            </a:ln>
          </p:spPr>
        </p:pic>
        <p:pic>
          <p:nvPicPr>
            <p:cNvPr id="6" name="Imag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23852" y="4801573"/>
              <a:ext cx="175329" cy="117194"/>
            </a:xfrm>
            <a:prstGeom prst="rect">
              <a:avLst/>
            </a:prstGeom>
            <a:ln>
              <a:solidFill>
                <a:schemeClr val="bg1">
                  <a:lumMod val="50000"/>
                </a:schemeClr>
              </a:solidFill>
            </a:ln>
          </p:spPr>
        </p:pic>
        <p:pic>
          <p:nvPicPr>
            <p:cNvPr id="8" name="Image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17335" y="4970386"/>
              <a:ext cx="181846" cy="120928"/>
            </a:xfrm>
            <a:prstGeom prst="rect">
              <a:avLst/>
            </a:prstGeom>
            <a:ln>
              <a:solidFill>
                <a:schemeClr val="bg1">
                  <a:lumMod val="50000"/>
                </a:schemeClr>
              </a:solidFill>
            </a:ln>
          </p:spPr>
        </p:pic>
        <p:pic>
          <p:nvPicPr>
            <p:cNvPr id="9" name="Image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310386" y="4977679"/>
              <a:ext cx="170880" cy="113635"/>
            </a:xfrm>
            <a:prstGeom prst="rect">
              <a:avLst/>
            </a:prstGeom>
            <a:ln>
              <a:solidFill>
                <a:schemeClr val="bg1">
                  <a:lumMod val="50000"/>
                </a:schemeClr>
              </a:solidFill>
            </a:ln>
          </p:spPr>
        </p:pic>
        <p:pic>
          <p:nvPicPr>
            <p:cNvPr id="10" name="Image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731781" y="4974032"/>
              <a:ext cx="170880" cy="113635"/>
            </a:xfrm>
            <a:prstGeom prst="rect">
              <a:avLst/>
            </a:prstGeom>
            <a:ln>
              <a:solidFill>
                <a:schemeClr val="bg1">
                  <a:lumMod val="50000"/>
                </a:schemeClr>
              </a:solidFill>
            </a:ln>
          </p:spPr>
        </p:pic>
        <p:sp>
          <p:nvSpPr>
            <p:cNvPr id="11" name="Accolade fermante 10"/>
            <p:cNvSpPr/>
            <p:nvPr/>
          </p:nvSpPr>
          <p:spPr>
            <a:xfrm>
              <a:off x="1943461" y="4653116"/>
              <a:ext cx="187681" cy="524722"/>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633"/>
            </a:p>
          </p:txBody>
        </p:sp>
        <p:sp>
          <p:nvSpPr>
            <p:cNvPr id="22" name="ZoneTexte 21"/>
            <p:cNvSpPr txBox="1"/>
            <p:nvPr/>
          </p:nvSpPr>
          <p:spPr>
            <a:xfrm>
              <a:off x="2177776" y="4718335"/>
              <a:ext cx="715920" cy="378830"/>
            </a:xfrm>
            <a:prstGeom prst="rect">
              <a:avLst/>
            </a:prstGeom>
            <a:noFill/>
          </p:spPr>
          <p:txBody>
            <a:bodyPr wrap="square" rtlCol="0">
              <a:spAutoFit/>
            </a:bodyPr>
            <a:lstStyle/>
            <a:p>
              <a:pPr algn="ctr"/>
              <a:r>
                <a:rPr lang="fr-FR" sz="1633" dirty="0"/>
                <a:t>72 %</a:t>
              </a:r>
            </a:p>
          </p:txBody>
        </p:sp>
        <p:pic>
          <p:nvPicPr>
            <p:cNvPr id="21" name="Image 2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731286" y="4801573"/>
              <a:ext cx="174844" cy="122592"/>
            </a:xfrm>
            <a:prstGeom prst="rect">
              <a:avLst/>
            </a:prstGeom>
            <a:ln>
              <a:solidFill>
                <a:schemeClr val="bg1">
                  <a:lumMod val="50000"/>
                </a:schemeClr>
              </a:solidFill>
            </a:ln>
          </p:spPr>
        </p:pic>
      </p:grpSp>
      <p:grpSp>
        <p:nvGrpSpPr>
          <p:cNvPr id="257" name="Groupe 256"/>
          <p:cNvGrpSpPr/>
          <p:nvPr/>
        </p:nvGrpSpPr>
        <p:grpSpPr>
          <a:xfrm>
            <a:off x="7649183" y="4941695"/>
            <a:ext cx="2624741" cy="483542"/>
            <a:chOff x="6752647" y="4502976"/>
            <a:chExt cx="2893696" cy="533090"/>
          </a:xfrm>
        </p:grpSpPr>
        <p:sp>
          <p:nvSpPr>
            <p:cNvPr id="25" name="ZoneTexte 24"/>
            <p:cNvSpPr txBox="1"/>
            <p:nvPr/>
          </p:nvSpPr>
          <p:spPr>
            <a:xfrm>
              <a:off x="6752647" y="4565127"/>
              <a:ext cx="1310386" cy="470939"/>
            </a:xfrm>
            <a:prstGeom prst="rect">
              <a:avLst/>
            </a:prstGeom>
            <a:noFill/>
          </p:spPr>
          <p:txBody>
            <a:bodyPr wrap="square" rtlCol="0">
              <a:spAutoFit/>
            </a:bodyPr>
            <a:lstStyle/>
            <a:p>
              <a:pPr algn="r"/>
              <a:r>
                <a:rPr lang="fr-FR" sz="1088" dirty="0"/>
                <a:t>Europe du Sud</a:t>
              </a:r>
            </a:p>
            <a:p>
              <a:pPr algn="r"/>
              <a:r>
                <a:rPr lang="fr-FR" sz="1088" dirty="0"/>
                <a:t>Maghreb</a:t>
              </a:r>
            </a:p>
          </p:txBody>
        </p:sp>
        <p:pic>
          <p:nvPicPr>
            <p:cNvPr id="26" name="Image 2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68648" y="4651433"/>
              <a:ext cx="176231" cy="117194"/>
            </a:xfrm>
            <a:prstGeom prst="rect">
              <a:avLst/>
            </a:prstGeom>
            <a:ln>
              <a:solidFill>
                <a:schemeClr val="bg1">
                  <a:lumMod val="50000"/>
                </a:schemeClr>
              </a:solidFill>
            </a:ln>
          </p:spPr>
        </p:pic>
        <p:pic>
          <p:nvPicPr>
            <p:cNvPr id="27" name="Image 2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276499" y="4651433"/>
              <a:ext cx="175329" cy="117194"/>
            </a:xfrm>
            <a:prstGeom prst="rect">
              <a:avLst/>
            </a:prstGeom>
            <a:ln>
              <a:solidFill>
                <a:schemeClr val="bg1">
                  <a:lumMod val="50000"/>
                </a:schemeClr>
              </a:solidFill>
            </a:ln>
          </p:spPr>
        </p:pic>
        <p:pic>
          <p:nvPicPr>
            <p:cNvPr id="29" name="Image 2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269982" y="4820246"/>
              <a:ext cx="181846" cy="120928"/>
            </a:xfrm>
            <a:prstGeom prst="rect">
              <a:avLst/>
            </a:prstGeom>
            <a:ln>
              <a:solidFill>
                <a:schemeClr val="bg1">
                  <a:lumMod val="50000"/>
                </a:schemeClr>
              </a:solidFill>
            </a:ln>
          </p:spPr>
        </p:pic>
        <p:pic>
          <p:nvPicPr>
            <p:cNvPr id="30" name="Image 2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63033" y="4827539"/>
              <a:ext cx="170880" cy="113635"/>
            </a:xfrm>
            <a:prstGeom prst="rect">
              <a:avLst/>
            </a:prstGeom>
            <a:ln>
              <a:solidFill>
                <a:schemeClr val="bg1">
                  <a:lumMod val="50000"/>
                </a:schemeClr>
              </a:solidFill>
            </a:ln>
          </p:spPr>
        </p:pic>
        <p:pic>
          <p:nvPicPr>
            <p:cNvPr id="31" name="Image 3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484428" y="4823892"/>
              <a:ext cx="170880" cy="113635"/>
            </a:xfrm>
            <a:prstGeom prst="rect">
              <a:avLst/>
            </a:prstGeom>
            <a:ln>
              <a:solidFill>
                <a:schemeClr val="bg1">
                  <a:lumMod val="50000"/>
                </a:schemeClr>
              </a:solidFill>
            </a:ln>
          </p:spPr>
        </p:pic>
        <p:sp>
          <p:nvSpPr>
            <p:cNvPr id="32" name="Accolade fermante 31"/>
            <p:cNvSpPr/>
            <p:nvPr/>
          </p:nvSpPr>
          <p:spPr>
            <a:xfrm>
              <a:off x="8696108" y="4502976"/>
              <a:ext cx="187681" cy="524722"/>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633"/>
            </a:p>
          </p:txBody>
        </p:sp>
        <p:sp>
          <p:nvSpPr>
            <p:cNvPr id="33" name="ZoneTexte 32"/>
            <p:cNvSpPr txBox="1"/>
            <p:nvPr/>
          </p:nvSpPr>
          <p:spPr>
            <a:xfrm>
              <a:off x="8930423" y="4568195"/>
              <a:ext cx="715920" cy="378830"/>
            </a:xfrm>
            <a:prstGeom prst="rect">
              <a:avLst/>
            </a:prstGeom>
            <a:noFill/>
          </p:spPr>
          <p:txBody>
            <a:bodyPr wrap="square" rtlCol="0">
              <a:spAutoFit/>
            </a:bodyPr>
            <a:lstStyle/>
            <a:p>
              <a:pPr algn="ctr"/>
              <a:r>
                <a:rPr lang="fr-FR" sz="1633" dirty="0"/>
                <a:t>45 %</a:t>
              </a:r>
            </a:p>
          </p:txBody>
        </p:sp>
        <p:pic>
          <p:nvPicPr>
            <p:cNvPr id="35" name="Image 3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487564" y="4651433"/>
              <a:ext cx="174844" cy="122592"/>
            </a:xfrm>
            <a:prstGeom prst="rect">
              <a:avLst/>
            </a:prstGeom>
            <a:ln>
              <a:solidFill>
                <a:schemeClr val="bg1">
                  <a:lumMod val="50000"/>
                </a:schemeClr>
              </a:solidFill>
            </a:ln>
          </p:spPr>
        </p:pic>
      </p:grpSp>
    </p:spTree>
    <p:extLst>
      <p:ext uri="{BB962C8B-B14F-4D97-AF65-F5344CB8AC3E}">
        <p14:creationId xmlns:p14="http://schemas.microsoft.com/office/powerpoint/2010/main" val="1622527079"/>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Graphic spid="18" grpId="0">
        <p:bldAsOne/>
      </p:bldGraphic>
      <p:bldGraphic spid="19" grpId="0">
        <p:bldAsOne/>
      </p:bldGraphic>
      <p:bldGraphic spid="20"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p:cNvSpPr txBox="1"/>
          <p:nvPr/>
        </p:nvSpPr>
        <p:spPr>
          <a:xfrm>
            <a:off x="2001781" y="4628161"/>
            <a:ext cx="8412379" cy="343620"/>
          </a:xfrm>
          <a:prstGeom prst="rect">
            <a:avLst/>
          </a:prstGeom>
          <a:noFill/>
        </p:spPr>
        <p:txBody>
          <a:bodyPr wrap="square" rtlCol="0">
            <a:spAutoFit/>
          </a:bodyPr>
          <a:lstStyle/>
          <a:p>
            <a:pPr marL="259190" indent="-259190">
              <a:buFont typeface="Arial" panose="020B0604020202020204" pitchFamily="34" charset="0"/>
              <a:buChar char="•"/>
            </a:pPr>
            <a:r>
              <a:rPr lang="fr-FR" sz="1633" dirty="0"/>
              <a:t>Leurs origines suivent avec un décalage générationnel les mouvements migratoires historiques</a:t>
            </a:r>
          </a:p>
        </p:txBody>
      </p:sp>
      <p:graphicFrame>
        <p:nvGraphicFramePr>
          <p:cNvPr id="2" name="Tableau 1"/>
          <p:cNvGraphicFramePr>
            <a:graphicFrameLocks noGrp="1"/>
          </p:cNvGraphicFramePr>
          <p:nvPr>
            <p:extLst/>
          </p:nvPr>
        </p:nvGraphicFramePr>
        <p:xfrm>
          <a:off x="4452013" y="4991633"/>
          <a:ext cx="4173249" cy="1009116"/>
        </p:xfrm>
        <a:graphic>
          <a:graphicData uri="http://schemas.openxmlformats.org/drawingml/2006/table">
            <a:tbl>
              <a:tblPr firstRow="1" bandRow="1">
                <a:tableStyleId>{5C22544A-7EE6-4342-B048-85BDC9FD1C3A}</a:tableStyleId>
              </a:tblPr>
              <a:tblGrid>
                <a:gridCol w="1391083">
                  <a:extLst>
                    <a:ext uri="{9D8B030D-6E8A-4147-A177-3AD203B41FA5}">
                      <a16:colId xmlns:a16="http://schemas.microsoft.com/office/drawing/2014/main" val="2733227652"/>
                    </a:ext>
                  </a:extLst>
                </a:gridCol>
                <a:gridCol w="1391083">
                  <a:extLst>
                    <a:ext uri="{9D8B030D-6E8A-4147-A177-3AD203B41FA5}">
                      <a16:colId xmlns:a16="http://schemas.microsoft.com/office/drawing/2014/main" val="2136500307"/>
                    </a:ext>
                  </a:extLst>
                </a:gridCol>
                <a:gridCol w="1391083">
                  <a:extLst>
                    <a:ext uri="{9D8B030D-6E8A-4147-A177-3AD203B41FA5}">
                      <a16:colId xmlns:a16="http://schemas.microsoft.com/office/drawing/2014/main" val="651511382"/>
                    </a:ext>
                  </a:extLst>
                </a:gridCol>
              </a:tblGrid>
              <a:tr h="336372">
                <a:tc>
                  <a:txBody>
                    <a:bodyPr/>
                    <a:lstStyle/>
                    <a:p>
                      <a:endParaRPr lang="fr-FR" sz="1300" dirty="0">
                        <a:solidFill>
                          <a:schemeClr val="tx1"/>
                        </a:solidFill>
                      </a:endParaRPr>
                    </a:p>
                  </a:txBody>
                  <a:tcPr marL="82941" marR="82941" marT="41471" marB="41471" anchor="ctr">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a:r>
                        <a:rPr lang="fr-FR" sz="1300" dirty="0" smtClean="0">
                          <a:solidFill>
                            <a:schemeClr val="tx1"/>
                          </a:solidFill>
                        </a:rPr>
                        <a:t>Europe</a:t>
                      </a:r>
                      <a:endParaRPr lang="fr-FR" sz="1300" dirty="0">
                        <a:solidFill>
                          <a:schemeClr val="tx1"/>
                        </a:solidFill>
                      </a:endParaRPr>
                    </a:p>
                  </a:txBody>
                  <a:tcPr marL="82941" marR="82941" marT="41471" marB="4147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a:r>
                        <a:rPr lang="fr-FR" sz="1300" dirty="0" smtClean="0">
                          <a:solidFill>
                            <a:schemeClr val="tx1"/>
                          </a:solidFill>
                        </a:rPr>
                        <a:t>Afrique</a:t>
                      </a:r>
                      <a:endParaRPr lang="fr-FR" sz="1300" dirty="0">
                        <a:solidFill>
                          <a:schemeClr val="tx1"/>
                        </a:solidFill>
                      </a:endParaRPr>
                    </a:p>
                  </a:txBody>
                  <a:tcPr marL="82941" marR="82941" marT="41471" marB="41471" anchor="ctr">
                    <a:lnL w="12700" cap="flat" cmpd="sng" algn="ctr">
                      <a:no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12818854"/>
                  </a:ext>
                </a:extLst>
              </a:tr>
              <a:tr h="336372">
                <a:tc>
                  <a:txBody>
                    <a:bodyPr/>
                    <a:lstStyle/>
                    <a:p>
                      <a:r>
                        <a:rPr lang="fr-FR" sz="1300" dirty="0" smtClean="0">
                          <a:solidFill>
                            <a:schemeClr val="tx1"/>
                          </a:solidFill>
                        </a:rPr>
                        <a:t>50 ans</a:t>
                      </a:r>
                      <a:r>
                        <a:rPr lang="fr-FR" sz="1300" baseline="0" dirty="0" smtClean="0">
                          <a:solidFill>
                            <a:schemeClr val="tx1"/>
                          </a:solidFill>
                        </a:rPr>
                        <a:t> ou +</a:t>
                      </a:r>
                      <a:endParaRPr lang="fr-FR" sz="1300" dirty="0">
                        <a:solidFill>
                          <a:schemeClr val="tx1"/>
                        </a:solidFill>
                      </a:endParaRPr>
                    </a:p>
                  </a:txBody>
                  <a:tcPr marL="82941" marR="82941" marT="41471" marB="41471" anchor="ct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300" dirty="0" smtClean="0">
                          <a:solidFill>
                            <a:schemeClr val="tx1"/>
                          </a:solidFill>
                        </a:rPr>
                        <a:t>80 %</a:t>
                      </a:r>
                      <a:endParaRPr lang="fr-FR" sz="1300" dirty="0">
                        <a:solidFill>
                          <a:schemeClr val="tx1"/>
                        </a:solidFill>
                      </a:endParaRPr>
                    </a:p>
                  </a:txBody>
                  <a:tcPr marL="82941" marR="82941" marT="41471" marB="4147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300" dirty="0" smtClean="0">
                          <a:solidFill>
                            <a:schemeClr val="tx1"/>
                          </a:solidFill>
                        </a:rPr>
                        <a:t>15 %</a:t>
                      </a:r>
                      <a:endParaRPr lang="fr-FR" sz="1300" dirty="0">
                        <a:solidFill>
                          <a:schemeClr val="tx1"/>
                        </a:solidFill>
                      </a:endParaRPr>
                    </a:p>
                  </a:txBody>
                  <a:tcPr marL="82941" marR="82941" marT="41471" marB="41471"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9478507"/>
                  </a:ext>
                </a:extLst>
              </a:tr>
              <a:tr h="336372">
                <a:tc>
                  <a:txBody>
                    <a:bodyPr/>
                    <a:lstStyle/>
                    <a:p>
                      <a:r>
                        <a:rPr lang="fr-FR" sz="1300" dirty="0" smtClean="0">
                          <a:solidFill>
                            <a:schemeClr val="tx1"/>
                          </a:solidFill>
                        </a:rPr>
                        <a:t>Moins de 18 ans</a:t>
                      </a:r>
                      <a:endParaRPr lang="fr-FR" sz="1300" dirty="0">
                        <a:solidFill>
                          <a:schemeClr val="tx1"/>
                        </a:solidFill>
                      </a:endParaRPr>
                    </a:p>
                  </a:txBody>
                  <a:tcPr marL="82941" marR="82941" marT="41471" marB="41471" anchor="ct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a:r>
                        <a:rPr lang="fr-FR" sz="1300" dirty="0" smtClean="0">
                          <a:solidFill>
                            <a:schemeClr val="tx1"/>
                          </a:solidFill>
                        </a:rPr>
                        <a:t>16 %</a:t>
                      </a:r>
                      <a:endParaRPr lang="fr-FR" sz="1300" dirty="0">
                        <a:solidFill>
                          <a:schemeClr val="tx1"/>
                        </a:solidFill>
                      </a:endParaRPr>
                    </a:p>
                  </a:txBody>
                  <a:tcPr marL="82941" marR="82941" marT="41471" marB="4147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a:r>
                        <a:rPr lang="fr-FR" sz="1300" dirty="0" smtClean="0">
                          <a:solidFill>
                            <a:schemeClr val="tx1"/>
                          </a:solidFill>
                        </a:rPr>
                        <a:t>61 %</a:t>
                      </a:r>
                      <a:endParaRPr lang="fr-FR" sz="1300" dirty="0">
                        <a:solidFill>
                          <a:schemeClr val="tx1"/>
                        </a:solidFill>
                      </a:endParaRPr>
                    </a:p>
                  </a:txBody>
                  <a:tcPr marL="82941" marR="82941" marT="41471" marB="41471"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823486931"/>
                  </a:ext>
                </a:extLst>
              </a:tr>
            </a:tbl>
          </a:graphicData>
        </a:graphic>
      </p:graphicFrame>
      <p:graphicFrame>
        <p:nvGraphicFramePr>
          <p:cNvPr id="8" name="Graphique 7"/>
          <p:cNvGraphicFramePr>
            <a:graphicFrameLocks/>
          </p:cNvGraphicFramePr>
          <p:nvPr>
            <p:extLst/>
          </p:nvPr>
        </p:nvGraphicFramePr>
        <p:xfrm>
          <a:off x="2369129" y="1610338"/>
          <a:ext cx="7300447" cy="2786927"/>
        </p:xfrm>
        <a:graphic>
          <a:graphicData uri="http://schemas.openxmlformats.org/drawingml/2006/chart">
            <c:chart xmlns:c="http://schemas.openxmlformats.org/drawingml/2006/chart" xmlns:r="http://schemas.openxmlformats.org/officeDocument/2006/relationships" r:id="rId2"/>
          </a:graphicData>
        </a:graphic>
      </p:graphicFrame>
      <p:sp>
        <p:nvSpPr>
          <p:cNvPr id="3" name="Titre 2"/>
          <p:cNvSpPr>
            <a:spLocks noGrp="1"/>
          </p:cNvSpPr>
          <p:nvPr>
            <p:ph type="title"/>
          </p:nvPr>
        </p:nvSpPr>
        <p:spPr>
          <a:xfrm>
            <a:off x="2369129" y="717625"/>
            <a:ext cx="6996545" cy="485238"/>
          </a:xfrm>
        </p:spPr>
        <p:txBody>
          <a:bodyPr/>
          <a:lstStyle/>
          <a:p>
            <a:r>
              <a:rPr lang="fr-FR" sz="2400" b="1" dirty="0"/>
              <a:t>57 % </a:t>
            </a:r>
            <a:r>
              <a:rPr lang="fr-FR" sz="2400" dirty="0"/>
              <a:t>des descendants d’immigrés de 2</a:t>
            </a:r>
            <a:r>
              <a:rPr lang="fr-FR" sz="2400" baseline="30000" dirty="0"/>
              <a:t>e</a:t>
            </a:r>
            <a:r>
              <a:rPr lang="fr-FR" sz="2400" dirty="0"/>
              <a:t> génération ont </a:t>
            </a:r>
            <a:r>
              <a:rPr lang="fr-FR" sz="2400" b="1" dirty="0"/>
              <a:t>un seul parent immigré</a:t>
            </a:r>
            <a:r>
              <a:rPr lang="fr-FR" b="1" dirty="0"/>
              <a:t/>
            </a:r>
            <a:br>
              <a:rPr lang="fr-FR" b="1" dirty="0"/>
            </a:br>
            <a:endParaRPr lang="fr-FR" dirty="0"/>
          </a:p>
        </p:txBody>
      </p:sp>
    </p:spTree>
    <p:extLst>
      <p:ext uri="{BB962C8B-B14F-4D97-AF65-F5344CB8AC3E}">
        <p14:creationId xmlns:p14="http://schemas.microsoft.com/office/powerpoint/2010/main" val="209537587"/>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a:grpSpLocks noChangeAspect="1"/>
          </p:cNvGrpSpPr>
          <p:nvPr/>
        </p:nvGrpSpPr>
        <p:grpSpPr>
          <a:xfrm>
            <a:off x="1991544" y="1122615"/>
            <a:ext cx="8528674" cy="4567331"/>
            <a:chOff x="1948015" y="2284435"/>
            <a:chExt cx="6298809" cy="3373178"/>
          </a:xfrm>
        </p:grpSpPr>
        <p:pic>
          <p:nvPicPr>
            <p:cNvPr id="6" name="Image 7"/>
            <p:cNvPicPr/>
            <p:nvPr/>
          </p:nvPicPr>
          <p:blipFill>
            <a:blip r:embed="rId2"/>
            <a:stretch/>
          </p:blipFill>
          <p:spPr>
            <a:xfrm>
              <a:off x="1948015" y="2284435"/>
              <a:ext cx="6298809" cy="3373178"/>
            </a:xfrm>
            <a:prstGeom prst="rect">
              <a:avLst/>
            </a:prstGeom>
            <a:ln w="0">
              <a:noFill/>
            </a:ln>
          </p:spPr>
        </p:pic>
        <p:pic>
          <p:nvPicPr>
            <p:cNvPr id="8" name="Image 8"/>
            <p:cNvPicPr/>
            <p:nvPr/>
          </p:nvPicPr>
          <p:blipFill>
            <a:blip r:embed="rId3"/>
            <a:stretch/>
          </p:blipFill>
          <p:spPr>
            <a:xfrm>
              <a:off x="3398387" y="2617617"/>
              <a:ext cx="3579042" cy="890712"/>
            </a:xfrm>
            <a:prstGeom prst="rect">
              <a:avLst/>
            </a:prstGeom>
            <a:ln w="0">
              <a:noFill/>
            </a:ln>
          </p:spPr>
        </p:pic>
      </p:grpSp>
      <p:sp>
        <p:nvSpPr>
          <p:cNvPr id="7" name="PlaceHolder 1">
            <a:extLst>
              <a:ext uri="{FF2B5EF4-FFF2-40B4-BE49-F238E27FC236}">
                <a16:creationId xmlns:a16="http://schemas.microsoft.com/office/drawing/2014/main" id="{0A295963-5CF0-4714-B0AC-1F8F0DBCCA66}"/>
              </a:ext>
            </a:extLst>
          </p:cNvPr>
          <p:cNvSpPr txBox="1">
            <a:spLocks/>
          </p:cNvSpPr>
          <p:nvPr/>
        </p:nvSpPr>
        <p:spPr>
          <a:xfrm>
            <a:off x="1991544" y="146763"/>
            <a:ext cx="6622994" cy="504056"/>
          </a:xfrm>
          <a:prstGeom prst="rect">
            <a:avLst/>
          </a:prstGeom>
          <a:noFill/>
          <a:ln w="0">
            <a:noFill/>
          </a:ln>
        </p:spPr>
        <p:txBody>
          <a:bodyPr lIns="0" tIns="0" rIns="0" bIns="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432000" indent="-324000">
              <a:spcBef>
                <a:spcPts val="1151"/>
              </a:spcBef>
              <a:tabLst>
                <a:tab pos="-432000" algn="l"/>
              </a:tabLst>
            </a:pPr>
            <a:r>
              <a:rPr lang="fr-FR" sz="3000" b="1" spc="-1" dirty="0" smtClean="0">
                <a:latin typeface="Calibri"/>
                <a:ea typeface="SimSun"/>
              </a:rPr>
              <a:t>De fortes </a:t>
            </a:r>
            <a:r>
              <a:rPr lang="fr-FR" sz="3000" b="1" spc="-1" dirty="0">
                <a:latin typeface="Calibri"/>
                <a:ea typeface="SimSun"/>
              </a:rPr>
              <a:t>différences selon l’âge</a:t>
            </a:r>
            <a:endParaRPr lang="fr-FR" sz="3000" b="1" cap="all" spc="-1" dirty="0">
              <a:latin typeface="Liberation Sans Narrow"/>
            </a:endParaRPr>
          </a:p>
        </p:txBody>
      </p:sp>
    </p:spTree>
    <p:extLst>
      <p:ext uri="{BB962C8B-B14F-4D97-AF65-F5344CB8AC3E}">
        <p14:creationId xmlns:p14="http://schemas.microsoft.com/office/powerpoint/2010/main" val="33656515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PlaceHolder 1"/>
          <p:cNvSpPr>
            <a:spLocks noGrp="1"/>
          </p:cNvSpPr>
          <p:nvPr>
            <p:ph type="title"/>
          </p:nvPr>
        </p:nvSpPr>
        <p:spPr>
          <a:xfrm>
            <a:off x="1524001" y="332657"/>
            <a:ext cx="8249717" cy="587771"/>
          </a:xfrm>
          <a:prstGeom prst="rect">
            <a:avLst/>
          </a:prstGeom>
          <a:noFill/>
          <a:ln w="0">
            <a:noFill/>
          </a:ln>
        </p:spPr>
        <p:txBody>
          <a:bodyPr vert="horz" wrap="square" lIns="0" tIns="0" rIns="0" bIns="0" numCol="1" rtlCol="0" anchor="ctr" anchorCtr="0" compatLnSpc="1">
            <a:prstTxWarp prst="textNoShape">
              <a:avLst/>
            </a:prstTxWarp>
            <a:noAutofit/>
          </a:bodyPr>
          <a:lstStyle/>
          <a:p>
            <a:pPr algn="r"/>
            <a:r>
              <a:rPr lang="fr-FR" sz="2177" b="1" cap="all" spc="-1" dirty="0">
                <a:solidFill>
                  <a:srgbClr val="646363"/>
                </a:solidFill>
                <a:latin typeface="Liberation Sans Narrow"/>
              </a:rPr>
              <a:t>Un lien de plus en plus distendu à l’immigration</a:t>
            </a:r>
          </a:p>
        </p:txBody>
      </p:sp>
      <p:pic>
        <p:nvPicPr>
          <p:cNvPr id="3" name="Image 2"/>
          <p:cNvPicPr>
            <a:picLocks noChangeAspect="1"/>
          </p:cNvPicPr>
          <p:nvPr/>
        </p:nvPicPr>
        <p:blipFill>
          <a:blip r:embed="rId2"/>
          <a:stretch>
            <a:fillRect/>
          </a:stretch>
        </p:blipFill>
        <p:spPr>
          <a:xfrm>
            <a:off x="2182885" y="2420888"/>
            <a:ext cx="6931947" cy="2501528"/>
          </a:xfrm>
          <a:prstGeom prst="rect">
            <a:avLst/>
          </a:prstGeom>
        </p:spPr>
      </p:pic>
      <p:sp>
        <p:nvSpPr>
          <p:cNvPr id="12" name="ZoneTexte 11"/>
          <p:cNvSpPr txBox="1"/>
          <p:nvPr/>
        </p:nvSpPr>
        <p:spPr>
          <a:xfrm>
            <a:off x="2953258" y="1720981"/>
            <a:ext cx="6599126" cy="343620"/>
          </a:xfrm>
          <a:prstGeom prst="rect">
            <a:avLst/>
          </a:prstGeom>
          <a:noFill/>
        </p:spPr>
        <p:txBody>
          <a:bodyPr wrap="square" rtlCol="0">
            <a:spAutoFit/>
          </a:bodyPr>
          <a:lstStyle/>
          <a:p>
            <a:r>
              <a:rPr lang="fr-FR" sz="1633" dirty="0"/>
              <a:t>9 sur 10 des </a:t>
            </a:r>
            <a:r>
              <a:rPr lang="fr-FR" sz="1633" dirty="0" err="1"/>
              <a:t>petis-enfants</a:t>
            </a:r>
            <a:r>
              <a:rPr lang="fr-FR" sz="1633" dirty="0"/>
              <a:t> ont au plus deux grands-parents immigrés</a:t>
            </a:r>
          </a:p>
        </p:txBody>
      </p:sp>
    </p:spTree>
    <p:extLst>
      <p:ext uri="{BB962C8B-B14F-4D97-AF65-F5344CB8AC3E}">
        <p14:creationId xmlns:p14="http://schemas.microsoft.com/office/powerpoint/2010/main" val="1545108230"/>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p:cNvPicPr>
            <a:picLocks noChangeAspect="1"/>
          </p:cNvPicPr>
          <p:nvPr/>
        </p:nvPicPr>
        <p:blipFill>
          <a:blip r:embed="rId2"/>
          <a:stretch>
            <a:fillRect/>
          </a:stretch>
        </p:blipFill>
        <p:spPr>
          <a:xfrm>
            <a:off x="6214964" y="2332136"/>
            <a:ext cx="3879360" cy="2859840"/>
          </a:xfrm>
          <a:prstGeom prst="rect">
            <a:avLst/>
          </a:prstGeom>
        </p:spPr>
      </p:pic>
      <p:pic>
        <p:nvPicPr>
          <p:cNvPr id="23" name="Image 22"/>
          <p:cNvPicPr>
            <a:picLocks noChangeAspect="1"/>
          </p:cNvPicPr>
          <p:nvPr/>
        </p:nvPicPr>
        <p:blipFill>
          <a:blip r:embed="rId3"/>
          <a:stretch>
            <a:fillRect/>
          </a:stretch>
        </p:blipFill>
        <p:spPr>
          <a:xfrm>
            <a:off x="1524000" y="2359797"/>
            <a:ext cx="4250880" cy="2928960"/>
          </a:xfrm>
          <a:prstGeom prst="rect">
            <a:avLst/>
          </a:prstGeom>
        </p:spPr>
      </p:pic>
      <p:sp>
        <p:nvSpPr>
          <p:cNvPr id="276" name="PlaceHolder 1"/>
          <p:cNvSpPr>
            <a:spLocks noGrp="1"/>
          </p:cNvSpPr>
          <p:nvPr>
            <p:ph type="title"/>
          </p:nvPr>
        </p:nvSpPr>
        <p:spPr>
          <a:xfrm>
            <a:off x="1885948" y="541932"/>
            <a:ext cx="8026476" cy="847773"/>
          </a:xfrm>
          <a:prstGeom prst="rect">
            <a:avLst/>
          </a:prstGeom>
          <a:noFill/>
          <a:ln w="0">
            <a:noFill/>
          </a:ln>
        </p:spPr>
        <p:txBody>
          <a:bodyPr vert="horz" lIns="0" tIns="0" rIns="0" bIns="0" rtlCol="0" anchor="ctr">
            <a:noAutofit/>
          </a:bodyPr>
          <a:lstStyle/>
          <a:p>
            <a:pPr algn="ctr">
              <a:buNone/>
            </a:pPr>
            <a:r>
              <a:rPr lang="fr-FR" sz="2400" b="1" spc="-1" dirty="0">
                <a:solidFill>
                  <a:srgbClr val="646363"/>
                </a:solidFill>
                <a:latin typeface="Liberation Sans Narrow"/>
              </a:rPr>
              <a:t>Localisation des immigrés et de leurs </a:t>
            </a:r>
            <a:r>
              <a:rPr lang="fr-FR" sz="2400" b="1" spc="-1" dirty="0" smtClean="0">
                <a:solidFill>
                  <a:srgbClr val="646363"/>
                </a:solidFill>
                <a:latin typeface="Liberation Sans Narrow"/>
              </a:rPr>
              <a:t>descendants (Insee 2023)</a:t>
            </a:r>
            <a:endParaRPr lang="fr-FR" sz="2400" b="1" cap="all" spc="-1" dirty="0">
              <a:solidFill>
                <a:srgbClr val="646363"/>
              </a:solidFill>
              <a:latin typeface="Liberation Sans Narrow"/>
            </a:endParaRPr>
          </a:p>
        </p:txBody>
      </p:sp>
      <p:sp>
        <p:nvSpPr>
          <p:cNvPr id="16" name="ZoneTexte 15"/>
          <p:cNvSpPr txBox="1"/>
          <p:nvPr/>
        </p:nvSpPr>
        <p:spPr>
          <a:xfrm>
            <a:off x="1689537" y="1782305"/>
            <a:ext cx="4242905" cy="371512"/>
          </a:xfrm>
          <a:prstGeom prst="rect">
            <a:avLst/>
          </a:prstGeom>
          <a:noFill/>
        </p:spPr>
        <p:txBody>
          <a:bodyPr wrap="square" rtlCol="0">
            <a:spAutoFit/>
          </a:bodyPr>
          <a:lstStyle/>
          <a:p>
            <a:pPr algn="ctr"/>
            <a:r>
              <a:rPr lang="fr-FR" sz="1814" b="1" dirty="0"/>
              <a:t>Immigrés</a:t>
            </a:r>
          </a:p>
        </p:txBody>
      </p:sp>
      <p:sp>
        <p:nvSpPr>
          <p:cNvPr id="18" name="ZoneTexte 17"/>
          <p:cNvSpPr txBox="1"/>
          <p:nvPr/>
        </p:nvSpPr>
        <p:spPr>
          <a:xfrm>
            <a:off x="6083261" y="1778581"/>
            <a:ext cx="4584741" cy="371512"/>
          </a:xfrm>
          <a:prstGeom prst="rect">
            <a:avLst/>
          </a:prstGeom>
          <a:noFill/>
        </p:spPr>
        <p:txBody>
          <a:bodyPr wrap="square" rtlCol="0">
            <a:spAutoFit/>
          </a:bodyPr>
          <a:lstStyle/>
          <a:p>
            <a:pPr algn="ctr"/>
            <a:r>
              <a:rPr lang="fr-FR" sz="1814" b="1" dirty="0"/>
              <a:t>Descendants d’immigrés (2</a:t>
            </a:r>
            <a:r>
              <a:rPr lang="fr-FR" sz="1814" b="1" baseline="30000" dirty="0"/>
              <a:t>e</a:t>
            </a:r>
            <a:r>
              <a:rPr lang="fr-FR" sz="1814" b="1" dirty="0"/>
              <a:t> génération)</a:t>
            </a:r>
          </a:p>
        </p:txBody>
      </p:sp>
      <p:sp>
        <p:nvSpPr>
          <p:cNvPr id="17" name="ZoneTexte 16"/>
          <p:cNvSpPr txBox="1"/>
          <p:nvPr/>
        </p:nvSpPr>
        <p:spPr>
          <a:xfrm>
            <a:off x="3903764" y="2281925"/>
            <a:ext cx="2261652" cy="287771"/>
          </a:xfrm>
          <a:prstGeom prst="rect">
            <a:avLst/>
          </a:prstGeom>
          <a:noFill/>
        </p:spPr>
        <p:txBody>
          <a:bodyPr wrap="square" rtlCol="0">
            <a:spAutoFit/>
          </a:bodyPr>
          <a:lstStyle/>
          <a:p>
            <a:r>
              <a:rPr lang="fr-FR" sz="1270" b="1" dirty="0">
                <a:solidFill>
                  <a:srgbClr val="286AC7"/>
                </a:solidFill>
              </a:rPr>
              <a:t>France hors Mayotte : 10 %</a:t>
            </a:r>
          </a:p>
        </p:txBody>
      </p:sp>
      <p:sp>
        <p:nvSpPr>
          <p:cNvPr id="21" name="ZoneTexte 20"/>
          <p:cNvSpPr txBox="1"/>
          <p:nvPr/>
        </p:nvSpPr>
        <p:spPr>
          <a:xfrm>
            <a:off x="8406349" y="2278792"/>
            <a:ext cx="2261652" cy="287771"/>
          </a:xfrm>
          <a:prstGeom prst="rect">
            <a:avLst/>
          </a:prstGeom>
          <a:noFill/>
        </p:spPr>
        <p:txBody>
          <a:bodyPr wrap="square" rtlCol="0">
            <a:spAutoFit/>
          </a:bodyPr>
          <a:lstStyle/>
          <a:p>
            <a:r>
              <a:rPr lang="fr-FR" sz="1270" b="1" dirty="0">
                <a:solidFill>
                  <a:srgbClr val="EB617F"/>
                </a:solidFill>
              </a:rPr>
              <a:t>France hors Mayotte : 11 %</a:t>
            </a:r>
          </a:p>
        </p:txBody>
      </p:sp>
      <p:sp>
        <p:nvSpPr>
          <p:cNvPr id="19" name="ZoneTexte 18"/>
          <p:cNvSpPr txBox="1"/>
          <p:nvPr/>
        </p:nvSpPr>
        <p:spPr>
          <a:xfrm>
            <a:off x="1850551" y="5382596"/>
            <a:ext cx="8163780" cy="594906"/>
          </a:xfrm>
          <a:prstGeom prst="rect">
            <a:avLst/>
          </a:prstGeom>
          <a:noFill/>
        </p:spPr>
        <p:txBody>
          <a:bodyPr wrap="square" rtlCol="0">
            <a:spAutoFit/>
          </a:bodyPr>
          <a:lstStyle/>
          <a:p>
            <a:pPr algn="ctr"/>
            <a:r>
              <a:rPr lang="fr-FR" sz="1633" b="1" dirty="0">
                <a:solidFill>
                  <a:srgbClr val="FFC000"/>
                </a:solidFill>
              </a:rPr>
              <a:t>64 % de la population de Seine-Saint-Denis est immigrée ou descendante d’immigrés de 2</a:t>
            </a:r>
            <a:r>
              <a:rPr lang="fr-FR" sz="1633" b="1" baseline="30000" dirty="0">
                <a:solidFill>
                  <a:srgbClr val="FFC000"/>
                </a:solidFill>
              </a:rPr>
              <a:t>e</a:t>
            </a:r>
            <a:r>
              <a:rPr lang="fr-FR" sz="1633" b="1" dirty="0">
                <a:solidFill>
                  <a:srgbClr val="FFC000"/>
                </a:solidFill>
              </a:rPr>
              <a:t> génération</a:t>
            </a:r>
          </a:p>
        </p:txBody>
      </p:sp>
      <p:sp>
        <p:nvSpPr>
          <p:cNvPr id="13" name="Rectangle à coins arrondis 12"/>
          <p:cNvSpPr/>
          <p:nvPr/>
        </p:nvSpPr>
        <p:spPr>
          <a:xfrm>
            <a:off x="5262805" y="3142578"/>
            <a:ext cx="378482" cy="306007"/>
          </a:xfrm>
          <a:prstGeom prst="wedgeRoundRectCallout">
            <a:avLst/>
          </a:prstGeom>
        </p:spPr>
        <p:style>
          <a:lnRef idx="2">
            <a:schemeClr val="accent6">
              <a:shade val="50000"/>
            </a:schemeClr>
          </a:lnRef>
          <a:fillRef idx="1">
            <a:schemeClr val="accent6"/>
          </a:fillRef>
          <a:effectRef idx="0">
            <a:schemeClr val="accent6"/>
          </a:effectRef>
          <a:fontRef idx="minor">
            <a:schemeClr val="lt1"/>
          </a:fontRef>
        </p:style>
        <p:txBody>
          <a:bodyPr lIns="0" tIns="0" rIns="0" bIns="0" rtlCol="0" anchor="ctr"/>
          <a:lstStyle/>
          <a:p>
            <a:pPr algn="ctr"/>
            <a:r>
              <a:rPr lang="fr-FR" sz="1089" b="1" dirty="0"/>
              <a:t>32 %</a:t>
            </a:r>
          </a:p>
        </p:txBody>
      </p:sp>
      <p:sp>
        <p:nvSpPr>
          <p:cNvPr id="14" name="Rectangle à coins arrondis 13"/>
          <p:cNvSpPr/>
          <p:nvPr/>
        </p:nvSpPr>
        <p:spPr>
          <a:xfrm>
            <a:off x="4765728" y="3458782"/>
            <a:ext cx="378482" cy="306007"/>
          </a:xfrm>
          <a:prstGeom prst="wedgeRoundRectCallout">
            <a:avLst/>
          </a:prstGeom>
        </p:spPr>
        <p:style>
          <a:lnRef idx="2">
            <a:schemeClr val="accent6">
              <a:shade val="50000"/>
            </a:schemeClr>
          </a:lnRef>
          <a:fillRef idx="1">
            <a:schemeClr val="accent6"/>
          </a:fillRef>
          <a:effectRef idx="0">
            <a:schemeClr val="accent6"/>
          </a:effectRef>
          <a:fontRef idx="minor">
            <a:schemeClr val="lt1"/>
          </a:fontRef>
        </p:style>
        <p:txBody>
          <a:bodyPr lIns="0" tIns="0" rIns="0" bIns="0" rtlCol="0" anchor="ctr"/>
          <a:lstStyle/>
          <a:p>
            <a:pPr algn="ctr"/>
            <a:r>
              <a:rPr lang="fr-FR" sz="1089" b="1" dirty="0"/>
              <a:t>20 %</a:t>
            </a:r>
          </a:p>
        </p:txBody>
      </p:sp>
      <p:sp>
        <p:nvSpPr>
          <p:cNvPr id="15" name="Rectangle à coins arrondis 14"/>
          <p:cNvSpPr/>
          <p:nvPr/>
        </p:nvSpPr>
        <p:spPr>
          <a:xfrm>
            <a:off x="9258528" y="3565394"/>
            <a:ext cx="378482" cy="306007"/>
          </a:xfrm>
          <a:prstGeom prst="wedgeRoundRectCallout">
            <a:avLst/>
          </a:prstGeom>
        </p:spPr>
        <p:style>
          <a:lnRef idx="2">
            <a:schemeClr val="accent6">
              <a:shade val="50000"/>
            </a:schemeClr>
          </a:lnRef>
          <a:fillRef idx="1">
            <a:schemeClr val="accent6"/>
          </a:fillRef>
          <a:effectRef idx="0">
            <a:schemeClr val="accent6"/>
          </a:effectRef>
          <a:fontRef idx="minor">
            <a:schemeClr val="lt1"/>
          </a:fontRef>
        </p:style>
        <p:txBody>
          <a:bodyPr lIns="0" tIns="0" rIns="0" bIns="0" rtlCol="0" anchor="ctr"/>
          <a:lstStyle/>
          <a:p>
            <a:pPr algn="ctr"/>
            <a:r>
              <a:rPr lang="fr-FR" sz="1089" b="1" dirty="0"/>
              <a:t>15 %</a:t>
            </a:r>
          </a:p>
        </p:txBody>
      </p:sp>
      <p:sp>
        <p:nvSpPr>
          <p:cNvPr id="20" name="Rectangle à coins arrondis 19"/>
          <p:cNvSpPr/>
          <p:nvPr/>
        </p:nvSpPr>
        <p:spPr>
          <a:xfrm>
            <a:off x="9813439" y="3259388"/>
            <a:ext cx="378482" cy="306007"/>
          </a:xfrm>
          <a:prstGeom prst="wedgeRoundRectCallout">
            <a:avLst/>
          </a:prstGeom>
        </p:spPr>
        <p:style>
          <a:lnRef idx="2">
            <a:schemeClr val="accent6">
              <a:shade val="50000"/>
            </a:schemeClr>
          </a:lnRef>
          <a:fillRef idx="1">
            <a:schemeClr val="accent6"/>
          </a:fillRef>
          <a:effectRef idx="0">
            <a:schemeClr val="accent6"/>
          </a:effectRef>
          <a:fontRef idx="minor">
            <a:schemeClr val="lt1"/>
          </a:fontRef>
        </p:style>
        <p:txBody>
          <a:bodyPr lIns="0" tIns="0" rIns="0" bIns="0" rtlCol="0" anchor="ctr"/>
          <a:lstStyle/>
          <a:p>
            <a:pPr algn="ctr"/>
            <a:r>
              <a:rPr lang="fr-FR" sz="1089" b="1" dirty="0"/>
              <a:t>32 %</a:t>
            </a:r>
          </a:p>
        </p:txBody>
      </p:sp>
    </p:spTree>
    <p:extLst>
      <p:ext uri="{BB962C8B-B14F-4D97-AF65-F5344CB8AC3E}">
        <p14:creationId xmlns:p14="http://schemas.microsoft.com/office/powerpoint/2010/main" val="2766392545"/>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19" grpId="0"/>
      <p:bldP spid="13" grpId="0" animBg="1"/>
      <p:bldP spid="14" grpId="0" animBg="1"/>
      <p:bldP spid="15" grpId="0" animBg="1"/>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4928162" y="3324629"/>
            <a:ext cx="5739838" cy="3190443"/>
          </a:xfrm>
          <a:prstGeom prst="rect">
            <a:avLst/>
          </a:prstGeom>
        </p:spPr>
      </p:pic>
      <p:pic>
        <p:nvPicPr>
          <p:cNvPr id="5" name="Image 4"/>
          <p:cNvPicPr>
            <a:picLocks noChangeAspect="1"/>
          </p:cNvPicPr>
          <p:nvPr/>
        </p:nvPicPr>
        <p:blipFill>
          <a:blip r:embed="rId3"/>
          <a:stretch>
            <a:fillRect/>
          </a:stretch>
        </p:blipFill>
        <p:spPr>
          <a:xfrm>
            <a:off x="1775521" y="411486"/>
            <a:ext cx="5240957" cy="2913143"/>
          </a:xfrm>
          <a:prstGeom prst="rect">
            <a:avLst/>
          </a:prstGeom>
        </p:spPr>
      </p:pic>
      <p:sp>
        <p:nvSpPr>
          <p:cNvPr id="6" name="ZoneTexte 5"/>
          <p:cNvSpPr txBox="1"/>
          <p:nvPr/>
        </p:nvSpPr>
        <p:spPr>
          <a:xfrm>
            <a:off x="1598015" y="3717032"/>
            <a:ext cx="3447181" cy="2308324"/>
          </a:xfrm>
          <a:prstGeom prst="rect">
            <a:avLst/>
          </a:prstGeom>
          <a:noFill/>
        </p:spPr>
        <p:txBody>
          <a:bodyPr wrap="square" rtlCol="0">
            <a:spAutoFit/>
          </a:bodyPr>
          <a:lstStyle/>
          <a:p>
            <a:r>
              <a:rPr lang="fr-FR" dirty="0"/>
              <a:t>2</a:t>
            </a:r>
            <a:r>
              <a:rPr lang="fr-FR" baseline="30000" dirty="0"/>
              <a:t>nde</a:t>
            </a:r>
            <a:r>
              <a:rPr lang="fr-FR" dirty="0"/>
              <a:t> génération non européenne</a:t>
            </a:r>
          </a:p>
          <a:p>
            <a:r>
              <a:rPr lang="fr-FR" dirty="0"/>
              <a:t>augmente de 16% en 1990 à 26,5% en 2015</a:t>
            </a:r>
          </a:p>
          <a:p>
            <a:endParaRPr lang="fr-FR" dirty="0"/>
          </a:p>
          <a:p>
            <a:r>
              <a:rPr lang="fr-FR" dirty="0"/>
              <a:t>L’essentiel de l’augmentation concerne des familles mixtes</a:t>
            </a:r>
          </a:p>
          <a:p>
            <a:r>
              <a:rPr lang="fr-FR" dirty="0"/>
              <a:t>(2/3 de la croissance de 10%)</a:t>
            </a:r>
          </a:p>
          <a:p>
            <a:endParaRPr lang="fr-FR" dirty="0"/>
          </a:p>
        </p:txBody>
      </p:sp>
      <p:sp>
        <p:nvSpPr>
          <p:cNvPr id="2" name="ZoneTexte 1"/>
          <p:cNvSpPr txBox="1"/>
          <p:nvPr/>
        </p:nvSpPr>
        <p:spPr>
          <a:xfrm>
            <a:off x="8174182" y="1219200"/>
            <a:ext cx="2344937" cy="369332"/>
          </a:xfrm>
          <a:prstGeom prst="rect">
            <a:avLst/>
          </a:prstGeom>
          <a:noFill/>
        </p:spPr>
        <p:txBody>
          <a:bodyPr wrap="none" rtlCol="0">
            <a:spAutoFit/>
          </a:bodyPr>
          <a:lstStyle/>
          <a:p>
            <a:r>
              <a:rPr lang="fr-FR" dirty="0" smtClean="0"/>
              <a:t>Cartes France Stratégie</a:t>
            </a:r>
            <a:endParaRPr lang="fr-FR" dirty="0"/>
          </a:p>
        </p:txBody>
      </p:sp>
    </p:spTree>
    <p:extLst>
      <p:ext uri="{BB962C8B-B14F-4D97-AF65-F5344CB8AC3E}">
        <p14:creationId xmlns:p14="http://schemas.microsoft.com/office/powerpoint/2010/main" val="37714646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896600" cy="1325563"/>
          </a:xfrm>
        </p:spPr>
        <p:txBody>
          <a:bodyPr>
            <a:normAutofit/>
          </a:bodyPr>
          <a:lstStyle/>
          <a:p>
            <a:r>
              <a:rPr lang="fr-FR" sz="3200" dirty="0" smtClean="0"/>
              <a:t>Proportion d’immigrés (25-24 ans) et de descendants d’immigrés (moins de 18 ans), Paris et petite couronne  en 2019 (</a:t>
            </a:r>
            <a:r>
              <a:rPr lang="fr-FR" sz="2200" dirty="0" smtClean="0"/>
              <a:t>Source </a:t>
            </a:r>
            <a:r>
              <a:rPr lang="fr-FR" sz="2200" dirty="0"/>
              <a:t>: RGP, Insee, France Stratégie) </a:t>
            </a:r>
          </a:p>
        </p:txBody>
      </p:sp>
      <p:graphicFrame>
        <p:nvGraphicFramePr>
          <p:cNvPr id="3" name="Graphique 2"/>
          <p:cNvGraphicFramePr>
            <a:graphicFrameLocks/>
          </p:cNvGraphicFramePr>
          <p:nvPr>
            <p:extLst/>
          </p:nvPr>
        </p:nvGraphicFramePr>
        <p:xfrm>
          <a:off x="2174240" y="1751012"/>
          <a:ext cx="8432799" cy="45583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04413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835602"/>
          </a:xfrm>
        </p:spPr>
        <p:txBody>
          <a:bodyPr>
            <a:normAutofit fontScale="90000"/>
          </a:bodyPr>
          <a:lstStyle/>
          <a:p>
            <a:r>
              <a:rPr lang="fr-FR" sz="3200" dirty="0" smtClean="0">
                <a:latin typeface="+mn-lt"/>
              </a:rPr>
              <a:t>Evolution de la population d’origine immigrée Paris et petite couronne, 1999-2019 </a:t>
            </a:r>
            <a:r>
              <a:rPr lang="fr-FR" sz="3200" dirty="0" smtClean="0"/>
              <a:t>(</a:t>
            </a:r>
            <a:r>
              <a:rPr lang="fr-FR" sz="2400" dirty="0" smtClean="0"/>
              <a:t>Source : RGP, Insee, France Stratégie) G1 25-54 ans, G2 moins de 18 ans</a:t>
            </a:r>
            <a:endParaRPr lang="fr-FR" sz="3200" dirty="0"/>
          </a:p>
        </p:txBody>
      </p:sp>
      <p:graphicFrame>
        <p:nvGraphicFramePr>
          <p:cNvPr id="4" name="Espace réservé du contenu 3"/>
          <p:cNvGraphicFramePr>
            <a:graphicFrameLocks noGrp="1"/>
          </p:cNvGraphicFramePr>
          <p:nvPr>
            <p:ph idx="1"/>
            <p:extLst/>
          </p:nvPr>
        </p:nvGraphicFramePr>
        <p:xfrm>
          <a:off x="838200" y="1597891"/>
          <a:ext cx="10515600" cy="45790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59052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199" y="365125"/>
            <a:ext cx="10808855" cy="1325563"/>
          </a:xfrm>
        </p:spPr>
        <p:txBody>
          <a:bodyPr>
            <a:normAutofit/>
          </a:bodyPr>
          <a:lstStyle/>
          <a:p>
            <a:r>
              <a:rPr lang="fr-FR" sz="3200" dirty="0">
                <a:latin typeface="+mn-lt"/>
              </a:rPr>
              <a:t>Ségrégation résidentielle : concentration </a:t>
            </a:r>
            <a:r>
              <a:rPr lang="fr-FR" sz="3200" dirty="0" smtClean="0">
                <a:latin typeface="+mn-lt"/>
              </a:rPr>
              <a:t>dans quartiers à </a:t>
            </a:r>
            <a:r>
              <a:rPr lang="fr-FR" sz="3200" dirty="0">
                <a:latin typeface="+mn-lt"/>
              </a:rPr>
              <a:t>fort chômage</a:t>
            </a:r>
          </a:p>
        </p:txBody>
      </p:sp>
      <p:graphicFrame>
        <p:nvGraphicFramePr>
          <p:cNvPr id="5" name="Espace réservé du contenu 4"/>
          <p:cNvGraphicFramePr>
            <a:graphicFrameLocks noGrp="1"/>
          </p:cNvGraphicFramePr>
          <p:nvPr>
            <p:ph idx="1"/>
            <p:extLst/>
          </p:nvPr>
        </p:nvGraphicFramePr>
        <p:xfrm>
          <a:off x="1981200" y="1600200"/>
          <a:ext cx="8229600" cy="4876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225910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idx="4294967295"/>
          </p:nvPr>
        </p:nvSpPr>
        <p:spPr>
          <a:xfrm>
            <a:off x="757382" y="188461"/>
            <a:ext cx="10335490" cy="857250"/>
          </a:xfrm>
        </p:spPr>
        <p:txBody>
          <a:bodyPr>
            <a:noAutofit/>
          </a:bodyPr>
          <a:lstStyle/>
          <a:p>
            <a:pPr>
              <a:defRPr/>
            </a:pPr>
            <a:r>
              <a:rPr lang="en-US" altLang="fr-FR" sz="3200" dirty="0" err="1">
                <a:latin typeface="+mn-lt"/>
                <a:cs typeface="Arial" pitchFamily="34" charset="0"/>
              </a:rPr>
              <a:t>Ségrégation</a:t>
            </a:r>
            <a:r>
              <a:rPr lang="en-US" altLang="fr-FR" sz="3200" dirty="0">
                <a:latin typeface="+mn-lt"/>
                <a:cs typeface="Arial" pitchFamily="34" charset="0"/>
              </a:rPr>
              <a:t> : concentration </a:t>
            </a:r>
            <a:r>
              <a:rPr lang="en-US" altLang="fr-FR" sz="3200" dirty="0" err="1">
                <a:latin typeface="+mn-lt"/>
                <a:cs typeface="Arial" pitchFamily="34" charset="0"/>
              </a:rPr>
              <a:t>dans</a:t>
            </a:r>
            <a:r>
              <a:rPr lang="en-US" altLang="fr-FR" sz="3200" dirty="0">
                <a:latin typeface="+mn-lt"/>
                <a:cs typeface="Arial" pitchFamily="34" charset="0"/>
              </a:rPr>
              <a:t> les quartiers </a:t>
            </a:r>
            <a:r>
              <a:rPr lang="en-US" altLang="fr-FR" sz="3200" dirty="0" err="1" smtClean="0">
                <a:latin typeface="+mn-lt"/>
                <a:cs typeface="Arial" pitchFamily="34" charset="0"/>
              </a:rPr>
              <a:t>défavorisés</a:t>
            </a:r>
            <a:r>
              <a:rPr lang="en-US" altLang="fr-FR" sz="3200" dirty="0" smtClean="0">
                <a:latin typeface="+mn-lt"/>
                <a:cs typeface="Arial" pitchFamily="34" charset="0"/>
              </a:rPr>
              <a:t> (TeO1)</a:t>
            </a:r>
            <a:endParaRPr lang="en-US" altLang="fr-FR" sz="3200" dirty="0">
              <a:latin typeface="+mn-lt"/>
              <a:cs typeface="Arial" pitchFamily="34" charset="0"/>
            </a:endParaRPr>
          </a:p>
        </p:txBody>
      </p:sp>
      <p:graphicFrame>
        <p:nvGraphicFramePr>
          <p:cNvPr id="4" name="Graphique 3"/>
          <p:cNvGraphicFramePr>
            <a:graphicFrameLocks/>
          </p:cNvGraphicFramePr>
          <p:nvPr>
            <p:extLst/>
          </p:nvPr>
        </p:nvGraphicFramePr>
        <p:xfrm>
          <a:off x="2669309" y="1045712"/>
          <a:ext cx="7961746" cy="569565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737409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title" idx="4294967295"/>
          </p:nvPr>
        </p:nvSpPr>
        <p:spPr>
          <a:xfrm>
            <a:off x="1524000" y="188913"/>
            <a:ext cx="8229600" cy="1143000"/>
          </a:xfrm>
        </p:spPr>
        <p:txBody>
          <a:bodyPr/>
          <a:lstStyle/>
          <a:p>
            <a:pPr>
              <a:defRPr/>
            </a:pPr>
            <a:r>
              <a:rPr lang="en-US" altLang="fr-FR" sz="2400" b="1" dirty="0" err="1"/>
              <a:t>Risques</a:t>
            </a:r>
            <a:r>
              <a:rPr lang="en-US" altLang="fr-FR" sz="2400" b="1" dirty="0"/>
              <a:t> </a:t>
            </a:r>
            <a:r>
              <a:rPr lang="en-US" altLang="fr-FR" sz="2400" b="1" dirty="0" err="1"/>
              <a:t>relatifs</a:t>
            </a:r>
            <a:r>
              <a:rPr lang="en-US" altLang="fr-FR" sz="2400" b="1" dirty="0"/>
              <a:t> de vivre </a:t>
            </a:r>
            <a:r>
              <a:rPr lang="en-US" altLang="fr-FR" sz="2400" b="1" dirty="0" err="1"/>
              <a:t>dans</a:t>
            </a:r>
            <a:r>
              <a:rPr lang="en-US" altLang="fr-FR" sz="2400" b="1" dirty="0"/>
              <a:t> un quartier  </a:t>
            </a:r>
            <a:r>
              <a:rPr lang="en-US" altLang="fr-FR" sz="2400" b="1" dirty="0" err="1"/>
              <a:t>défavorisé</a:t>
            </a:r>
            <a:r>
              <a:rPr lang="en-US" altLang="fr-FR" sz="2000" b="1" dirty="0"/>
              <a:t/>
            </a:r>
            <a:br>
              <a:rPr lang="en-US" altLang="fr-FR" sz="2000" b="1" dirty="0"/>
            </a:br>
            <a:r>
              <a:rPr lang="en-US" altLang="fr-FR" sz="2000" b="1" dirty="0">
                <a:latin typeface="+mn-lt"/>
              </a:rPr>
              <a:t>Odds Ratio, </a:t>
            </a:r>
            <a:r>
              <a:rPr lang="en-US" altLang="fr-FR" sz="2000" b="1" dirty="0" err="1">
                <a:latin typeface="+mn-lt"/>
              </a:rPr>
              <a:t>controle</a:t>
            </a:r>
            <a:r>
              <a:rPr lang="en-US" altLang="fr-FR" sz="2000" b="1" dirty="0">
                <a:latin typeface="+mn-lt"/>
              </a:rPr>
              <a:t> par </a:t>
            </a:r>
            <a:r>
              <a:rPr lang="en-US" altLang="fr-FR" sz="2000" b="1" dirty="0" err="1">
                <a:latin typeface="+mn-lt"/>
              </a:rPr>
              <a:t>sexe</a:t>
            </a:r>
            <a:r>
              <a:rPr lang="en-US" altLang="fr-FR" sz="2000" b="1" dirty="0">
                <a:latin typeface="+mn-lt"/>
              </a:rPr>
              <a:t>, age, education, pcs, </a:t>
            </a:r>
            <a:r>
              <a:rPr lang="en-US" altLang="fr-FR" sz="2000" b="1" dirty="0" err="1">
                <a:latin typeface="+mn-lt"/>
              </a:rPr>
              <a:t>taille</a:t>
            </a:r>
            <a:r>
              <a:rPr lang="en-US" altLang="fr-FR" sz="2000" b="1" dirty="0">
                <a:latin typeface="+mn-lt"/>
              </a:rPr>
              <a:t> </a:t>
            </a:r>
            <a:r>
              <a:rPr lang="en-US" altLang="fr-FR" sz="2000" b="1" dirty="0" err="1">
                <a:latin typeface="+mn-lt"/>
              </a:rPr>
              <a:t>unité</a:t>
            </a:r>
            <a:r>
              <a:rPr lang="en-US" altLang="fr-FR" sz="2000" b="1" dirty="0">
                <a:latin typeface="+mn-lt"/>
              </a:rPr>
              <a:t> </a:t>
            </a:r>
            <a:r>
              <a:rPr lang="en-US" altLang="fr-FR" sz="2000" b="1" dirty="0" err="1">
                <a:latin typeface="+mn-lt"/>
              </a:rPr>
              <a:t>urbaine</a:t>
            </a:r>
            <a:r>
              <a:rPr lang="en-US" altLang="fr-FR" sz="2000" b="1" dirty="0">
                <a:latin typeface="+mn-lt"/>
              </a:rPr>
              <a:t> et </a:t>
            </a:r>
            <a:r>
              <a:rPr lang="en-US" altLang="fr-FR" sz="2000" b="1" dirty="0" err="1">
                <a:latin typeface="+mn-lt"/>
              </a:rPr>
              <a:t>origines</a:t>
            </a:r>
            <a:r>
              <a:rPr lang="en-US" altLang="fr-FR" sz="2000" b="1" dirty="0">
                <a:latin typeface="+mn-lt"/>
              </a:rPr>
              <a:t> </a:t>
            </a:r>
            <a:r>
              <a:rPr lang="en-US" altLang="fr-FR" sz="2000" b="1" dirty="0" err="1">
                <a:latin typeface="+mn-lt"/>
              </a:rPr>
              <a:t>sociales</a:t>
            </a:r>
            <a:endParaRPr lang="en-US" altLang="fr-FR" sz="2000" b="1" dirty="0">
              <a:latin typeface="+mn-lt"/>
            </a:endParaRPr>
          </a:p>
        </p:txBody>
      </p:sp>
      <p:graphicFrame>
        <p:nvGraphicFramePr>
          <p:cNvPr id="44035" name="Objet 1"/>
          <p:cNvGraphicFramePr>
            <a:graphicFrameLocks noChangeAspect="1"/>
          </p:cNvGraphicFramePr>
          <p:nvPr/>
        </p:nvGraphicFramePr>
        <p:xfrm>
          <a:off x="3216275" y="1412876"/>
          <a:ext cx="6927850" cy="5218113"/>
        </p:xfrm>
        <a:graphic>
          <a:graphicData uri="http://schemas.openxmlformats.org/presentationml/2006/ole">
            <mc:AlternateContent xmlns:mc="http://schemas.openxmlformats.org/markup-compatibility/2006">
              <mc:Choice xmlns:v="urn:schemas-microsoft-com:vml" Requires="v">
                <p:oleObj spid="_x0000_s2053" name="Graphique" r:id="rId3" imgW="5791200" imgH="4362450" progId="Excel.Chart.8">
                  <p:embed/>
                </p:oleObj>
              </mc:Choice>
              <mc:Fallback>
                <p:oleObj name="Graphique" r:id="rId3" imgW="5791200" imgH="4362450" progId="Excel.Chart.8">
                  <p:embed/>
                  <p:pic>
                    <p:nvPicPr>
                      <p:cNvPr id="44035" name="Obje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275" y="1412876"/>
                        <a:ext cx="6927850" cy="521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406610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dirty="0" smtClean="0">
                <a:latin typeface="+mn-lt"/>
              </a:rPr>
              <a:t>Perspectives sur la concentration résidentielle des minorités</a:t>
            </a:r>
            <a:endParaRPr lang="fr-FR" sz="3200" dirty="0">
              <a:latin typeface="+mn-lt"/>
            </a:endParaRPr>
          </a:p>
        </p:txBody>
      </p:sp>
      <p:sp>
        <p:nvSpPr>
          <p:cNvPr id="3" name="Espace réservé du contenu 2"/>
          <p:cNvSpPr>
            <a:spLocks noGrp="1"/>
          </p:cNvSpPr>
          <p:nvPr>
            <p:ph idx="1"/>
          </p:nvPr>
        </p:nvSpPr>
        <p:spPr>
          <a:xfrm>
            <a:off x="838200" y="1825625"/>
            <a:ext cx="10744200" cy="4704484"/>
          </a:xfrm>
        </p:spPr>
        <p:txBody>
          <a:bodyPr>
            <a:normAutofit/>
          </a:bodyPr>
          <a:lstStyle/>
          <a:p>
            <a:r>
              <a:rPr lang="fr-FR" sz="2400" dirty="0" smtClean="0"/>
              <a:t>Une structure ségrégative très stable en dépit des politiques de rénovation urbaine et de déségrégation (notes France </a:t>
            </a:r>
            <a:r>
              <a:rPr lang="fr-FR" sz="2400" dirty="0" smtClean="0"/>
              <a:t>Stratégie </a:t>
            </a:r>
            <a:r>
              <a:rPr lang="fr-FR" sz="2400" dirty="0" smtClean="0"/>
              <a:t>Cusset et al, 2020-2024)</a:t>
            </a:r>
          </a:p>
          <a:p>
            <a:r>
              <a:rPr lang="fr-FR" sz="2400" dirty="0" smtClean="0"/>
              <a:t>Une dynamique de « </a:t>
            </a:r>
            <a:r>
              <a:rPr lang="fr-FR" sz="2400" dirty="0" err="1" smtClean="0"/>
              <a:t>pilling</a:t>
            </a:r>
            <a:r>
              <a:rPr lang="fr-FR" sz="2400" dirty="0" smtClean="0"/>
              <a:t> up » :</a:t>
            </a:r>
          </a:p>
          <a:p>
            <a:pPr lvl="1"/>
            <a:r>
              <a:rPr lang="fr-FR" sz="2200" dirty="0" smtClean="0"/>
              <a:t>Des flux d’immigration probablement de niveaux similaires à moyen terme qui se répartiront dans des zones urbaines déjà concentrées </a:t>
            </a:r>
          </a:p>
          <a:p>
            <a:pPr lvl="1"/>
            <a:r>
              <a:rPr lang="fr-FR" sz="2200" dirty="0" smtClean="0"/>
              <a:t>Des descendants d’immigrés plus nombreux en âge de </a:t>
            </a:r>
            <a:r>
              <a:rPr lang="fr-FR" sz="2200" dirty="0" err="1" smtClean="0"/>
              <a:t>décohabiter</a:t>
            </a:r>
            <a:r>
              <a:rPr lang="fr-FR" sz="2200" dirty="0" smtClean="0"/>
              <a:t> et qui vont reproduire en partie les mêmes localisation</a:t>
            </a:r>
          </a:p>
          <a:p>
            <a:r>
              <a:rPr lang="fr-FR" sz="2400" dirty="0" smtClean="0"/>
              <a:t>Une concentration dans le logement social des familles d’origine maghrébine et subsaharienne qui se reproduit des immigrés aux descendants d’immigrés</a:t>
            </a:r>
            <a:endParaRPr lang="fr-FR" sz="2400" dirty="0"/>
          </a:p>
        </p:txBody>
      </p:sp>
    </p:spTree>
    <p:extLst>
      <p:ext uri="{BB962C8B-B14F-4D97-AF65-F5344CB8AC3E}">
        <p14:creationId xmlns:p14="http://schemas.microsoft.com/office/powerpoint/2010/main" val="37659967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67510" y="198436"/>
            <a:ext cx="10515600" cy="1325563"/>
          </a:xfrm>
        </p:spPr>
        <p:txBody>
          <a:bodyPr>
            <a:normAutofit fontScale="90000"/>
          </a:bodyPr>
          <a:lstStyle/>
          <a:p>
            <a:r>
              <a:rPr lang="fr-FR" sz="3200" dirty="0" smtClean="0">
                <a:latin typeface="+mn-lt"/>
              </a:rPr>
              <a:t>Hybridation et entrelacement des générations : place de l’immigration dans les familles</a:t>
            </a:r>
            <a:br>
              <a:rPr lang="fr-FR" sz="3200" dirty="0" smtClean="0">
                <a:latin typeface="+mn-lt"/>
              </a:rPr>
            </a:br>
            <a:r>
              <a:rPr lang="fr-FR" sz="2400" dirty="0" smtClean="0">
                <a:latin typeface="+mn-lt"/>
              </a:rPr>
              <a:t>41% </a:t>
            </a:r>
            <a:r>
              <a:rPr lang="fr-FR" sz="2400" dirty="0" smtClean="0">
                <a:latin typeface="+mn-lt"/>
              </a:rPr>
              <a:t>de la population de 18 à 59 ans en France ont un lien direct, par ascendance ou par union avec l’immigration</a:t>
            </a:r>
            <a:endParaRPr lang="fr-FR" sz="2400" dirty="0">
              <a:latin typeface="+mn-lt"/>
            </a:endParaRPr>
          </a:p>
        </p:txBody>
      </p:sp>
      <p:graphicFrame>
        <p:nvGraphicFramePr>
          <p:cNvPr id="8" name="Espace réservé du contenu 7"/>
          <p:cNvGraphicFramePr>
            <a:graphicFrameLocks noGrp="1"/>
          </p:cNvGraphicFramePr>
          <p:nvPr>
            <p:ph idx="1"/>
            <p:extLst/>
          </p:nvPr>
        </p:nvGraphicFramePr>
        <p:xfrm>
          <a:off x="1041400" y="1674812"/>
          <a:ext cx="8967138" cy="4007353"/>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1041399" y="5904453"/>
            <a:ext cx="10808855" cy="584775"/>
          </a:xfrm>
          <a:prstGeom prst="rect">
            <a:avLst/>
          </a:prstGeom>
        </p:spPr>
        <p:txBody>
          <a:bodyPr wrap="square">
            <a:spAutoFit/>
          </a:bodyPr>
          <a:lstStyle/>
          <a:p>
            <a:r>
              <a:rPr lang="fr-FR" sz="3200" dirty="0"/>
              <a:t>Le grand remplacement est un grand </a:t>
            </a:r>
            <a:r>
              <a:rPr lang="fr-FR" sz="3200" dirty="0" smtClean="0"/>
              <a:t>élargissement</a:t>
            </a:r>
            <a:endParaRPr lang="fr-FR" sz="3200" dirty="0"/>
          </a:p>
        </p:txBody>
      </p:sp>
    </p:spTree>
    <p:extLst>
      <p:ext uri="{BB962C8B-B14F-4D97-AF65-F5344CB8AC3E}">
        <p14:creationId xmlns:p14="http://schemas.microsoft.com/office/powerpoint/2010/main" val="3204581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831850" y="1709739"/>
            <a:ext cx="10515600" cy="1753898"/>
          </a:xfrm>
        </p:spPr>
        <p:txBody>
          <a:bodyPr>
            <a:normAutofit/>
          </a:bodyPr>
          <a:lstStyle/>
          <a:p>
            <a:pPr algn="ctr"/>
            <a:r>
              <a:rPr lang="fr-FR" sz="4000" dirty="0" smtClean="0"/>
              <a:t>Trajectoires et positions</a:t>
            </a:r>
            <a:endParaRPr lang="fr-FR" sz="4000" dirty="0"/>
          </a:p>
        </p:txBody>
      </p:sp>
    </p:spTree>
    <p:extLst>
      <p:ext uri="{BB962C8B-B14F-4D97-AF65-F5344CB8AC3E}">
        <p14:creationId xmlns:p14="http://schemas.microsoft.com/office/powerpoint/2010/main" val="42398397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fr-FR" sz="3200" dirty="0" smtClean="0"/>
              <a:t>Progression du taux de diplômés du supérieur </a:t>
            </a:r>
            <a:br>
              <a:rPr lang="fr-FR" sz="3200" dirty="0" smtClean="0"/>
            </a:br>
            <a:r>
              <a:rPr lang="fr-FR" sz="2400" dirty="0" smtClean="0"/>
              <a:t>(TeO2, source: Beauchemin, </a:t>
            </a:r>
            <a:r>
              <a:rPr lang="fr-FR" sz="2400" dirty="0" err="1" smtClean="0"/>
              <a:t>Ichou</a:t>
            </a:r>
            <a:r>
              <a:rPr lang="fr-FR" sz="2400" dirty="0" smtClean="0"/>
              <a:t>, Simon, </a:t>
            </a:r>
            <a:r>
              <a:rPr lang="fr-FR" sz="2400" i="1" dirty="0" smtClean="0"/>
              <a:t>Population &amp; Sociétés</a:t>
            </a:r>
            <a:r>
              <a:rPr lang="fr-FR" sz="2400" dirty="0" smtClean="0"/>
              <a:t>, 602, 2022)</a:t>
            </a:r>
            <a:endParaRPr lang="fr-FR" sz="2400" dirty="0"/>
          </a:p>
        </p:txBody>
      </p:sp>
      <p:graphicFrame>
        <p:nvGraphicFramePr>
          <p:cNvPr id="5" name="Graphique 4"/>
          <p:cNvGraphicFramePr/>
          <p:nvPr>
            <p:extLst/>
          </p:nvPr>
        </p:nvGraphicFramePr>
        <p:xfrm>
          <a:off x="480882" y="1863020"/>
          <a:ext cx="7750867" cy="4743102"/>
        </p:xfrm>
        <a:graphic>
          <a:graphicData uri="http://schemas.openxmlformats.org/drawingml/2006/chart">
            <c:chart xmlns:c="http://schemas.openxmlformats.org/drawingml/2006/chart" xmlns:r="http://schemas.openxmlformats.org/officeDocument/2006/relationships" r:id="rId2"/>
          </a:graphicData>
        </a:graphic>
      </p:graphicFrame>
      <p:sp>
        <p:nvSpPr>
          <p:cNvPr id="7" name="Espace réservé du contenu 2"/>
          <p:cNvSpPr txBox="1">
            <a:spLocks/>
          </p:cNvSpPr>
          <p:nvPr/>
        </p:nvSpPr>
        <p:spPr>
          <a:xfrm>
            <a:off x="7998691" y="2100297"/>
            <a:ext cx="4304146" cy="41527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smtClean="0">
                <a:solidFill>
                  <a:srgbClr val="00B0F0"/>
                </a:solidFill>
                <a:latin typeface="Liberation Serif"/>
              </a:rPr>
              <a:t>72% </a:t>
            </a:r>
            <a:r>
              <a:rPr lang="fr-FR" sz="2400" dirty="0" smtClean="0">
                <a:latin typeface="Liberation Serif"/>
              </a:rPr>
              <a:t>des enfants d’immigrés ont un diplôme supérieur à celui de leurs parents</a:t>
            </a:r>
          </a:p>
          <a:p>
            <a:endParaRPr lang="fr-FR" sz="2400" dirty="0" smtClean="0">
              <a:latin typeface="Liberation Serif"/>
            </a:endParaRPr>
          </a:p>
          <a:p>
            <a:r>
              <a:rPr lang="fr-FR" sz="2400" dirty="0" smtClean="0">
                <a:solidFill>
                  <a:srgbClr val="00B0F0"/>
                </a:solidFill>
                <a:latin typeface="Liberation Serif"/>
              </a:rPr>
              <a:t> 55 à 57% </a:t>
            </a:r>
            <a:r>
              <a:rPr lang="fr-FR" sz="2400" dirty="0" smtClean="0">
                <a:latin typeface="Liberation Serif"/>
              </a:rPr>
              <a:t>dans les autres groupes</a:t>
            </a:r>
            <a:endParaRPr lang="fr-FR" sz="2400" dirty="0">
              <a:latin typeface="Liberation Serif"/>
            </a:endParaRPr>
          </a:p>
        </p:txBody>
      </p:sp>
    </p:spTree>
    <p:extLst>
      <p:ext uri="{BB962C8B-B14F-4D97-AF65-F5344CB8AC3E}">
        <p14:creationId xmlns:p14="http://schemas.microsoft.com/office/powerpoint/2010/main" val="23209175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dirty="0" smtClean="0"/>
              <a:t>Progression du taux de diplômés du supérieur par origine</a:t>
            </a:r>
            <a:br>
              <a:rPr lang="fr-FR" sz="3600" dirty="0" smtClean="0"/>
            </a:br>
            <a:r>
              <a:rPr lang="fr-FR" sz="2700" dirty="0" smtClean="0"/>
              <a:t>(TeO2, source: Beauchemin, </a:t>
            </a:r>
            <a:r>
              <a:rPr lang="fr-FR" sz="2700" dirty="0" err="1" smtClean="0"/>
              <a:t>Ichou</a:t>
            </a:r>
            <a:r>
              <a:rPr lang="fr-FR" sz="2700" dirty="0" smtClean="0"/>
              <a:t>, Simon, </a:t>
            </a:r>
            <a:r>
              <a:rPr lang="fr-FR" sz="2700" i="1" dirty="0" smtClean="0"/>
              <a:t>Population &amp; Sociétés</a:t>
            </a:r>
            <a:r>
              <a:rPr lang="fr-FR" sz="2700" dirty="0" smtClean="0"/>
              <a:t>, 602, 2022)</a:t>
            </a:r>
            <a:endParaRPr lang="fr-FR" sz="2700" dirty="0"/>
          </a:p>
        </p:txBody>
      </p:sp>
      <p:graphicFrame>
        <p:nvGraphicFramePr>
          <p:cNvPr id="3" name="Graphique 2"/>
          <p:cNvGraphicFramePr>
            <a:graphicFrameLocks/>
          </p:cNvGraphicFramePr>
          <p:nvPr>
            <p:extLst/>
          </p:nvPr>
        </p:nvGraphicFramePr>
        <p:xfrm>
          <a:off x="2049734" y="1829233"/>
          <a:ext cx="7306702" cy="475629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72725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dirty="0" smtClean="0"/>
              <a:t>Une mobilité ascendante éducative, mais un rendement plus faible sur le marché de l’emploi</a:t>
            </a:r>
            <a:endParaRPr lang="fr-FR" sz="3200" dirty="0"/>
          </a:p>
        </p:txBody>
      </p:sp>
      <p:sp>
        <p:nvSpPr>
          <p:cNvPr id="3" name="Espace réservé du contenu 2"/>
          <p:cNvSpPr txBox="1">
            <a:spLocks/>
          </p:cNvSpPr>
          <p:nvPr/>
        </p:nvSpPr>
        <p:spPr>
          <a:xfrm>
            <a:off x="609561" y="1510880"/>
            <a:ext cx="10971684" cy="506656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fr-FR" sz="2400" dirty="0" smtClean="0">
                <a:latin typeface="Liberation Serif"/>
              </a:rPr>
              <a:t>Part des diplômés du supérieur qui accèdent aux professions intermédiaires ou supérieures  </a:t>
            </a:r>
          </a:p>
          <a:p>
            <a:pPr marL="1081088" lvl="1" indent="-363538">
              <a:lnSpc>
                <a:spcPct val="110000"/>
              </a:lnSpc>
            </a:pPr>
            <a:r>
              <a:rPr lang="fr-FR" dirty="0" smtClean="0">
                <a:solidFill>
                  <a:srgbClr val="00B0F0"/>
                </a:solidFill>
                <a:latin typeface="Liberation Serif"/>
              </a:rPr>
              <a:t>77 % </a:t>
            </a:r>
            <a:r>
              <a:rPr lang="fr-FR" dirty="0" smtClean="0">
                <a:latin typeface="Liberation Serif"/>
              </a:rPr>
              <a:t>pour les personnes sans ascendances migratoires</a:t>
            </a:r>
          </a:p>
          <a:p>
            <a:pPr marL="1081088" lvl="1" indent="-363538">
              <a:lnSpc>
                <a:spcPct val="110000"/>
              </a:lnSpc>
            </a:pPr>
            <a:r>
              <a:rPr lang="fr-FR" dirty="0" smtClean="0">
                <a:solidFill>
                  <a:srgbClr val="00B0F0"/>
                </a:solidFill>
                <a:latin typeface="Liberation Serif"/>
              </a:rPr>
              <a:t>78%</a:t>
            </a:r>
            <a:r>
              <a:rPr lang="fr-FR" dirty="0" smtClean="0">
                <a:latin typeface="Liberation Serif"/>
              </a:rPr>
              <a:t> pour les descendants d’Européens du Sud</a:t>
            </a:r>
          </a:p>
          <a:p>
            <a:pPr marL="1081088" lvl="1" indent="-363538">
              <a:lnSpc>
                <a:spcPct val="110000"/>
              </a:lnSpc>
            </a:pPr>
            <a:r>
              <a:rPr lang="fr-FR" dirty="0" smtClean="0">
                <a:solidFill>
                  <a:srgbClr val="00B0F0"/>
                </a:solidFill>
                <a:latin typeface="Liberation Serif"/>
              </a:rPr>
              <a:t>75 % </a:t>
            </a:r>
            <a:r>
              <a:rPr lang="fr-FR" dirty="0" smtClean="0">
                <a:latin typeface="Liberation Serif"/>
              </a:rPr>
              <a:t>pour les petits-enfants d’immigrés européens</a:t>
            </a:r>
          </a:p>
          <a:p>
            <a:pPr>
              <a:lnSpc>
                <a:spcPct val="110000"/>
              </a:lnSpc>
            </a:pPr>
            <a:r>
              <a:rPr lang="fr-FR" sz="2400" dirty="0" smtClean="0">
                <a:latin typeface="Liberation Serif"/>
              </a:rPr>
              <a:t>Nettement moins pour les diplômés du supérieur nés d’un ou deux parents d’origine extra-européenne </a:t>
            </a:r>
            <a:r>
              <a:rPr lang="fr-FR" dirty="0" smtClean="0">
                <a:latin typeface="Liberation Serif"/>
              </a:rPr>
              <a:t>:</a:t>
            </a:r>
          </a:p>
          <a:p>
            <a:pPr marL="1081088" lvl="1" indent="-363538">
              <a:lnSpc>
                <a:spcPct val="110000"/>
              </a:lnSpc>
            </a:pPr>
            <a:r>
              <a:rPr lang="fr-FR" dirty="0" smtClean="0">
                <a:solidFill>
                  <a:srgbClr val="00B0F0"/>
                </a:solidFill>
                <a:latin typeface="Liberation Serif"/>
              </a:rPr>
              <a:t>68 % </a:t>
            </a:r>
            <a:r>
              <a:rPr lang="fr-FR" dirty="0" smtClean="0">
                <a:latin typeface="Liberation Serif"/>
              </a:rPr>
              <a:t>pour les descendants d’immigrés du Maghreb et d’Asie </a:t>
            </a:r>
          </a:p>
          <a:p>
            <a:pPr marL="1081088" lvl="1" indent="-363538">
              <a:lnSpc>
                <a:spcPct val="110000"/>
              </a:lnSpc>
            </a:pPr>
            <a:r>
              <a:rPr lang="fr-FR" dirty="0" smtClean="0">
                <a:solidFill>
                  <a:srgbClr val="00B0F0"/>
                </a:solidFill>
                <a:latin typeface="Liberation Serif"/>
              </a:rPr>
              <a:t>70 %</a:t>
            </a:r>
            <a:r>
              <a:rPr lang="fr-FR" dirty="0" smtClean="0">
                <a:latin typeface="Liberation Serif"/>
              </a:rPr>
              <a:t> pour ceux d’Afrique</a:t>
            </a:r>
            <a:r>
              <a:rPr lang="fr-FR" dirty="0">
                <a:latin typeface="Liberation Serif"/>
              </a:rPr>
              <a:t> </a:t>
            </a:r>
            <a:r>
              <a:rPr lang="fr-FR" dirty="0" smtClean="0">
                <a:latin typeface="Liberation Serif"/>
              </a:rPr>
              <a:t>subsaharienne </a:t>
            </a:r>
            <a:endParaRPr lang="fr-FR" dirty="0">
              <a:latin typeface="Liberation Serif"/>
            </a:endParaRPr>
          </a:p>
        </p:txBody>
      </p:sp>
    </p:spTree>
    <p:extLst>
      <p:ext uri="{BB962C8B-B14F-4D97-AF65-F5344CB8AC3E}">
        <p14:creationId xmlns:p14="http://schemas.microsoft.com/office/powerpoint/2010/main" val="4139015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512330"/>
          </a:xfrm>
        </p:spPr>
        <p:txBody>
          <a:bodyPr>
            <a:noAutofit/>
          </a:bodyPr>
          <a:lstStyle/>
          <a:p>
            <a:r>
              <a:rPr lang="fr-FR" sz="3200" dirty="0" smtClean="0">
                <a:latin typeface="+mn-lt"/>
              </a:rPr>
              <a:t>Taux de chômage par génération et origine (TeO2)</a:t>
            </a:r>
            <a:endParaRPr lang="fr-FR" sz="3200" dirty="0">
              <a:latin typeface="+mn-lt"/>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579589177"/>
              </p:ext>
            </p:extLst>
          </p:nvPr>
        </p:nvGraphicFramePr>
        <p:xfrm>
          <a:off x="637310" y="1108364"/>
          <a:ext cx="10612582" cy="574963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41234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831850" y="1709738"/>
            <a:ext cx="10515600" cy="1467571"/>
          </a:xfrm>
        </p:spPr>
        <p:txBody>
          <a:bodyPr>
            <a:normAutofit/>
          </a:bodyPr>
          <a:lstStyle/>
          <a:p>
            <a:pPr algn="ctr"/>
            <a:r>
              <a:rPr lang="fr-FR" sz="4400" dirty="0" smtClean="0"/>
              <a:t>Incorporation culturelle</a:t>
            </a:r>
            <a:endParaRPr lang="fr-FR" sz="4400" dirty="0"/>
          </a:p>
        </p:txBody>
      </p:sp>
      <p:sp>
        <p:nvSpPr>
          <p:cNvPr id="5" name="Espace réservé du texte 4"/>
          <p:cNvSpPr>
            <a:spLocks noGrp="1"/>
          </p:cNvSpPr>
          <p:nvPr>
            <p:ph type="body" idx="1"/>
          </p:nvPr>
        </p:nvSpPr>
        <p:spPr/>
        <p:txBody>
          <a:bodyPr/>
          <a:lstStyle/>
          <a:p>
            <a:endParaRPr lang="fr-FR"/>
          </a:p>
        </p:txBody>
      </p:sp>
    </p:spTree>
    <p:extLst>
      <p:ext uri="{BB962C8B-B14F-4D97-AF65-F5344CB8AC3E}">
        <p14:creationId xmlns:p14="http://schemas.microsoft.com/office/powerpoint/2010/main" val="33085382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38200" y="-115166"/>
            <a:ext cx="10515600" cy="1325563"/>
          </a:xfrm>
        </p:spPr>
        <p:txBody>
          <a:bodyPr>
            <a:normAutofit/>
          </a:bodyPr>
          <a:lstStyle/>
          <a:p>
            <a:pPr>
              <a:defRPr/>
            </a:pPr>
            <a:r>
              <a:rPr lang="fr-FR" dirty="0" smtClean="0"/>
              <a:t>Langue(s) parlée(s) pendant l’enfance</a:t>
            </a:r>
            <a:endParaRPr lang="fr-FR" dirty="0"/>
          </a:p>
        </p:txBody>
      </p:sp>
      <p:graphicFrame>
        <p:nvGraphicFramePr>
          <p:cNvPr id="6" name="Espace réservé du contenu 6"/>
          <p:cNvGraphicFramePr>
            <a:graphicFrameLocks noGrp="1"/>
          </p:cNvGraphicFramePr>
          <p:nvPr>
            <p:ph idx="1"/>
          </p:nvPr>
        </p:nvGraphicFramePr>
        <p:xfrm>
          <a:off x="1981200" y="1600200"/>
          <a:ext cx="8229600" cy="4876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337459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992313" y="404813"/>
            <a:ext cx="8229600" cy="431800"/>
          </a:xfrm>
        </p:spPr>
        <p:txBody>
          <a:bodyPr>
            <a:noAutofit/>
          </a:bodyPr>
          <a:lstStyle/>
          <a:p>
            <a:pPr>
              <a:defRPr/>
            </a:pPr>
            <a:r>
              <a:rPr lang="fr-FR" sz="3600" dirty="0">
                <a:latin typeface="+mn-lt"/>
              </a:rPr>
              <a:t>Ouverture des relations sociales</a:t>
            </a:r>
          </a:p>
        </p:txBody>
      </p:sp>
      <p:sp>
        <p:nvSpPr>
          <p:cNvPr id="54275" name="Espace réservé du texte 5"/>
          <p:cNvSpPr>
            <a:spLocks noGrp="1"/>
          </p:cNvSpPr>
          <p:nvPr>
            <p:ph type="body" sz="half" idx="4294967295"/>
          </p:nvPr>
        </p:nvSpPr>
        <p:spPr>
          <a:xfrm>
            <a:off x="2063750" y="981076"/>
            <a:ext cx="8135938" cy="804863"/>
          </a:xfrm>
        </p:spPr>
        <p:txBody>
          <a:bodyPr/>
          <a:lstStyle/>
          <a:p>
            <a:pPr marL="0" indent="0" algn="ctr">
              <a:buNone/>
            </a:pPr>
            <a:r>
              <a:rPr lang="fr-FR" altLang="fr-FR" sz="2000"/>
              <a:t>Proportion de personnes déclarant que la moitié ou plus de leurs amis sont d’une autre origine qu’elles, par origine</a:t>
            </a:r>
          </a:p>
          <a:p>
            <a:pPr marL="0" indent="0" algn="ctr">
              <a:buNone/>
            </a:pPr>
            <a:endParaRPr lang="fr-FR" altLang="fr-FR" sz="2000"/>
          </a:p>
        </p:txBody>
      </p:sp>
      <p:graphicFrame>
        <p:nvGraphicFramePr>
          <p:cNvPr id="7" name="Espace réservé du contenu 6"/>
          <p:cNvGraphicFramePr>
            <a:graphicFrameLocks noGrp="1"/>
          </p:cNvGraphicFramePr>
          <p:nvPr>
            <p:ph idx="1"/>
            <p:extLst>
              <p:ext uri="{D42A27DB-BD31-4B8C-83A1-F6EECF244321}">
                <p14:modId xmlns:p14="http://schemas.microsoft.com/office/powerpoint/2010/main" val="1929180156"/>
              </p:ext>
            </p:extLst>
          </p:nvPr>
        </p:nvGraphicFramePr>
        <p:xfrm>
          <a:off x="1124527" y="1677842"/>
          <a:ext cx="9192491" cy="489844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115375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7"/>
          <p:cNvSpPr>
            <a:spLocks noGrp="1"/>
          </p:cNvSpPr>
          <p:nvPr>
            <p:ph/>
          </p:nvPr>
        </p:nvSpPr>
        <p:spPr>
          <a:xfrm>
            <a:off x="8395363" y="1386773"/>
            <a:ext cx="2874697" cy="3933345"/>
          </a:xfrm>
        </p:spPr>
        <p:txBody>
          <a:bodyPr>
            <a:normAutofit/>
          </a:bodyPr>
          <a:lstStyle/>
          <a:p>
            <a:r>
              <a:rPr lang="fr-FR" sz="2000" dirty="0">
                <a:latin typeface="+mn-lt"/>
              </a:rPr>
              <a:t>Les personnes sans religion ont augmenté de 8% depuis 11 ans</a:t>
            </a:r>
          </a:p>
          <a:p>
            <a:r>
              <a:rPr lang="fr-FR" sz="2000" dirty="0">
                <a:latin typeface="+mn-lt"/>
              </a:rPr>
              <a:t>  Le catholicisme reste la religion majoritaire, mais continue à perdre des fidèles</a:t>
            </a:r>
          </a:p>
          <a:p>
            <a:r>
              <a:rPr lang="fr-FR" sz="2000" dirty="0">
                <a:latin typeface="+mn-lt"/>
              </a:rPr>
              <a:t>L’islam est plus présent parmi les immigrés et leurs descendants</a:t>
            </a:r>
          </a:p>
        </p:txBody>
      </p:sp>
      <p:sp>
        <p:nvSpPr>
          <p:cNvPr id="2" name="Titre 1"/>
          <p:cNvSpPr>
            <a:spLocks noGrp="1"/>
          </p:cNvSpPr>
          <p:nvPr>
            <p:ph type="title"/>
          </p:nvPr>
        </p:nvSpPr>
        <p:spPr>
          <a:xfrm>
            <a:off x="1827607" y="349341"/>
            <a:ext cx="8694308" cy="485255"/>
          </a:xfrm>
        </p:spPr>
        <p:txBody>
          <a:bodyPr/>
          <a:lstStyle/>
          <a:p>
            <a:r>
              <a:rPr lang="fr-FR" sz="3200" dirty="0">
                <a:latin typeface="+mn-lt"/>
              </a:rPr>
              <a:t>Une majorité de personnes sans religion en France</a:t>
            </a:r>
          </a:p>
        </p:txBody>
      </p:sp>
      <p:sp>
        <p:nvSpPr>
          <p:cNvPr id="4" name="Espace réservé du pied de page 3"/>
          <p:cNvSpPr>
            <a:spLocks noGrp="1"/>
          </p:cNvSpPr>
          <p:nvPr>
            <p:ph type="ftr" idx="10"/>
          </p:nvPr>
        </p:nvSpPr>
        <p:spPr/>
        <p:txBody>
          <a:bodyPr/>
          <a:lstStyle/>
          <a:p>
            <a:r>
              <a:rPr lang="fr-FR" dirty="0" smtClean="0"/>
              <a:t>diversité religieuse en France</a:t>
            </a:r>
            <a:endParaRPr lang="fr-FR" dirty="0"/>
          </a:p>
        </p:txBody>
      </p:sp>
      <p:graphicFrame>
        <p:nvGraphicFramePr>
          <p:cNvPr id="10" name="Espace réservé du contenu 4"/>
          <p:cNvGraphicFramePr>
            <a:graphicFrameLocks/>
          </p:cNvGraphicFramePr>
          <p:nvPr>
            <p:extLst>
              <p:ext uri="{D42A27DB-BD31-4B8C-83A1-F6EECF244321}">
                <p14:modId xmlns:p14="http://schemas.microsoft.com/office/powerpoint/2010/main" val="3371526552"/>
              </p:ext>
            </p:extLst>
          </p:nvPr>
        </p:nvGraphicFramePr>
        <p:xfrm>
          <a:off x="1403927" y="905165"/>
          <a:ext cx="6243291" cy="53321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6995091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a:xfrm>
            <a:off x="2346960" y="286605"/>
            <a:ext cx="7543800" cy="694124"/>
          </a:xfrm>
        </p:spPr>
        <p:txBody>
          <a:bodyPr>
            <a:normAutofit fontScale="90000"/>
          </a:bodyPr>
          <a:lstStyle/>
          <a:p>
            <a:pPr>
              <a:defRPr/>
            </a:pPr>
            <a:r>
              <a:rPr lang="en-US" sz="3200" dirty="0">
                <a:latin typeface="+mn-lt"/>
              </a:rPr>
              <a:t>Affiliation </a:t>
            </a:r>
            <a:r>
              <a:rPr lang="en-US" sz="3200" dirty="0" err="1">
                <a:latin typeface="+mn-lt"/>
              </a:rPr>
              <a:t>religieuse</a:t>
            </a:r>
            <a:r>
              <a:rPr lang="en-US" sz="3200" dirty="0">
                <a:latin typeface="+mn-lt"/>
              </a:rPr>
              <a:t> </a:t>
            </a:r>
            <a:r>
              <a:rPr lang="en-US" sz="3200" dirty="0" err="1">
                <a:latin typeface="+mn-lt"/>
              </a:rPr>
              <a:t>selon</a:t>
            </a:r>
            <a:r>
              <a:rPr lang="en-US" sz="3200" dirty="0">
                <a:latin typeface="+mn-lt"/>
              </a:rPr>
              <a:t> le lien à la migration</a:t>
            </a:r>
          </a:p>
        </p:txBody>
      </p:sp>
      <p:graphicFrame>
        <p:nvGraphicFramePr>
          <p:cNvPr id="5" name="Espace réservé du contenu 4"/>
          <p:cNvGraphicFramePr>
            <a:graphicFrameLocks noGrp="1"/>
          </p:cNvGraphicFramePr>
          <p:nvPr>
            <p:ph idx="1"/>
            <p:extLst/>
          </p:nvPr>
        </p:nvGraphicFramePr>
        <p:xfrm>
          <a:off x="2346325" y="1846264"/>
          <a:ext cx="8070155" cy="45350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500910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73146" y="548681"/>
            <a:ext cx="8794854" cy="928927"/>
          </a:xfrm>
        </p:spPr>
        <p:txBody>
          <a:bodyPr/>
          <a:lstStyle/>
          <a:p>
            <a:pPr algn="ctr"/>
            <a:r>
              <a:rPr lang="fr-FR" sz="2177" b="1" dirty="0">
                <a:solidFill>
                  <a:srgbClr val="646363"/>
                </a:solidFill>
                <a:latin typeface="Calibri" panose="020F0502020204030204" pitchFamily="34" charset="0"/>
                <a:ea typeface="Calibri" panose="020F0502020204030204" pitchFamily="34" charset="0"/>
                <a:cs typeface="Calibri" panose="020F0502020204030204" pitchFamily="34" charset="0"/>
              </a:rPr>
              <a:t>Un panorama des religions reflétant </a:t>
            </a:r>
            <a:br>
              <a:rPr lang="fr-FR" sz="2177" b="1" dirty="0">
                <a:solidFill>
                  <a:srgbClr val="646363"/>
                </a:solidFill>
                <a:latin typeface="Calibri" panose="020F0502020204030204" pitchFamily="34" charset="0"/>
                <a:ea typeface="Calibri" panose="020F0502020204030204" pitchFamily="34" charset="0"/>
                <a:cs typeface="Calibri" panose="020F0502020204030204" pitchFamily="34" charset="0"/>
              </a:rPr>
            </a:br>
            <a:r>
              <a:rPr lang="fr-FR" sz="2177" b="1" dirty="0">
                <a:solidFill>
                  <a:srgbClr val="646363"/>
                </a:solidFill>
                <a:latin typeface="Calibri" panose="020F0502020204030204" pitchFamily="34" charset="0"/>
                <a:ea typeface="Calibri" panose="020F0502020204030204" pitchFamily="34" charset="0"/>
                <a:cs typeface="Calibri" panose="020F0502020204030204" pitchFamily="34" charset="0"/>
              </a:rPr>
              <a:t>les origines géographiques des immigrés</a:t>
            </a:r>
          </a:p>
        </p:txBody>
      </p:sp>
      <p:pic>
        <p:nvPicPr>
          <p:cNvPr id="3" name="Image 2"/>
          <p:cNvPicPr>
            <a:picLocks noChangeAspect="1"/>
          </p:cNvPicPr>
          <p:nvPr/>
        </p:nvPicPr>
        <p:blipFill>
          <a:blip r:embed="rId2"/>
          <a:stretch>
            <a:fillRect/>
          </a:stretch>
        </p:blipFill>
        <p:spPr>
          <a:xfrm>
            <a:off x="4209092" y="1673538"/>
            <a:ext cx="3903133" cy="4846445"/>
          </a:xfrm>
          <a:prstGeom prst="rect">
            <a:avLst/>
          </a:prstGeom>
        </p:spPr>
      </p:pic>
    </p:spTree>
    <p:extLst>
      <p:ext uri="{BB962C8B-B14F-4D97-AF65-F5344CB8AC3E}">
        <p14:creationId xmlns:p14="http://schemas.microsoft.com/office/powerpoint/2010/main" val="1535941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21691" y="275906"/>
            <a:ext cx="4440613" cy="620447"/>
          </a:xfrm>
        </p:spPr>
        <p:txBody>
          <a:bodyPr vert="horz" lIns="0" tIns="0" rIns="130620" bIns="0" rtlCol="0" anchor="ctr">
            <a:noAutofit/>
          </a:bodyPr>
          <a:lstStyle/>
          <a:p>
            <a:pPr algn="ctr"/>
            <a:r>
              <a:rPr lang="fr-FR" sz="3200" b="1" dirty="0">
                <a:solidFill>
                  <a:srgbClr val="646363"/>
                </a:solidFill>
                <a:latin typeface="Calibri" panose="020F0502020204030204" pitchFamily="34" charset="0"/>
                <a:ea typeface="Calibri" panose="020F0502020204030204" pitchFamily="34" charset="0"/>
                <a:cs typeface="Calibri" panose="020F0502020204030204" pitchFamily="34" charset="0"/>
              </a:rPr>
              <a:t>Identités Religieuses</a:t>
            </a:r>
            <a:r>
              <a:rPr lang="fr-FR" sz="2540" dirty="0">
                <a:latin typeface="Calibri" panose="020F0502020204030204" pitchFamily="34" charset="0"/>
                <a:ea typeface="Calibri" panose="020F0502020204030204" pitchFamily="34" charset="0"/>
                <a:cs typeface="Calibri" panose="020F0502020204030204" pitchFamily="34" charset="0"/>
              </a:rPr>
              <a:t> </a:t>
            </a:r>
          </a:p>
        </p:txBody>
      </p:sp>
      <p:sp>
        <p:nvSpPr>
          <p:cNvPr id="11" name="ZoneTexte 10"/>
          <p:cNvSpPr txBox="1"/>
          <p:nvPr/>
        </p:nvSpPr>
        <p:spPr>
          <a:xfrm>
            <a:off x="1262375" y="1188415"/>
            <a:ext cx="5053035" cy="646331"/>
          </a:xfrm>
          <a:prstGeom prst="rect">
            <a:avLst/>
          </a:prstGeom>
          <a:noFill/>
        </p:spPr>
        <p:txBody>
          <a:bodyPr wrap="square" rtlCol="0">
            <a:spAutoFit/>
          </a:bodyPr>
          <a:lstStyle/>
          <a:p>
            <a:pPr algn="ctr"/>
            <a:r>
              <a:rPr lang="fr-FR" b="1" dirty="0">
                <a:latin typeface="Calibri" panose="020F0502020204030204" pitchFamily="34" charset="0"/>
                <a:ea typeface="Calibri" panose="020F0502020204030204" pitchFamily="34" charset="0"/>
                <a:cs typeface="Calibri" panose="020F0502020204030204" pitchFamily="34" charset="0"/>
              </a:rPr>
              <a:t>Place de la religion dans l’identité </a:t>
            </a:r>
          </a:p>
          <a:p>
            <a:pPr algn="ctr"/>
            <a:r>
              <a:rPr lang="fr-FR" b="1" dirty="0">
                <a:latin typeface="Calibri" panose="020F0502020204030204" pitchFamily="34" charset="0"/>
                <a:ea typeface="Calibri" panose="020F0502020204030204" pitchFamily="34" charset="0"/>
                <a:cs typeface="Calibri" panose="020F0502020204030204" pitchFamily="34" charset="0"/>
              </a:rPr>
              <a:t>en 2008-2009 et 2019-2020</a:t>
            </a:r>
          </a:p>
        </p:txBody>
      </p:sp>
      <p:graphicFrame>
        <p:nvGraphicFramePr>
          <p:cNvPr id="8" name="Graphique 7"/>
          <p:cNvGraphicFramePr/>
          <p:nvPr>
            <p:extLst/>
          </p:nvPr>
        </p:nvGraphicFramePr>
        <p:xfrm>
          <a:off x="1934307" y="2732390"/>
          <a:ext cx="8423878" cy="4125610"/>
        </p:xfrm>
        <a:graphic>
          <a:graphicData uri="http://schemas.openxmlformats.org/drawingml/2006/chart">
            <c:chart xmlns:c="http://schemas.openxmlformats.org/drawingml/2006/chart" xmlns:r="http://schemas.openxmlformats.org/officeDocument/2006/relationships" r:id="rId2"/>
          </a:graphicData>
        </a:graphic>
      </p:graphicFrame>
      <p:sp>
        <p:nvSpPr>
          <p:cNvPr id="9" name="Titre 8"/>
          <p:cNvSpPr>
            <a:spLocks noGrp="1"/>
          </p:cNvSpPr>
          <p:nvPr>
            <p:ph type="title"/>
          </p:nvPr>
        </p:nvSpPr>
        <p:spPr>
          <a:xfrm>
            <a:off x="1578812" y="1275572"/>
            <a:ext cx="4245165" cy="646984"/>
          </a:xfrm>
        </p:spPr>
        <p:txBody>
          <a:bodyPr/>
          <a:lstStyle/>
          <a:p>
            <a:r>
              <a:rPr lang="fr-FR" dirty="0" smtClean="0"/>
              <a:t/>
            </a:r>
            <a:br>
              <a:rPr lang="fr-FR" dirty="0" smtClean="0"/>
            </a:br>
            <a:endParaRPr lang="fr-FR" dirty="0"/>
          </a:p>
        </p:txBody>
      </p:sp>
      <p:sp>
        <p:nvSpPr>
          <p:cNvPr id="3" name="ZoneTexte 2"/>
          <p:cNvSpPr txBox="1"/>
          <p:nvPr/>
        </p:nvSpPr>
        <p:spPr>
          <a:xfrm>
            <a:off x="2027903" y="2163759"/>
            <a:ext cx="849347" cy="245901"/>
          </a:xfrm>
          <a:prstGeom prst="rect">
            <a:avLst/>
          </a:prstGeom>
          <a:noFill/>
        </p:spPr>
        <p:txBody>
          <a:bodyPr wrap="square" rtlCol="0">
            <a:spAutoFit/>
          </a:bodyPr>
          <a:lstStyle/>
          <a:p>
            <a:r>
              <a:rPr lang="fr-FR" sz="998" dirty="0">
                <a:solidFill>
                  <a:schemeClr val="bg1">
                    <a:lumMod val="50000"/>
                  </a:schemeClr>
                </a:solidFill>
              </a:rPr>
              <a:t>en %</a:t>
            </a:r>
          </a:p>
        </p:txBody>
      </p:sp>
      <p:sp>
        <p:nvSpPr>
          <p:cNvPr id="4" name="Rectangle 3"/>
          <p:cNvSpPr/>
          <p:nvPr/>
        </p:nvSpPr>
        <p:spPr>
          <a:xfrm>
            <a:off x="6468515" y="188641"/>
            <a:ext cx="4572000" cy="3139321"/>
          </a:xfrm>
          <a:prstGeom prst="rect">
            <a:avLst/>
          </a:prstGeom>
        </p:spPr>
        <p:txBody>
          <a:bodyPr>
            <a:spAutoFit/>
          </a:bodyPr>
          <a:lstStyle/>
          <a:p>
            <a:r>
              <a:rPr lang="fr-FR" dirty="0"/>
              <a:t>Une baisse de la mention de la religion pour les musulmans (33% à 30%)</a:t>
            </a:r>
          </a:p>
          <a:p>
            <a:endParaRPr lang="fr-FR" dirty="0"/>
          </a:p>
          <a:p>
            <a:r>
              <a:rPr lang="fr-FR" dirty="0"/>
              <a:t>Plus importante pour les jeunes (35% moins de 25 ans, 24% plus de 35 ans) </a:t>
            </a:r>
          </a:p>
          <a:p>
            <a:endParaRPr lang="fr-FR" dirty="0"/>
          </a:p>
          <a:p>
            <a:r>
              <a:rPr lang="fr-FR" dirty="0"/>
              <a:t>Pas de différence entre générations: G1=G2</a:t>
            </a:r>
          </a:p>
          <a:p>
            <a:endParaRPr lang="fr-FR" dirty="0"/>
          </a:p>
          <a:p>
            <a:r>
              <a:rPr lang="fr-FR" dirty="0" smtClean="0"/>
              <a:t>Pas </a:t>
            </a:r>
            <a:r>
              <a:rPr lang="fr-FR" dirty="0"/>
              <a:t>de différence de genre</a:t>
            </a:r>
          </a:p>
          <a:p>
            <a:endParaRPr lang="fr-FR" dirty="0"/>
          </a:p>
          <a:p>
            <a:endParaRPr lang="fr-FR" dirty="0"/>
          </a:p>
        </p:txBody>
      </p:sp>
    </p:spTree>
    <p:extLst>
      <p:ext uri="{BB962C8B-B14F-4D97-AF65-F5344CB8AC3E}">
        <p14:creationId xmlns:p14="http://schemas.microsoft.com/office/powerpoint/2010/main" val="40942134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re 1"/>
          <p:cNvSpPr>
            <a:spLocks noGrp="1"/>
          </p:cNvSpPr>
          <p:nvPr>
            <p:ph type="title"/>
          </p:nvPr>
        </p:nvSpPr>
        <p:spPr/>
        <p:txBody>
          <a:bodyPr/>
          <a:lstStyle/>
          <a:p>
            <a:r>
              <a:rPr lang="en-US" altLang="fr-FR" sz="3600"/>
              <a:t>Qui sont les Musulmans en France?</a:t>
            </a:r>
          </a:p>
        </p:txBody>
      </p:sp>
      <p:sp>
        <p:nvSpPr>
          <p:cNvPr id="17411" name="Espace réservé du contenu 2"/>
          <p:cNvSpPr>
            <a:spLocks noGrp="1"/>
          </p:cNvSpPr>
          <p:nvPr>
            <p:ph idx="1"/>
          </p:nvPr>
        </p:nvSpPr>
        <p:spPr/>
        <p:txBody>
          <a:bodyPr>
            <a:normAutofit/>
          </a:bodyPr>
          <a:lstStyle/>
          <a:p>
            <a:r>
              <a:rPr lang="fr-FR" altLang="fr-FR" sz="2400" dirty="0"/>
              <a:t>5,5 millions de Musulmans</a:t>
            </a:r>
            <a:endParaRPr lang="en-US" altLang="fr-FR" sz="2400" dirty="0"/>
          </a:p>
          <a:p>
            <a:r>
              <a:rPr lang="en-US" altLang="fr-FR" sz="2400" dirty="0" err="1"/>
              <a:t>Immigrés</a:t>
            </a:r>
            <a:r>
              <a:rPr lang="en-US" altLang="fr-FR" sz="2400" dirty="0"/>
              <a:t> = 55%; 2</a:t>
            </a:r>
            <a:r>
              <a:rPr lang="en-US" altLang="fr-FR" sz="2400" baseline="30000" dirty="0"/>
              <a:t>nd</a:t>
            </a:r>
            <a:r>
              <a:rPr lang="en-US" altLang="fr-FR" sz="2400" dirty="0"/>
              <a:t> Generation=39% (</a:t>
            </a:r>
            <a:r>
              <a:rPr lang="en-US" altLang="fr-FR" sz="2400" dirty="0" err="1"/>
              <a:t>dont</a:t>
            </a:r>
            <a:r>
              <a:rPr lang="en-US" altLang="fr-FR" sz="2400" dirty="0"/>
              <a:t> G2,5=5%); Population </a:t>
            </a:r>
            <a:r>
              <a:rPr lang="en-US" altLang="fr-FR" sz="2400" dirty="0" err="1"/>
              <a:t>majoritaire</a:t>
            </a:r>
            <a:r>
              <a:rPr lang="en-US" altLang="fr-FR" sz="2400" dirty="0"/>
              <a:t>=7%</a:t>
            </a:r>
          </a:p>
          <a:p>
            <a:r>
              <a:rPr lang="en-US" altLang="fr-FR" sz="2400" dirty="0" err="1"/>
              <a:t>Principalement</a:t>
            </a:r>
            <a:r>
              <a:rPr lang="en-US" altLang="fr-FR" sz="2400" dirty="0"/>
              <a:t> </a:t>
            </a:r>
            <a:r>
              <a:rPr lang="en-US" altLang="fr-FR" sz="2400" dirty="0" err="1"/>
              <a:t>Maghrébins</a:t>
            </a:r>
            <a:r>
              <a:rPr lang="en-US" altLang="fr-FR" sz="2400" dirty="0"/>
              <a:t>=65%; </a:t>
            </a:r>
            <a:r>
              <a:rPr lang="en-US" altLang="fr-FR" sz="2400" dirty="0" err="1"/>
              <a:t>Turcs</a:t>
            </a:r>
            <a:r>
              <a:rPr lang="en-US" altLang="fr-FR" sz="2400" dirty="0"/>
              <a:t>=8% et Sub-</a:t>
            </a:r>
            <a:r>
              <a:rPr lang="en-US" altLang="fr-FR" sz="2400" dirty="0" err="1"/>
              <a:t>Sahariens</a:t>
            </a:r>
            <a:r>
              <a:rPr lang="en-US" altLang="fr-FR" sz="2400" dirty="0"/>
              <a:t>=12%</a:t>
            </a:r>
          </a:p>
          <a:p>
            <a:r>
              <a:rPr lang="en-US" altLang="fr-FR" sz="2400" dirty="0" err="1"/>
              <a:t>Une</a:t>
            </a:r>
            <a:r>
              <a:rPr lang="en-US" altLang="fr-FR" sz="2400" dirty="0"/>
              <a:t> population </a:t>
            </a:r>
            <a:r>
              <a:rPr lang="en-US" altLang="fr-FR" sz="2400" dirty="0" err="1"/>
              <a:t>jeune</a:t>
            </a:r>
            <a:r>
              <a:rPr lang="en-US" altLang="fr-FR" sz="2400" dirty="0"/>
              <a:t> (65% </a:t>
            </a:r>
            <a:r>
              <a:rPr lang="en-US" altLang="fr-FR" sz="2400" dirty="0" err="1"/>
              <a:t>moins</a:t>
            </a:r>
            <a:r>
              <a:rPr lang="en-US" altLang="fr-FR" sz="2400" dirty="0"/>
              <a:t> de 35 </a:t>
            </a:r>
            <a:r>
              <a:rPr lang="en-US" altLang="fr-FR" sz="2400" dirty="0" err="1"/>
              <a:t>ans</a:t>
            </a:r>
            <a:r>
              <a:rPr lang="en-US" altLang="fr-FR" sz="2400" dirty="0"/>
              <a:t>)</a:t>
            </a:r>
          </a:p>
          <a:p>
            <a:r>
              <a:rPr lang="en-US" altLang="fr-FR" sz="2400" dirty="0"/>
              <a:t> De milieu </a:t>
            </a:r>
            <a:r>
              <a:rPr lang="en-US" altLang="fr-FR" sz="2400" dirty="0" err="1"/>
              <a:t>populaire</a:t>
            </a:r>
            <a:r>
              <a:rPr lang="en-US" altLang="fr-FR" sz="2400" dirty="0"/>
              <a:t> : </a:t>
            </a:r>
            <a:r>
              <a:rPr lang="en-US" altLang="fr-FR" sz="2400" dirty="0" err="1"/>
              <a:t>Ouvriers</a:t>
            </a:r>
            <a:r>
              <a:rPr lang="en-US" altLang="fr-FR" sz="2400" dirty="0"/>
              <a:t> et </a:t>
            </a:r>
            <a:r>
              <a:rPr lang="en-US" altLang="fr-FR" sz="2400" dirty="0" err="1"/>
              <a:t>employés</a:t>
            </a:r>
            <a:r>
              <a:rPr lang="en-US" altLang="fr-FR" sz="2400" dirty="0"/>
              <a:t> (50%) et </a:t>
            </a:r>
            <a:r>
              <a:rPr lang="en-US" altLang="fr-FR" sz="2400" dirty="0" err="1"/>
              <a:t>inactifs</a:t>
            </a:r>
            <a:r>
              <a:rPr lang="en-US" altLang="fr-FR" sz="2400" dirty="0"/>
              <a:t> (28%, </a:t>
            </a:r>
            <a:r>
              <a:rPr lang="en-US" altLang="fr-FR" sz="2400" dirty="0" err="1"/>
              <a:t>principalement</a:t>
            </a:r>
            <a:r>
              <a:rPr lang="en-US" altLang="fr-FR" sz="2400" dirty="0"/>
              <a:t> femmes)</a:t>
            </a:r>
          </a:p>
          <a:p>
            <a:r>
              <a:rPr lang="en-US" altLang="fr-FR" sz="2400" dirty="0"/>
              <a:t>Bas </a:t>
            </a:r>
            <a:r>
              <a:rPr lang="en-US" altLang="fr-FR" sz="2400" dirty="0" err="1"/>
              <a:t>niveaux</a:t>
            </a:r>
            <a:r>
              <a:rPr lang="en-US" altLang="fr-FR" sz="2400" dirty="0"/>
              <a:t> </a:t>
            </a:r>
            <a:r>
              <a:rPr lang="en-US" altLang="fr-FR" sz="2400" dirty="0" err="1"/>
              <a:t>d’éducation</a:t>
            </a:r>
            <a:r>
              <a:rPr lang="en-US" altLang="fr-FR" sz="2400" dirty="0"/>
              <a:t> : 47% avec au </a:t>
            </a:r>
            <a:r>
              <a:rPr lang="en-US" altLang="fr-FR" sz="2400" dirty="0" err="1"/>
              <a:t>mieux</a:t>
            </a:r>
            <a:r>
              <a:rPr lang="en-US" altLang="fr-FR" sz="2400" dirty="0"/>
              <a:t> un brevet des </a:t>
            </a:r>
            <a:r>
              <a:rPr lang="en-US" altLang="fr-FR" sz="2400" dirty="0" err="1"/>
              <a:t>collèges</a:t>
            </a:r>
            <a:r>
              <a:rPr lang="en-US" altLang="fr-FR" sz="2400" dirty="0"/>
              <a:t> (vs 18%); Etudes </a:t>
            </a:r>
            <a:r>
              <a:rPr lang="en-US" altLang="fr-FR" sz="2400" dirty="0" err="1"/>
              <a:t>supérieures</a:t>
            </a:r>
            <a:r>
              <a:rPr lang="en-US" altLang="fr-FR" sz="2400" dirty="0"/>
              <a:t>=23% (vs 34%)</a:t>
            </a:r>
          </a:p>
        </p:txBody>
      </p:sp>
    </p:spTree>
    <p:extLst>
      <p:ext uri="{BB962C8B-B14F-4D97-AF65-F5344CB8AC3E}">
        <p14:creationId xmlns:p14="http://schemas.microsoft.com/office/powerpoint/2010/main" val="27364117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re 1"/>
          <p:cNvSpPr>
            <a:spLocks noGrp="1"/>
          </p:cNvSpPr>
          <p:nvPr>
            <p:ph type="title"/>
          </p:nvPr>
        </p:nvSpPr>
        <p:spPr>
          <a:xfrm>
            <a:off x="2136775" y="228600"/>
            <a:ext cx="8153400" cy="990600"/>
          </a:xfrm>
        </p:spPr>
        <p:txBody>
          <a:bodyPr/>
          <a:lstStyle/>
          <a:p>
            <a:r>
              <a:rPr lang="en-US" altLang="fr-FR" sz="3200"/>
              <a:t>Le cas des femmes musulmanes portant un voile</a:t>
            </a:r>
          </a:p>
        </p:txBody>
      </p:sp>
      <p:sp>
        <p:nvSpPr>
          <p:cNvPr id="27651" name="Espace réservé du contenu 2"/>
          <p:cNvSpPr>
            <a:spLocks noGrp="1"/>
          </p:cNvSpPr>
          <p:nvPr>
            <p:ph idx="1"/>
          </p:nvPr>
        </p:nvSpPr>
        <p:spPr>
          <a:xfrm>
            <a:off x="1579418" y="1268759"/>
            <a:ext cx="8710757" cy="4707167"/>
          </a:xfrm>
        </p:spPr>
        <p:txBody>
          <a:bodyPr/>
          <a:lstStyle/>
          <a:p>
            <a:r>
              <a:rPr lang="en-US" altLang="fr-FR" sz="2400" dirty="0" err="1"/>
              <a:t>Parmi</a:t>
            </a:r>
            <a:r>
              <a:rPr lang="en-US" altLang="fr-FR" sz="2400" dirty="0"/>
              <a:t> les femmes </a:t>
            </a:r>
            <a:r>
              <a:rPr lang="en-US" altLang="fr-FR" sz="2400" dirty="0" err="1"/>
              <a:t>musulmanes</a:t>
            </a:r>
            <a:r>
              <a:rPr lang="en-US" altLang="fr-FR" sz="2400" dirty="0"/>
              <a:t>, 33% des </a:t>
            </a:r>
            <a:r>
              <a:rPr lang="en-US" altLang="fr-FR" sz="2400" dirty="0" err="1"/>
              <a:t>immigrées</a:t>
            </a:r>
            <a:r>
              <a:rPr lang="en-US" altLang="fr-FR" sz="2400" dirty="0"/>
              <a:t> et 19% des G2 portent un voile (22% et 13% </a:t>
            </a:r>
            <a:r>
              <a:rPr lang="en-US" altLang="fr-FR" sz="2400" dirty="0" err="1"/>
              <a:t>en</a:t>
            </a:r>
            <a:r>
              <a:rPr lang="en-US" altLang="fr-FR" sz="2400" dirty="0"/>
              <a:t> 2008-2009)</a:t>
            </a:r>
          </a:p>
          <a:p>
            <a:r>
              <a:rPr lang="en-US" altLang="fr-FR" sz="2400" dirty="0" err="1"/>
              <a:t>Faible</a:t>
            </a:r>
            <a:r>
              <a:rPr lang="en-US" altLang="fr-FR" sz="2400" dirty="0"/>
              <a:t> participation au </a:t>
            </a:r>
            <a:r>
              <a:rPr lang="en-US" altLang="fr-FR" sz="2400" dirty="0" err="1"/>
              <a:t>marché</a:t>
            </a:r>
            <a:r>
              <a:rPr lang="en-US" altLang="fr-FR" sz="2400" dirty="0"/>
              <a:t> du travail des femmes </a:t>
            </a:r>
            <a:r>
              <a:rPr lang="en-US" altLang="fr-FR" sz="2400" dirty="0" err="1"/>
              <a:t>voilées</a:t>
            </a:r>
            <a:r>
              <a:rPr lang="en-US" altLang="fr-FR" sz="2400" dirty="0"/>
              <a:t> : 26% vs 48%, </a:t>
            </a:r>
            <a:r>
              <a:rPr lang="en-US" altLang="fr-FR" sz="2400" dirty="0" err="1"/>
              <a:t>mais</a:t>
            </a:r>
            <a:r>
              <a:rPr lang="en-US" altLang="fr-FR" sz="2400" dirty="0"/>
              <a:t> un </a:t>
            </a:r>
            <a:r>
              <a:rPr lang="en-US" altLang="fr-FR" sz="2400" dirty="0" err="1"/>
              <a:t>taux</a:t>
            </a:r>
            <a:r>
              <a:rPr lang="en-US" altLang="fr-FR" sz="2400" dirty="0"/>
              <a:t> de </a:t>
            </a:r>
            <a:r>
              <a:rPr lang="en-US" altLang="fr-FR" sz="2400" dirty="0" err="1"/>
              <a:t>chômage</a:t>
            </a:r>
            <a:r>
              <a:rPr lang="en-US" altLang="fr-FR" sz="2400" dirty="0"/>
              <a:t> </a:t>
            </a:r>
            <a:r>
              <a:rPr lang="en-US" altLang="fr-FR" sz="2400" dirty="0" err="1"/>
              <a:t>près</a:t>
            </a:r>
            <a:r>
              <a:rPr lang="en-US" altLang="fr-FR" sz="2400" dirty="0"/>
              <a:t> du double (41% vs 27%). </a:t>
            </a:r>
            <a:r>
              <a:rPr lang="en-US" altLang="fr-FR" sz="2400" dirty="0" err="1"/>
              <a:t>Taux</a:t>
            </a:r>
            <a:r>
              <a:rPr lang="en-US" altLang="fr-FR" sz="2400" dirty="0"/>
              <a:t> de </a:t>
            </a:r>
            <a:r>
              <a:rPr lang="en-US" altLang="fr-FR" sz="2400" dirty="0" err="1"/>
              <a:t>chômage</a:t>
            </a:r>
            <a:r>
              <a:rPr lang="en-US" altLang="fr-FR" sz="2400" dirty="0"/>
              <a:t> plus </a:t>
            </a:r>
            <a:r>
              <a:rPr lang="en-US" altLang="fr-FR" sz="2400" dirty="0" err="1"/>
              <a:t>élevé</a:t>
            </a:r>
            <a:r>
              <a:rPr lang="en-US" altLang="fr-FR" sz="2400" dirty="0"/>
              <a:t> pour la G2 que pour les G1</a:t>
            </a:r>
          </a:p>
          <a:p>
            <a:endParaRPr lang="en-US" altLang="fr-FR" sz="2400" dirty="0"/>
          </a:p>
          <a:p>
            <a:r>
              <a:rPr lang="en-US" altLang="fr-FR" sz="2400" dirty="0"/>
              <a:t>Les femmes </a:t>
            </a:r>
            <a:r>
              <a:rPr lang="en-US" altLang="fr-FR" sz="2400" dirty="0" err="1"/>
              <a:t>voilées</a:t>
            </a:r>
            <a:r>
              <a:rPr lang="en-US" altLang="fr-FR" sz="2400" dirty="0"/>
              <a:t> </a:t>
            </a:r>
            <a:r>
              <a:rPr lang="en-US" altLang="fr-FR" sz="2400" dirty="0" err="1"/>
              <a:t>déclarent</a:t>
            </a:r>
            <a:r>
              <a:rPr lang="en-US" altLang="fr-FR" sz="2400" dirty="0"/>
              <a:t> un </a:t>
            </a:r>
            <a:r>
              <a:rPr lang="en-US" altLang="fr-FR" sz="2400" dirty="0" err="1"/>
              <a:t>peu</a:t>
            </a:r>
            <a:r>
              <a:rPr lang="en-US" altLang="fr-FR" sz="2400" dirty="0"/>
              <a:t> plus de discrimination (34% vs 30%), et </a:t>
            </a:r>
            <a:r>
              <a:rPr lang="en-US" altLang="fr-FR" sz="2400" dirty="0" err="1"/>
              <a:t>elles</a:t>
            </a:r>
            <a:r>
              <a:rPr lang="en-US" altLang="fr-FR" sz="2400" dirty="0"/>
              <a:t> se </a:t>
            </a:r>
            <a:r>
              <a:rPr lang="en-US" altLang="fr-FR" sz="2400" dirty="0" err="1"/>
              <a:t>disent</a:t>
            </a:r>
            <a:r>
              <a:rPr lang="en-US" altLang="fr-FR" sz="2400" dirty="0"/>
              <a:t> plus </a:t>
            </a:r>
            <a:r>
              <a:rPr lang="en-US" altLang="fr-FR" sz="2400" dirty="0" err="1"/>
              <a:t>souvent</a:t>
            </a:r>
            <a:r>
              <a:rPr lang="en-US" altLang="fr-FR" sz="2400" dirty="0"/>
              <a:t> </a:t>
            </a:r>
            <a:r>
              <a:rPr lang="en-US" altLang="fr-FR" sz="2400" dirty="0" err="1"/>
              <a:t>altérisées</a:t>
            </a:r>
            <a:r>
              <a:rPr lang="en-US" altLang="fr-FR" sz="2400" dirty="0"/>
              <a:t>, </a:t>
            </a:r>
            <a:r>
              <a:rPr lang="en-US" altLang="fr-FR" sz="2400" dirty="0" err="1"/>
              <a:t>spécialement</a:t>
            </a:r>
            <a:r>
              <a:rPr lang="en-US" altLang="fr-FR" sz="2400" dirty="0"/>
              <a:t> la G2</a:t>
            </a:r>
          </a:p>
          <a:p>
            <a:pPr marL="0" indent="0">
              <a:buNone/>
            </a:pPr>
            <a:endParaRPr lang="en-US" altLang="fr-FR" sz="2400" dirty="0"/>
          </a:p>
          <a:p>
            <a:endParaRPr lang="en-US" altLang="fr-FR" sz="2400" dirty="0"/>
          </a:p>
          <a:p>
            <a:endParaRPr lang="en-US" altLang="fr-FR" sz="2400" dirty="0"/>
          </a:p>
        </p:txBody>
      </p:sp>
    </p:spTree>
    <p:extLst>
      <p:ext uri="{BB962C8B-B14F-4D97-AF65-F5344CB8AC3E}">
        <p14:creationId xmlns:p14="http://schemas.microsoft.com/office/powerpoint/2010/main" val="6289249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dirty="0"/>
              <a:t>Religiosité : importance de la religion </a:t>
            </a:r>
            <a:r>
              <a:rPr lang="fr-FR" sz="2000" dirty="0"/>
              <a:t>(beaucoup et assez)</a:t>
            </a:r>
            <a:endParaRPr lang="fr-FR" sz="3200" dirty="0"/>
          </a:p>
        </p:txBody>
      </p:sp>
      <p:graphicFrame>
        <p:nvGraphicFramePr>
          <p:cNvPr id="4" name="Espace réservé du contenu 9"/>
          <p:cNvGraphicFramePr>
            <a:graphicFrameLocks noGrp="1"/>
          </p:cNvGraphicFramePr>
          <p:nvPr>
            <p:ph idx="1"/>
            <p:extLst/>
          </p:nvPr>
        </p:nvGraphicFramePr>
        <p:xfrm>
          <a:off x="2152650" y="1825625"/>
          <a:ext cx="78867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693347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2346960" y="286605"/>
            <a:ext cx="7543800" cy="694124"/>
          </a:xfrm>
        </p:spPr>
        <p:txBody>
          <a:bodyPr>
            <a:normAutofit/>
          </a:bodyPr>
          <a:lstStyle/>
          <a:p>
            <a:r>
              <a:rPr lang="fr-FR" sz="3200" dirty="0"/>
              <a:t>Evolution entre cohortes d’âge (2009-2019)</a:t>
            </a:r>
          </a:p>
        </p:txBody>
      </p:sp>
      <p:graphicFrame>
        <p:nvGraphicFramePr>
          <p:cNvPr id="8" name="Espace réservé du contenu 7">
            <a:extLst>
              <a:ext uri="{FF2B5EF4-FFF2-40B4-BE49-F238E27FC236}">
                <a16:creationId xmlns:a16="http://schemas.microsoft.com/office/drawing/2014/main" id="{00000000-0008-0000-0300-000006000000}"/>
              </a:ext>
            </a:extLst>
          </p:cNvPr>
          <p:cNvGraphicFramePr>
            <a:graphicFrameLocks noGrp="1"/>
          </p:cNvGraphicFramePr>
          <p:nvPr>
            <p:ph idx="1"/>
            <p:extLst/>
          </p:nvPr>
        </p:nvGraphicFramePr>
        <p:xfrm>
          <a:off x="2152650" y="1825625"/>
          <a:ext cx="78867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8643223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15480" y="476672"/>
            <a:ext cx="9361040" cy="864096"/>
          </a:xfrm>
        </p:spPr>
        <p:txBody>
          <a:bodyPr vert="horz" lIns="0" tIns="0" rIns="130620" bIns="0" rtlCol="0" anchor="ctr">
            <a:noAutofit/>
          </a:bodyPr>
          <a:lstStyle/>
          <a:p>
            <a:pPr algn="r"/>
            <a:r>
              <a:rPr lang="fr-FR" sz="3000" b="1" dirty="0">
                <a:solidFill>
                  <a:srgbClr val="646363"/>
                </a:solidFill>
                <a:latin typeface="Calibri" panose="020F0502020204030204" pitchFamily="34" charset="0"/>
                <a:ea typeface="Calibri" panose="020F0502020204030204" pitchFamily="34" charset="0"/>
                <a:cs typeface="Calibri" panose="020F0502020204030204" pitchFamily="34" charset="0"/>
              </a:rPr>
              <a:t>Transmissions intrafamiliales selon la religion des parents</a:t>
            </a:r>
          </a:p>
        </p:txBody>
      </p:sp>
      <p:graphicFrame>
        <p:nvGraphicFramePr>
          <p:cNvPr id="7" name="Espace réservé du contenu 7"/>
          <p:cNvGraphicFramePr>
            <a:graphicFrameLocks/>
          </p:cNvGraphicFramePr>
          <p:nvPr>
            <p:extLst/>
          </p:nvPr>
        </p:nvGraphicFramePr>
        <p:xfrm>
          <a:off x="2711624" y="1700808"/>
          <a:ext cx="6408712" cy="43924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26465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7" grpId="0">
        <p:bldAsOne/>
      </p:bldGraphic>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effectLst>
            <a:outerShdw blurRad="63500" dist="17961" dir="2700000" algn="ctr" rotWithShape="0">
              <a:schemeClr val="tx1">
                <a:alpha val="74997"/>
              </a:schemeClr>
            </a:outerShdw>
          </a:effectLst>
        </p:spPr>
        <p:txBody>
          <a:bodyPr/>
          <a:lstStyle/>
          <a:p>
            <a:pPr>
              <a:defRPr/>
            </a:pPr>
            <a:r>
              <a:rPr lang="en-US" smtClean="0">
                <a:ea typeface="ＭＳ Ｐゴシック" pitchFamily="34" charset="-128"/>
              </a:rPr>
              <a:t>Les appartenances plurielles</a:t>
            </a:r>
          </a:p>
        </p:txBody>
      </p:sp>
      <p:pic>
        <p:nvPicPr>
          <p:cNvPr id="57347" name="Picture 3"/>
          <p:cNvPicPr>
            <a:picLocks noGrp="1" noChangeAspect="1" noChangeArrowheads="1"/>
          </p:cNvPicPr>
          <p:nvPr>
            <p:ph idx="1"/>
          </p:nvPr>
        </p:nvPicPr>
        <p:blipFill>
          <a:blip r:embed="rId2"/>
          <a:srcRect/>
          <a:stretch>
            <a:fillRect/>
          </a:stretch>
        </p:blipFill>
        <p:spPr>
          <a:xfrm>
            <a:off x="2063751" y="1412876"/>
            <a:ext cx="8353425" cy="4168775"/>
          </a:xfrm>
          <a:extLst>
            <a:ext uri="{AF507438-7753-43E0-B8FC-AC1667EBCBE1}">
              <a14:hiddenEffects xmlns:a14="http://schemas.microsoft.com/office/drawing/2010/main">
                <a:effectLst>
                  <a:outerShdw blurRad="63500" dist="38099" dir="2700000" algn="ctr" rotWithShape="0">
                    <a:srgbClr val="808080">
                      <a:alpha val="74997"/>
                    </a:srgbClr>
                  </a:outerShdw>
                </a:effectLst>
              </a14:hiddenEffects>
            </a:ext>
          </a:extLst>
        </p:spPr>
      </p:pic>
    </p:spTree>
    <p:extLst>
      <p:ext uri="{BB962C8B-B14F-4D97-AF65-F5344CB8AC3E}">
        <p14:creationId xmlns:p14="http://schemas.microsoft.com/office/powerpoint/2010/main" val="243484440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dirty="0" smtClean="0"/>
              <a:t>Les indicateurs d’</a:t>
            </a:r>
            <a:r>
              <a:rPr lang="fr-FR" sz="3200" dirty="0" err="1" smtClean="0"/>
              <a:t>altérisation</a:t>
            </a:r>
            <a:r>
              <a:rPr lang="fr-FR" sz="3200" dirty="0" smtClean="0"/>
              <a:t> : le renvoi aux origines</a:t>
            </a:r>
            <a:endParaRPr lang="fr-FR" sz="3200" dirty="0"/>
          </a:p>
        </p:txBody>
      </p:sp>
      <p:graphicFrame>
        <p:nvGraphicFramePr>
          <p:cNvPr id="4" name="Espace réservé du contenu 3"/>
          <p:cNvGraphicFramePr>
            <a:graphicFrameLocks noGrp="1"/>
          </p:cNvGraphicFramePr>
          <p:nvPr>
            <p:ph idx="1"/>
            <p:extLst/>
          </p:nvPr>
        </p:nvGraphicFramePr>
        <p:xfrm>
          <a:off x="838200" y="1825624"/>
          <a:ext cx="9146309" cy="47321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281999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743239"/>
          </a:xfrm>
        </p:spPr>
        <p:txBody>
          <a:bodyPr>
            <a:normAutofit/>
          </a:bodyPr>
          <a:lstStyle/>
          <a:p>
            <a:r>
              <a:rPr lang="fr-FR" sz="3200" dirty="0" smtClean="0"/>
              <a:t>Les indicateurs d’</a:t>
            </a:r>
            <a:r>
              <a:rPr lang="fr-FR" sz="3200" dirty="0" err="1" smtClean="0"/>
              <a:t>altérisation</a:t>
            </a:r>
            <a:r>
              <a:rPr lang="fr-FR" sz="3200" dirty="0" smtClean="0"/>
              <a:t> : le déni de francité</a:t>
            </a:r>
            <a:endParaRPr lang="fr-FR" sz="3200" dirty="0"/>
          </a:p>
        </p:txBody>
      </p:sp>
      <p:graphicFrame>
        <p:nvGraphicFramePr>
          <p:cNvPr id="4" name="Espace réservé du contenu 3"/>
          <p:cNvGraphicFramePr>
            <a:graphicFrameLocks noGrp="1"/>
          </p:cNvGraphicFramePr>
          <p:nvPr>
            <p:ph idx="1"/>
            <p:extLst/>
          </p:nvPr>
        </p:nvGraphicFramePr>
        <p:xfrm>
          <a:off x="838200" y="1265238"/>
          <a:ext cx="10515600" cy="49117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399146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1">
            <a:extLst>
              <a:ext uri="{FF2B5EF4-FFF2-40B4-BE49-F238E27FC236}">
                <a16:creationId xmlns:a16="http://schemas.microsoft.com/office/drawing/2014/main" id="{B80218DA-506A-42A9-A144-1994F0576952}"/>
              </a:ext>
            </a:extLst>
          </p:cNvPr>
          <p:cNvPicPr>
            <a:picLocks noChangeAspect="1"/>
          </p:cNvPicPr>
          <p:nvPr/>
        </p:nvPicPr>
        <p:blipFill>
          <a:blip r:embed="rId2"/>
          <a:stretch>
            <a:fillRect/>
          </a:stretch>
        </p:blipFill>
        <p:spPr>
          <a:xfrm>
            <a:off x="4575260" y="2623376"/>
            <a:ext cx="5457825" cy="982980"/>
          </a:xfrm>
          <a:prstGeom prst="rect">
            <a:avLst/>
          </a:prstGeom>
        </p:spPr>
      </p:pic>
      <p:pic>
        <p:nvPicPr>
          <p:cNvPr id="7" name="Image 6">
            <a:extLst>
              <a:ext uri="{FF2B5EF4-FFF2-40B4-BE49-F238E27FC236}">
                <a16:creationId xmlns:a16="http://schemas.microsoft.com/office/drawing/2014/main" id="{E1CEE017-E814-4B49-9E64-DAC6846EAD67}"/>
              </a:ext>
            </a:extLst>
          </p:cNvPr>
          <p:cNvPicPr>
            <a:picLocks noChangeAspect="1"/>
          </p:cNvPicPr>
          <p:nvPr/>
        </p:nvPicPr>
        <p:blipFill>
          <a:blip r:embed="rId3"/>
          <a:stretch>
            <a:fillRect/>
          </a:stretch>
        </p:blipFill>
        <p:spPr>
          <a:xfrm>
            <a:off x="4583833" y="1700808"/>
            <a:ext cx="5429249" cy="868680"/>
          </a:xfrm>
          <a:prstGeom prst="rect">
            <a:avLst/>
          </a:prstGeom>
        </p:spPr>
      </p:pic>
      <p:pic>
        <p:nvPicPr>
          <p:cNvPr id="8" name="Image 7">
            <a:extLst>
              <a:ext uri="{FF2B5EF4-FFF2-40B4-BE49-F238E27FC236}">
                <a16:creationId xmlns:a16="http://schemas.microsoft.com/office/drawing/2014/main" id="{005513EE-2BD0-4646-9160-B478AAD3394C}"/>
              </a:ext>
            </a:extLst>
          </p:cNvPr>
          <p:cNvPicPr>
            <a:picLocks noChangeAspect="1"/>
          </p:cNvPicPr>
          <p:nvPr/>
        </p:nvPicPr>
        <p:blipFill>
          <a:blip r:embed="rId4"/>
          <a:stretch>
            <a:fillRect/>
          </a:stretch>
        </p:blipFill>
        <p:spPr>
          <a:xfrm>
            <a:off x="4592405" y="3667554"/>
            <a:ext cx="5440680" cy="1268730"/>
          </a:xfrm>
          <a:prstGeom prst="rect">
            <a:avLst/>
          </a:prstGeom>
        </p:spPr>
      </p:pic>
      <p:pic>
        <p:nvPicPr>
          <p:cNvPr id="9" name="Image 8">
            <a:extLst>
              <a:ext uri="{FF2B5EF4-FFF2-40B4-BE49-F238E27FC236}">
                <a16:creationId xmlns:a16="http://schemas.microsoft.com/office/drawing/2014/main" id="{D3CC515F-0735-4748-9B8D-1000A5F4F73A}"/>
              </a:ext>
            </a:extLst>
          </p:cNvPr>
          <p:cNvPicPr>
            <a:picLocks noChangeAspect="1"/>
          </p:cNvPicPr>
          <p:nvPr/>
        </p:nvPicPr>
        <p:blipFill>
          <a:blip r:embed="rId5"/>
          <a:stretch>
            <a:fillRect/>
          </a:stretch>
        </p:blipFill>
        <p:spPr>
          <a:xfrm>
            <a:off x="4578117" y="4993828"/>
            <a:ext cx="5434965" cy="1188720"/>
          </a:xfrm>
          <a:prstGeom prst="rect">
            <a:avLst/>
          </a:prstGeom>
        </p:spPr>
      </p:pic>
      <p:sp>
        <p:nvSpPr>
          <p:cNvPr id="10" name="Espace réservé du contenu 9">
            <a:extLst>
              <a:ext uri="{FF2B5EF4-FFF2-40B4-BE49-F238E27FC236}">
                <a16:creationId xmlns:a16="http://schemas.microsoft.com/office/drawing/2014/main" id="{7883A39F-E95C-40FE-8B6C-E7C870754030}"/>
              </a:ext>
            </a:extLst>
          </p:cNvPr>
          <p:cNvSpPr txBox="1">
            <a:spLocks noGrp="1"/>
          </p:cNvSpPr>
          <p:nvPr>
            <p:ph idx="1"/>
          </p:nvPr>
        </p:nvSpPr>
        <p:spPr>
          <a:xfrm>
            <a:off x="1963389" y="2852937"/>
            <a:ext cx="2520280" cy="1588127"/>
          </a:xfrm>
          <a:prstGeom prst="rect">
            <a:avLst/>
          </a:prstGeom>
          <a:noFill/>
        </p:spPr>
        <p:txBody>
          <a:bodyPr wrap="square" rtlCol="0">
            <a:spAutoFit/>
          </a:bodyPr>
          <a:lstStyle/>
          <a:p>
            <a:pPr marL="0" indent="0">
              <a:buNone/>
            </a:pPr>
            <a:r>
              <a:rPr lang="fr-FR" sz="1800" i="1" spc="-1" dirty="0">
                <a:latin typeface="Arial"/>
              </a:rPr>
              <a:t>« Au cours des cinq dernières années, pensez-vous avoir subi des traitements inégalitaires ou des discriminations ? »</a:t>
            </a:r>
          </a:p>
        </p:txBody>
      </p:sp>
      <p:sp>
        <p:nvSpPr>
          <p:cNvPr id="11" name="PlaceHolder 1">
            <a:extLst>
              <a:ext uri="{FF2B5EF4-FFF2-40B4-BE49-F238E27FC236}">
                <a16:creationId xmlns:a16="http://schemas.microsoft.com/office/drawing/2014/main" id="{8ACB81B2-A4A1-4B40-A6C0-D7521CE0F8F8}"/>
              </a:ext>
            </a:extLst>
          </p:cNvPr>
          <p:cNvSpPr txBox="1">
            <a:spLocks/>
          </p:cNvSpPr>
          <p:nvPr/>
        </p:nvSpPr>
        <p:spPr>
          <a:xfrm>
            <a:off x="2562265" y="1"/>
            <a:ext cx="8686800" cy="990599"/>
          </a:xfrm>
          <a:prstGeom prst="rect">
            <a:avLst/>
          </a:prstGeom>
          <a:noFill/>
          <a:ln w="0">
            <a:noFill/>
          </a:ln>
        </p:spPr>
        <p:txBody>
          <a:bodyPr vert="horz" lIns="0" tIns="0" rIns="0" bIns="0" rtlCol="0" anchor="ctr">
            <a:noAutofit/>
          </a:bodyPr>
          <a:lstStyle>
            <a:lvl1pPr algn="ctr" defTabSz="457200" rtl="0" eaLnBrk="1" fontAlgn="base" latinLnBrk="0" hangingPunct="1">
              <a:spcBef>
                <a:spcPct val="0"/>
              </a:spcBef>
              <a:spcAft>
                <a:spcPct val="0"/>
              </a:spcAft>
              <a:buNone/>
              <a:defRPr sz="4400" kern="1200" spc="-100">
                <a:solidFill>
                  <a:schemeClr val="tx1"/>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a:lstStyle>
          <a:p>
            <a:pPr marL="432023" indent="-324018" algn="l" eaLnBrk="0" hangingPunct="0">
              <a:lnSpc>
                <a:spcPct val="80000"/>
              </a:lnSpc>
              <a:tabLst>
                <a:tab pos="-432023" algn="l"/>
              </a:tabLst>
            </a:pPr>
            <a:r>
              <a:rPr lang="fr-FR" sz="2903" dirty="0">
                <a:solidFill>
                  <a:schemeClr val="tx2"/>
                </a:solidFill>
              </a:rPr>
              <a:t>Les immigrés et descendants d’immigrés déclarent davantage d’expériences de discrimination</a:t>
            </a:r>
          </a:p>
        </p:txBody>
      </p:sp>
      <p:sp>
        <p:nvSpPr>
          <p:cNvPr id="2" name="Rectangle 1"/>
          <p:cNvSpPr/>
          <p:nvPr/>
        </p:nvSpPr>
        <p:spPr>
          <a:xfrm>
            <a:off x="687855" y="4809161"/>
            <a:ext cx="3551636" cy="646331"/>
          </a:xfrm>
          <a:prstGeom prst="rect">
            <a:avLst/>
          </a:prstGeom>
        </p:spPr>
        <p:txBody>
          <a:bodyPr wrap="square">
            <a:spAutoFit/>
          </a:bodyPr>
          <a:lstStyle/>
          <a:p>
            <a:r>
              <a:rPr lang="fr-FR" dirty="0" smtClean="0"/>
              <a:t>Enquête </a:t>
            </a:r>
            <a:r>
              <a:rPr lang="fr-FR" dirty="0"/>
              <a:t>TeO2, </a:t>
            </a:r>
            <a:r>
              <a:rPr lang="fr-FR" dirty="0" smtClean="0"/>
              <a:t>2019-2020</a:t>
            </a:r>
          </a:p>
          <a:p>
            <a:r>
              <a:rPr lang="fr-FR" dirty="0" err="1" smtClean="0"/>
              <a:t>Ined</a:t>
            </a:r>
            <a:r>
              <a:rPr lang="fr-FR" dirty="0" smtClean="0"/>
              <a:t> </a:t>
            </a:r>
            <a:r>
              <a:rPr lang="fr-FR" dirty="0"/>
              <a:t>et Insee</a:t>
            </a:r>
          </a:p>
        </p:txBody>
      </p:sp>
    </p:spTree>
    <p:extLst>
      <p:ext uri="{BB962C8B-B14F-4D97-AF65-F5344CB8AC3E}">
        <p14:creationId xmlns:p14="http://schemas.microsoft.com/office/powerpoint/2010/main" val="79292408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98490" y="345588"/>
            <a:ext cx="8492418" cy="858473"/>
          </a:xfrm>
        </p:spPr>
        <p:txBody>
          <a:bodyPr>
            <a:normAutofit fontScale="90000"/>
          </a:bodyPr>
          <a:lstStyle/>
          <a:p>
            <a:r>
              <a:rPr lang="fr-FR" sz="2400" b="1" dirty="0" smtClean="0"/>
              <a:t>Une augmentation des discriminations déclarées de 14% à 18%</a:t>
            </a:r>
            <a:br>
              <a:rPr lang="fr-FR" sz="2400" b="1" dirty="0" smtClean="0"/>
            </a:br>
            <a:r>
              <a:rPr lang="fr-FR" sz="2400" b="1" dirty="0" smtClean="0"/>
              <a:t>L’ </a:t>
            </a:r>
            <a:r>
              <a:rPr lang="fr-FR" sz="2400" b="1" dirty="0"/>
              <a:t>« origine », le 1</a:t>
            </a:r>
            <a:r>
              <a:rPr lang="fr-FR" sz="2400" b="1" baseline="30000" dirty="0"/>
              <a:t>er</a:t>
            </a:r>
            <a:r>
              <a:rPr lang="fr-FR" sz="2400" b="1" dirty="0"/>
              <a:t> motif de discrimination en 2019-2020, comme dix ans auparavant</a:t>
            </a:r>
          </a:p>
        </p:txBody>
      </p:sp>
      <p:pic>
        <p:nvPicPr>
          <p:cNvPr id="4" name="Image 3"/>
          <p:cNvPicPr>
            <a:picLocks noChangeAspect="1"/>
          </p:cNvPicPr>
          <p:nvPr/>
        </p:nvPicPr>
        <p:blipFill>
          <a:blip r:embed="rId2"/>
          <a:stretch>
            <a:fillRect/>
          </a:stretch>
        </p:blipFill>
        <p:spPr>
          <a:xfrm>
            <a:off x="1729336" y="1733988"/>
            <a:ext cx="7246276" cy="4900526"/>
          </a:xfrm>
          <a:prstGeom prst="rect">
            <a:avLst/>
          </a:prstGeom>
        </p:spPr>
      </p:pic>
      <p:sp>
        <p:nvSpPr>
          <p:cNvPr id="5" name="Ellipse 4"/>
          <p:cNvSpPr/>
          <p:nvPr/>
        </p:nvSpPr>
        <p:spPr>
          <a:xfrm>
            <a:off x="5179957" y="3489280"/>
            <a:ext cx="1075195" cy="364671"/>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p:nvSpPr>
        <p:spPr>
          <a:xfrm>
            <a:off x="5828011" y="2927622"/>
            <a:ext cx="1075195" cy="482384"/>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7203114" y="2886786"/>
            <a:ext cx="1233055" cy="523220"/>
          </a:xfrm>
          <a:prstGeom prst="rect">
            <a:avLst/>
          </a:prstGeom>
          <a:noFill/>
        </p:spPr>
        <p:txBody>
          <a:bodyPr wrap="square" rtlCol="0">
            <a:spAutoFit/>
          </a:bodyPr>
          <a:lstStyle/>
          <a:p>
            <a:r>
              <a:rPr lang="fr-FR" sz="1400" dirty="0"/>
              <a:t>Le 1</a:t>
            </a:r>
            <a:r>
              <a:rPr lang="fr-FR" sz="1400" baseline="30000" dirty="0"/>
              <a:t>er</a:t>
            </a:r>
            <a:r>
              <a:rPr lang="fr-FR" sz="1400" dirty="0"/>
              <a:t> motif cité</a:t>
            </a:r>
          </a:p>
        </p:txBody>
      </p:sp>
      <p:sp>
        <p:nvSpPr>
          <p:cNvPr id="8" name="ZoneTexte 7"/>
          <p:cNvSpPr txBox="1"/>
          <p:nvPr/>
        </p:nvSpPr>
        <p:spPr>
          <a:xfrm>
            <a:off x="7111627" y="3410006"/>
            <a:ext cx="2070669" cy="523220"/>
          </a:xfrm>
          <a:prstGeom prst="rect">
            <a:avLst/>
          </a:prstGeom>
          <a:noFill/>
        </p:spPr>
        <p:txBody>
          <a:bodyPr wrap="square" rtlCol="0">
            <a:spAutoFit/>
          </a:bodyPr>
          <a:lstStyle/>
          <a:p>
            <a:r>
              <a:rPr lang="fr-FR" sz="1400" dirty="0"/>
              <a:t>La plus forte augmentation</a:t>
            </a:r>
          </a:p>
        </p:txBody>
      </p:sp>
    </p:spTree>
    <p:extLst>
      <p:ext uri="{BB962C8B-B14F-4D97-AF65-F5344CB8AC3E}">
        <p14:creationId xmlns:p14="http://schemas.microsoft.com/office/powerpoint/2010/main" val="1553703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dirty="0"/>
              <a:t>L’augmentation des discriminations déclarées est </a:t>
            </a:r>
            <a:r>
              <a:rPr lang="fr-FR" sz="2800" b="1" dirty="0" smtClean="0"/>
              <a:t>principalement portée </a:t>
            </a:r>
            <a:r>
              <a:rPr lang="fr-FR" sz="2800" b="1" dirty="0"/>
              <a:t>par les femmes, principalement à fondement sexiste</a:t>
            </a:r>
            <a:endParaRPr lang="fr-FR" sz="2800" dirty="0"/>
          </a:p>
        </p:txBody>
      </p:sp>
      <p:pic>
        <p:nvPicPr>
          <p:cNvPr id="14" name="Image 13"/>
          <p:cNvPicPr>
            <a:picLocks noChangeAspect="1"/>
          </p:cNvPicPr>
          <p:nvPr/>
        </p:nvPicPr>
        <p:blipFill>
          <a:blip r:embed="rId2"/>
          <a:stretch>
            <a:fillRect/>
          </a:stretch>
        </p:blipFill>
        <p:spPr>
          <a:xfrm>
            <a:off x="1744503" y="2027706"/>
            <a:ext cx="3743650" cy="3869391"/>
          </a:xfrm>
          <a:prstGeom prst="rect">
            <a:avLst/>
          </a:prstGeom>
        </p:spPr>
      </p:pic>
      <p:pic>
        <p:nvPicPr>
          <p:cNvPr id="15" name="Image 14"/>
          <p:cNvPicPr>
            <a:picLocks noChangeAspect="1"/>
          </p:cNvPicPr>
          <p:nvPr/>
        </p:nvPicPr>
        <p:blipFill>
          <a:blip r:embed="rId3"/>
          <a:stretch>
            <a:fillRect/>
          </a:stretch>
        </p:blipFill>
        <p:spPr>
          <a:xfrm>
            <a:off x="6730677" y="2027706"/>
            <a:ext cx="3743650" cy="3869391"/>
          </a:xfrm>
          <a:prstGeom prst="rect">
            <a:avLst/>
          </a:prstGeom>
        </p:spPr>
      </p:pic>
      <p:sp>
        <p:nvSpPr>
          <p:cNvPr id="16" name="ZoneTexte 15"/>
          <p:cNvSpPr txBox="1"/>
          <p:nvPr/>
        </p:nvSpPr>
        <p:spPr>
          <a:xfrm>
            <a:off x="1775520" y="1524001"/>
            <a:ext cx="3743650" cy="265457"/>
          </a:xfrm>
          <a:prstGeom prst="rect">
            <a:avLst/>
          </a:prstGeom>
          <a:solidFill>
            <a:schemeClr val="bg1"/>
          </a:solidFill>
        </p:spPr>
        <p:txBody>
          <a:bodyPr wrap="square" rtlCol="0">
            <a:spAutoFit/>
          </a:bodyPr>
          <a:lstStyle/>
          <a:p>
            <a:r>
              <a:rPr lang="fr-FR" sz="1125" dirty="0"/>
              <a:t>Part des  personnes discriminées en raison de chaque motif</a:t>
            </a:r>
          </a:p>
        </p:txBody>
      </p:sp>
      <p:sp>
        <p:nvSpPr>
          <p:cNvPr id="18" name="ZoneTexte 17"/>
          <p:cNvSpPr txBox="1"/>
          <p:nvPr/>
        </p:nvSpPr>
        <p:spPr>
          <a:xfrm>
            <a:off x="6730677" y="1463803"/>
            <a:ext cx="3743650" cy="265457"/>
          </a:xfrm>
          <a:prstGeom prst="rect">
            <a:avLst/>
          </a:prstGeom>
          <a:solidFill>
            <a:schemeClr val="bg1"/>
          </a:solidFill>
        </p:spPr>
        <p:txBody>
          <a:bodyPr wrap="square" rtlCol="0">
            <a:spAutoFit/>
          </a:bodyPr>
          <a:lstStyle/>
          <a:p>
            <a:r>
              <a:rPr lang="fr-FR" sz="1125" dirty="0"/>
              <a:t>Part des  personnes discriminées en raison de chaque motif</a:t>
            </a:r>
          </a:p>
        </p:txBody>
      </p:sp>
      <p:sp>
        <p:nvSpPr>
          <p:cNvPr id="19" name="ZoneTexte 18"/>
          <p:cNvSpPr txBox="1"/>
          <p:nvPr/>
        </p:nvSpPr>
        <p:spPr>
          <a:xfrm>
            <a:off x="4487702" y="4770996"/>
            <a:ext cx="1371600" cy="369332"/>
          </a:xfrm>
          <a:prstGeom prst="rect">
            <a:avLst/>
          </a:prstGeom>
          <a:noFill/>
        </p:spPr>
        <p:txBody>
          <a:bodyPr wrap="square" rtlCol="0">
            <a:spAutoFit/>
          </a:bodyPr>
          <a:lstStyle/>
          <a:p>
            <a:r>
              <a:rPr lang="fr-FR" b="1" dirty="0"/>
              <a:t>Femmes</a:t>
            </a:r>
          </a:p>
        </p:txBody>
      </p:sp>
      <p:sp>
        <p:nvSpPr>
          <p:cNvPr id="20" name="ZoneTexte 19"/>
          <p:cNvSpPr txBox="1"/>
          <p:nvPr/>
        </p:nvSpPr>
        <p:spPr>
          <a:xfrm>
            <a:off x="9524134" y="4770996"/>
            <a:ext cx="1371600" cy="369332"/>
          </a:xfrm>
          <a:prstGeom prst="rect">
            <a:avLst/>
          </a:prstGeom>
          <a:noFill/>
        </p:spPr>
        <p:txBody>
          <a:bodyPr wrap="square" rtlCol="0">
            <a:spAutoFit/>
          </a:bodyPr>
          <a:lstStyle/>
          <a:p>
            <a:r>
              <a:rPr lang="fr-FR" b="1" dirty="0"/>
              <a:t>Hommes</a:t>
            </a:r>
          </a:p>
        </p:txBody>
      </p:sp>
      <p:sp>
        <p:nvSpPr>
          <p:cNvPr id="21" name="Ellipse 20"/>
          <p:cNvSpPr/>
          <p:nvPr/>
        </p:nvSpPr>
        <p:spPr>
          <a:xfrm>
            <a:off x="9164782" y="3136242"/>
            <a:ext cx="1184564" cy="57797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p:cNvSpPr/>
          <p:nvPr/>
        </p:nvSpPr>
        <p:spPr>
          <a:xfrm>
            <a:off x="3616328" y="3610842"/>
            <a:ext cx="1461655" cy="471055"/>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2342253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3389083" y="94581"/>
            <a:ext cx="7218058" cy="6721182"/>
          </a:xfrm>
          <a:prstGeom prst="rect">
            <a:avLst/>
          </a:prstGeom>
        </p:spPr>
      </p:pic>
      <p:sp>
        <p:nvSpPr>
          <p:cNvPr id="3" name="Ellipse 2"/>
          <p:cNvSpPr/>
          <p:nvPr/>
        </p:nvSpPr>
        <p:spPr>
          <a:xfrm>
            <a:off x="6711203" y="5443832"/>
            <a:ext cx="1994536" cy="56281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177"/>
          </a:p>
        </p:txBody>
      </p:sp>
      <p:sp>
        <p:nvSpPr>
          <p:cNvPr id="5" name="Ellipse 4"/>
          <p:cNvSpPr/>
          <p:nvPr/>
        </p:nvSpPr>
        <p:spPr>
          <a:xfrm>
            <a:off x="8027727" y="4312171"/>
            <a:ext cx="954482" cy="56281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177"/>
          </a:p>
        </p:txBody>
      </p:sp>
      <p:sp>
        <p:nvSpPr>
          <p:cNvPr id="6" name="Ellipse 5"/>
          <p:cNvSpPr/>
          <p:nvPr/>
        </p:nvSpPr>
        <p:spPr>
          <a:xfrm>
            <a:off x="6711203" y="2721916"/>
            <a:ext cx="1994536" cy="56281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177"/>
          </a:p>
        </p:txBody>
      </p:sp>
      <p:sp>
        <p:nvSpPr>
          <p:cNvPr id="7" name="Ellipse 6"/>
          <p:cNvSpPr/>
          <p:nvPr/>
        </p:nvSpPr>
        <p:spPr>
          <a:xfrm>
            <a:off x="8225206" y="1694478"/>
            <a:ext cx="2073530" cy="67691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177"/>
          </a:p>
        </p:txBody>
      </p:sp>
    </p:spTree>
    <p:extLst>
      <p:ext uri="{BB962C8B-B14F-4D97-AF65-F5344CB8AC3E}">
        <p14:creationId xmlns:p14="http://schemas.microsoft.com/office/powerpoint/2010/main" val="747604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57036" y="-4823"/>
            <a:ext cx="7559675" cy="1354162"/>
          </a:xfrm>
        </p:spPr>
        <p:txBody>
          <a:bodyPr>
            <a:noAutofit/>
          </a:bodyPr>
          <a:lstStyle/>
          <a:p>
            <a:r>
              <a:rPr lang="fr-FR" sz="2800" b="1" dirty="0">
                <a:solidFill>
                  <a:schemeClr val="tx1">
                    <a:lumMod val="50000"/>
                    <a:lumOff val="50000"/>
                  </a:schemeClr>
                </a:solidFill>
              </a:rPr>
              <a:t>Pour les musulmans, les motifs de discrimination se déplacent de l’origine vers la religion</a:t>
            </a:r>
            <a:endParaRPr lang="fr-FR" sz="2800" b="1" dirty="0">
              <a:solidFill>
                <a:schemeClr val="accent6">
                  <a:lumMod val="75000"/>
                </a:schemeClr>
              </a:solidFill>
            </a:endParaRPr>
          </a:p>
        </p:txBody>
      </p:sp>
      <p:pic>
        <p:nvPicPr>
          <p:cNvPr id="5" name="Espace réservé du contenu 4"/>
          <p:cNvPicPr>
            <a:picLocks noGrp="1" noChangeAspect="1"/>
          </p:cNvPicPr>
          <p:nvPr>
            <p:ph sz="half" idx="1"/>
          </p:nvPr>
        </p:nvPicPr>
        <p:blipFill>
          <a:blip r:embed="rId2"/>
          <a:stretch>
            <a:fillRect/>
          </a:stretch>
        </p:blipFill>
        <p:spPr>
          <a:xfrm>
            <a:off x="1647506" y="2306698"/>
            <a:ext cx="7869205" cy="2609116"/>
          </a:xfrm>
          <a:prstGeom prst="rect">
            <a:avLst/>
          </a:prstGeom>
        </p:spPr>
      </p:pic>
      <p:sp>
        <p:nvSpPr>
          <p:cNvPr id="6" name="Ellipse 5"/>
          <p:cNvSpPr/>
          <p:nvPr/>
        </p:nvSpPr>
        <p:spPr>
          <a:xfrm>
            <a:off x="7899092" y="4508969"/>
            <a:ext cx="1689345" cy="51467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Tree>
    <p:extLst>
      <p:ext uri="{BB962C8B-B14F-4D97-AF65-F5344CB8AC3E}">
        <p14:creationId xmlns:p14="http://schemas.microsoft.com/office/powerpoint/2010/main" val="175022735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defRPr/>
            </a:pPr>
            <a:fld id="{6491E043-4ED2-4070-8A75-D1705FB7ABD7}" type="datetime2">
              <a:rPr lang="fr-FR" smtClean="0"/>
              <a:pPr>
                <a:defRPr/>
              </a:pPr>
              <a:t>mardi 13 octobre 2026</a:t>
            </a:fld>
            <a:endParaRPr lang="fr-FR" dirty="0"/>
          </a:p>
        </p:txBody>
      </p:sp>
      <p:sp>
        <p:nvSpPr>
          <p:cNvPr id="5" name="Espace réservé du pied de page 4"/>
          <p:cNvSpPr>
            <a:spLocks noGrp="1"/>
          </p:cNvSpPr>
          <p:nvPr>
            <p:ph type="ftr" sz="quarter" idx="11"/>
          </p:nvPr>
        </p:nvSpPr>
        <p:spPr/>
        <p:txBody>
          <a:bodyPr/>
          <a:lstStyle/>
          <a:p>
            <a:pPr>
              <a:defRPr/>
            </a:pPr>
            <a:endParaRPr lang="fr-FR"/>
          </a:p>
        </p:txBody>
      </p:sp>
      <p:sp>
        <p:nvSpPr>
          <p:cNvPr id="6" name="Espace réservé du numéro de diapositive 5"/>
          <p:cNvSpPr>
            <a:spLocks noGrp="1"/>
          </p:cNvSpPr>
          <p:nvPr>
            <p:ph type="sldNum" sz="quarter" idx="12"/>
          </p:nvPr>
        </p:nvSpPr>
        <p:spPr/>
        <p:txBody>
          <a:bodyPr/>
          <a:lstStyle/>
          <a:p>
            <a:fld id="{8AE48CCA-5411-4B9D-A794-23ED8FF3BA33}" type="slidenum">
              <a:rPr lang="fr-FR" altLang="fr-FR" smtClean="0"/>
              <a:pPr/>
              <a:t>47</a:t>
            </a:fld>
            <a:endParaRPr lang="fr-FR" altLang="fr-FR"/>
          </a:p>
        </p:txBody>
      </p:sp>
      <p:graphicFrame>
        <p:nvGraphicFramePr>
          <p:cNvPr id="8" name="Graphique 7"/>
          <p:cNvGraphicFramePr>
            <a:graphicFrameLocks/>
          </p:cNvGraphicFramePr>
          <p:nvPr>
            <p:extLst/>
          </p:nvPr>
        </p:nvGraphicFramePr>
        <p:xfrm>
          <a:off x="2351585" y="156021"/>
          <a:ext cx="6932117" cy="6705600"/>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8"/>
          <p:cNvSpPr/>
          <p:nvPr/>
        </p:nvSpPr>
        <p:spPr>
          <a:xfrm>
            <a:off x="2916471" y="1427956"/>
            <a:ext cx="4320208" cy="21602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p:cNvSpPr/>
          <p:nvPr/>
        </p:nvSpPr>
        <p:spPr>
          <a:xfrm>
            <a:off x="3287465" y="578618"/>
            <a:ext cx="864096" cy="216024"/>
          </a:xfrm>
          <a:prstGeom prst="ellipse">
            <a:avLst/>
          </a:prstGeom>
          <a:no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11" name="Ellipse 10"/>
          <p:cNvSpPr/>
          <p:nvPr/>
        </p:nvSpPr>
        <p:spPr>
          <a:xfrm>
            <a:off x="2710632" y="6057714"/>
            <a:ext cx="1368152" cy="648072"/>
          </a:xfrm>
          <a:prstGeom prst="ellipse">
            <a:avLst/>
          </a:prstGeom>
          <a:no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12" name="Ellipse 11"/>
          <p:cNvSpPr/>
          <p:nvPr/>
        </p:nvSpPr>
        <p:spPr>
          <a:xfrm flipV="1">
            <a:off x="6356412" y="3930857"/>
            <a:ext cx="819708" cy="310904"/>
          </a:xfrm>
          <a:prstGeom prst="ellipse">
            <a:avLst/>
          </a:prstGeom>
          <a:no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746474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80151" y="113622"/>
            <a:ext cx="10915743" cy="994172"/>
          </a:xfrm>
        </p:spPr>
        <p:txBody>
          <a:bodyPr>
            <a:noAutofit/>
          </a:bodyPr>
          <a:lstStyle/>
          <a:p>
            <a:r>
              <a:rPr lang="fr-FR" sz="2400" b="1" dirty="0">
                <a:latin typeface="+mn-lt"/>
              </a:rPr>
              <a:t>Malgré une plus forte sensibilisation, entamer des démarches suite à des discriminations reste rare, un fatalisme plus marqué pour les discriminations par origine ou religion</a:t>
            </a:r>
          </a:p>
        </p:txBody>
      </p:sp>
      <p:sp>
        <p:nvSpPr>
          <p:cNvPr id="5" name="ZoneTexte 4"/>
          <p:cNvSpPr txBox="1"/>
          <p:nvPr/>
        </p:nvSpPr>
        <p:spPr>
          <a:xfrm>
            <a:off x="1487288" y="5881602"/>
            <a:ext cx="6178012" cy="538865"/>
          </a:xfrm>
          <a:prstGeom prst="rect">
            <a:avLst/>
          </a:prstGeom>
          <a:noFill/>
        </p:spPr>
        <p:txBody>
          <a:bodyPr wrap="square" rtlCol="0">
            <a:spAutoFit/>
          </a:bodyPr>
          <a:lstStyle/>
          <a:p>
            <a:r>
              <a:rPr lang="fr-FR" sz="1451" dirty="0"/>
              <a:t>Une personne peut déclarer plusieurs réactions possibles, notamment parce qu'elles peuvent concerner plusieurs expériences de discriminations. </a:t>
            </a:r>
          </a:p>
        </p:txBody>
      </p:sp>
      <p:pic>
        <p:nvPicPr>
          <p:cNvPr id="4" name="Espace réservé du contenu 3"/>
          <p:cNvPicPr>
            <a:picLocks noGrp="1" noChangeAspect="1"/>
          </p:cNvPicPr>
          <p:nvPr>
            <p:ph sz="half" idx="1"/>
          </p:nvPr>
        </p:nvPicPr>
        <p:blipFill>
          <a:blip r:embed="rId2"/>
          <a:stretch>
            <a:fillRect/>
          </a:stretch>
        </p:blipFill>
        <p:spPr>
          <a:xfrm>
            <a:off x="259934" y="1145377"/>
            <a:ext cx="7405366" cy="4661059"/>
          </a:xfrm>
          <a:prstGeom prst="rect">
            <a:avLst/>
          </a:prstGeom>
        </p:spPr>
      </p:pic>
      <p:sp>
        <p:nvSpPr>
          <p:cNvPr id="6" name="ZoneTexte 5"/>
          <p:cNvSpPr txBox="1"/>
          <p:nvPr/>
        </p:nvSpPr>
        <p:spPr>
          <a:xfrm>
            <a:off x="8337127" y="989687"/>
            <a:ext cx="3462444" cy="1208664"/>
          </a:xfrm>
          <a:prstGeom prst="rect">
            <a:avLst/>
          </a:prstGeom>
          <a:solidFill>
            <a:schemeClr val="bg1"/>
          </a:solidFill>
        </p:spPr>
        <p:txBody>
          <a:bodyPr wrap="square" rtlCol="0">
            <a:spAutoFit/>
          </a:bodyPr>
          <a:lstStyle/>
          <a:p>
            <a:r>
              <a:rPr lang="fr-FR" sz="1451" b="1" u="sng" dirty="0">
                <a:solidFill>
                  <a:schemeClr val="accent4"/>
                </a:solidFill>
              </a:rPr>
              <a:t>« J’ai porté plainte » </a:t>
            </a:r>
            <a:r>
              <a:rPr lang="fr-FR" sz="1451" b="1" dirty="0">
                <a:solidFill>
                  <a:schemeClr val="accent4"/>
                </a:solidFill>
              </a:rPr>
              <a:t>: 3% des personnes ayant déclaré des discriminations  </a:t>
            </a:r>
          </a:p>
          <a:p>
            <a:r>
              <a:rPr lang="fr-FR" sz="1451" dirty="0">
                <a:solidFill>
                  <a:schemeClr val="accent4"/>
                </a:solidFill>
              </a:rPr>
              <a:t>(7% de celles s’étant déclaré discriminées en raison de leur état de santé ou d’un handicap)</a:t>
            </a:r>
          </a:p>
        </p:txBody>
      </p:sp>
      <p:sp>
        <p:nvSpPr>
          <p:cNvPr id="8" name="ZoneTexte 7"/>
          <p:cNvSpPr txBox="1"/>
          <p:nvPr/>
        </p:nvSpPr>
        <p:spPr>
          <a:xfrm>
            <a:off x="8440802" y="4597418"/>
            <a:ext cx="3255092" cy="1431930"/>
          </a:xfrm>
          <a:prstGeom prst="rect">
            <a:avLst/>
          </a:prstGeom>
          <a:solidFill>
            <a:schemeClr val="bg1"/>
          </a:solidFill>
        </p:spPr>
        <p:txBody>
          <a:bodyPr wrap="square" rtlCol="0">
            <a:spAutoFit/>
          </a:bodyPr>
          <a:lstStyle/>
          <a:p>
            <a:r>
              <a:rPr lang="fr-FR" sz="1451" b="1" u="sng" dirty="0">
                <a:solidFill>
                  <a:schemeClr val="accent2"/>
                </a:solidFill>
              </a:rPr>
              <a:t>« Je n’ai rien fait car je pensais que ça ne servirait à rien » </a:t>
            </a:r>
            <a:r>
              <a:rPr lang="fr-FR" sz="1451" b="1" dirty="0">
                <a:solidFill>
                  <a:schemeClr val="accent2"/>
                </a:solidFill>
              </a:rPr>
              <a:t>: 48% des personnes ayant déclaré des discriminations  </a:t>
            </a:r>
          </a:p>
          <a:p>
            <a:r>
              <a:rPr lang="fr-FR" sz="1451" dirty="0">
                <a:solidFill>
                  <a:schemeClr val="accent2"/>
                </a:solidFill>
              </a:rPr>
              <a:t>(55% &amp; 57% de celles s’étant déclaré discriminées en raison de leur « origine » ou de leur religion)</a:t>
            </a:r>
          </a:p>
        </p:txBody>
      </p:sp>
      <p:sp>
        <p:nvSpPr>
          <p:cNvPr id="9" name="ZoneTexte 8"/>
          <p:cNvSpPr txBox="1"/>
          <p:nvPr/>
        </p:nvSpPr>
        <p:spPr>
          <a:xfrm>
            <a:off x="8233449" y="2526728"/>
            <a:ext cx="3462445" cy="1878463"/>
          </a:xfrm>
          <a:prstGeom prst="rect">
            <a:avLst/>
          </a:prstGeom>
          <a:solidFill>
            <a:schemeClr val="bg1"/>
          </a:solidFill>
        </p:spPr>
        <p:txBody>
          <a:bodyPr wrap="square" rtlCol="0">
            <a:spAutoFit/>
          </a:bodyPr>
          <a:lstStyle/>
          <a:p>
            <a:r>
              <a:rPr lang="fr-FR" sz="1451" b="1" u="sng" dirty="0"/>
              <a:t>« J’ai contesté ou me suis indigné » </a:t>
            </a:r>
            <a:r>
              <a:rPr lang="fr-FR" sz="1451" b="1" dirty="0"/>
              <a:t>: 38% des personnes ayant déclaré des discriminations  </a:t>
            </a:r>
          </a:p>
          <a:p>
            <a:r>
              <a:rPr lang="fr-FR" sz="1451" dirty="0"/>
              <a:t>(30% de celles s’étant déclaré discriminées en raison leur état de santé ou d’un handicap ; 49%-51% de celles s’étant déclarées discriminées en raison de leur sexe ou de leur âge)</a:t>
            </a:r>
          </a:p>
        </p:txBody>
      </p:sp>
    </p:spTree>
    <p:extLst>
      <p:ext uri="{BB962C8B-B14F-4D97-AF65-F5344CB8AC3E}">
        <p14:creationId xmlns:p14="http://schemas.microsoft.com/office/powerpoint/2010/main" val="229776301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fontScale="90000"/>
          </a:bodyPr>
          <a:lstStyle/>
          <a:p>
            <a:pPr>
              <a:defRPr/>
            </a:pPr>
            <a:r>
              <a:rPr lang="fr-FR" sz="3200" dirty="0">
                <a:solidFill>
                  <a:schemeClr val="tx1">
                    <a:lumMod val="75000"/>
                    <a:lumOff val="25000"/>
                  </a:schemeClr>
                </a:solidFill>
              </a:rPr>
              <a:t>Meta-analyse de </a:t>
            </a:r>
            <a:r>
              <a:rPr lang="fr-FR" sz="3200" dirty="0" err="1">
                <a:solidFill>
                  <a:schemeClr val="tx1">
                    <a:lumMod val="75000"/>
                    <a:lumOff val="25000"/>
                  </a:schemeClr>
                </a:solidFill>
              </a:rPr>
              <a:t>testings</a:t>
            </a:r>
            <a:r>
              <a:rPr lang="fr-FR" sz="3200" dirty="0">
                <a:solidFill>
                  <a:schemeClr val="tx1">
                    <a:lumMod val="75000"/>
                    <a:lumOff val="25000"/>
                  </a:schemeClr>
                </a:solidFill>
              </a:rPr>
              <a:t> sur le marché du travail</a:t>
            </a:r>
            <a:r>
              <a:rPr lang="fr-FR" sz="2400" dirty="0">
                <a:solidFill>
                  <a:schemeClr val="tx1">
                    <a:lumMod val="75000"/>
                    <a:lumOff val="25000"/>
                  </a:schemeClr>
                </a:solidFill>
              </a:rPr>
              <a:t/>
            </a:r>
            <a:br>
              <a:rPr lang="fr-FR" sz="2400" dirty="0">
                <a:solidFill>
                  <a:schemeClr val="tx1">
                    <a:lumMod val="75000"/>
                    <a:lumOff val="25000"/>
                  </a:schemeClr>
                </a:solidFill>
              </a:rPr>
            </a:br>
            <a:r>
              <a:rPr lang="fr-FR" sz="2000" dirty="0">
                <a:solidFill>
                  <a:schemeClr val="tx1">
                    <a:lumMod val="75000"/>
                    <a:lumOff val="25000"/>
                  </a:schemeClr>
                </a:solidFill>
              </a:rPr>
              <a:t/>
            </a:r>
            <a:br>
              <a:rPr lang="fr-FR" sz="2000" dirty="0">
                <a:solidFill>
                  <a:schemeClr val="tx1">
                    <a:lumMod val="75000"/>
                    <a:lumOff val="25000"/>
                  </a:schemeClr>
                </a:solidFill>
              </a:rPr>
            </a:br>
            <a:r>
              <a:rPr lang="fr-FR" sz="2000" dirty="0" err="1">
                <a:solidFill>
                  <a:schemeClr val="tx1">
                    <a:lumMod val="75000"/>
                    <a:lumOff val="25000"/>
                  </a:schemeClr>
                </a:solidFill>
              </a:rPr>
              <a:t>Quillian</a:t>
            </a:r>
            <a:r>
              <a:rPr lang="fr-FR" sz="2000" dirty="0">
                <a:solidFill>
                  <a:schemeClr val="tx1">
                    <a:lumMod val="75000"/>
                    <a:lumOff val="25000"/>
                  </a:schemeClr>
                </a:solidFill>
              </a:rPr>
              <a:t> et al. (2020) </a:t>
            </a:r>
            <a:r>
              <a:rPr lang="en-US" sz="2000" dirty="0">
                <a:solidFill>
                  <a:schemeClr val="tx1">
                    <a:lumMod val="75000"/>
                    <a:lumOff val="25000"/>
                  </a:schemeClr>
                </a:solidFill>
              </a:rPr>
              <a:t>“Do Some Countries Discriminate More than Others? Evidence from 97 Field Experiments of Racial Discrimination in Hiring”</a:t>
            </a:r>
            <a:endParaRPr lang="fr-FR" sz="2000" dirty="0">
              <a:solidFill>
                <a:schemeClr val="tx1">
                  <a:lumMod val="75000"/>
                  <a:lumOff val="25000"/>
                </a:schemeClr>
              </a:solidFill>
            </a:endParaRPr>
          </a:p>
        </p:txBody>
      </p:sp>
      <p:pic>
        <p:nvPicPr>
          <p:cNvPr id="20484" name="Imag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39617" y="1737362"/>
            <a:ext cx="6464537" cy="4721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085050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endParaRPr lang="fr-FR" sz="3600" dirty="0"/>
          </a:p>
        </p:txBody>
      </p:sp>
      <p:sp>
        <p:nvSpPr>
          <p:cNvPr id="4" name="Espace réservé du contenu 3"/>
          <p:cNvSpPr>
            <a:spLocks noGrp="1"/>
          </p:cNvSpPr>
          <p:nvPr>
            <p:ph idx="1"/>
          </p:nvPr>
        </p:nvSpPr>
        <p:spPr/>
        <p:txBody>
          <a:bodyPr/>
          <a:lstStyle/>
          <a:p>
            <a:endParaRPr lang="fr-FR"/>
          </a:p>
        </p:txBody>
      </p:sp>
    </p:spTree>
    <p:extLst>
      <p:ext uri="{BB962C8B-B14F-4D97-AF65-F5344CB8AC3E}">
        <p14:creationId xmlns:p14="http://schemas.microsoft.com/office/powerpoint/2010/main" val="19155349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0y5K0P7PREGX3GdmWZp8Pw"/>
</p:tagLst>
</file>

<file path=ppt/theme/_rels/themeOverride2.xml.rels><?xml version="1.0" encoding="UTF-8" standalone="yes"?>
<Relationships xmlns="http://schemas.openxmlformats.org/package/2006/relationships"><Relationship Id="rId1" Type="http://schemas.openxmlformats.org/officeDocument/2006/relationships/image" Target="../media/image21.jpeg"/></Relationships>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Clarté">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qu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té">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99A5812EC654640AAF0FBDB42E081DB" ma:contentTypeVersion="19" ma:contentTypeDescription="Crée un document." ma:contentTypeScope="" ma:versionID="01c28d7e562030b6f94e0a8473726d8e">
  <xsd:schema xmlns:xsd="http://www.w3.org/2001/XMLSchema" xmlns:xs="http://www.w3.org/2001/XMLSchema" xmlns:p="http://schemas.microsoft.com/office/2006/metadata/properties" xmlns:ns2="ca8b9c18-5e1d-46e5-9d1a-4e2a3224a5d3" xmlns:ns3="597f0e91-a424-40e7-b159-919cd36229ca" targetNamespace="http://schemas.microsoft.com/office/2006/metadata/properties" ma:root="true" ma:fieldsID="dbf580dc9218dd3cf9c85e5315f946b5" ns2:_="" ns3:_="">
    <xsd:import namespace="ca8b9c18-5e1d-46e5-9d1a-4e2a3224a5d3"/>
    <xsd:import namespace="597f0e91-a424-40e7-b159-919cd36229c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8b9c18-5e1d-46e5-9d1a-4e2a3224a5d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alises d’images" ma:readOnly="false" ma:fieldId="{5cf76f15-5ced-4ddc-b409-7134ff3c332f}" ma:taxonomyMulti="true" ma:sspId="05f3d6fe-baf4-44b9-a882-657db6edb6c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97f0e91-a424-40e7-b159-919cd36229ca" elementFormDefault="qualified">
    <xsd:import namespace="http://schemas.microsoft.com/office/2006/documentManagement/types"/>
    <xsd:import namespace="http://schemas.microsoft.com/office/infopath/2007/PartnerControls"/>
    <xsd:element name="SharedWithUsers" ma:index="19"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Partagé avec détails" ma:internalName="SharedWithDetails" ma:readOnly="true">
      <xsd:simpleType>
        <xsd:restriction base="dms:Note">
          <xsd:maxLength value="255"/>
        </xsd:restriction>
      </xsd:simpleType>
    </xsd:element>
    <xsd:element name="TaxCatchAll" ma:index="23" nillable="true" ma:displayName="Taxonomy Catch All Column" ma:hidden="true" ma:list="{dc45a579-8ad3-4386-ab0e-ea2618c9e016}" ma:internalName="TaxCatchAll" ma:showField="CatchAllData" ma:web="597f0e91-a424-40e7-b159-919cd36229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a8b9c18-5e1d-46e5-9d1a-4e2a3224a5d3">
      <Terms xmlns="http://schemas.microsoft.com/office/infopath/2007/PartnerControls"/>
    </lcf76f155ced4ddcb4097134ff3c332f>
    <TaxCatchAll xmlns="597f0e91-a424-40e7-b159-919cd36229ca" xsi:nil="true"/>
  </documentManagement>
</p:properties>
</file>

<file path=customXml/itemProps1.xml><?xml version="1.0" encoding="utf-8"?>
<ds:datastoreItem xmlns:ds="http://schemas.openxmlformats.org/officeDocument/2006/customXml" ds:itemID="{6DCCA4FB-0595-4C7A-93D1-505BED37704A}"/>
</file>

<file path=customXml/itemProps2.xml><?xml version="1.0" encoding="utf-8"?>
<ds:datastoreItem xmlns:ds="http://schemas.openxmlformats.org/officeDocument/2006/customXml" ds:itemID="{5F802EB9-B1BB-480E-B1C6-0AD487F2501E}"/>
</file>

<file path=customXml/itemProps3.xml><?xml version="1.0" encoding="utf-8"?>
<ds:datastoreItem xmlns:ds="http://schemas.openxmlformats.org/officeDocument/2006/customXml" ds:itemID="{997E2B8D-CD00-4296-9622-4A5A13468D2C}"/>
</file>

<file path=docProps/app.xml><?xml version="1.0" encoding="utf-8"?>
<Properties xmlns="http://schemas.openxmlformats.org/officeDocument/2006/extended-properties" xmlns:vt="http://schemas.openxmlformats.org/officeDocument/2006/docPropsVTypes">
  <TotalTime>24196</TotalTime>
  <Words>2495</Words>
  <Application>Microsoft Office PowerPoint</Application>
  <PresentationFormat>Grand écran</PresentationFormat>
  <Paragraphs>262</Paragraphs>
  <Slides>50</Slides>
  <Notes>7</Notes>
  <HiddenSlides>0</HiddenSlides>
  <MMClips>0</MMClips>
  <ScaleCrop>false</ScaleCrop>
  <HeadingPairs>
    <vt:vector size="8" baseType="variant">
      <vt:variant>
        <vt:lpstr>Polices utilisées</vt:lpstr>
      </vt:variant>
      <vt:variant>
        <vt:i4>8</vt:i4>
      </vt:variant>
      <vt:variant>
        <vt:lpstr>Thème</vt:lpstr>
      </vt:variant>
      <vt:variant>
        <vt:i4>1</vt:i4>
      </vt:variant>
      <vt:variant>
        <vt:lpstr>Serveurs OLE incorporés</vt:lpstr>
      </vt:variant>
      <vt:variant>
        <vt:i4>1</vt:i4>
      </vt:variant>
      <vt:variant>
        <vt:lpstr>Titres des diapositives</vt:lpstr>
      </vt:variant>
      <vt:variant>
        <vt:i4>50</vt:i4>
      </vt:variant>
    </vt:vector>
  </HeadingPairs>
  <TitlesOfParts>
    <vt:vector size="60" baseType="lpstr">
      <vt:lpstr>ＭＳ Ｐゴシック</vt:lpstr>
      <vt:lpstr>SimSun</vt:lpstr>
      <vt:lpstr>Arial</vt:lpstr>
      <vt:lpstr>Calibri</vt:lpstr>
      <vt:lpstr>Calibri Light</vt:lpstr>
      <vt:lpstr>Courier New</vt:lpstr>
      <vt:lpstr>Liberation Sans Narrow</vt:lpstr>
      <vt:lpstr>Liberation Serif</vt:lpstr>
      <vt:lpstr>Thème Office</vt:lpstr>
      <vt:lpstr>Graphique</vt:lpstr>
      <vt:lpstr>La France et les migrations internationales : le grand élargissement </vt:lpstr>
      <vt:lpstr>Bilan et prospectives de la diversité ethno-raciale et religieuse en France</vt:lpstr>
      <vt:lpstr>Rappels sur les enquêtes TeO</vt:lpstr>
      <vt:lpstr>Buts de l’échantillonnage</vt:lpstr>
      <vt:lpstr>La diversité des populations (TeO2)</vt:lpstr>
      <vt:lpstr>Etrangers et Immigrés en France (Insee, 2024)</vt:lpstr>
      <vt:lpstr>Présentation PowerPoint</vt:lpstr>
      <vt:lpstr>La population ayant un lien à la migration</vt:lpstr>
      <vt:lpstr>Les origines des immigrés se diversifient</vt:lpstr>
      <vt:lpstr>57 % des descendants d’immigrés de 2e génération ont un seul parent immigré </vt:lpstr>
      <vt:lpstr>Présentation PowerPoint</vt:lpstr>
      <vt:lpstr>Un lien de plus en plus distendu à l’immigration</vt:lpstr>
      <vt:lpstr>Localisation des immigrés et de leurs descendants (Insee 2023)</vt:lpstr>
      <vt:lpstr>Présentation PowerPoint</vt:lpstr>
      <vt:lpstr>Proportion d’immigrés (25-24 ans) et de descendants d’immigrés (moins de 18 ans), Paris et petite couronne  en 2019 (Source : RGP, Insee, France Stratégie) </vt:lpstr>
      <vt:lpstr>Evolution de la population d’origine immigrée Paris et petite couronne, 1999-2019 (Source : RGP, Insee, France Stratégie) G1 25-54 ans, G2 moins de 18 ans</vt:lpstr>
      <vt:lpstr>Ségrégation résidentielle : concentration dans quartiers à fort chômage</vt:lpstr>
      <vt:lpstr>Ségrégation : concentration dans les quartiers défavorisés (TeO1)</vt:lpstr>
      <vt:lpstr>Risques relatifs de vivre dans un quartier  défavorisé Odds Ratio, controle par sexe, age, education, pcs, taille unité urbaine et origines sociales</vt:lpstr>
      <vt:lpstr>Perspectives sur la concentration résidentielle des minorités</vt:lpstr>
      <vt:lpstr>Hybridation et entrelacement des générations : place de l’immigration dans les familles 41% de la population de 18 à 59 ans en France ont un lien direct, par ascendance ou par union avec l’immigration</vt:lpstr>
      <vt:lpstr>Trajectoires et positions</vt:lpstr>
      <vt:lpstr>Progression du taux de diplômés du supérieur  (TeO2, source: Beauchemin, Ichou, Simon, Population &amp; Sociétés, 602, 2022)</vt:lpstr>
      <vt:lpstr>Progression du taux de diplômés du supérieur par origine (TeO2, source: Beauchemin, Ichou, Simon, Population &amp; Sociétés, 602, 2022)</vt:lpstr>
      <vt:lpstr>Une mobilité ascendante éducative, mais un rendement plus faible sur le marché de l’emploi</vt:lpstr>
      <vt:lpstr>Taux de chômage par génération et origine (TeO2)</vt:lpstr>
      <vt:lpstr>Incorporation culturelle</vt:lpstr>
      <vt:lpstr>Langue(s) parlée(s) pendant l’enfance</vt:lpstr>
      <vt:lpstr>Ouverture des relations sociales</vt:lpstr>
      <vt:lpstr>Une majorité de personnes sans religion en France</vt:lpstr>
      <vt:lpstr>Affiliation religieuse selon le lien à la migration</vt:lpstr>
      <vt:lpstr>Un panorama des religions reflétant  les origines géographiques des immigrés</vt:lpstr>
      <vt:lpstr>Identités Religieuses </vt:lpstr>
      <vt:lpstr>Qui sont les Musulmans en France?</vt:lpstr>
      <vt:lpstr>Le cas des femmes musulmanes portant un voile</vt:lpstr>
      <vt:lpstr>Religiosité : importance de la religion (beaucoup et assez)</vt:lpstr>
      <vt:lpstr>Evolution entre cohortes d’âge (2009-2019)</vt:lpstr>
      <vt:lpstr>Transmissions intrafamiliales selon la religion des parents</vt:lpstr>
      <vt:lpstr>Les appartenances plurielles</vt:lpstr>
      <vt:lpstr>Les indicateurs d’altérisation : le renvoi aux origines</vt:lpstr>
      <vt:lpstr>Les indicateurs d’altérisation : le déni de francité</vt:lpstr>
      <vt:lpstr>Présentation PowerPoint</vt:lpstr>
      <vt:lpstr>Une augmentation des discriminations déclarées de 14% à 18% L’ « origine », le 1er motif de discrimination en 2019-2020, comme dix ans auparavant</vt:lpstr>
      <vt:lpstr>L’augmentation des discriminations déclarées est principalement portée par les femmes, principalement à fondement sexiste</vt:lpstr>
      <vt:lpstr>Présentation PowerPoint</vt:lpstr>
      <vt:lpstr>Pour les musulmans, les motifs de discrimination se déplacent de l’origine vers la religion</vt:lpstr>
      <vt:lpstr>Présentation PowerPoint</vt:lpstr>
      <vt:lpstr>Malgré une plus forte sensibilisation, entamer des démarches suite à des discriminations reste rare, un fatalisme plus marqué pour les discriminations par origine ou religion</vt:lpstr>
      <vt:lpstr>Meta-analyse de testings sur le marché du travail  Quillian et al. (2020) “Do Some Countries Discriminate More than Others? Evidence from 97 Field Experiments of Racial Discrimination in Hiring”</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PSimon</dc:creator>
  <cp:lastModifiedBy>Patrick Simon</cp:lastModifiedBy>
  <cp:revision>32</cp:revision>
  <dcterms:created xsi:type="dcterms:W3CDTF">2024-03-01T13:04:07Z</dcterms:created>
  <dcterms:modified xsi:type="dcterms:W3CDTF">2026-10-14T15:24:00Z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0x010100C99A5812EC654640AAF0FBDB42E081DB</vt:lpwstr>
  </property>
</Properties>
</file>