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ustomXml" Target="../customXml/item2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customXml" Target="../customXml/item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10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11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Isabelle Durant…"/>
          <p:cNvSpPr txBox="1"/>
          <p:nvPr>
            <p:ph type="body" idx="21"/>
          </p:nvPr>
        </p:nvSpPr>
        <p:spPr>
          <a:xfrm>
            <a:off x="1201340" y="11859862"/>
            <a:ext cx="6764911" cy="13350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26440">
              <a:defRPr sz="4048"/>
            </a:pPr>
            <a:r>
              <a:t>Isabelle Durant </a:t>
            </a:r>
          </a:p>
          <a:p>
            <a:pPr defTabSz="726440">
              <a:defRPr sz="4048"/>
            </a:pPr>
            <a:r>
              <a:t>5 février 2026</a:t>
            </a:r>
          </a:p>
        </p:txBody>
      </p:sp>
      <p:sp>
        <p:nvSpPr>
          <p:cNvPr id="172" name="Citoyenneté, territoires"/>
          <p:cNvSpPr txBox="1"/>
          <p:nvPr>
            <p:ph type="ctrTitle"/>
          </p:nvPr>
        </p:nvSpPr>
        <p:spPr>
          <a:xfrm>
            <a:off x="1782134" y="1861200"/>
            <a:ext cx="21971004" cy="464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Citoyenneté, territoires </a:t>
            </a:r>
          </a:p>
        </p:txBody>
      </p:sp>
      <p:sp>
        <p:nvSpPr>
          <p:cNvPr id="173" name="et solidarité en Europe"/>
          <p:cNvSpPr txBox="1"/>
          <p:nvPr>
            <p:ph type="subTitle" sz="quarter" idx="1"/>
          </p:nvPr>
        </p:nvSpPr>
        <p:spPr>
          <a:xfrm>
            <a:off x="1782135" y="6389035"/>
            <a:ext cx="21971001" cy="1905001"/>
          </a:xfrm>
          <a:prstGeom prst="rect">
            <a:avLst/>
          </a:prstGeom>
        </p:spPr>
        <p:txBody>
          <a:bodyPr/>
          <a:lstStyle>
            <a:lvl1pPr algn="ctr">
              <a:defRPr sz="11600"/>
            </a:lvl1pPr>
          </a:lstStyle>
          <a:p>
            <a:pPr/>
            <a:r>
              <a:t>et solidarité en Europe</a:t>
            </a:r>
          </a:p>
        </p:txBody>
      </p:sp>
      <p:sp>
        <p:nvSpPr>
          <p:cNvPr id="174" name="IHEDATE"/>
          <p:cNvSpPr txBox="1"/>
          <p:nvPr/>
        </p:nvSpPr>
        <p:spPr>
          <a:xfrm>
            <a:off x="20875952" y="11759610"/>
            <a:ext cx="2612925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600"/>
            </a:lvl1pPr>
          </a:lstStyle>
          <a:p>
            <a:pPr/>
            <a:r>
              <a:t>IHEDATE</a:t>
            </a:r>
          </a:p>
        </p:txBody>
      </p:sp>
      <p:sp>
        <p:nvSpPr>
          <p:cNvPr id="175" name="1/9"/>
          <p:cNvSpPr txBox="1"/>
          <p:nvPr/>
        </p:nvSpPr>
        <p:spPr>
          <a:xfrm>
            <a:off x="23823216" y="13017723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1/9</a:t>
            </a:r>
          </a:p>
        </p:txBody>
      </p:sp>
      <p:pic>
        <p:nvPicPr>
          <p:cNvPr id="176" name="6641AB24-7A5E-43AC-9C3C-D5AD9D86B903.png" descr="6641AB24-7A5E-43AC-9C3C-D5AD9D86B903.png"/>
          <p:cNvPicPr>
            <a:picLocks noChangeAspect="1"/>
          </p:cNvPicPr>
          <p:nvPr/>
        </p:nvPicPr>
        <p:blipFill>
          <a:blip r:embed="rId2">
            <a:alphaModFix amt="31959"/>
            <a:extLst/>
          </a:blip>
          <a:stretch>
            <a:fillRect/>
          </a:stretch>
        </p:blipFill>
        <p:spPr>
          <a:xfrm>
            <a:off x="3328137" y="-1741655"/>
            <a:ext cx="17199310" cy="17199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0938.JPG" descr="IMG_09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8936" y="4394978"/>
            <a:ext cx="8057512" cy="805751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1. TERRITOIRES EUROPÉENS"/>
          <p:cNvSpPr txBox="1"/>
          <p:nvPr/>
        </p:nvSpPr>
        <p:spPr>
          <a:xfrm>
            <a:off x="7423746" y="785237"/>
            <a:ext cx="12128222" cy="109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1. TERRITOIRES EUROPÉENS</a:t>
            </a:r>
          </a:p>
        </p:txBody>
      </p:sp>
      <p:sp>
        <p:nvSpPr>
          <p:cNvPr id="180" name="240 RÉGIONS"/>
          <p:cNvSpPr txBox="1"/>
          <p:nvPr/>
        </p:nvSpPr>
        <p:spPr>
          <a:xfrm>
            <a:off x="3572780" y="2993916"/>
            <a:ext cx="4099866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240 RÉGIONS</a:t>
            </a:r>
          </a:p>
        </p:txBody>
      </p:sp>
      <p:pic>
        <p:nvPicPr>
          <p:cNvPr id="181" name="Ligne Ligne" descr="Ligne Lig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4424416" y="7620863"/>
            <a:ext cx="8133712" cy="76201"/>
          </a:xfrm>
          <a:prstGeom prst="rect">
            <a:avLst/>
          </a:prstGeom>
        </p:spPr>
      </p:pic>
      <p:pic>
        <p:nvPicPr>
          <p:cNvPr id="183" name="Ligne Ligne" descr="Ligne Lig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89784" y="7620863"/>
            <a:ext cx="9013070" cy="76201"/>
          </a:xfrm>
          <a:prstGeom prst="rect">
            <a:avLst/>
          </a:prstGeom>
        </p:spPr>
      </p:pic>
      <p:sp>
        <p:nvSpPr>
          <p:cNvPr id="185" name="INSTITUTIONS"/>
          <p:cNvSpPr txBox="1"/>
          <p:nvPr/>
        </p:nvSpPr>
        <p:spPr>
          <a:xfrm>
            <a:off x="13557607" y="5198551"/>
            <a:ext cx="439186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INSTITUTIONS</a:t>
            </a:r>
          </a:p>
        </p:txBody>
      </p:sp>
      <p:sp>
        <p:nvSpPr>
          <p:cNvPr id="186" name="IDENTITÉS"/>
          <p:cNvSpPr txBox="1"/>
          <p:nvPr/>
        </p:nvSpPr>
        <p:spPr>
          <a:xfrm>
            <a:off x="19494423" y="5158313"/>
            <a:ext cx="3307995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IDENTITÉS</a:t>
            </a:r>
          </a:p>
        </p:txBody>
      </p:sp>
      <p:sp>
        <p:nvSpPr>
          <p:cNvPr id="187" name="MOBILISATIONS"/>
          <p:cNvSpPr txBox="1"/>
          <p:nvPr/>
        </p:nvSpPr>
        <p:spPr>
          <a:xfrm>
            <a:off x="13206930" y="9339095"/>
            <a:ext cx="4922826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MOBILISATIONS</a:t>
            </a:r>
          </a:p>
        </p:txBody>
      </p:sp>
      <p:sp>
        <p:nvSpPr>
          <p:cNvPr id="188" name="GOUVERNANCE"/>
          <p:cNvSpPr txBox="1"/>
          <p:nvPr/>
        </p:nvSpPr>
        <p:spPr>
          <a:xfrm>
            <a:off x="19033073" y="9339095"/>
            <a:ext cx="488990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GOUVERNANCE</a:t>
            </a:r>
          </a:p>
        </p:txBody>
      </p:sp>
      <p:pic>
        <p:nvPicPr>
          <p:cNvPr id="189" name="E25E8209-4479-4ED4-8F58-3F18F55D71EE.png" descr="E25E8209-4479-4ED4-8F58-3F18F55D71E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85202" y="6552894"/>
            <a:ext cx="2212140" cy="221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itoyenneté, territoires et solidarité en Europe - Bruxelles, 5 février 2026"/>
          <p:cNvSpPr txBox="1"/>
          <p:nvPr/>
        </p:nvSpPr>
        <p:spPr>
          <a:xfrm>
            <a:off x="485528" y="13033033"/>
            <a:ext cx="23412944" cy="511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191" name="2/9"/>
          <p:cNvSpPr txBox="1"/>
          <p:nvPr/>
        </p:nvSpPr>
        <p:spPr>
          <a:xfrm>
            <a:off x="23777165" y="13070244"/>
            <a:ext cx="518034" cy="436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2/9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2. SOLIDARITÉ, DIVERSITÉ, PÉRÉQUATION"/>
          <p:cNvSpPr txBox="1"/>
          <p:nvPr/>
        </p:nvSpPr>
        <p:spPr>
          <a:xfrm>
            <a:off x="3458641" y="1038518"/>
            <a:ext cx="17466718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2. SOLIDARITÉ, DIVERSITÉ, PÉRÉQUATION</a:t>
            </a:r>
          </a:p>
        </p:txBody>
      </p:sp>
      <p:pic>
        <p:nvPicPr>
          <p:cNvPr id="194" name="IMG_0947.JPG" descr="IMG_09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1841" y="2334274"/>
            <a:ext cx="10760318" cy="904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Flèche 11"/>
          <p:cNvSpPr/>
          <p:nvPr/>
        </p:nvSpPr>
        <p:spPr>
          <a:xfrm>
            <a:off x="6212369" y="8982405"/>
            <a:ext cx="1452086" cy="109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Solidarité"/>
          <p:cNvSpPr txBox="1"/>
          <p:nvPr/>
        </p:nvSpPr>
        <p:spPr>
          <a:xfrm>
            <a:off x="2743734" y="4220402"/>
            <a:ext cx="267645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Solidarité</a:t>
            </a:r>
          </a:p>
        </p:txBody>
      </p:sp>
      <p:sp>
        <p:nvSpPr>
          <p:cNvPr id="197" name="Flèche 11"/>
          <p:cNvSpPr/>
          <p:nvPr/>
        </p:nvSpPr>
        <p:spPr>
          <a:xfrm>
            <a:off x="6040037" y="4204975"/>
            <a:ext cx="1452086" cy="109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Diversité"/>
          <p:cNvSpPr txBox="1"/>
          <p:nvPr/>
        </p:nvSpPr>
        <p:spPr>
          <a:xfrm>
            <a:off x="3233356" y="9124833"/>
            <a:ext cx="247345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Diversité</a:t>
            </a:r>
          </a:p>
        </p:txBody>
      </p:sp>
      <p:sp>
        <p:nvSpPr>
          <p:cNvPr id="199" name="Flèche 11"/>
          <p:cNvSpPr/>
          <p:nvPr/>
        </p:nvSpPr>
        <p:spPr>
          <a:xfrm rot="10800000">
            <a:off x="17609989" y="4204975"/>
            <a:ext cx="1452086" cy="109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Politiques…"/>
          <p:cNvSpPr txBox="1"/>
          <p:nvPr/>
        </p:nvSpPr>
        <p:spPr>
          <a:xfrm>
            <a:off x="19345117" y="4017776"/>
            <a:ext cx="3479902" cy="146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0000"/>
              </a:lnSpc>
            </a:pPr>
            <a:r>
              <a:t>Politiques </a:t>
            </a:r>
          </a:p>
          <a:p>
            <a:pPr>
              <a:lnSpc>
                <a:spcPct val="10000"/>
              </a:lnSpc>
            </a:pPr>
            <a:r>
              <a:t>thématiques</a:t>
            </a:r>
          </a:p>
        </p:txBody>
      </p:sp>
      <p:sp>
        <p:nvSpPr>
          <p:cNvPr id="201" name="Flèche 11"/>
          <p:cNvSpPr/>
          <p:nvPr/>
        </p:nvSpPr>
        <p:spPr>
          <a:xfrm rot="10800000">
            <a:off x="17241581" y="8522615"/>
            <a:ext cx="1452086" cy="109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Péréquation"/>
          <p:cNvSpPr txBox="1"/>
          <p:nvPr/>
        </p:nvSpPr>
        <p:spPr>
          <a:xfrm>
            <a:off x="19414193" y="8665042"/>
            <a:ext cx="341101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Péréquation</a:t>
            </a:r>
          </a:p>
        </p:txBody>
      </p:sp>
      <p:sp>
        <p:nvSpPr>
          <p:cNvPr id="203" name="Citoyenneté, territoires et solidarité en Europe - Bruxelles, 5 février 2026"/>
          <p:cNvSpPr txBox="1"/>
          <p:nvPr/>
        </p:nvSpPr>
        <p:spPr>
          <a:xfrm>
            <a:off x="6397047" y="13024459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204" name="3/9"/>
          <p:cNvSpPr txBox="1"/>
          <p:nvPr/>
        </p:nvSpPr>
        <p:spPr>
          <a:xfrm>
            <a:off x="23685063" y="13061670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3/9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0943.JPG" descr="IMG_09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069" y="2970653"/>
            <a:ext cx="11625709" cy="7774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2. SOLIDARITÉ, DIVERSITÉ, PÉRÉQUATION"/>
          <p:cNvSpPr txBox="1"/>
          <p:nvPr/>
        </p:nvSpPr>
        <p:spPr>
          <a:xfrm>
            <a:off x="3458641" y="670110"/>
            <a:ext cx="17466718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2. SOLIDARITÉ, DIVERSITÉ, PÉRÉQUATION</a:t>
            </a:r>
          </a:p>
        </p:txBody>
      </p:sp>
      <p:sp>
        <p:nvSpPr>
          <p:cNvPr id="208" name="2.1 ENTRE ÉTATS MEMBRES =…"/>
          <p:cNvSpPr txBox="1"/>
          <p:nvPr/>
        </p:nvSpPr>
        <p:spPr>
          <a:xfrm>
            <a:off x="14451839" y="3058554"/>
            <a:ext cx="8745018" cy="175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50000"/>
              </a:lnSpc>
              <a:defRPr u="sng"/>
            </a:pPr>
            <a:r>
              <a:t>2.1 ENTRE ÉTATS MEMBRES =</a:t>
            </a:r>
          </a:p>
          <a:p>
            <a:pPr>
              <a:lnSpc>
                <a:spcPct val="50000"/>
              </a:lnSpc>
              <a:defRPr i="1"/>
            </a:pPr>
            <a:r>
              <a:t>Construction politique</a:t>
            </a:r>
          </a:p>
        </p:txBody>
      </p:sp>
      <p:sp>
        <p:nvSpPr>
          <p:cNvPr id="209" name="CONSEIL EUROPÉEN :…"/>
          <p:cNvSpPr txBox="1"/>
          <p:nvPr/>
        </p:nvSpPr>
        <p:spPr>
          <a:xfrm>
            <a:off x="14313686" y="6109195"/>
            <a:ext cx="7769048" cy="4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50000"/>
              </a:lnSpc>
              <a:defRPr b="1"/>
            </a:pPr>
            <a:r>
              <a:t>CONSEIL EUROPÉEN : </a:t>
            </a:r>
          </a:p>
          <a:p>
            <a:pPr>
              <a:lnSpc>
                <a:spcPct val="50000"/>
              </a:lnSpc>
            </a:pPr>
            <a:r>
              <a:t>Orientations générales et </a:t>
            </a:r>
          </a:p>
          <a:p>
            <a:pPr>
              <a:lnSpc>
                <a:spcPct val="50000"/>
              </a:lnSpc>
            </a:pPr>
            <a:r>
              <a:t>Cadre Financier Pluriannuel </a:t>
            </a:r>
          </a:p>
          <a:p>
            <a:pPr>
              <a:lnSpc>
                <a:spcPct val="50000"/>
              </a:lnSpc>
            </a:pPr>
            <a:r>
              <a:t>ou Perspectives financières</a:t>
            </a:r>
          </a:p>
          <a:p>
            <a:pPr>
              <a:lnSpc>
                <a:spcPct val="50000"/>
              </a:lnSpc>
            </a:pPr>
            <a:r>
              <a:t>(2020-2027 / 2028-2034)</a:t>
            </a:r>
          </a:p>
        </p:txBody>
      </p:sp>
      <p:sp>
        <p:nvSpPr>
          <p:cNvPr id="210" name="Citoyenneté, territoires et solidarité en Europe - Bruxelles, 5 février 2026"/>
          <p:cNvSpPr txBox="1"/>
          <p:nvPr/>
        </p:nvSpPr>
        <p:spPr>
          <a:xfrm>
            <a:off x="6397047" y="13072614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211" name="4/9"/>
          <p:cNvSpPr txBox="1"/>
          <p:nvPr/>
        </p:nvSpPr>
        <p:spPr>
          <a:xfrm>
            <a:off x="23754139" y="13109825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4/9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itoyenneté, territoires et solidarité en Europe - Bruxelles, 5 février 2026"/>
          <p:cNvSpPr txBox="1"/>
          <p:nvPr/>
        </p:nvSpPr>
        <p:spPr>
          <a:xfrm>
            <a:off x="6397047" y="13026563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214" name="2. SOLIDARITÉ, DIVERSITÉ, PÉRÉQUATION"/>
          <p:cNvSpPr txBox="1"/>
          <p:nvPr/>
        </p:nvSpPr>
        <p:spPr>
          <a:xfrm>
            <a:off x="3458641" y="485906"/>
            <a:ext cx="17466718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2. SOLIDARITÉ, DIVERSITÉ, PÉRÉQUATION</a:t>
            </a:r>
          </a:p>
        </p:txBody>
      </p:sp>
      <p:sp>
        <p:nvSpPr>
          <p:cNvPr id="215" name="2.1 ENTRE RÉGIONS EUROPÉENNES =…"/>
          <p:cNvSpPr txBox="1"/>
          <p:nvPr/>
        </p:nvSpPr>
        <p:spPr>
          <a:xfrm>
            <a:off x="12816024" y="1591079"/>
            <a:ext cx="11148061" cy="1307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50000"/>
              </a:lnSpc>
              <a:defRPr u="sng"/>
            </a:pPr>
            <a:r>
              <a:t>2.1 ENTRE RÉGIONS EUROPÉENNES =</a:t>
            </a:r>
          </a:p>
          <a:p>
            <a:pPr>
              <a:lnSpc>
                <a:spcPct val="50000"/>
              </a:lnSpc>
              <a:defRPr i="1"/>
            </a:pPr>
            <a:r>
              <a:t>Politique de cohésion</a:t>
            </a:r>
          </a:p>
          <a:p>
            <a:pPr>
              <a:lnSpc>
                <a:spcPct val="50000"/>
              </a:lnSpc>
              <a:defRPr b="1"/>
            </a:pPr>
            <a:r>
              <a:t>- Commission Européenne </a:t>
            </a:r>
          </a:p>
          <a:p>
            <a:pPr marL="609600" indent="-609600">
              <a:lnSpc>
                <a:spcPct val="50000"/>
              </a:lnSpc>
              <a:buSzPct val="123000"/>
              <a:buChar char="•"/>
            </a:pPr>
            <a:r>
              <a:t>Commissaire : R. FITTO</a:t>
            </a:r>
          </a:p>
          <a:p>
            <a:pPr marL="609600" indent="-609600">
              <a:lnSpc>
                <a:spcPct val="50000"/>
              </a:lnSpc>
              <a:buSzPct val="123000"/>
              <a:buChar char="•"/>
            </a:pPr>
            <a:r>
              <a:t>DG Regio</a:t>
            </a:r>
          </a:p>
          <a:p>
            <a:pPr>
              <a:lnSpc>
                <a:spcPct val="50000"/>
              </a:lnSpc>
            </a:pPr>
          </a:p>
          <a:p>
            <a:pPr>
              <a:lnSpc>
                <a:spcPct val="50000"/>
              </a:lnSpc>
              <a:defRPr b="1"/>
            </a:pPr>
            <a:r>
              <a:t>- Parlement Européen</a:t>
            </a:r>
          </a:p>
          <a:p>
            <a:pPr marL="609600" indent="-609600">
              <a:lnSpc>
                <a:spcPct val="50000"/>
              </a:lnSpc>
              <a:buSzPct val="123000"/>
              <a:buChar char="•"/>
            </a:pPr>
            <a:r>
              <a:t>Commission REGI</a:t>
            </a:r>
          </a:p>
          <a:p>
            <a:pPr marL="609600" indent="-609600">
              <a:lnSpc>
                <a:spcPct val="50000"/>
              </a:lnSpc>
              <a:buSzPct val="123000"/>
              <a:buChar char="•"/>
            </a:pPr>
            <a:r>
              <a:t>Commission Budget</a:t>
            </a:r>
          </a:p>
          <a:p>
            <a:pPr>
              <a:lnSpc>
                <a:spcPct val="50000"/>
              </a:lnSpc>
            </a:pPr>
          </a:p>
          <a:p>
            <a:pPr marL="609600" indent="-609600">
              <a:lnSpc>
                <a:spcPct val="50000"/>
              </a:lnSpc>
              <a:buSzPct val="123000"/>
              <a:buChar char="-"/>
              <a:defRPr b="1"/>
            </a:pPr>
            <a:r>
              <a:t>Comité européen des Régions</a:t>
            </a:r>
          </a:p>
          <a:p>
            <a:pPr>
              <a:lnSpc>
                <a:spcPct val="50000"/>
              </a:lnSpc>
            </a:pPr>
            <a:r>
              <a:t>(Consultatif)</a:t>
            </a:r>
          </a:p>
          <a:p>
            <a:pPr>
              <a:lnSpc>
                <a:spcPct val="50000"/>
              </a:lnSpc>
            </a:pPr>
          </a:p>
        </p:txBody>
      </p:sp>
      <p:pic>
        <p:nvPicPr>
          <p:cNvPr id="216" name="IMG_0942.jpg" descr="IMG_09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85" y="2107936"/>
            <a:ext cx="11414297" cy="840245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5/9"/>
          <p:cNvSpPr txBox="1"/>
          <p:nvPr/>
        </p:nvSpPr>
        <p:spPr>
          <a:xfrm>
            <a:off x="23754139" y="13063774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5/9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2. SOLIDARITÉ, DIVERSITÉ, PÉRÉQUATION"/>
          <p:cNvSpPr txBox="1"/>
          <p:nvPr/>
        </p:nvSpPr>
        <p:spPr>
          <a:xfrm>
            <a:off x="3458641" y="624059"/>
            <a:ext cx="17466718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2. SOLIDARITÉ, DIVERSITÉ, PÉRÉQUATION</a:t>
            </a:r>
          </a:p>
        </p:txBody>
      </p:sp>
      <p:sp>
        <p:nvSpPr>
          <p:cNvPr id="220" name="Citoyenneté, territoires et solidarité en Europe - Bruxelles, 5 février 2026"/>
          <p:cNvSpPr txBox="1"/>
          <p:nvPr/>
        </p:nvSpPr>
        <p:spPr>
          <a:xfrm>
            <a:off x="6397047" y="13049589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101" y="2699793"/>
            <a:ext cx="14488670" cy="9645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9496" y="6398018"/>
            <a:ext cx="9081918" cy="5970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attractivite-du-territoire-haute-savoie.jpg" descr="attractivite-du-territoire-haute-savoi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6052" y="9109596"/>
            <a:ext cx="4898996" cy="327008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2.3 Entre régions d’un même État Membre"/>
          <p:cNvSpPr txBox="1"/>
          <p:nvPr/>
        </p:nvSpPr>
        <p:spPr>
          <a:xfrm>
            <a:off x="6363462" y="1804353"/>
            <a:ext cx="1165707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2.3 Entre régions d’un même État Membre</a:t>
            </a:r>
          </a:p>
        </p:txBody>
      </p:sp>
      <p:sp>
        <p:nvSpPr>
          <p:cNvPr id="225" name="6/9"/>
          <p:cNvSpPr txBox="1"/>
          <p:nvPr/>
        </p:nvSpPr>
        <p:spPr>
          <a:xfrm>
            <a:off x="23800190" y="13086800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6/9</a:t>
            </a:r>
          </a:p>
        </p:txBody>
      </p:sp>
      <p:sp>
        <p:nvSpPr>
          <p:cNvPr id="226" name="Gestion et coordination centralisées et/ou décentralisées, inter-ministérialité"/>
          <p:cNvSpPr txBox="1"/>
          <p:nvPr/>
        </p:nvSpPr>
        <p:spPr>
          <a:xfrm>
            <a:off x="16178751" y="4819411"/>
            <a:ext cx="8761213" cy="540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40000"/>
              </a:lnSpc>
            </a:lvl1pPr>
          </a:lstStyle>
          <a:p>
            <a:pPr/>
            <a:r>
              <a:t>Gestion et coordination centralisées et/ou décentralisées, inter-ministérialité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itoyenneté, territoires et solidarité en Europe - Bruxelles, 5 février 2026"/>
          <p:cNvSpPr txBox="1"/>
          <p:nvPr/>
        </p:nvSpPr>
        <p:spPr>
          <a:xfrm>
            <a:off x="6397047" y="13003538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229" name="3. LES PROGRAMMES : DE LA THÉORIE À LA PRATIQUE"/>
          <p:cNvSpPr txBox="1"/>
          <p:nvPr/>
        </p:nvSpPr>
        <p:spPr>
          <a:xfrm>
            <a:off x="787298" y="439855"/>
            <a:ext cx="22809405" cy="109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3. LES PROGRAMMES : DE LA THÉORIE À LA PRATIQUE</a:t>
            </a:r>
          </a:p>
        </p:txBody>
      </p:sp>
      <p:pic>
        <p:nvPicPr>
          <p:cNvPr id="230" name="IMG_0940.JPG" descr="IMG_09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636" y="2484307"/>
            <a:ext cx="9568066" cy="956806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FEDER…"/>
          <p:cNvSpPr txBox="1"/>
          <p:nvPr/>
        </p:nvSpPr>
        <p:spPr>
          <a:xfrm>
            <a:off x="15004451" y="4649064"/>
            <a:ext cx="6599226" cy="570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FEDER</a:t>
            </a:r>
          </a:p>
          <a:p>
            <a:pPr/>
            <a:r>
              <a:t>FSE</a:t>
            </a:r>
          </a:p>
          <a:p>
            <a:pPr/>
            <a:r>
              <a:t>INTERREG</a:t>
            </a:r>
          </a:p>
          <a:p>
            <a:pPr/>
            <a:r>
              <a:t>HORIZON</a:t>
            </a:r>
          </a:p>
          <a:p>
            <a:pPr/>
            <a:r>
              <a:t>+ FONDS SECTORIELS</a:t>
            </a:r>
          </a:p>
        </p:txBody>
      </p:sp>
      <p:sp>
        <p:nvSpPr>
          <p:cNvPr id="232" name="Flèche 11"/>
          <p:cNvSpPr/>
          <p:nvPr/>
        </p:nvSpPr>
        <p:spPr>
          <a:xfrm rot="1860000">
            <a:off x="17214953" y="4795397"/>
            <a:ext cx="678834" cy="51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Flèche 11"/>
          <p:cNvSpPr/>
          <p:nvPr/>
        </p:nvSpPr>
        <p:spPr>
          <a:xfrm rot="19680000">
            <a:off x="17214953" y="6018666"/>
            <a:ext cx="678834" cy="51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30% du Budget UE"/>
          <p:cNvSpPr txBox="1"/>
          <p:nvPr/>
        </p:nvSpPr>
        <p:spPr>
          <a:xfrm>
            <a:off x="17974740" y="5286670"/>
            <a:ext cx="3976117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30% du Budget UE</a:t>
            </a:r>
          </a:p>
        </p:txBody>
      </p:sp>
      <p:sp>
        <p:nvSpPr>
          <p:cNvPr id="235" name="Flèche 11"/>
          <p:cNvSpPr/>
          <p:nvPr/>
        </p:nvSpPr>
        <p:spPr>
          <a:xfrm>
            <a:off x="17964647" y="8471242"/>
            <a:ext cx="678834" cy="511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entre 5 et 8%"/>
          <p:cNvSpPr txBox="1"/>
          <p:nvPr/>
        </p:nvSpPr>
        <p:spPr>
          <a:xfrm>
            <a:off x="18842142" y="8421864"/>
            <a:ext cx="2807082" cy="60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entre 5 et 8%</a:t>
            </a:r>
          </a:p>
        </p:txBody>
      </p:sp>
      <p:sp>
        <p:nvSpPr>
          <p:cNvPr id="237" name="7/9"/>
          <p:cNvSpPr txBox="1"/>
          <p:nvPr/>
        </p:nvSpPr>
        <p:spPr>
          <a:xfrm>
            <a:off x="23800190" y="13040749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7/9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itoyenneté, territoires et solidarité en Europe - Bruxelles, 5 février 2026"/>
          <p:cNvSpPr txBox="1"/>
          <p:nvPr/>
        </p:nvSpPr>
        <p:spPr>
          <a:xfrm>
            <a:off x="6397047" y="12980512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240" name="3. LES PROGRAMMES : DE LA THÉORIE À LA PRATIQUE"/>
          <p:cNvSpPr txBox="1"/>
          <p:nvPr/>
        </p:nvSpPr>
        <p:spPr>
          <a:xfrm>
            <a:off x="787298" y="601033"/>
            <a:ext cx="22809405" cy="109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3. LES PROGRAMMES : DE LA THÉORIE À LA PRATIQUE</a:t>
            </a:r>
          </a:p>
        </p:txBody>
      </p:sp>
      <p:pic>
        <p:nvPicPr>
          <p:cNvPr id="241" name="IMG_0939.JPG" descr="IMG_09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066" y="2702914"/>
            <a:ext cx="9269004" cy="926900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Orientations politiques…"/>
          <p:cNvSpPr txBox="1"/>
          <p:nvPr/>
        </p:nvSpPr>
        <p:spPr>
          <a:xfrm>
            <a:off x="11182219" y="3259050"/>
            <a:ext cx="12795200" cy="815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indent="-609600">
              <a:buSzPct val="123000"/>
              <a:buChar char="-"/>
            </a:pPr>
            <a:r>
              <a:t>Orientations politiques</a:t>
            </a:r>
          </a:p>
          <a:p>
            <a:pPr marL="609600" indent="-609600">
              <a:buSzPct val="123000"/>
              <a:buChar char="-"/>
            </a:pPr>
            <a:r>
              <a:t>Durée</a:t>
            </a:r>
          </a:p>
          <a:p>
            <a:pPr marL="609600" indent="-609600">
              <a:buSzPct val="123000"/>
              <a:buChar char="-"/>
            </a:pPr>
            <a:r>
              <a:t>Critères</a:t>
            </a:r>
          </a:p>
          <a:p>
            <a:pPr marL="609600" indent="-609600">
              <a:buSzPct val="123000"/>
              <a:buChar char="-"/>
            </a:pPr>
            <a:r>
              <a:t>(Dé)centralisation</a:t>
            </a:r>
          </a:p>
          <a:p>
            <a:pPr marL="609600" indent="-609600">
              <a:buSzPct val="123000"/>
              <a:buChar char="-"/>
            </a:pPr>
            <a:r>
              <a:t>Sélection de projet au sein de l’État Membre</a:t>
            </a:r>
          </a:p>
          <a:p>
            <a:pPr marL="609600" indent="-609600">
              <a:buSzPct val="123000"/>
              <a:buChar char="-"/>
            </a:pPr>
            <a:r>
              <a:t>Obligations</a:t>
            </a:r>
          </a:p>
          <a:p>
            <a:pPr marL="609600" indent="-609600">
              <a:buSzPct val="123000"/>
              <a:buChar char="-"/>
            </a:pPr>
            <a:r>
              <a:t>Reporting</a:t>
            </a:r>
          </a:p>
        </p:txBody>
      </p:sp>
      <p:sp>
        <p:nvSpPr>
          <p:cNvPr id="243" name="8/9"/>
          <p:cNvSpPr txBox="1"/>
          <p:nvPr/>
        </p:nvSpPr>
        <p:spPr>
          <a:xfrm>
            <a:off x="23823216" y="13017723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8/9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4. QUELQUES LEÇONS À TIRER"/>
          <p:cNvSpPr txBox="1"/>
          <p:nvPr/>
        </p:nvSpPr>
        <p:spPr>
          <a:xfrm>
            <a:off x="5699569" y="416829"/>
            <a:ext cx="12984862" cy="1093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/>
            </a:lvl1pPr>
          </a:lstStyle>
          <a:p>
            <a:pPr/>
            <a:r>
              <a:t>4. QUELQUES LEÇONS À TIRER</a:t>
            </a:r>
          </a:p>
        </p:txBody>
      </p:sp>
      <p:sp>
        <p:nvSpPr>
          <p:cNvPr id="246" name="Rôle des territoires…"/>
          <p:cNvSpPr txBox="1"/>
          <p:nvPr/>
        </p:nvSpPr>
        <p:spPr>
          <a:xfrm>
            <a:off x="6231076" y="2779633"/>
            <a:ext cx="11921847" cy="815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889000" indent="-889000">
              <a:buSzPct val="100000"/>
              <a:buAutoNum type="arabicPeriod" startAt="1"/>
            </a:pPr>
            <a:r>
              <a:t>Rôle des territoires </a:t>
            </a:r>
          </a:p>
          <a:p>
            <a:pPr marL="609600" indent="-609600">
              <a:buSzPct val="123000"/>
              <a:buChar char="-"/>
            </a:pPr>
            <a:r>
              <a:t>Cohésion</a:t>
            </a:r>
          </a:p>
          <a:p>
            <a:pPr marL="609600" indent="-609600">
              <a:buSzPct val="123000"/>
              <a:buChar char="-"/>
            </a:pPr>
            <a:r>
              <a:t>Adhésion</a:t>
            </a:r>
          </a:p>
          <a:p>
            <a:pPr marL="889000" indent="-889000">
              <a:buSzPct val="100000"/>
              <a:buAutoNum type="arabicPeriod" startAt="2"/>
            </a:pPr>
            <a:r>
              <a:t>Stop au « C’est la faute à l’Europe »</a:t>
            </a:r>
          </a:p>
          <a:p>
            <a:pPr marL="889000" indent="-889000">
              <a:buSzPct val="100000"/>
              <a:buAutoNum type="arabicPeriod" startAt="2"/>
            </a:pPr>
            <a:r>
              <a:t>Citoyenneté européenne et participation</a:t>
            </a:r>
          </a:p>
          <a:p>
            <a:pPr marL="889000" indent="-889000">
              <a:buSzPct val="100000"/>
              <a:buAutoNum type="arabicPeriod" startAt="2"/>
            </a:pPr>
            <a:r>
              <a:t>Subsidiologie et gouvernance</a:t>
            </a:r>
          </a:p>
          <a:p>
            <a:pPr marL="889000" indent="-889000">
              <a:buSzPct val="100000"/>
              <a:buAutoNum type="arabicPeriod" startAt="2"/>
            </a:pPr>
            <a:r>
              <a:t>Innovation sociale</a:t>
            </a:r>
          </a:p>
        </p:txBody>
      </p:sp>
      <p:sp>
        <p:nvSpPr>
          <p:cNvPr id="247" name="Citoyenneté, territoires et solidarité en Europe - Bruxelles, 5 février 2026"/>
          <p:cNvSpPr txBox="1"/>
          <p:nvPr/>
        </p:nvSpPr>
        <p:spPr>
          <a:xfrm>
            <a:off x="6397047" y="12969359"/>
            <a:ext cx="11589906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2700"/>
            </a:pPr>
            <a:r>
              <a:t>Citoyenneté, territoires et solidarité en Europe - Bruxelles, 5 février 2026</a:t>
            </a:r>
          </a:p>
        </p:txBody>
      </p:sp>
      <p:sp>
        <p:nvSpPr>
          <p:cNvPr id="248" name="9/9"/>
          <p:cNvSpPr txBox="1"/>
          <p:nvPr/>
        </p:nvSpPr>
        <p:spPr>
          <a:xfrm>
            <a:off x="23754139" y="13006570"/>
            <a:ext cx="518034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9/9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9" ma:contentTypeDescription="Crée un document." ma:contentTypeScope="" ma:versionID="01c28d7e562030b6f94e0a8473726d8e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dbf580dc9218dd3cf9c85e5315f946b5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99FDF92B-B932-4DB6-A5BF-588C24971EF6}"/>
</file>

<file path=customXml/itemProps2.xml><?xml version="1.0" encoding="utf-8"?>
<ds:datastoreItem xmlns:ds="http://schemas.openxmlformats.org/officeDocument/2006/customXml" ds:itemID="{025DDA3A-399A-499A-A8CC-E71537AA6CC8}"/>
</file>

<file path=customXml/itemProps3.xml><?xml version="1.0" encoding="utf-8"?>
<ds:datastoreItem xmlns:ds="http://schemas.openxmlformats.org/officeDocument/2006/customXml" ds:itemID="{D49BB4A6-6091-4F6B-B284-20E2F8C785A6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