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8"/>
  </p:notesMasterIdLst>
  <p:sldIdLst>
    <p:sldId id="256" r:id="rId4"/>
    <p:sldId id="280" r:id="rId5"/>
    <p:sldId id="281" r:id="rId6"/>
    <p:sldId id="290" r:id="rId7"/>
    <p:sldId id="287" r:id="rId8"/>
    <p:sldId id="291" r:id="rId9"/>
    <p:sldId id="293" r:id="rId10"/>
    <p:sldId id="294" r:id="rId11"/>
    <p:sldId id="295" r:id="rId12"/>
    <p:sldId id="297" r:id="rId13"/>
    <p:sldId id="296" r:id="rId14"/>
    <p:sldId id="298" r:id="rId15"/>
    <p:sldId id="300" r:id="rId16"/>
    <p:sldId id="301" r:id="rId17"/>
    <p:sldId id="308" r:id="rId18"/>
    <p:sldId id="285" r:id="rId19"/>
    <p:sldId id="302" r:id="rId20"/>
    <p:sldId id="303" r:id="rId21"/>
    <p:sldId id="283" r:id="rId22"/>
    <p:sldId id="305" r:id="rId23"/>
    <p:sldId id="309" r:id="rId24"/>
    <p:sldId id="288" r:id="rId25"/>
    <p:sldId id="276" r:id="rId26"/>
    <p:sldId id="273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Helvetica" pitchFamily="2" charset="0"/>
      <p:regular r:id="rId37"/>
      <p:bold r:id="rId38"/>
      <p:italic r:id="rId39"/>
      <p:boldItalic r:id="rId40"/>
    </p:embeddedFont>
    <p:embeddedFont>
      <p:font typeface="Helvetica Neue" panose="02000503000000020004" pitchFamily="2" charset="0"/>
      <p:regular r:id="rId41"/>
      <p:bold r:id="rId42"/>
      <p:italic r:id="rId43"/>
      <p:boldItalic r:id="rId44"/>
    </p:embeddedFont>
    <p:embeddedFont>
      <p:font typeface="Helvetica Neue Light" panose="02000403000000020004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7">
          <p15:clr>
            <a:srgbClr val="A4A3A4"/>
          </p15:clr>
        </p15:guide>
        <p15:guide id="2" orient="horz" pos="3901">
          <p15:clr>
            <a:srgbClr val="A4A3A4"/>
          </p15:clr>
        </p15:guide>
        <p15:guide id="3" pos="3076">
          <p15:clr>
            <a:srgbClr val="A4A3A4"/>
          </p15:clr>
        </p15:guide>
        <p15:guide id="4" pos="277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qvrPvO1dJbIxGfHUvEZumJSDA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1760" y="176"/>
      </p:cViewPr>
      <p:guideLst>
        <p:guide orient="horz" pos="867"/>
        <p:guide orient="horz" pos="3901"/>
        <p:guide pos="3076"/>
        <p:guide pos="2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7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668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12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EU on </a:t>
            </a:r>
            <a:r>
              <a:rPr lang="fr-FR" b="1" dirty="0" err="1"/>
              <a:t>track</a:t>
            </a:r>
            <a:r>
              <a:rPr lang="fr-FR" b="1" dirty="0"/>
              <a:t> to </a:t>
            </a:r>
            <a:r>
              <a:rPr lang="fr-FR" b="1" dirty="0" err="1"/>
              <a:t>exceed</a:t>
            </a:r>
            <a:r>
              <a:rPr lang="fr-FR" b="1" dirty="0"/>
              <a:t> </a:t>
            </a:r>
            <a:r>
              <a:rPr lang="fr-FR" b="1" dirty="0" err="1"/>
              <a:t>its</a:t>
            </a:r>
            <a:r>
              <a:rPr lang="fr-FR" b="1" dirty="0"/>
              <a:t>  2020 GHG </a:t>
            </a:r>
            <a:r>
              <a:rPr lang="fr-FR" b="1" dirty="0" err="1"/>
              <a:t>target</a:t>
            </a:r>
            <a:r>
              <a:rPr lang="fr-FR" b="1" dirty="0"/>
              <a:t>: - 24% </a:t>
            </a:r>
            <a:r>
              <a:rPr lang="fr-FR" b="1" dirty="0" err="1"/>
              <a:t>reduction</a:t>
            </a:r>
            <a:r>
              <a:rPr lang="fr-FR" b="1" dirty="0"/>
              <a:t> by 2020.</a:t>
            </a:r>
          </a:p>
          <a:p>
            <a:endParaRPr lang="fr-FR" dirty="0"/>
          </a:p>
          <a:p>
            <a:r>
              <a:rPr lang="fr-FR" dirty="0"/>
              <a:t>Due to </a:t>
            </a:r>
            <a:r>
              <a:rPr lang="fr-FR" dirty="0" err="1"/>
              <a:t>combination</a:t>
            </a:r>
            <a:r>
              <a:rPr lang="fr-FR" dirty="0"/>
              <a:t> of </a:t>
            </a:r>
            <a:r>
              <a:rPr lang="fr-FR" dirty="0" err="1"/>
              <a:t>factors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Recession</a:t>
            </a:r>
            <a:r>
              <a:rPr lang="fr-FR" dirty="0"/>
              <a:t>, </a:t>
            </a:r>
          </a:p>
          <a:p>
            <a:pPr lvl="1"/>
            <a:r>
              <a:rPr lang="fr-FR" dirty="0"/>
              <a:t>Structural change of </a:t>
            </a:r>
            <a:r>
              <a:rPr lang="fr-FR" dirty="0" err="1"/>
              <a:t>economy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National and EU </a:t>
            </a:r>
            <a:r>
              <a:rPr lang="fr-FR" dirty="0" err="1"/>
              <a:t>renewables</a:t>
            </a:r>
            <a:r>
              <a:rPr lang="fr-FR" dirty="0"/>
              <a:t> </a:t>
            </a:r>
            <a:r>
              <a:rPr lang="fr-FR" dirty="0" err="1"/>
              <a:t>targets</a:t>
            </a:r>
            <a:r>
              <a:rPr lang="fr-FR" dirty="0"/>
              <a:t> + subsidies.</a:t>
            </a:r>
          </a:p>
          <a:p>
            <a:pPr lvl="1"/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 performance and design standards for </a:t>
            </a:r>
            <a:r>
              <a:rPr lang="fr-FR" dirty="0" err="1"/>
              <a:t>appliances</a:t>
            </a:r>
            <a:r>
              <a:rPr lang="fr-FR" dirty="0"/>
              <a:t> and parts of EED and EPBD. </a:t>
            </a:r>
          </a:p>
          <a:p>
            <a:pPr lvl="1"/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measures</a:t>
            </a:r>
            <a:r>
              <a:rPr lang="fr-FR" dirty="0"/>
              <a:t> (</a:t>
            </a:r>
            <a:r>
              <a:rPr lang="fr-FR" dirty="0" err="1"/>
              <a:t>Landfill</a:t>
            </a:r>
            <a:r>
              <a:rPr lang="fr-FR" dirty="0"/>
              <a:t>, nitrates, light </a:t>
            </a:r>
            <a:r>
              <a:rPr lang="fr-FR" dirty="0" err="1"/>
              <a:t>vehicle</a:t>
            </a:r>
            <a:r>
              <a:rPr lang="fr-FR" dirty="0"/>
              <a:t> </a:t>
            </a:r>
            <a:r>
              <a:rPr lang="fr-FR" dirty="0" err="1"/>
              <a:t>emisssions</a:t>
            </a:r>
            <a:r>
              <a:rPr lang="fr-FR" dirty="0"/>
              <a:t> standards, F-</a:t>
            </a:r>
            <a:r>
              <a:rPr lang="fr-FR" dirty="0" err="1"/>
              <a:t>gases</a:t>
            </a:r>
            <a:r>
              <a:rPr lang="fr-FR" dirty="0"/>
              <a:t>, ..</a:t>
            </a:r>
            <a:r>
              <a:rPr lang="fr-FR" dirty="0" err="1"/>
              <a:t>etc</a:t>
            </a:r>
            <a:endParaRPr lang="fr-FR" dirty="0"/>
          </a:p>
          <a:p>
            <a:pPr lvl="1"/>
            <a:endParaRPr lang="fr-FR" dirty="0"/>
          </a:p>
          <a:p>
            <a:r>
              <a:rPr lang="fr-FR" sz="2000" b="1" dirty="0"/>
              <a:t>EU28 on </a:t>
            </a:r>
            <a:r>
              <a:rPr lang="fr-FR" sz="2000" b="1" dirty="0" err="1"/>
              <a:t>track</a:t>
            </a:r>
            <a:r>
              <a:rPr lang="fr-FR" sz="2000" b="1" dirty="0"/>
              <a:t> to </a:t>
            </a:r>
            <a:r>
              <a:rPr lang="fr-FR" sz="2000" b="1" dirty="0" err="1"/>
              <a:t>achieve</a:t>
            </a:r>
            <a:r>
              <a:rPr lang="fr-FR" sz="2000" b="1" dirty="0"/>
              <a:t> 20%  RE </a:t>
            </a:r>
            <a:r>
              <a:rPr lang="fr-FR" sz="2000" b="1" dirty="0" err="1"/>
              <a:t>target</a:t>
            </a:r>
            <a:r>
              <a:rPr lang="fr-FR" sz="2000" b="1" dirty="0"/>
              <a:t> by 2020.</a:t>
            </a:r>
          </a:p>
          <a:p>
            <a:endParaRPr lang="fr-FR" sz="2000" dirty="0"/>
          </a:p>
          <a:p>
            <a:r>
              <a:rPr lang="fr-FR" sz="2000" dirty="0"/>
              <a:t>RE </a:t>
            </a:r>
            <a:r>
              <a:rPr lang="fr-FR" sz="2000" dirty="0" err="1"/>
              <a:t>was</a:t>
            </a:r>
            <a:r>
              <a:rPr lang="fr-FR" sz="2000" dirty="0"/>
              <a:t> 14.1% of </a:t>
            </a:r>
            <a:r>
              <a:rPr lang="fr-FR" sz="2000" dirty="0" err="1"/>
              <a:t>gross</a:t>
            </a:r>
            <a:r>
              <a:rPr lang="fr-FR" sz="2000" dirty="0"/>
              <a:t> final </a:t>
            </a:r>
            <a:r>
              <a:rPr lang="fr-FR" sz="2000" dirty="0" err="1"/>
              <a:t>energy</a:t>
            </a:r>
            <a:r>
              <a:rPr lang="fr-FR" sz="2000" dirty="0"/>
              <a:t> </a:t>
            </a:r>
            <a:r>
              <a:rPr lang="fr-FR" sz="2000" dirty="0" err="1"/>
              <a:t>consumption</a:t>
            </a:r>
            <a:r>
              <a:rPr lang="fr-FR" sz="2000" dirty="0"/>
              <a:t> in 2012 vs. 8.5% in 2005</a:t>
            </a:r>
          </a:p>
          <a:p>
            <a:endParaRPr lang="fr-FR" sz="2000" dirty="0"/>
          </a:p>
          <a:p>
            <a:r>
              <a:rPr lang="fr-FR" sz="2000" dirty="0"/>
              <a:t>But </a:t>
            </a:r>
            <a:r>
              <a:rPr lang="fr-FR" sz="2000" dirty="0" err="1"/>
              <a:t>increased</a:t>
            </a:r>
            <a:r>
              <a:rPr lang="fr-FR" sz="2000" dirty="0"/>
              <a:t> </a:t>
            </a:r>
            <a:r>
              <a:rPr lang="fr-FR" sz="2000" dirty="0" err="1"/>
              <a:t>political</a:t>
            </a:r>
            <a:r>
              <a:rPr lang="fr-FR" sz="2000" dirty="0"/>
              <a:t> </a:t>
            </a:r>
            <a:r>
              <a:rPr lang="fr-FR" sz="2000" dirty="0" err="1"/>
              <a:t>risk</a:t>
            </a:r>
            <a:r>
              <a:rPr lang="fr-FR" sz="2000" dirty="0"/>
              <a:t> </a:t>
            </a:r>
            <a:r>
              <a:rPr lang="fr-FR" sz="2000" dirty="0" err="1"/>
              <a:t>perceived</a:t>
            </a:r>
            <a:r>
              <a:rPr lang="fr-FR" sz="2000" dirty="0"/>
              <a:t> in </a:t>
            </a:r>
            <a:r>
              <a:rPr lang="fr-FR" sz="2000" dirty="0" err="1"/>
              <a:t>some</a:t>
            </a:r>
            <a:r>
              <a:rPr lang="fr-FR" sz="2000" dirty="0"/>
              <a:t> countries due to </a:t>
            </a:r>
            <a:r>
              <a:rPr lang="fr-FR" sz="2000" dirty="0" err="1"/>
              <a:t>retrospective</a:t>
            </a:r>
            <a:r>
              <a:rPr lang="fr-FR" sz="2000" dirty="0"/>
              <a:t> </a:t>
            </a:r>
            <a:r>
              <a:rPr lang="fr-FR" sz="2000" dirty="0" err="1"/>
              <a:t>revision</a:t>
            </a:r>
            <a:r>
              <a:rPr lang="fr-FR" sz="2000" dirty="0"/>
              <a:t> of support </a:t>
            </a:r>
            <a:r>
              <a:rPr lang="fr-FR" sz="2000" dirty="0" err="1"/>
              <a:t>schemes</a:t>
            </a:r>
            <a:r>
              <a:rPr lang="fr-FR" sz="2000" dirty="0"/>
              <a:t>.  </a:t>
            </a:r>
          </a:p>
          <a:p>
            <a:pPr lvl="1"/>
            <a:endParaRPr lang="en-GB" dirty="0"/>
          </a:p>
          <a:p>
            <a:r>
              <a:rPr lang="fr-FR" sz="2200" dirty="0"/>
              <a:t>EU has made </a:t>
            </a:r>
            <a:r>
              <a:rPr lang="fr-FR" sz="2200" dirty="0" err="1"/>
              <a:t>some</a:t>
            </a:r>
            <a:r>
              <a:rPr lang="fr-FR" sz="2200" dirty="0"/>
              <a:t> </a:t>
            </a:r>
            <a:r>
              <a:rPr lang="fr-FR" sz="2200" dirty="0" err="1"/>
              <a:t>progress</a:t>
            </a:r>
            <a:r>
              <a:rPr lang="fr-FR" sz="2200" dirty="0"/>
              <a:t> on EE (cf. graph)</a:t>
            </a:r>
          </a:p>
          <a:p>
            <a:endParaRPr lang="fr-FR" sz="2200" dirty="0"/>
          </a:p>
          <a:p>
            <a:r>
              <a:rPr lang="fr-FR" sz="2200" dirty="0"/>
              <a:t>But EU </a:t>
            </a:r>
            <a:r>
              <a:rPr lang="fr-FR" sz="2200" dirty="0" err="1"/>
              <a:t>projected</a:t>
            </a:r>
            <a:r>
              <a:rPr lang="fr-FR" sz="2200" dirty="0"/>
              <a:t> to miss </a:t>
            </a:r>
            <a:r>
              <a:rPr lang="fr-FR" sz="2200" dirty="0" err="1"/>
              <a:t>its</a:t>
            </a:r>
            <a:r>
              <a:rPr lang="fr-FR" sz="2200" dirty="0"/>
              <a:t> </a:t>
            </a:r>
            <a:r>
              <a:rPr lang="fr-FR" sz="2200" dirty="0" err="1"/>
              <a:t>energy</a:t>
            </a:r>
            <a:r>
              <a:rPr lang="fr-FR" sz="2200" dirty="0"/>
              <a:t> </a:t>
            </a:r>
            <a:r>
              <a:rPr lang="fr-FR" sz="2200" dirty="0" err="1"/>
              <a:t>efficiency</a:t>
            </a:r>
            <a:r>
              <a:rPr lang="fr-FR" sz="2200" dirty="0"/>
              <a:t> </a:t>
            </a:r>
            <a:r>
              <a:rPr lang="fr-FR" sz="2200" dirty="0" err="1"/>
              <a:t>target</a:t>
            </a:r>
            <a:r>
              <a:rPr lang="fr-FR" sz="2200" dirty="0"/>
              <a:t> for 2020 (-17% on </a:t>
            </a:r>
            <a:r>
              <a:rPr lang="fr-FR" sz="2200" dirty="0" err="1"/>
              <a:t>current</a:t>
            </a:r>
            <a:r>
              <a:rPr lang="fr-FR" sz="2200" dirty="0"/>
              <a:t> </a:t>
            </a:r>
            <a:r>
              <a:rPr lang="fr-FR" sz="2200" dirty="0" err="1"/>
              <a:t>forecasts</a:t>
            </a:r>
            <a:r>
              <a:rPr lang="fr-FR" sz="2200" dirty="0"/>
              <a:t> vs -20% </a:t>
            </a:r>
            <a:r>
              <a:rPr lang="fr-FR" sz="2200" dirty="0" err="1"/>
              <a:t>target</a:t>
            </a:r>
            <a:r>
              <a:rPr lang="fr-FR" sz="2200" dirty="0"/>
              <a:t>)</a:t>
            </a:r>
          </a:p>
          <a:p>
            <a:endParaRPr lang="fr-FR" sz="2200" dirty="0"/>
          </a:p>
          <a:p>
            <a:r>
              <a:rPr lang="fr-FR" sz="2200" dirty="0"/>
              <a:t>EED and EPBD are </a:t>
            </a:r>
            <a:r>
              <a:rPr lang="fr-FR" sz="2200" dirty="0" err="1"/>
              <a:t>relatively</a:t>
            </a:r>
            <a:r>
              <a:rPr lang="fr-FR" sz="2200" dirty="0"/>
              <a:t> </a:t>
            </a:r>
            <a:r>
              <a:rPr lang="fr-FR" sz="2200" dirty="0" err="1"/>
              <a:t>weak</a:t>
            </a:r>
            <a:r>
              <a:rPr lang="fr-FR" sz="2200" dirty="0"/>
              <a:t> instruments and </a:t>
            </a:r>
            <a:r>
              <a:rPr lang="fr-FR" sz="2200" dirty="0" err="1"/>
              <a:t>many</a:t>
            </a:r>
            <a:r>
              <a:rPr lang="fr-FR" sz="2200" dirty="0"/>
              <a:t> </a:t>
            </a:r>
            <a:r>
              <a:rPr lang="fr-FR" sz="2200" dirty="0" err="1"/>
              <a:t>loopholes</a:t>
            </a:r>
            <a:r>
              <a:rPr lang="fr-FR" sz="2200" dirty="0"/>
              <a:t> and </a:t>
            </a:r>
            <a:r>
              <a:rPr lang="fr-FR" sz="2200" dirty="0" err="1"/>
              <a:t>other</a:t>
            </a:r>
            <a:r>
              <a:rPr lang="fr-FR" sz="2200" dirty="0"/>
              <a:t> </a:t>
            </a:r>
            <a:r>
              <a:rPr lang="fr-FR" sz="2200" dirty="0" err="1"/>
              <a:t>barriers</a:t>
            </a:r>
            <a:r>
              <a:rPr lang="fr-FR" sz="2200" dirty="0"/>
              <a:t> not </a:t>
            </a:r>
            <a:r>
              <a:rPr lang="fr-FR" sz="2200" dirty="0" err="1"/>
              <a:t>addressed</a:t>
            </a:r>
            <a:r>
              <a:rPr lang="fr-FR" sz="2200" dirty="0"/>
              <a:t> in MS</a:t>
            </a:r>
          </a:p>
          <a:p>
            <a:endParaRPr lang="fr-FR" sz="2200" dirty="0"/>
          </a:p>
          <a:p>
            <a:r>
              <a:rPr lang="fr-FR" sz="2200" dirty="0"/>
              <a:t>Most impact </a:t>
            </a:r>
            <a:r>
              <a:rPr lang="fr-FR" sz="2200" dirty="0" err="1"/>
              <a:t>from</a:t>
            </a:r>
            <a:r>
              <a:rPr lang="fr-FR" sz="2200" dirty="0"/>
              <a:t> Art 3 </a:t>
            </a:r>
            <a:r>
              <a:rPr lang="fr-FR" sz="2200" dirty="0" err="1"/>
              <a:t>which</a:t>
            </a:r>
            <a:r>
              <a:rPr lang="fr-FR" sz="2200" dirty="0"/>
              <a:t> </a:t>
            </a:r>
            <a:r>
              <a:rPr lang="fr-FR" sz="2200" dirty="0" err="1"/>
              <a:t>creates</a:t>
            </a:r>
            <a:r>
              <a:rPr lang="fr-FR" sz="2200" dirty="0"/>
              <a:t> a fuel </a:t>
            </a:r>
            <a:r>
              <a:rPr lang="fr-FR" sz="2200" dirty="0" err="1"/>
              <a:t>saving</a:t>
            </a:r>
            <a:r>
              <a:rPr lang="fr-FR" sz="2200" dirty="0"/>
              <a:t> mandate </a:t>
            </a:r>
            <a:r>
              <a:rPr lang="fr-FR" sz="2200" dirty="0" err="1"/>
              <a:t>every</a:t>
            </a:r>
            <a:r>
              <a:rPr lang="fr-FR" sz="2200" dirty="0"/>
              <a:t> </a:t>
            </a:r>
            <a:r>
              <a:rPr lang="fr-FR" sz="2200" dirty="0" err="1"/>
              <a:t>year</a:t>
            </a:r>
            <a:r>
              <a:rPr lang="fr-FR" sz="2200" dirty="0"/>
              <a:t> for </a:t>
            </a:r>
            <a:r>
              <a:rPr lang="fr-FR" sz="2200" dirty="0" err="1"/>
              <a:t>energy</a:t>
            </a:r>
            <a:r>
              <a:rPr lang="fr-FR" sz="2200" dirty="0"/>
              <a:t> </a:t>
            </a:r>
            <a:r>
              <a:rPr lang="fr-FR" sz="2200" dirty="0" err="1"/>
              <a:t>suppliers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 err="1"/>
              <a:t>Ecodesign</a:t>
            </a:r>
            <a:r>
              <a:rPr lang="fr-FR" sz="2200" dirty="0"/>
              <a:t> and labelling directives; de-industrialisation and </a:t>
            </a:r>
            <a:r>
              <a:rPr lang="fr-FR" sz="2200" dirty="0" err="1"/>
              <a:t>warming</a:t>
            </a:r>
            <a:r>
              <a:rPr lang="fr-FR" sz="2200" dirty="0"/>
              <a:t> </a:t>
            </a:r>
            <a:r>
              <a:rPr lang="fr-FR" sz="2200" dirty="0" err="1"/>
              <a:t>winters</a:t>
            </a:r>
            <a:r>
              <a:rPr lang="fr-FR" sz="2200" dirty="0"/>
              <a:t>! </a:t>
            </a:r>
          </a:p>
          <a:p>
            <a:pPr lvl="1"/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D521-E9A3-4E80-B54A-3ACAD13730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06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D521-E9A3-4E80-B54A-3ACAD13730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72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titre">
  <p:cSld name="Page de titr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37681" y="4201775"/>
            <a:ext cx="850809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Google Shape;12;p20"/>
          <p:cNvCxnSpPr/>
          <p:nvPr/>
        </p:nvCxnSpPr>
        <p:spPr>
          <a:xfrm>
            <a:off x="337681" y="3994727"/>
            <a:ext cx="8508095" cy="38485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0"/>
          <p:cNvSpPr txBox="1">
            <a:spLocks noGrp="1"/>
          </p:cNvSpPr>
          <p:nvPr>
            <p:ph type="body" idx="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B504D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texte seul">
  <p:cSld name="page de texte seu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6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4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4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4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4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3"/>
          </p:nvPr>
        </p:nvSpPr>
        <p:spPr>
          <a:xfrm>
            <a:off x="308318" y="6217829"/>
            <a:ext cx="24320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B504D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621196"/>
            <a:ext cx="8573745" cy="4544653"/>
          </a:xfrm>
          <a:prstGeom prst="rect">
            <a:avLst/>
          </a:prstGeom>
        </p:spPr>
        <p:txBody>
          <a:bodyPr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28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800100" indent="-342900">
              <a:buFont typeface="Arial"/>
              <a:buChar char="•"/>
              <a:defRPr sz="24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1200150" indent="-285750">
              <a:buFont typeface="Courier New"/>
              <a:buChar char="o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85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vert="horz"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/>
              <a:t>Dumque</a:t>
            </a:r>
            <a:r>
              <a:rPr lang="it-IT" dirty="0"/>
              <a:t> </a:t>
            </a:r>
            <a:r>
              <a:rPr lang="it-IT" dirty="0" err="1"/>
              <a:t>ibi</a:t>
            </a:r>
            <a:r>
              <a:rPr lang="it-IT" dirty="0"/>
              <a:t>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moratur</a:t>
            </a:r>
            <a:r>
              <a:rPr lang="it-IT" dirty="0"/>
              <a:t> </a:t>
            </a:r>
            <a:r>
              <a:rPr lang="it-IT" dirty="0" err="1"/>
              <a:t>commeatus</a:t>
            </a:r>
            <a:r>
              <a:rPr lang="it-IT" dirty="0"/>
              <a:t> </a:t>
            </a:r>
            <a:r>
              <a:rPr lang="it-IT" dirty="0" err="1"/>
              <a:t>opperiens</a:t>
            </a:r>
            <a:r>
              <a:rPr lang="it-IT" dirty="0"/>
              <a:t>, quorum </a:t>
            </a:r>
            <a:r>
              <a:rPr lang="it-IT" dirty="0" err="1"/>
              <a:t>translationem</a:t>
            </a:r>
            <a:r>
              <a:rPr lang="it-IT" dirty="0"/>
              <a:t> ex Aquitania verni </a:t>
            </a:r>
            <a:r>
              <a:rPr lang="it-IT" dirty="0" err="1"/>
              <a:t>imbres</a:t>
            </a:r>
            <a:r>
              <a:rPr lang="it-IT" dirty="0"/>
              <a:t> solito </a:t>
            </a:r>
            <a:r>
              <a:rPr lang="it-IT" dirty="0" err="1"/>
              <a:t>crebriores</a:t>
            </a:r>
            <a:r>
              <a:rPr lang="it-IT" dirty="0"/>
              <a:t> </a:t>
            </a:r>
            <a:r>
              <a:rPr lang="it-IT" dirty="0" err="1"/>
              <a:t>prohibebant</a:t>
            </a:r>
            <a:r>
              <a:rPr lang="it-IT" dirty="0"/>
              <a:t> </a:t>
            </a:r>
            <a:r>
              <a:rPr lang="it-IT" dirty="0" err="1"/>
              <a:t>auctique</a:t>
            </a:r>
            <a:r>
              <a:rPr lang="it-IT" dirty="0"/>
              <a:t> </a:t>
            </a:r>
            <a:r>
              <a:rPr lang="it-IT" dirty="0" err="1"/>
              <a:t>torrentes</a:t>
            </a:r>
            <a:r>
              <a:rPr lang="it-IT" dirty="0"/>
              <a:t>, </a:t>
            </a:r>
            <a:r>
              <a:rPr lang="it-IT" dirty="0" err="1"/>
              <a:t>Herculanus</a:t>
            </a:r>
            <a:r>
              <a:rPr lang="it-IT" dirty="0"/>
              <a:t> </a:t>
            </a:r>
            <a:r>
              <a:rPr lang="it-IT" dirty="0" err="1"/>
              <a:t>advenit</a:t>
            </a:r>
            <a:r>
              <a:rPr lang="it-IT" dirty="0"/>
              <a:t> </a:t>
            </a:r>
            <a:r>
              <a:rPr lang="it-IT" dirty="0" err="1"/>
              <a:t>protector</a:t>
            </a:r>
            <a:r>
              <a:rPr lang="it-IT" dirty="0"/>
              <a:t> </a:t>
            </a:r>
            <a:r>
              <a:rPr lang="it-IT" dirty="0" err="1"/>
              <a:t>domesticus</a:t>
            </a:r>
            <a:r>
              <a:rPr lang="it-IT" dirty="0"/>
              <a:t>, </a:t>
            </a:r>
            <a:r>
              <a:rPr lang="it-IT" dirty="0" err="1"/>
              <a:t>Hermogenis</a:t>
            </a:r>
            <a:r>
              <a:rPr lang="it-IT" dirty="0"/>
              <a:t> ex </a:t>
            </a:r>
            <a:r>
              <a:rPr lang="it-IT" dirty="0" err="1"/>
              <a:t>magistro</a:t>
            </a:r>
            <a:r>
              <a:rPr lang="it-IT" dirty="0"/>
              <a:t> </a:t>
            </a:r>
            <a:r>
              <a:rPr lang="it-IT" dirty="0" err="1"/>
              <a:t>equitum</a:t>
            </a:r>
            <a:r>
              <a:rPr lang="it-IT" dirty="0"/>
              <a:t> </a:t>
            </a:r>
            <a:r>
              <a:rPr lang="it-IT" dirty="0" err="1"/>
              <a:t>filius</a:t>
            </a:r>
            <a:r>
              <a:rPr lang="it-IT" dirty="0"/>
              <a:t>, </a:t>
            </a:r>
            <a:r>
              <a:rPr lang="it-IT" dirty="0" err="1"/>
              <a:t>apud</a:t>
            </a:r>
            <a:r>
              <a:rPr lang="it-IT" dirty="0"/>
              <a:t> </a:t>
            </a:r>
            <a:r>
              <a:rPr lang="it-IT" dirty="0" err="1"/>
              <a:t>Constantinopolim</a:t>
            </a:r>
            <a:r>
              <a:rPr lang="it-IT" dirty="0"/>
              <a:t>, ut </a:t>
            </a:r>
            <a:r>
              <a:rPr lang="it-IT" dirty="0" err="1"/>
              <a:t>supra</a:t>
            </a:r>
            <a:r>
              <a:rPr lang="it-IT" dirty="0"/>
              <a:t> </a:t>
            </a:r>
            <a:r>
              <a:rPr lang="it-IT" dirty="0" err="1"/>
              <a:t>rettulimus</a:t>
            </a:r>
            <a:r>
              <a:rPr lang="it-IT" dirty="0"/>
              <a:t>, </a:t>
            </a:r>
            <a:r>
              <a:rPr lang="it-IT" dirty="0" err="1"/>
              <a:t>populari</a:t>
            </a:r>
            <a:r>
              <a:rPr lang="it-IT" dirty="0"/>
              <a:t> quondam </a:t>
            </a:r>
            <a:r>
              <a:rPr lang="it-IT" dirty="0" err="1"/>
              <a:t>turbela</a:t>
            </a:r>
            <a:r>
              <a:rPr lang="it-IT" dirty="0"/>
              <a:t> </a:t>
            </a:r>
            <a:r>
              <a:rPr lang="it-IT" dirty="0" err="1"/>
              <a:t>discerpti</a:t>
            </a:r>
            <a:r>
              <a:rPr lang="it-IT" dirty="0"/>
              <a:t>. quo verissime referente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Gallus</a:t>
            </a:r>
            <a:r>
              <a:rPr lang="it-IT" dirty="0"/>
              <a:t> </a:t>
            </a:r>
            <a:r>
              <a:rPr lang="it-IT" dirty="0" err="1"/>
              <a:t>egerat</a:t>
            </a:r>
            <a:r>
              <a:rPr lang="it-IT" dirty="0"/>
              <a:t>, </a:t>
            </a:r>
            <a:r>
              <a:rPr lang="it-IT" dirty="0" err="1"/>
              <a:t>damnis</a:t>
            </a:r>
            <a:r>
              <a:rPr lang="it-IT" dirty="0"/>
              <a:t> super </a:t>
            </a:r>
            <a:r>
              <a:rPr lang="it-IT" dirty="0" err="1"/>
              <a:t>praeteritis</a:t>
            </a:r>
            <a:r>
              <a:rPr lang="it-IT" dirty="0"/>
              <a:t> </a:t>
            </a:r>
            <a:r>
              <a:rPr lang="it-IT" dirty="0" err="1"/>
              <a:t>maerens</a:t>
            </a:r>
            <a:r>
              <a:rPr lang="it-IT" dirty="0"/>
              <a:t> et </a:t>
            </a:r>
            <a:r>
              <a:rPr lang="it-IT" dirty="0" err="1"/>
              <a:t>futurorum</a:t>
            </a:r>
            <a:r>
              <a:rPr lang="it-IT" dirty="0"/>
              <a:t> timore </a:t>
            </a:r>
            <a:r>
              <a:rPr lang="it-IT" dirty="0" err="1"/>
              <a:t>suspensus</a:t>
            </a:r>
            <a:r>
              <a:rPr lang="it-IT" dirty="0"/>
              <a:t> </a:t>
            </a:r>
            <a:r>
              <a:rPr lang="it-IT" dirty="0" err="1"/>
              <a:t>angorem</a:t>
            </a:r>
            <a:r>
              <a:rPr lang="it-IT" dirty="0"/>
              <a:t> animi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potuit</a:t>
            </a:r>
            <a:r>
              <a:rPr lang="it-IT" dirty="0"/>
              <a:t> </a:t>
            </a:r>
            <a:r>
              <a:rPr lang="it-IT" dirty="0" err="1"/>
              <a:t>emendabat</a:t>
            </a:r>
            <a:r>
              <a:rPr lang="it-IT" dirty="0"/>
              <a:t>.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Et </a:t>
            </a:r>
            <a:r>
              <a:rPr lang="it-IT" dirty="0" err="1"/>
              <a:t>eodem</a:t>
            </a:r>
            <a:r>
              <a:rPr lang="it-IT" dirty="0"/>
              <a:t> </a:t>
            </a:r>
            <a:r>
              <a:rPr lang="it-IT" dirty="0" err="1"/>
              <a:t>impetu</a:t>
            </a:r>
            <a:r>
              <a:rPr lang="it-IT" dirty="0"/>
              <a:t> </a:t>
            </a:r>
            <a:r>
              <a:rPr lang="it-IT" dirty="0" err="1"/>
              <a:t>Domitianum</a:t>
            </a:r>
            <a:r>
              <a:rPr lang="it-IT" dirty="0"/>
              <a:t> </a:t>
            </a:r>
            <a:r>
              <a:rPr lang="it-IT" dirty="0" err="1"/>
              <a:t>praecipitem</a:t>
            </a:r>
            <a:r>
              <a:rPr lang="it-IT" dirty="0"/>
              <a:t> per </a:t>
            </a:r>
            <a:r>
              <a:rPr lang="it-IT" dirty="0" err="1"/>
              <a:t>scalas</a:t>
            </a:r>
            <a:r>
              <a:rPr lang="it-IT" dirty="0"/>
              <a:t> </a:t>
            </a:r>
            <a:r>
              <a:rPr lang="it-IT" dirty="0" err="1"/>
              <a:t>itidem</a:t>
            </a:r>
            <a:r>
              <a:rPr lang="it-IT" dirty="0"/>
              <a:t> </a:t>
            </a:r>
            <a:r>
              <a:rPr lang="it-IT" dirty="0" err="1"/>
              <a:t>funibus</a:t>
            </a:r>
            <a:r>
              <a:rPr lang="it-IT" dirty="0"/>
              <a:t> </a:t>
            </a:r>
            <a:r>
              <a:rPr lang="it-IT" dirty="0" err="1"/>
              <a:t>constrinxerunt</a:t>
            </a:r>
            <a:r>
              <a:rPr lang="it-IT" dirty="0"/>
              <a:t>, </a:t>
            </a:r>
            <a:r>
              <a:rPr lang="it-IT" dirty="0" err="1"/>
              <a:t>eosque</a:t>
            </a:r>
            <a:r>
              <a:rPr lang="it-IT" dirty="0"/>
              <a:t> </a:t>
            </a:r>
            <a:r>
              <a:rPr lang="it-IT" dirty="0" err="1"/>
              <a:t>coniunctos</a:t>
            </a:r>
            <a:r>
              <a:rPr lang="it-IT" dirty="0"/>
              <a:t> per </a:t>
            </a:r>
            <a:r>
              <a:rPr lang="it-IT" dirty="0" err="1"/>
              <a:t>ampla</a:t>
            </a:r>
            <a:r>
              <a:rPr lang="it-IT" dirty="0"/>
              <a:t> </a:t>
            </a:r>
            <a:r>
              <a:rPr lang="it-IT" dirty="0" err="1"/>
              <a:t>spatia</a:t>
            </a:r>
            <a:r>
              <a:rPr lang="it-IT" dirty="0"/>
              <a:t> </a:t>
            </a:r>
            <a:r>
              <a:rPr lang="it-IT" dirty="0" err="1"/>
              <a:t>civitatis</a:t>
            </a:r>
            <a:r>
              <a:rPr lang="it-IT" dirty="0"/>
              <a:t> acri </a:t>
            </a:r>
            <a:r>
              <a:rPr lang="it-IT" dirty="0" err="1"/>
              <a:t>raptavere</a:t>
            </a:r>
            <a:r>
              <a:rPr lang="it-IT" dirty="0"/>
              <a:t> </a:t>
            </a:r>
            <a:r>
              <a:rPr lang="it-IT" dirty="0" err="1"/>
              <a:t>discursu</a:t>
            </a:r>
            <a:r>
              <a:rPr lang="it-IT" dirty="0"/>
              <a:t>. </a:t>
            </a:r>
            <a:r>
              <a:rPr lang="it-IT" dirty="0" err="1"/>
              <a:t>iamque</a:t>
            </a:r>
            <a:r>
              <a:rPr lang="it-IT" dirty="0"/>
              <a:t> </a:t>
            </a:r>
            <a:r>
              <a:rPr lang="it-IT" dirty="0" err="1"/>
              <a:t>artuum</a:t>
            </a:r>
            <a:r>
              <a:rPr lang="it-IT" dirty="0"/>
              <a:t> et </a:t>
            </a:r>
            <a:r>
              <a:rPr lang="it-IT" dirty="0" err="1"/>
              <a:t>membrorum</a:t>
            </a:r>
            <a:r>
              <a:rPr lang="it-IT" dirty="0"/>
              <a:t> divulsa </a:t>
            </a:r>
            <a:r>
              <a:rPr lang="it-IT" dirty="0" err="1"/>
              <a:t>conpage</a:t>
            </a:r>
            <a:r>
              <a:rPr lang="it-IT" dirty="0"/>
              <a:t> </a:t>
            </a:r>
            <a:r>
              <a:rPr lang="it-IT" dirty="0" err="1"/>
              <a:t>superscandentes</a:t>
            </a:r>
            <a:r>
              <a:rPr lang="it-IT" dirty="0"/>
              <a:t> corpora </a:t>
            </a:r>
            <a:r>
              <a:rPr lang="it-IT" dirty="0" err="1"/>
              <a:t>mortuorum</a:t>
            </a:r>
            <a:r>
              <a:rPr lang="it-IT" dirty="0"/>
              <a:t> ad </a:t>
            </a:r>
            <a:r>
              <a:rPr lang="it-IT" dirty="0" err="1"/>
              <a:t>ultimam</a:t>
            </a:r>
            <a:r>
              <a:rPr lang="it-IT" dirty="0"/>
              <a:t> </a:t>
            </a:r>
            <a:r>
              <a:rPr lang="it-IT" dirty="0" err="1"/>
              <a:t>truncata</a:t>
            </a:r>
            <a:r>
              <a:rPr lang="it-IT" dirty="0"/>
              <a:t> </a:t>
            </a:r>
            <a:r>
              <a:rPr lang="it-IT" dirty="0" err="1"/>
              <a:t>deformitatem</a:t>
            </a:r>
            <a:r>
              <a:rPr lang="it-IT" dirty="0"/>
              <a:t> </a:t>
            </a:r>
            <a:r>
              <a:rPr lang="it-IT" dirty="0" err="1"/>
              <a:t>velut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Nec</a:t>
            </a:r>
            <a:r>
              <a:rPr lang="it-IT" dirty="0"/>
              <a:t> sane </a:t>
            </a:r>
            <a:r>
              <a:rPr lang="it-IT" dirty="0" err="1"/>
              <a:t>haec</a:t>
            </a:r>
            <a:r>
              <a:rPr lang="it-IT" dirty="0"/>
              <a:t> sola </a:t>
            </a:r>
            <a:r>
              <a:rPr lang="it-IT" dirty="0" err="1"/>
              <a:t>pernicies</a:t>
            </a:r>
            <a:r>
              <a:rPr lang="it-IT" dirty="0"/>
              <a:t> </a:t>
            </a:r>
            <a:r>
              <a:rPr lang="it-IT" dirty="0" err="1"/>
              <a:t>orientem</a:t>
            </a:r>
            <a:r>
              <a:rPr lang="it-IT" dirty="0"/>
              <a:t> </a:t>
            </a:r>
            <a:r>
              <a:rPr lang="it-IT" dirty="0" err="1"/>
              <a:t>diversis</a:t>
            </a:r>
            <a:r>
              <a:rPr lang="it-IT" dirty="0"/>
              <a:t> </a:t>
            </a:r>
            <a:r>
              <a:rPr lang="it-IT" dirty="0" err="1"/>
              <a:t>cladibus</a:t>
            </a:r>
            <a:r>
              <a:rPr lang="it-IT" dirty="0"/>
              <a:t> </a:t>
            </a:r>
            <a:r>
              <a:rPr lang="it-IT" dirty="0" err="1"/>
              <a:t>adfligebat</a:t>
            </a:r>
            <a:r>
              <a:rPr lang="it-IT" dirty="0"/>
              <a:t>. </a:t>
            </a:r>
            <a:r>
              <a:rPr lang="it-IT" dirty="0" err="1"/>
              <a:t>Namque</a:t>
            </a:r>
            <a:r>
              <a:rPr lang="it-IT" dirty="0"/>
              <a:t> et </a:t>
            </a:r>
            <a:r>
              <a:rPr lang="it-IT" dirty="0" err="1"/>
              <a:t>Isauri</a:t>
            </a:r>
            <a:r>
              <a:rPr lang="it-IT" dirty="0"/>
              <a:t>, </a:t>
            </a:r>
            <a:r>
              <a:rPr lang="it-IT" dirty="0" err="1"/>
              <a:t>quibus</a:t>
            </a:r>
            <a:r>
              <a:rPr lang="it-IT" dirty="0"/>
              <a:t> est </a:t>
            </a:r>
            <a:r>
              <a:rPr lang="it-IT" dirty="0" err="1"/>
              <a:t>usitatum</a:t>
            </a:r>
            <a:r>
              <a:rPr lang="it-IT" dirty="0"/>
              <a:t> </a:t>
            </a:r>
            <a:r>
              <a:rPr lang="it-IT" dirty="0" err="1"/>
              <a:t>saepe</a:t>
            </a:r>
            <a:r>
              <a:rPr lang="it-IT" dirty="0"/>
              <a:t> </a:t>
            </a:r>
            <a:r>
              <a:rPr lang="it-IT" dirty="0" err="1"/>
              <a:t>pacari</a:t>
            </a:r>
            <a:r>
              <a:rPr lang="it-IT" dirty="0"/>
              <a:t> </a:t>
            </a:r>
            <a:r>
              <a:rPr lang="it-IT" dirty="0" err="1"/>
              <a:t>saepeque</a:t>
            </a:r>
            <a:r>
              <a:rPr lang="it-IT" dirty="0"/>
              <a:t> </a:t>
            </a:r>
            <a:r>
              <a:rPr lang="it-IT" dirty="0" err="1"/>
              <a:t>inopinis</a:t>
            </a:r>
            <a:r>
              <a:rPr lang="it-IT" dirty="0"/>
              <a:t> </a:t>
            </a:r>
            <a:r>
              <a:rPr lang="it-IT" dirty="0" err="1"/>
              <a:t>excursibus</a:t>
            </a:r>
            <a:r>
              <a:rPr lang="it-IT" dirty="0"/>
              <a:t> </a:t>
            </a:r>
            <a:r>
              <a:rPr lang="it-IT" dirty="0" err="1"/>
              <a:t>cuncta</a:t>
            </a:r>
            <a:r>
              <a:rPr lang="it-IT" dirty="0"/>
              <a:t> </a:t>
            </a:r>
            <a:r>
              <a:rPr lang="it-IT" dirty="0" err="1"/>
              <a:t>miscere</a:t>
            </a:r>
            <a:r>
              <a:rPr lang="it-IT" dirty="0"/>
              <a:t>, ex </a:t>
            </a:r>
            <a:r>
              <a:rPr lang="it-IT" dirty="0" err="1"/>
              <a:t>latrociniis</a:t>
            </a:r>
            <a:r>
              <a:rPr lang="it-IT" dirty="0"/>
              <a:t> </a:t>
            </a:r>
            <a:r>
              <a:rPr lang="it-IT" dirty="0" err="1"/>
              <a:t>occultis</a:t>
            </a:r>
            <a:r>
              <a:rPr lang="it-IT" dirty="0"/>
              <a:t> et </a:t>
            </a:r>
            <a:r>
              <a:rPr lang="it-IT" dirty="0" err="1"/>
              <a:t>raris</a:t>
            </a:r>
            <a:r>
              <a:rPr lang="it-IT" dirty="0"/>
              <a:t>, </a:t>
            </a:r>
            <a:r>
              <a:rPr lang="it-IT" dirty="0" err="1"/>
              <a:t>alente</a:t>
            </a:r>
            <a:r>
              <a:rPr lang="it-IT" dirty="0"/>
              <a:t> </a:t>
            </a:r>
            <a:r>
              <a:rPr lang="it-IT" dirty="0" err="1"/>
              <a:t>inpunitate</a:t>
            </a:r>
            <a:r>
              <a:rPr lang="it-IT" dirty="0"/>
              <a:t> </a:t>
            </a:r>
            <a:r>
              <a:rPr lang="it-IT" dirty="0" err="1"/>
              <a:t>adulescentem</a:t>
            </a:r>
            <a:r>
              <a:rPr lang="it-IT" dirty="0"/>
              <a:t> in </a:t>
            </a:r>
            <a:r>
              <a:rPr lang="it-IT" dirty="0" err="1"/>
              <a:t>peius</a:t>
            </a:r>
            <a:r>
              <a:rPr lang="it-IT" dirty="0"/>
              <a:t> </a:t>
            </a:r>
            <a:r>
              <a:rPr lang="it-IT" dirty="0" err="1"/>
              <a:t>audaciam</a:t>
            </a:r>
            <a:r>
              <a:rPr lang="it-IT" dirty="0"/>
              <a:t> ad bella </a:t>
            </a:r>
            <a:r>
              <a:rPr lang="it-IT" dirty="0" err="1"/>
              <a:t>gravia</a:t>
            </a:r>
            <a:r>
              <a:rPr lang="it-IT" dirty="0"/>
              <a:t> </a:t>
            </a:r>
            <a:r>
              <a:rPr lang="it-IT" dirty="0" err="1"/>
              <a:t>proruperunt</a:t>
            </a:r>
            <a:r>
              <a:rPr lang="it-IT" dirty="0"/>
              <a:t>,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quidem</a:t>
            </a:r>
            <a:r>
              <a:rPr lang="it-IT" dirty="0"/>
              <a:t> </a:t>
            </a:r>
            <a:r>
              <a:rPr lang="it-IT" dirty="0" err="1"/>
              <a:t>perduelles</a:t>
            </a:r>
            <a:r>
              <a:rPr lang="it-IT" dirty="0"/>
              <a:t> </a:t>
            </a:r>
            <a:r>
              <a:rPr lang="it-IT" dirty="0" err="1"/>
              <a:t>spiritus</a:t>
            </a:r>
            <a:r>
              <a:rPr lang="it-IT" dirty="0"/>
              <a:t> </a:t>
            </a:r>
            <a:r>
              <a:rPr lang="it-IT" dirty="0" err="1"/>
              <a:t>inrequietis</a:t>
            </a:r>
            <a:r>
              <a:rPr lang="it-IT" dirty="0"/>
              <a:t> </a:t>
            </a:r>
            <a:r>
              <a:rPr lang="it-IT" dirty="0" err="1"/>
              <a:t>motibus</a:t>
            </a:r>
            <a:r>
              <a:rPr lang="it-IT" dirty="0"/>
              <a:t> </a:t>
            </a:r>
            <a:r>
              <a:rPr lang="it-IT" dirty="0" err="1"/>
              <a:t>erigentes</a:t>
            </a:r>
            <a:r>
              <a:rPr lang="it-IT" dirty="0"/>
              <a:t>, </a:t>
            </a:r>
            <a:r>
              <a:rPr lang="it-IT" dirty="0" err="1"/>
              <a:t>hac</a:t>
            </a:r>
            <a:r>
              <a:rPr lang="it-IT" dirty="0"/>
              <a:t> </a:t>
            </a:r>
            <a:r>
              <a:rPr lang="it-IT" dirty="0" err="1"/>
              <a:t>tamen</a:t>
            </a:r>
            <a:r>
              <a:rPr lang="it-IT" dirty="0"/>
              <a:t> </a:t>
            </a:r>
            <a:r>
              <a:rPr lang="it-IT" dirty="0" err="1"/>
              <a:t>indignitate</a:t>
            </a:r>
            <a:r>
              <a:rPr lang="it-IT" dirty="0"/>
              <a:t> </a:t>
            </a:r>
            <a:r>
              <a:rPr lang="it-IT" dirty="0" err="1"/>
              <a:t>perciti</a:t>
            </a:r>
            <a:r>
              <a:rPr lang="it-IT" dirty="0"/>
              <a:t> </a:t>
            </a:r>
            <a:r>
              <a:rPr lang="it-IT" dirty="0" err="1"/>
              <a:t>vehementer</a:t>
            </a:r>
            <a:r>
              <a:rPr lang="it-IT" dirty="0"/>
              <a:t>, ut </a:t>
            </a:r>
            <a:r>
              <a:rPr lang="it-IT" dirty="0" err="1"/>
              <a:t>iactitabant</a:t>
            </a:r>
            <a:r>
              <a:rPr lang="it-IT" dirty="0"/>
              <a:t>, </a:t>
            </a:r>
            <a:r>
              <a:rPr lang="it-IT" dirty="0" err="1"/>
              <a:t>quod</a:t>
            </a:r>
            <a:r>
              <a:rPr lang="it-IT" dirty="0"/>
              <a:t> </a:t>
            </a:r>
            <a:r>
              <a:rPr lang="it-IT" dirty="0" err="1"/>
              <a:t>eorum</a:t>
            </a:r>
            <a:r>
              <a:rPr lang="it-IT" dirty="0"/>
              <a:t> capiti quidam </a:t>
            </a:r>
            <a:r>
              <a:rPr lang="it-IT" dirty="0" err="1"/>
              <a:t>consortes</a:t>
            </a:r>
            <a:r>
              <a:rPr lang="it-IT" dirty="0"/>
              <a:t> </a:t>
            </a:r>
            <a:r>
              <a:rPr lang="it-IT" dirty="0" err="1"/>
              <a:t>apud</a:t>
            </a:r>
            <a:r>
              <a:rPr lang="it-IT" dirty="0"/>
              <a:t> </a:t>
            </a:r>
            <a:r>
              <a:rPr lang="it-IT" dirty="0" err="1"/>
              <a:t>Iconium</a:t>
            </a:r>
            <a:r>
              <a:rPr lang="it-IT" dirty="0"/>
              <a:t> </a:t>
            </a:r>
            <a:r>
              <a:rPr lang="it-IT" dirty="0" err="1"/>
              <a:t>Pisidiae</a:t>
            </a:r>
            <a:r>
              <a:rPr lang="it-IT" dirty="0"/>
              <a:t> </a:t>
            </a:r>
            <a:r>
              <a:rPr lang="it-IT" dirty="0" err="1"/>
              <a:t>oppidum</a:t>
            </a:r>
            <a:r>
              <a:rPr lang="it-IT" dirty="0"/>
              <a:t> in </a:t>
            </a:r>
            <a:r>
              <a:rPr lang="it-IT" dirty="0" err="1"/>
              <a:t>amphitheatrali</a:t>
            </a:r>
            <a:r>
              <a:rPr lang="it-IT" dirty="0"/>
              <a:t> </a:t>
            </a:r>
            <a:r>
              <a:rPr lang="it-IT" dirty="0" err="1"/>
              <a:t>spectaculo</a:t>
            </a:r>
            <a:r>
              <a:rPr lang="it-IT" dirty="0"/>
              <a:t> </a:t>
            </a:r>
            <a:r>
              <a:rPr lang="it-IT" dirty="0" err="1"/>
              <a:t>feris</a:t>
            </a:r>
            <a:r>
              <a:rPr lang="it-IT" dirty="0"/>
              <a:t> </a:t>
            </a:r>
            <a:r>
              <a:rPr lang="it-IT" dirty="0" err="1"/>
              <a:t>praedatricibus</a:t>
            </a:r>
            <a:r>
              <a:rPr lang="it-IT" dirty="0"/>
              <a:t> </a:t>
            </a:r>
            <a:r>
              <a:rPr lang="it-IT" dirty="0" err="1"/>
              <a:t>obiecti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praeter</a:t>
            </a:r>
            <a:r>
              <a:rPr lang="it-IT" dirty="0"/>
              <a:t> </a:t>
            </a:r>
            <a:r>
              <a:rPr lang="it-IT" dirty="0" err="1"/>
              <a:t>morem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034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">
  <p:cSld name="Page de fi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/>
          <p:nvPr/>
        </p:nvSpPr>
        <p:spPr>
          <a:xfrm>
            <a:off x="0" y="1093789"/>
            <a:ext cx="9144000" cy="5086349"/>
          </a:xfrm>
          <a:prstGeom prst="rect">
            <a:avLst/>
          </a:prstGeom>
          <a:solidFill>
            <a:srgbClr val="E5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4"/>
          <p:cNvSpPr txBox="1"/>
          <p:nvPr/>
        </p:nvSpPr>
        <p:spPr>
          <a:xfrm>
            <a:off x="2" y="5703774"/>
            <a:ext cx="914399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IDDRI.ORG</a:t>
            </a:r>
            <a:endParaRPr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24"/>
          <p:cNvSpPr txBox="1"/>
          <p:nvPr/>
        </p:nvSpPr>
        <p:spPr>
          <a:xfrm>
            <a:off x="0" y="2630755"/>
            <a:ext cx="9144001" cy="1053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endParaRPr sz="1800" b="0" i="0" u="none" strike="noStrike" cap="none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1" y="3114325"/>
            <a:ext cx="9144000" cy="9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6;p2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83227" y="249121"/>
            <a:ext cx="1140712" cy="3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;p21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15736" y="6393321"/>
            <a:ext cx="1137897" cy="2315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0" y="-1"/>
            <a:ext cx="9144000" cy="869369"/>
          </a:xfrm>
          <a:prstGeom prst="rect">
            <a:avLst/>
          </a:prstGeom>
          <a:solidFill>
            <a:srgbClr val="E5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6;p21"/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83227" y="249121"/>
            <a:ext cx="1140712" cy="3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;p21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715736" y="6393321"/>
            <a:ext cx="1137897" cy="2315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/>
          <p:nvPr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6;p2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83227" y="249121"/>
            <a:ext cx="1140712" cy="3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;p21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15736" y="6393321"/>
            <a:ext cx="1137897" cy="2315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>
            <a:spLocks noGrp="1"/>
          </p:cNvSpPr>
          <p:nvPr>
            <p:ph type="ctrTitle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L’Europe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l’Agenda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climatique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international</a:t>
            </a:r>
            <a:endParaRPr sz="36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337680" y="4179546"/>
            <a:ext cx="850809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lang="fr-FR" dirty="0" err="1"/>
              <a:t>Ihédate</a:t>
            </a:r>
            <a:r>
              <a:rPr lang="fr-FR" dirty="0"/>
              <a:t> – L’Europe peut-elle sauver l’environnement 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lang="fr-FR" dirty="0"/>
              <a:t>L’environnement peut-il sauver l’Europe ?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endParaRPr lang="fr-FR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lang="fr-FR" dirty="0"/>
              <a:t>Sébastien </a:t>
            </a:r>
            <a:r>
              <a:rPr lang="fr-FR" dirty="0" err="1"/>
              <a:t>Treyer</a:t>
            </a:r>
            <a:r>
              <a:rPr lang="fr-FR" dirty="0"/>
              <a:t>, Directeur général, IDDRI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lang="fr-FR" dirty="0"/>
              <a:t>www.iddri.org</a:t>
            </a:r>
            <a:endParaRPr sz="25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3" y="1085851"/>
            <a:ext cx="7593408" cy="47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4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6" y="-163552"/>
            <a:ext cx="5799908" cy="702155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395019" y="2084439"/>
            <a:ext cx="1553497" cy="58010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395019" y="879635"/>
            <a:ext cx="1553497" cy="58010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2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« 20x20 » achievements : </a:t>
            </a:r>
            <a:r>
              <a:rPr lang="fr-FR" dirty="0"/>
              <a:t>EU on </a:t>
            </a:r>
            <a:r>
              <a:rPr lang="fr-FR" dirty="0" err="1"/>
              <a:t>track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climate</a:t>
            </a:r>
            <a:r>
              <a:rPr lang="fr-FR" dirty="0"/>
              <a:t> and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targets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7502"/>
          <a:stretch/>
        </p:blipFill>
        <p:spPr>
          <a:xfrm>
            <a:off x="1443737" y="890196"/>
            <a:ext cx="6063487" cy="58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Sectoral emissions in Europe vs climate neutrality target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09" y="898811"/>
            <a:ext cx="7088162" cy="63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en-US" sz="1800" dirty="0"/>
              <a:t>“20x20 achievements : EU met its 2020 targets, saw progress in the energy sector, developed tools (EU ETS market), reporting and monitoring process…but :</a:t>
            </a:r>
            <a:endParaRPr lang="fr-FR" sz="1800" dirty="0"/>
          </a:p>
          <a:p>
            <a:endParaRPr lang="en-US" sz="1800" dirty="0"/>
          </a:p>
          <a:p>
            <a:pPr lvl="1"/>
            <a:r>
              <a:rPr lang="en-US" sz="1800" dirty="0"/>
              <a:t>Too much incremental vs not enough «deep and structural » change.</a:t>
            </a:r>
          </a:p>
          <a:p>
            <a:endParaRPr lang="en-US" sz="1800" dirty="0"/>
          </a:p>
          <a:p>
            <a:pPr lvl="1"/>
            <a:r>
              <a:rPr lang="en-US" sz="1800" dirty="0"/>
              <a:t>Sectoral gaps (industry, agriculture).</a:t>
            </a:r>
          </a:p>
          <a:p>
            <a:endParaRPr lang="en-US" sz="1800" dirty="0"/>
          </a:p>
          <a:p>
            <a:pPr lvl="1"/>
            <a:r>
              <a:rPr lang="en-US" sz="1800" dirty="0"/>
              <a:t>Energy and climate policy not joined up leading to clear inefficiencies.</a:t>
            </a:r>
          </a:p>
          <a:p>
            <a:endParaRPr lang="en-US" sz="1800" dirty="0"/>
          </a:p>
          <a:p>
            <a:pPr lvl="1"/>
            <a:r>
              <a:rPr lang="en-US" sz="1800" dirty="0"/>
              <a:t>Lack of ownership by several MS and division, as policy is driven by Brussels.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Clear need to strengthen EU policy instruments (and propose new ones?)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Open question : where do we go from there given LT objectives ?</a:t>
            </a:r>
            <a:endParaRPr lang="fr-FR" sz="18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Perceived limits of the « 20x20 » package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1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Retrouver une place économique dans la mondialisation ?</a:t>
            </a:r>
          </a:p>
          <a:p>
            <a:endParaRPr lang="fr-FR" dirty="0"/>
          </a:p>
          <a:p>
            <a:r>
              <a:rPr lang="fr-FR" dirty="0"/>
              <a:t>Retrouver un projet commun pour les européens ?</a:t>
            </a:r>
          </a:p>
          <a:p>
            <a:endParaRPr lang="fr-FR" dirty="0"/>
          </a:p>
          <a:p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Le Green Deal pour sauver l’Europe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83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pPr marL="137160" indent="0">
              <a:buNone/>
            </a:pPr>
            <a:r>
              <a:rPr lang="fr-FR" i="1" dirty="0"/>
              <a:t>2015 – L’euphorie du multilatéralisme du développement durable</a:t>
            </a:r>
          </a:p>
          <a:p>
            <a:pPr marL="137160" indent="0">
              <a:buNone/>
            </a:pPr>
            <a:r>
              <a:rPr lang="fr-FR" i="1" dirty="0"/>
              <a:t>Accord de Paris  +  Agenda 2030  +  Agenda d’</a:t>
            </a:r>
            <a:r>
              <a:rPr lang="fr-FR" i="1" dirty="0" err="1"/>
              <a:t>Addis</a:t>
            </a:r>
            <a:r>
              <a:rPr lang="fr-FR" i="1" dirty="0"/>
              <a:t> </a:t>
            </a:r>
            <a:r>
              <a:rPr lang="fr-FR" i="1" dirty="0" err="1"/>
              <a:t>Abeba</a:t>
            </a:r>
            <a:r>
              <a:rPr lang="fr-FR" i="1" dirty="0"/>
              <a:t> sur le </a:t>
            </a:r>
            <a:r>
              <a:rPr lang="fr-FR" i="1" dirty="0" err="1"/>
              <a:t>fint</a:t>
            </a:r>
            <a:r>
              <a:rPr lang="fr-FR" i="1" dirty="0"/>
              <a:t> du </a:t>
            </a:r>
            <a:r>
              <a:rPr lang="fr-FR" i="1" dirty="0" err="1"/>
              <a:t>dévt</a:t>
            </a:r>
            <a:r>
              <a:rPr lang="fr-FR" i="1" dirty="0"/>
              <a:t> durable</a:t>
            </a:r>
          </a:p>
          <a:p>
            <a:pPr marL="137160" indent="0">
              <a:buNone/>
            </a:pPr>
            <a:r>
              <a:rPr lang="fr-FR" i="1" dirty="0"/>
              <a:t>Le cadre est installé – il ne reste plus qu’à mettre en œuvre ?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r>
              <a:rPr lang="fr-FR" dirty="0"/>
              <a:t>Dès 2016 -  </a:t>
            </a:r>
            <a:r>
              <a:rPr lang="fr-FR" dirty="0" err="1"/>
              <a:t>Brexit</a:t>
            </a:r>
            <a:r>
              <a:rPr lang="fr-FR" dirty="0"/>
              <a:t> et élection de Donald </a:t>
            </a:r>
            <a:r>
              <a:rPr lang="fr-FR" dirty="0" err="1"/>
              <a:t>Trump</a:t>
            </a: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r>
              <a:rPr lang="fr-FR" dirty="0"/>
              <a:t>2019 – Une année de négociations avec la Chine – tensions, compétition et coopération</a:t>
            </a:r>
          </a:p>
          <a:p>
            <a:pPr marL="137160" indent="0">
              <a:buNone/>
            </a:pPr>
            <a:endParaRPr lang="fr-FR" sz="1000" dirty="0"/>
          </a:p>
          <a:p>
            <a:pPr marL="137160" indent="0">
              <a:buNone/>
            </a:pPr>
            <a:r>
              <a:rPr lang="fr-FR" dirty="0"/>
              <a:t>Sommet Belt and Road Initiative  - </a:t>
            </a:r>
            <a:r>
              <a:rPr lang="fr-FR" dirty="0" err="1"/>
              <a:t>Greening</a:t>
            </a:r>
            <a:r>
              <a:rPr lang="fr-FR" dirty="0"/>
              <a:t> BRI  et </a:t>
            </a:r>
            <a:r>
              <a:rPr lang="fr-FR" dirty="0" err="1"/>
              <a:t>Greening</a:t>
            </a:r>
            <a:r>
              <a:rPr lang="fr-FR" dirty="0"/>
              <a:t> </a:t>
            </a:r>
            <a:r>
              <a:rPr lang="fr-FR" dirty="0" err="1"/>
              <a:t>principles</a:t>
            </a:r>
            <a:endParaRPr lang="fr-FR" dirty="0"/>
          </a:p>
          <a:p>
            <a:pPr marL="137160" indent="0">
              <a:buNone/>
            </a:pPr>
            <a:r>
              <a:rPr lang="fr-FR" dirty="0"/>
              <a:t>Création d’institutions et de normes parallèles, une para-OCDE ?</a:t>
            </a:r>
          </a:p>
          <a:p>
            <a:pPr marL="137160" indent="0">
              <a:buNone/>
            </a:pPr>
            <a:r>
              <a:rPr lang="fr-FR" dirty="0"/>
              <a:t>Dialogue 17+1</a:t>
            </a:r>
          </a:p>
          <a:p>
            <a:pPr marL="137160" indent="0">
              <a:buNone/>
            </a:pPr>
            <a:endParaRPr lang="fr-FR" sz="1100" dirty="0"/>
          </a:p>
          <a:p>
            <a:pPr marL="137160" indent="0">
              <a:buNone/>
            </a:pPr>
            <a:r>
              <a:rPr lang="fr-FR" dirty="0"/>
              <a:t>La Chine « rival systémique » </a:t>
            </a:r>
          </a:p>
          <a:p>
            <a:pPr marL="137160" indent="0">
              <a:buNone/>
            </a:pPr>
            <a:endParaRPr lang="fr-FR" sz="1100" dirty="0"/>
          </a:p>
          <a:p>
            <a:pPr marL="137160" indent="0">
              <a:buNone/>
            </a:pPr>
            <a:r>
              <a:rPr lang="fr-FR" dirty="0"/>
              <a:t>Visite de Xi Jinping à Paris – Juncker et </a:t>
            </a:r>
            <a:r>
              <a:rPr lang="fr-FR" dirty="0" err="1"/>
              <a:t>Merket</a:t>
            </a:r>
            <a:r>
              <a:rPr lang="fr-FR" dirty="0"/>
              <a:t> avec Macron – Multilatéralisme </a:t>
            </a:r>
            <a:r>
              <a:rPr lang="fr-FR" dirty="0" err="1"/>
              <a:t>envtal</a:t>
            </a:r>
            <a:endParaRPr lang="fr-FR" dirty="0"/>
          </a:p>
          <a:p>
            <a:pPr marL="137160" indent="0">
              <a:buNone/>
            </a:pPr>
            <a:r>
              <a:rPr lang="fr-FR" dirty="0"/>
              <a:t>Visite de Macron à Beijing – 2</a:t>
            </a:r>
            <a:r>
              <a:rPr lang="fr-FR" baseline="30000" dirty="0"/>
              <a:t>e</a:t>
            </a:r>
            <a:r>
              <a:rPr lang="fr-FR" dirty="0"/>
              <a:t> communiqué sur l’ambition conjointe Climat et Biodiversité</a:t>
            </a:r>
          </a:p>
          <a:p>
            <a:pPr marL="137160" indent="0">
              <a:buNone/>
            </a:pPr>
            <a:endParaRPr lang="fr-FR" sz="1050" dirty="0"/>
          </a:p>
          <a:p>
            <a:pPr marL="137160" indent="0">
              <a:buNone/>
            </a:pPr>
            <a:r>
              <a:rPr lang="fr-FR" b="1" dirty="0"/>
              <a:t>Commission Von der </a:t>
            </a:r>
            <a:r>
              <a:rPr lang="fr-FR" b="1" dirty="0" err="1"/>
              <a:t>Leyen</a:t>
            </a:r>
            <a:r>
              <a:rPr lang="fr-FR" b="1" dirty="0"/>
              <a:t> : une commission « géopolitique »</a:t>
            </a:r>
          </a:p>
          <a:p>
            <a:pPr marL="137160" indent="0">
              <a:buNone/>
            </a:pPr>
            <a:r>
              <a:rPr lang="fr-FR" b="1" dirty="0"/>
              <a:t>Le Green Deal en son cœur – « the Man on the Moon Moment » of the EU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Le Green Deal et sa dimension « géopolitique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60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714616" y="3637503"/>
            <a:ext cx="5244560" cy="2652765"/>
          </a:xfrm>
        </p:spPr>
        <p:txBody>
          <a:bodyPr numCol="1"/>
          <a:lstStyle/>
          <a:p>
            <a:r>
              <a:rPr lang="en-US" i="1" dirty="0"/>
              <a:t>“ The European Green Deal is </a:t>
            </a:r>
            <a:r>
              <a:rPr lang="en-US" b="1" i="1" dirty="0"/>
              <a:t>our new growth strategy </a:t>
            </a:r>
            <a:r>
              <a:rPr lang="en-US" i="1" dirty="0"/>
              <a:t>– it is a strategy for growth that gives more back than it takes away. […] We want to be the </a:t>
            </a:r>
            <a:r>
              <a:rPr lang="en-US" b="1" i="1" dirty="0"/>
              <a:t>frontrunners in climate friendly industries, in clean technologies, in green financing.</a:t>
            </a:r>
            <a:r>
              <a:rPr lang="en-US" i="1" dirty="0"/>
              <a:t> But we also have to be sure that </a:t>
            </a:r>
            <a:r>
              <a:rPr lang="en-US" b="1" i="1" dirty="0"/>
              <a:t>no one is left behind.</a:t>
            </a:r>
            <a:r>
              <a:rPr lang="en-US" i="1" dirty="0"/>
              <a:t>”,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Ursula Von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Leyen</a:t>
            </a:r>
            <a:r>
              <a:rPr lang="en-US" dirty="0"/>
              <a:t>, EPP, President of the EU Commission 11 December 2019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The EU Green Deal in </a:t>
            </a:r>
            <a:r>
              <a:rPr lang="fr-FR" dirty="0" err="1"/>
              <a:t>words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027096"/>
            <a:ext cx="4300695" cy="2610407"/>
          </a:xfrm>
          <a:prstGeom prst="rect">
            <a:avLst/>
          </a:prstGeom>
        </p:spPr>
        <p:txBody>
          <a:bodyPr vert="horz" numCol="1" spcCol="360000"/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</a:pPr>
            <a:r>
              <a:rPr lang="en-US" sz="1600" i="1" dirty="0">
                <a:solidFill>
                  <a:srgbClr val="4B504D"/>
                </a:solidFill>
                <a:latin typeface="Helvetica"/>
                <a:cs typeface="Helvetica"/>
              </a:rPr>
              <a:t>“We need an ambitious Green New Deal for Europe, </a:t>
            </a:r>
            <a:r>
              <a:rPr lang="en-US" sz="1600" b="1" i="1" dirty="0">
                <a:solidFill>
                  <a:srgbClr val="4B504D"/>
                </a:solidFill>
                <a:latin typeface="Helvetica"/>
                <a:cs typeface="Helvetica"/>
              </a:rPr>
              <a:t>which shapes the future for our children and ensures their health, prosperity and security</a:t>
            </a:r>
            <a:r>
              <a:rPr lang="en-US" sz="1600" i="1" dirty="0">
                <a:solidFill>
                  <a:srgbClr val="4B504D"/>
                </a:solidFill>
                <a:latin typeface="Helvetica"/>
                <a:cs typeface="Helvetica"/>
              </a:rPr>
              <a:t> on a green and thriving planet.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”</a:t>
            </a: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B504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Frans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Timmermans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S&amp;D, Exec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VP for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the EU Green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Deal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11 September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4B504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B504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4B504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026" name="Picture 2" descr="https://pbs.twimg.com/profile_images/1151477036545925121/sUDOL-vE_400x4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710" y="3637503"/>
            <a:ext cx="2448798" cy="2448798"/>
          </a:xfrm>
          <a:prstGeom prst="rect">
            <a:avLst/>
          </a:prstGeom>
          <a:noFill/>
        </p:spPr>
      </p:pic>
      <p:pic>
        <p:nvPicPr>
          <p:cNvPr id="1028" name="Picture 4" descr="https://pbs.twimg.com/profile_images/1050375488974278657/FAQUJuNR_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0028" y="1027096"/>
            <a:ext cx="2448797" cy="2448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5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Key initiatives to break silos and main files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2ABEADA0-7A9C-46A2-9EE3-5A9C1A77202B}"/>
              </a:ext>
            </a:extLst>
          </p:cNvPr>
          <p:cNvGrpSpPr/>
          <p:nvPr/>
        </p:nvGrpSpPr>
        <p:grpSpPr>
          <a:xfrm>
            <a:off x="308318" y="4394537"/>
            <a:ext cx="1962110" cy="784838"/>
            <a:chOff x="1759735" y="2287197"/>
            <a:chExt cx="1962110" cy="784838"/>
          </a:xfrm>
        </p:grpSpPr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38A2291B-88AD-404C-A77F-A9A68D9B2B50}"/>
                </a:ext>
              </a:extLst>
            </p:cNvPr>
            <p:cNvSpPr/>
            <p:nvPr/>
          </p:nvSpPr>
          <p:spPr>
            <a:xfrm>
              <a:off x="1759735" y="2287197"/>
              <a:ext cx="1962110" cy="784838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8885DDC6-C130-45E4-8FC9-A194AF3BF483}"/>
                </a:ext>
              </a:extLst>
            </p:cNvPr>
            <p:cNvSpPr txBox="1"/>
            <p:nvPr/>
          </p:nvSpPr>
          <p:spPr>
            <a:xfrm>
              <a:off x="1759735" y="2287197"/>
              <a:ext cx="1962110" cy="7848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9569" tIns="56893" rIns="99569" bIns="5689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Environment and climate</a:t>
              </a:r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82F6F851-13A9-46BA-A87F-FA6E00A26385}"/>
              </a:ext>
            </a:extLst>
          </p:cNvPr>
          <p:cNvGrpSpPr/>
          <p:nvPr/>
        </p:nvGrpSpPr>
        <p:grpSpPr>
          <a:xfrm>
            <a:off x="308318" y="5179376"/>
            <a:ext cx="1962110" cy="1498765"/>
            <a:chOff x="1759735" y="3072036"/>
            <a:chExt cx="1962110" cy="1498765"/>
          </a:xfrm>
        </p:grpSpPr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ECF64C39-E5D2-47DE-AC87-CE8F1FECC462}"/>
                </a:ext>
              </a:extLst>
            </p:cNvPr>
            <p:cNvSpPr/>
            <p:nvPr/>
          </p:nvSpPr>
          <p:spPr>
            <a:xfrm>
              <a:off x="1759735" y="3072036"/>
              <a:ext cx="1962110" cy="1498765"/>
            </a:xfrm>
            <a:prstGeom prst="rect">
              <a:avLst/>
            </a:pr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8A3D4B08-095F-47BB-94F2-733062B85554}"/>
                </a:ext>
              </a:extLst>
            </p:cNvPr>
            <p:cNvSpPr txBox="1"/>
            <p:nvPr/>
          </p:nvSpPr>
          <p:spPr>
            <a:xfrm>
              <a:off x="1759735" y="3072036"/>
              <a:ext cx="1962110" cy="14987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4679" tIns="74679" rIns="99569" bIns="112014" anchor="t" anchorCtr="0" compatLnSpc="1">
              <a:noAutofit/>
            </a:bodyPr>
            <a:lstStyle/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Climate law (net-zero 2050) and climate pact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New 2030 GHG target</a:t>
              </a:r>
              <a:endPara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Circular economy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Blue economy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Biodiversity strategy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48CA6863-B5B7-46AA-A2C3-2C42B61D506B}"/>
              </a:ext>
            </a:extLst>
          </p:cNvPr>
          <p:cNvGrpSpPr/>
          <p:nvPr/>
        </p:nvGrpSpPr>
        <p:grpSpPr>
          <a:xfrm>
            <a:off x="2545123" y="4394537"/>
            <a:ext cx="1962110" cy="784838"/>
            <a:chOff x="3996540" y="2287197"/>
            <a:chExt cx="1962110" cy="784838"/>
          </a:xfrm>
        </p:grpSpPr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98431647-7A95-4FEF-B9F3-FE5335E3CE9F}"/>
                </a:ext>
              </a:extLst>
            </p:cNvPr>
            <p:cNvSpPr/>
            <p:nvPr/>
          </p:nvSpPr>
          <p:spPr>
            <a:xfrm>
              <a:off x="3996540" y="2287197"/>
              <a:ext cx="1962110" cy="784838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97E02ED0-376F-4D43-8000-9AD65C3821AC}"/>
                </a:ext>
              </a:extLst>
            </p:cNvPr>
            <p:cNvSpPr txBox="1"/>
            <p:nvPr/>
          </p:nvSpPr>
          <p:spPr>
            <a:xfrm>
              <a:off x="3996540" y="2287197"/>
              <a:ext cx="1962110" cy="7848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9569" tIns="56893" rIns="99569" bIns="5689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Sustainable Finance</a:t>
              </a: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1B4BA042-279D-4537-A180-07754C12D83F}"/>
              </a:ext>
            </a:extLst>
          </p:cNvPr>
          <p:cNvGrpSpPr/>
          <p:nvPr/>
        </p:nvGrpSpPr>
        <p:grpSpPr>
          <a:xfrm>
            <a:off x="2545123" y="5179376"/>
            <a:ext cx="1962110" cy="1498765"/>
            <a:chOff x="3996540" y="3072036"/>
            <a:chExt cx="1962110" cy="1498765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86685D5E-D1CA-4B0F-984A-E20405ABA527}"/>
                </a:ext>
              </a:extLst>
            </p:cNvPr>
            <p:cNvSpPr/>
            <p:nvPr/>
          </p:nvSpPr>
          <p:spPr>
            <a:xfrm>
              <a:off x="3996540" y="3072036"/>
              <a:ext cx="1962110" cy="1498765"/>
            </a:xfrm>
            <a:prstGeom prst="rect">
              <a:avLst/>
            </a:pr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3B2DBEA6-D1DC-4703-8D9A-1E2C7416CAC6}"/>
                </a:ext>
              </a:extLst>
            </p:cNvPr>
            <p:cNvSpPr txBox="1"/>
            <p:nvPr/>
          </p:nvSpPr>
          <p:spPr>
            <a:xfrm>
              <a:off x="3996540" y="3072036"/>
              <a:ext cx="1962110" cy="14987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4679" tIns="74679" rIns="99569" bIns="112014" anchor="t" anchorCtr="0" compatLnSpc="1">
              <a:noAutofit/>
            </a:bodyPr>
            <a:lstStyle/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GD Europe Investment Plan (1trn in 10</a:t>
              </a:r>
              <a:r>
                <a:rPr lang="en-GB" sz="1400" b="0" i="0" u="none" strike="noStrike" kern="1200" cap="none" spc="0" dirty="0">
                  <a:solidFill>
                    <a:srgbClr val="000000"/>
                  </a:solidFill>
                  <a:uFillTx/>
                  <a:latin typeface="Calibri"/>
                </a:rPr>
                <a:t> years</a:t>
              </a: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)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50% of EIB investment to climate by 2025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Green financing strategy</a:t>
              </a:r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5D325C29-4E90-42E9-ADB8-52E83F8629BD}"/>
              </a:ext>
            </a:extLst>
          </p:cNvPr>
          <p:cNvGrpSpPr/>
          <p:nvPr/>
        </p:nvGrpSpPr>
        <p:grpSpPr>
          <a:xfrm>
            <a:off x="4781928" y="4394537"/>
            <a:ext cx="1962110" cy="784838"/>
            <a:chOff x="6233345" y="2287197"/>
            <a:chExt cx="1962110" cy="784838"/>
          </a:xfrm>
        </p:grpSpPr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A4E64BDE-4085-4B9B-B0C3-9030072FBFB1}"/>
                </a:ext>
              </a:extLst>
            </p:cNvPr>
            <p:cNvSpPr/>
            <p:nvPr/>
          </p:nvSpPr>
          <p:spPr>
            <a:xfrm>
              <a:off x="6233345" y="2287197"/>
              <a:ext cx="1962110" cy="784838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1A685D6A-A0D1-40B8-ACA2-646296740F12}"/>
                </a:ext>
              </a:extLst>
            </p:cNvPr>
            <p:cNvSpPr txBox="1"/>
            <p:nvPr/>
          </p:nvSpPr>
          <p:spPr>
            <a:xfrm>
              <a:off x="6233345" y="2287197"/>
              <a:ext cx="1962110" cy="7848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9569" tIns="56893" rIns="99569" bIns="5689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Economic </a:t>
              </a:r>
              <a:r>
                <a:rPr lang="en-GB" sz="1400" dirty="0">
                  <a:solidFill>
                    <a:srgbClr val="FFFFFF"/>
                  </a:solidFill>
                  <a:latin typeface="Calibri"/>
                </a:rPr>
                <a:t>dimensions</a:t>
              </a:r>
              <a:endParaRPr lang="en-GB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8567BA51-51F4-4A28-9778-FD669CD355B8}"/>
              </a:ext>
            </a:extLst>
          </p:cNvPr>
          <p:cNvGrpSpPr/>
          <p:nvPr/>
        </p:nvGrpSpPr>
        <p:grpSpPr>
          <a:xfrm>
            <a:off x="4781928" y="5179376"/>
            <a:ext cx="1962110" cy="1498765"/>
            <a:chOff x="6233345" y="3072036"/>
            <a:chExt cx="1962110" cy="1498765"/>
          </a:xfrm>
        </p:grpSpPr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2786EE83-7D95-4D53-A2A3-9A31A80C90D6}"/>
                </a:ext>
              </a:extLst>
            </p:cNvPr>
            <p:cNvSpPr/>
            <p:nvPr/>
          </p:nvSpPr>
          <p:spPr>
            <a:xfrm>
              <a:off x="6233345" y="3072036"/>
              <a:ext cx="1962110" cy="1498765"/>
            </a:xfrm>
            <a:prstGeom prst="rect">
              <a:avLst/>
            </a:pr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13BDEF47-548D-4AF0-820B-07D2DA1B0846}"/>
                </a:ext>
              </a:extLst>
            </p:cNvPr>
            <p:cNvSpPr txBox="1"/>
            <p:nvPr/>
          </p:nvSpPr>
          <p:spPr>
            <a:xfrm>
              <a:off x="6233345" y="3072036"/>
              <a:ext cx="1962110" cy="14987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4679" tIns="74679" rIns="99569" bIns="112014" anchor="t" anchorCtr="0" compatLnSpc="1">
              <a:noAutofit/>
            </a:bodyPr>
            <a:lstStyle/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Review Energy Taxation Directive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Carbon Border </a:t>
              </a:r>
              <a:r>
                <a:rPr lang="en-GB" sz="1400" dirty="0" err="1">
                  <a:solidFill>
                    <a:srgbClr val="000000"/>
                  </a:solidFill>
                  <a:latin typeface="Calibri"/>
                </a:rPr>
                <a:t>Adjustement</a:t>
              </a:r>
              <a:endPara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Integration of SDGs in the semester</a:t>
              </a:r>
            </a:p>
          </p:txBody>
        </p:sp>
      </p:grpSp>
      <p:grpSp>
        <p:nvGrpSpPr>
          <p:cNvPr id="24" name="Group 7">
            <a:extLst>
              <a:ext uri="{FF2B5EF4-FFF2-40B4-BE49-F238E27FC236}">
                <a16:creationId xmlns:a16="http://schemas.microsoft.com/office/drawing/2014/main" id="{83702F71-DEAE-4708-84ED-EA9AFE2783F9}"/>
              </a:ext>
            </a:extLst>
          </p:cNvPr>
          <p:cNvGrpSpPr/>
          <p:nvPr/>
        </p:nvGrpSpPr>
        <p:grpSpPr>
          <a:xfrm>
            <a:off x="7018734" y="4394537"/>
            <a:ext cx="1962110" cy="784838"/>
            <a:chOff x="8470151" y="2287197"/>
            <a:chExt cx="1962110" cy="784838"/>
          </a:xfrm>
        </p:grpSpPr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31F3E8A8-8A7D-49F9-B7ED-3041B1B61CFA}"/>
                </a:ext>
              </a:extLst>
            </p:cNvPr>
            <p:cNvSpPr/>
            <p:nvPr/>
          </p:nvSpPr>
          <p:spPr>
            <a:xfrm>
              <a:off x="8470151" y="2287197"/>
              <a:ext cx="1962110" cy="784838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BE209DEF-D76E-43B7-92A6-3793BBA045F8}"/>
                </a:ext>
              </a:extLst>
            </p:cNvPr>
            <p:cNvSpPr txBox="1"/>
            <p:nvPr/>
          </p:nvSpPr>
          <p:spPr>
            <a:xfrm>
              <a:off x="8470151" y="2287197"/>
              <a:ext cx="1962110" cy="7848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9569" tIns="56893" rIns="99569" bIns="5689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1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Others</a:t>
              </a:r>
              <a:endParaRPr lang="en-GB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1970A002-DEB3-4174-A44F-1F1235CCF9D2}"/>
              </a:ext>
            </a:extLst>
          </p:cNvPr>
          <p:cNvGrpSpPr/>
          <p:nvPr/>
        </p:nvGrpSpPr>
        <p:grpSpPr>
          <a:xfrm>
            <a:off x="7018734" y="5179376"/>
            <a:ext cx="1962110" cy="1498765"/>
            <a:chOff x="8470151" y="3072036"/>
            <a:chExt cx="1962110" cy="1498765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816FAEC1-29D4-4876-8CED-67D47C57183E}"/>
                </a:ext>
              </a:extLst>
            </p:cNvPr>
            <p:cNvSpPr/>
            <p:nvPr/>
          </p:nvSpPr>
          <p:spPr>
            <a:xfrm>
              <a:off x="8470151" y="3072036"/>
              <a:ext cx="1962110" cy="1498765"/>
            </a:xfrm>
            <a:prstGeom prst="rect">
              <a:avLst/>
            </a:pr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8AC3465-7184-4C6A-8109-CEF85C539687}"/>
                </a:ext>
              </a:extLst>
            </p:cNvPr>
            <p:cNvSpPr txBox="1"/>
            <p:nvPr/>
          </p:nvSpPr>
          <p:spPr>
            <a:xfrm>
              <a:off x="8470151" y="3072036"/>
              <a:ext cx="1962110" cy="14987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74679" tIns="74679" rIns="99569" bIns="112014" anchor="t" anchorCtr="0" compatLnSpc="1">
              <a:noAutofit/>
            </a:bodyPr>
            <a:lstStyle/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Industrial and Circular economy strategy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Just Transition </a:t>
              </a: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Mechanism</a:t>
              </a: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Renovation</a:t>
              </a:r>
              <a:r>
                <a:rPr lang="en-GB" sz="1400" b="0" i="0" u="none" strike="noStrike" kern="1200" cap="none" spc="0" dirty="0">
                  <a:solidFill>
                    <a:srgbClr val="000000"/>
                  </a:solidFill>
                  <a:uFillTx/>
                  <a:latin typeface="Calibri"/>
                </a:rPr>
                <a:t> wave</a:t>
              </a:r>
              <a:endPara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114300" marR="0" lvl="1" indent="-11430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Offshore renewable, hydrogen strategies</a:t>
              </a:r>
              <a:r>
                <a: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…</a:t>
              </a:r>
            </a:p>
          </p:txBody>
        </p:sp>
      </p:grpSp>
      <p:pic>
        <p:nvPicPr>
          <p:cNvPr id="30" name="Image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4" y="78657"/>
            <a:ext cx="6794090" cy="421803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Ellipse 30"/>
          <p:cNvSpPr/>
          <p:nvPr/>
        </p:nvSpPr>
        <p:spPr>
          <a:xfrm>
            <a:off x="1493679" y="3613003"/>
            <a:ext cx="1553497" cy="58010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r>
              <a:rPr lang="fr-FR" dirty="0"/>
              <a:t>Timmermans en charge de la diplomatie climatique</a:t>
            </a:r>
          </a:p>
          <a:p>
            <a:r>
              <a:rPr lang="fr-FR" dirty="0"/>
              <a:t>Un envoyé spécial Climat (Mark Van </a:t>
            </a:r>
            <a:r>
              <a:rPr lang="fr-FR" dirty="0" err="1"/>
              <a:t>Heukelen</a:t>
            </a:r>
            <a:r>
              <a:rPr lang="fr-FR" dirty="0"/>
              <a:t>)</a:t>
            </a:r>
          </a:p>
          <a:p>
            <a:pPr marL="137160" indent="0">
              <a:buNone/>
            </a:pPr>
            <a:r>
              <a:rPr lang="fr-FR" dirty="0"/>
              <a:t>COP25 de Madrid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Division du travail entre Etats membres, dotés de diplomaties efficaces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L’annonce de la neutralité carbone : pas un deal de réciprocité avec la Chine, mais l’hypothèse d’un parallélisme des contributions au multilatéralisme</a:t>
            </a:r>
          </a:p>
          <a:p>
            <a:pPr marL="137160" indent="0">
              <a:buNone/>
            </a:pPr>
            <a:r>
              <a:rPr lang="fr-FR" dirty="0"/>
              <a:t>COP26 UK + </a:t>
            </a:r>
            <a:r>
              <a:rPr lang="fr-FR" dirty="0" err="1"/>
              <a:t>PréCOP</a:t>
            </a:r>
            <a:r>
              <a:rPr lang="fr-FR" dirty="0"/>
              <a:t> Italie</a:t>
            </a:r>
          </a:p>
          <a:p>
            <a:pPr marL="137160" indent="0">
              <a:buNone/>
            </a:pPr>
            <a:r>
              <a:rPr lang="fr-FR" dirty="0"/>
              <a:t>G7 UK + G20 Italie</a:t>
            </a:r>
          </a:p>
          <a:p>
            <a:pPr marL="137160" indent="0">
              <a:buNone/>
            </a:pPr>
            <a:endParaRPr lang="fr-FR" dirty="0"/>
          </a:p>
          <a:p>
            <a:r>
              <a:rPr lang="fr-FR" dirty="0"/>
              <a:t>Leadership partagé</a:t>
            </a:r>
          </a:p>
          <a:p>
            <a:pPr marL="137160" indent="0">
              <a:buNone/>
            </a:pPr>
            <a:endParaRPr lang="fr-FR" dirty="0"/>
          </a:p>
          <a:p>
            <a:r>
              <a:rPr lang="fr-FR" dirty="0"/>
              <a:t>« Diplomatie de la reconstruction » ?</a:t>
            </a:r>
          </a:p>
          <a:p>
            <a:pPr marL="137160" indent="0">
              <a:buNone/>
            </a:pPr>
            <a:endParaRPr lang="fr-FR" dirty="0"/>
          </a:p>
          <a:p>
            <a:r>
              <a:rPr lang="fr-FR" dirty="0"/>
              <a:t>Stratégie de l’UE pour le partenariat UE / Union Africaine</a:t>
            </a:r>
          </a:p>
          <a:p>
            <a:endParaRPr lang="fr-FR" dirty="0"/>
          </a:p>
          <a:p>
            <a:r>
              <a:rPr lang="fr-FR" dirty="0"/>
              <a:t>Le DD est devenu géopolitique</a:t>
            </a:r>
          </a:p>
          <a:p>
            <a:pPr lvl="1"/>
            <a:r>
              <a:rPr lang="fr-FR" dirty="0"/>
              <a:t>Géopolitique d’un monde de renouvelables (Rapport IRENA, 2018)</a:t>
            </a:r>
          </a:p>
          <a:p>
            <a:pPr lvl="1"/>
            <a:r>
              <a:rPr lang="fr-FR" dirty="0"/>
              <a:t>Transformations structurelles de l’économie</a:t>
            </a:r>
          </a:p>
          <a:p>
            <a:pPr lvl="1"/>
            <a:r>
              <a:rPr lang="fr-FR" dirty="0"/>
              <a:t>Enjeu de compétition autant que de coopération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Une vision moins irénique, plus active</a:t>
            </a:r>
          </a:p>
          <a:p>
            <a:r>
              <a:rPr lang="fr-FR" dirty="0"/>
              <a:t>du « soft power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04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2B9FB56-31C0-4549-B1CC-1D0F8A510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822700"/>
            <a:r>
              <a:rPr lang="fr-FR" sz="2400" dirty="0"/>
              <a:t>« </a:t>
            </a:r>
            <a:r>
              <a:rPr lang="fr-FR" sz="2400" dirty="0" err="1"/>
              <a:t>Think</a:t>
            </a:r>
            <a:r>
              <a:rPr lang="fr-FR" sz="2400" dirty="0"/>
              <a:t> tank », « Independent </a:t>
            </a:r>
            <a:r>
              <a:rPr lang="fr-FR" sz="2400" dirty="0" err="1"/>
              <a:t>policy</a:t>
            </a:r>
            <a:r>
              <a:rPr lang="fr-FR" sz="2400" dirty="0"/>
              <a:t> </a:t>
            </a:r>
            <a:r>
              <a:rPr lang="fr-FR" sz="2400" dirty="0" err="1"/>
              <a:t>research</a:t>
            </a:r>
            <a:r>
              <a:rPr lang="fr-FR" sz="2400" dirty="0"/>
              <a:t> </a:t>
            </a:r>
            <a:r>
              <a:rPr lang="fr-FR" sz="2400" dirty="0" err="1"/>
              <a:t>institute</a:t>
            </a:r>
            <a:r>
              <a:rPr lang="fr-FR" sz="2400" dirty="0"/>
              <a:t> »</a:t>
            </a:r>
          </a:p>
          <a:p>
            <a:pPr marL="3822700"/>
            <a:endParaRPr lang="fr-FR" sz="2400" dirty="0"/>
          </a:p>
          <a:p>
            <a:pPr marL="3822700"/>
            <a:r>
              <a:rPr lang="fr-FR" sz="2400" dirty="0"/>
              <a:t>Fondation reconnue d’utilité publique, fondée en 2001, associée à Sciences Po</a:t>
            </a:r>
          </a:p>
          <a:p>
            <a:pPr marL="3822700"/>
            <a:endParaRPr lang="fr-FR" sz="2400" dirty="0"/>
          </a:p>
          <a:p>
            <a:pPr marL="323850" indent="-311150"/>
            <a:r>
              <a:rPr lang="fr-FR" sz="2400" dirty="0"/>
              <a:t>Rendre possible la transition vers le développement durable et la prospérité pour tous</a:t>
            </a:r>
          </a:p>
          <a:p>
            <a:pPr marL="323850" indent="-311150"/>
            <a:r>
              <a:rPr lang="fr-FR" sz="2400" dirty="0"/>
              <a:t>Identifier les leviers et conditions sociopolitiques pour la transition : coopération internationale, politiques UE et FR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787AFCC-4AE2-2C4F-B71F-9940C700A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DB9288C-9D3F-F04D-9DC7-F89C5877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L’Institut du Développement Durable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et des Relations Internationales</a:t>
            </a:r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6A27166C-E854-FF4D-B9FD-31277B18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 r="22177" b="8047"/>
          <a:stretch>
            <a:fillRect/>
          </a:stretch>
        </p:blipFill>
        <p:spPr>
          <a:xfrm>
            <a:off x="216877" y="1605206"/>
            <a:ext cx="3519100" cy="25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pPr marL="137160" indent="0">
              <a:buNone/>
            </a:pPr>
            <a:r>
              <a:rPr lang="fr-FR" dirty="0"/>
              <a:t>La question commerciale au cœur des enjeux</a:t>
            </a:r>
          </a:p>
          <a:p>
            <a:pPr marL="137160" indent="0">
              <a:buNone/>
            </a:pPr>
            <a:r>
              <a:rPr lang="fr-FR" dirty="0"/>
              <a:t>	Sommet UE / Chine Septembre 2020 – reporté parce que les négociations sur 	commerce et investissements sont purement conflictuelles et pas coopératives</a:t>
            </a:r>
          </a:p>
          <a:p>
            <a:pPr marL="137160" indent="0">
              <a:buNone/>
            </a:pPr>
            <a:endParaRPr lang="fr-FR" sz="800" dirty="0"/>
          </a:p>
          <a:p>
            <a:pPr marL="137160" indent="0">
              <a:buNone/>
            </a:pPr>
            <a:r>
              <a:rPr lang="fr-FR" dirty="0"/>
              <a:t>La politique commerciale et la politique de concurrence au cœur des compétences de la Commission européenne</a:t>
            </a:r>
          </a:p>
          <a:p>
            <a:pPr lvl="1"/>
            <a:r>
              <a:rPr lang="fr-FR" dirty="0"/>
              <a:t>	Une approche très pure de la libéralisation des échanges, et donc pas nécessairement stratégique</a:t>
            </a:r>
          </a:p>
          <a:p>
            <a:pPr lvl="1"/>
            <a:r>
              <a:rPr lang="fr-FR" dirty="0"/>
              <a:t>	Accords bilatéraux / Logique d’harmonisation des normes</a:t>
            </a:r>
          </a:p>
          <a:p>
            <a:pPr lvl="1"/>
            <a:r>
              <a:rPr lang="fr-FR" dirty="0"/>
              <a:t>	Mais des études d’impact en matière de durabilité peu pertinentes et sans effets</a:t>
            </a:r>
          </a:p>
          <a:p>
            <a:pPr marL="137160" indent="0">
              <a:buNone/>
            </a:pPr>
            <a:endParaRPr lang="fr-FR" sz="1000" dirty="0"/>
          </a:p>
          <a:p>
            <a:pPr marL="137160" indent="0">
              <a:buNone/>
            </a:pPr>
            <a:r>
              <a:rPr lang="fr-FR" dirty="0"/>
              <a:t>CETA, </a:t>
            </a:r>
            <a:r>
              <a:rPr lang="fr-FR" dirty="0" err="1"/>
              <a:t>MercoSur</a:t>
            </a:r>
            <a:r>
              <a:rPr lang="fr-FR" dirty="0"/>
              <a:t>, Déforestation évitée : vers des Accords commerciaux de 3</a:t>
            </a:r>
            <a:r>
              <a:rPr lang="fr-FR" baseline="30000" dirty="0"/>
              <a:t>e</a:t>
            </a:r>
            <a:r>
              <a:rPr lang="fr-FR" dirty="0"/>
              <a:t> génération ?</a:t>
            </a:r>
          </a:p>
          <a:p>
            <a:pPr marL="137160" indent="0">
              <a:buNone/>
            </a:pPr>
            <a:r>
              <a:rPr lang="fr-FR" dirty="0"/>
              <a:t>	Controverses intra-européennes, mais évolutions récentes</a:t>
            </a:r>
          </a:p>
          <a:p>
            <a:pPr marL="137160" indent="0">
              <a:buNone/>
            </a:pPr>
            <a:endParaRPr lang="fr-FR" sz="900" dirty="0"/>
          </a:p>
          <a:p>
            <a:pPr marL="137160" indent="0">
              <a:buNone/>
            </a:pPr>
            <a:r>
              <a:rPr lang="fr-FR" dirty="0"/>
              <a:t>« Champions européens » et politique de la concurrence pour contester les rentes et le statu quo =&gt; Rapport ECFR Bruegel sur la souveraineté économique européenne</a:t>
            </a:r>
          </a:p>
          <a:p>
            <a:pPr marL="137160" indent="0">
              <a:buNone/>
            </a:pPr>
            <a:r>
              <a:rPr lang="fr-FR" dirty="0"/>
              <a:t>	Deux cultures / visions qui n’ont pas encore convergé</a:t>
            </a:r>
          </a:p>
          <a:p>
            <a:pPr marL="137160" indent="0">
              <a:buNone/>
            </a:pPr>
            <a:endParaRPr lang="fr-FR" sz="1050" dirty="0"/>
          </a:p>
          <a:p>
            <a:pPr marL="137160" indent="0">
              <a:buNone/>
            </a:pPr>
            <a:r>
              <a:rPr lang="fr-FR" dirty="0" err="1"/>
              <a:t>Carbon</a:t>
            </a:r>
            <a:r>
              <a:rPr lang="fr-FR" dirty="0"/>
              <a:t> border </a:t>
            </a:r>
            <a:r>
              <a:rPr lang="fr-FR" dirty="0" err="1"/>
              <a:t>adjustment</a:t>
            </a:r>
            <a:r>
              <a:rPr lang="fr-FR" dirty="0"/>
              <a:t> </a:t>
            </a:r>
            <a:r>
              <a:rPr lang="fr-FR" dirty="0" err="1"/>
              <a:t>mechanism</a:t>
            </a:r>
            <a:r>
              <a:rPr lang="fr-FR" dirty="0"/>
              <a:t> / taxe carbone aux frontières</a:t>
            </a:r>
          </a:p>
          <a:p>
            <a:pPr marL="137160" indent="0">
              <a:buNone/>
            </a:pPr>
            <a:r>
              <a:rPr lang="fr-FR" dirty="0"/>
              <a:t>	3 cultures différentes : DG Trade, DG </a:t>
            </a:r>
            <a:r>
              <a:rPr lang="fr-FR" dirty="0" err="1"/>
              <a:t>Clima</a:t>
            </a:r>
            <a:r>
              <a:rPr lang="fr-FR" dirty="0"/>
              <a:t>, SEAE</a:t>
            </a:r>
          </a:p>
          <a:p>
            <a:pPr marL="137160" indent="0">
              <a:buNone/>
            </a:pPr>
            <a:r>
              <a:rPr lang="fr-FR" dirty="0"/>
              <a:t>	Des calculs politiques domestiques et des risques de dynamitage global</a:t>
            </a:r>
          </a:p>
          <a:p>
            <a:pPr marL="137160" indent="0">
              <a:buNone/>
            </a:pPr>
            <a:r>
              <a:rPr lang="fr-FR" dirty="0"/>
              <a:t> 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« Souveraineté économique européenne »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2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La taxonomie européenne</a:t>
            </a:r>
          </a:p>
          <a:p>
            <a:pPr lvl="1"/>
            <a:r>
              <a:rPr lang="fr-FR" dirty="0"/>
              <a:t>Très débattue en intra européen, pionnière à l’international</a:t>
            </a:r>
          </a:p>
          <a:p>
            <a:pPr lvl="1"/>
            <a:r>
              <a:rPr lang="fr-FR" dirty="0"/>
              <a:t>Le secteur financier européen se positionne aussi en pionnier</a:t>
            </a:r>
          </a:p>
          <a:p>
            <a:pPr lvl="1"/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/>
              <a:t>Les places financières européennes se positionnent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Finance for </a:t>
            </a:r>
            <a:r>
              <a:rPr lang="fr-FR" dirty="0" err="1"/>
              <a:t>Tomorrow</a:t>
            </a:r>
            <a:r>
              <a:rPr lang="fr-FR" dirty="0"/>
              <a:t> à Paris, AFD et Sommet Finance en Commun (</a:t>
            </a:r>
            <a:r>
              <a:rPr lang="fr-FR" dirty="0" err="1"/>
              <a:t>Nov</a:t>
            </a:r>
            <a:r>
              <a:rPr lang="fr-FR" dirty="0"/>
              <a:t> 2020)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/>
              <a:t>Londres post </a:t>
            </a:r>
            <a:r>
              <a:rPr lang="fr-FR" dirty="0" err="1"/>
              <a:t>Brexit</a:t>
            </a:r>
            <a:r>
              <a:rPr lang="fr-FR" dirty="0"/>
              <a:t> et la priorité Finance de la présidence COP26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/>
              <a:t>Comité Finance Verte chinois, Principes de </a:t>
            </a:r>
            <a:r>
              <a:rPr lang="fr-FR" dirty="0" err="1"/>
              <a:t>greening</a:t>
            </a:r>
            <a:r>
              <a:rPr lang="fr-FR" dirty="0"/>
              <a:t> de la BRI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/>
              <a:t>Secteur financier nord américain ne se positionnait pas en leader, mais maintenant 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Sustainable</a:t>
            </a:r>
            <a:r>
              <a:rPr lang="fr-FR" dirty="0"/>
              <a:t> finance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40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Think</a:t>
            </a:r>
            <a:r>
              <a:rPr lang="fr-FR" dirty="0"/>
              <a:t> tanks » historiques : Chatham House, Brookings « second </a:t>
            </a:r>
            <a:r>
              <a:rPr lang="fr-FR" dirty="0" err="1"/>
              <a:t>track</a:t>
            </a:r>
            <a:r>
              <a:rPr lang="fr-FR" dirty="0"/>
              <a:t> </a:t>
            </a:r>
            <a:r>
              <a:rPr lang="fr-FR" dirty="0" err="1"/>
              <a:t>diplomacy</a:t>
            </a:r>
            <a:r>
              <a:rPr lang="fr-FR" dirty="0"/>
              <a:t> »</a:t>
            </a:r>
          </a:p>
          <a:p>
            <a:r>
              <a:rPr lang="fr-FR" dirty="0"/>
              <a:t>Dominance des </a:t>
            </a:r>
            <a:r>
              <a:rPr lang="fr-FR" dirty="0" err="1"/>
              <a:t>Think</a:t>
            </a:r>
            <a:r>
              <a:rPr lang="fr-FR" dirty="0"/>
              <a:t> tanks américains - World </a:t>
            </a:r>
            <a:r>
              <a:rPr lang="fr-FR" dirty="0" err="1"/>
              <a:t>Resources</a:t>
            </a:r>
            <a:r>
              <a:rPr lang="fr-FR" dirty="0"/>
              <a:t> Institute,</a:t>
            </a:r>
          </a:p>
          <a:p>
            <a:pPr marL="137160" indent="0">
              <a:buNone/>
            </a:pPr>
            <a:r>
              <a:rPr lang="fr-FR" dirty="0"/>
              <a:t>britanniques, et allemands, dans une moindre mesure</a:t>
            </a:r>
          </a:p>
          <a:p>
            <a:r>
              <a:rPr lang="fr-FR" dirty="0"/>
              <a:t>Aujourd’hui : multiplication des </a:t>
            </a:r>
            <a:r>
              <a:rPr lang="fr-FR" dirty="0" err="1"/>
              <a:t>think</a:t>
            </a:r>
            <a:r>
              <a:rPr lang="fr-FR" dirty="0"/>
              <a:t> tanks chinois et indiens</a:t>
            </a:r>
          </a:p>
          <a:p>
            <a:pPr marL="137160" indent="0">
              <a:buNone/>
            </a:pPr>
            <a:endParaRPr lang="fr-FR" dirty="0"/>
          </a:p>
          <a:p>
            <a:r>
              <a:rPr lang="fr-FR" dirty="0"/>
              <a:t>La tentative IPEE – Institut pour des Politiques Européennes d’Environnement</a:t>
            </a:r>
          </a:p>
          <a:p>
            <a:r>
              <a:rPr lang="fr-FR" dirty="0"/>
              <a:t>1976 à Bonn, puis Paris, puis Londres : </a:t>
            </a:r>
            <a:r>
              <a:rPr lang="fr-FR" b="1" dirty="0"/>
              <a:t>l’Europe par ses capitales</a:t>
            </a:r>
          </a:p>
          <a:p>
            <a:r>
              <a:rPr lang="fr-FR" dirty="0"/>
              <a:t>2001 un bureau à Bruxelles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IEEP (Londres Bruxelles), </a:t>
            </a:r>
            <a:r>
              <a:rPr lang="fr-FR" dirty="0" err="1"/>
              <a:t>Ecologic</a:t>
            </a:r>
            <a:r>
              <a:rPr lang="fr-FR" dirty="0"/>
              <a:t> (Berlin), puis </a:t>
            </a:r>
            <a:r>
              <a:rPr lang="fr-FR" dirty="0" err="1"/>
              <a:t>Iddri</a:t>
            </a:r>
            <a:r>
              <a:rPr lang="fr-FR" dirty="0"/>
              <a:t> (Paris)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/>
              <a:t>Think</a:t>
            </a:r>
            <a:r>
              <a:rPr lang="fr-FR" b="1" dirty="0"/>
              <a:t> </a:t>
            </a:r>
            <a:r>
              <a:rPr lang="fr-FR" b="1" dirty="0" err="1"/>
              <a:t>Sustainable</a:t>
            </a:r>
            <a:r>
              <a:rPr lang="fr-FR" b="1" dirty="0"/>
              <a:t> Europe</a:t>
            </a:r>
          </a:p>
          <a:p>
            <a:pPr marL="137160" indent="0">
              <a:buNone/>
            </a:pPr>
            <a:r>
              <a:rPr lang="fr-FR" dirty="0"/>
              <a:t>IEEP, </a:t>
            </a:r>
            <a:r>
              <a:rPr lang="fr-FR" dirty="0" err="1"/>
              <a:t>Ecologic</a:t>
            </a:r>
            <a:r>
              <a:rPr lang="fr-FR" dirty="0"/>
              <a:t>, </a:t>
            </a:r>
            <a:r>
              <a:rPr lang="fr-FR" dirty="0" err="1"/>
              <a:t>Iddri</a:t>
            </a:r>
            <a:r>
              <a:rPr lang="fr-FR" dirty="0"/>
              <a:t>, Stockholm </a:t>
            </a:r>
            <a:r>
              <a:rPr lang="fr-FR" dirty="0" err="1"/>
              <a:t>Envt</a:t>
            </a:r>
            <a:r>
              <a:rPr lang="fr-FR" dirty="0"/>
              <a:t> Institute, BC3 (Espagne), Green Tank (Grèce), IISD (Genève)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Tank Group on </a:t>
            </a:r>
            <a:r>
              <a:rPr lang="fr-FR" dirty="0" err="1"/>
              <a:t>development</a:t>
            </a:r>
            <a:r>
              <a:rPr lang="fr-FR" dirty="0"/>
              <a:t> – ODI (Londres), DIE (Bonn), Elcano (Madrid), IAI (Rome), ECDPM (Maastricht Bruxelles)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137160" indent="0">
              <a:buNone/>
            </a:pPr>
            <a:endParaRPr lang="fr-FR" dirty="0"/>
          </a:p>
          <a:p>
            <a:endParaRPr lang="fr-FR" dirty="0"/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Histoire des </a:t>
            </a:r>
            <a:r>
              <a:rPr lang="fr-FR" dirty="0" err="1"/>
              <a:t>Think</a:t>
            </a:r>
            <a:r>
              <a:rPr lang="fr-FR" dirty="0"/>
              <a:t> tanks européens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47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modèle d’action « second </a:t>
            </a:r>
            <a:r>
              <a:rPr lang="fr-FR" dirty="0" err="1"/>
              <a:t>track</a:t>
            </a:r>
            <a:r>
              <a:rPr lang="fr-FR" dirty="0"/>
              <a:t> </a:t>
            </a:r>
            <a:r>
              <a:rPr lang="fr-FR" dirty="0" err="1"/>
              <a:t>diplomacy</a:t>
            </a:r>
            <a:r>
              <a:rPr lang="fr-FR" dirty="0"/>
              <a:t> » en intra européen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Paquet énergie climat : un dialogue Londres Berlin Paris Varsovie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High Trust Network France / Allemagne sur la transition énergétique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Gouvernance mondiale de l’environnement – les </a:t>
            </a:r>
            <a:r>
              <a:rPr lang="fr-FR" dirty="0" err="1"/>
              <a:t>think</a:t>
            </a:r>
            <a:r>
              <a:rPr lang="fr-FR" dirty="0"/>
              <a:t> tanks déterminent la configuration des problèmes de négociation internationale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Dominance des </a:t>
            </a:r>
            <a:r>
              <a:rPr lang="fr-FR" dirty="0" err="1"/>
              <a:t>think</a:t>
            </a:r>
            <a:r>
              <a:rPr lang="fr-FR" dirty="0"/>
              <a:t> tanks américains et britanniques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1997 Kyoto : l’illusion de la traduction directe de l’économie de l’environnement dans la réalité de nos sociétés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2009 Copenhague : l’impossible négociation sur le partage du fardeau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(en arrière plan, l’illusion du prix mondial du carbone)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Pluraliser les visions et les concepts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L’Europe continentale dans les années 2000 : porter des concepts de </a:t>
            </a:r>
            <a:r>
              <a:rPr lang="fr-FR" i="1" dirty="0"/>
              <a:t>realpolitik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Policy </a:t>
            </a:r>
            <a:r>
              <a:rPr lang="fr-FR" dirty="0" err="1"/>
              <a:t>analysis</a:t>
            </a:r>
            <a:r>
              <a:rPr lang="fr-FR" dirty="0"/>
              <a:t> : Une expérience de long terme des politiques environnementales dans un contexte d’économie sociale de marché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Discours du Président français AGNU et Forum de </a:t>
            </a:r>
            <a:r>
              <a:rPr lang="fr-FR" dirty="0" err="1"/>
              <a:t>Parix</a:t>
            </a:r>
            <a:r>
              <a:rPr lang="fr-FR" dirty="0"/>
              <a:t> pour la paix : une mondialisation rénovée : le premier travail est celui des idées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Dialogues stratégiques bilatéraux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Quel rôle pour les </a:t>
            </a:r>
            <a:r>
              <a:rPr lang="fr-FR" dirty="0" err="1"/>
              <a:t>think</a:t>
            </a:r>
            <a:r>
              <a:rPr lang="fr-FR" dirty="0"/>
              <a:t> tanks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31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1" y="3114325"/>
            <a:ext cx="9144000" cy="9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fr-FR"/>
              <a:t>sebastien.treyer@iddri.org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fr-FR"/>
              <a:t> 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308318" y="1085850"/>
            <a:ext cx="85737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La construction progressive des institutions européennes et des politiques d’</a:t>
            </a:r>
            <a:r>
              <a:rPr lang="fr-FR" dirty="0" err="1"/>
              <a:t>envt</a:t>
            </a:r>
            <a:r>
              <a:rPr lang="fr-FR" dirty="0"/>
              <a:t>…</a:t>
            </a:r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Inséparable d’un agenda international avec lequel les interactions sont permanentes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1957 – 1972 : </a:t>
            </a:r>
            <a:r>
              <a:rPr lang="fr-FR" dirty="0" err="1"/>
              <a:t>Measures</a:t>
            </a:r>
            <a:r>
              <a:rPr lang="fr-FR" dirty="0"/>
              <a:t> </a:t>
            </a:r>
            <a:r>
              <a:rPr lang="fr-FR" dirty="0" err="1"/>
              <a:t>serving</a:t>
            </a:r>
            <a:r>
              <a:rPr lang="fr-FR" dirty="0"/>
              <a:t> the EU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1972 – 1987 : Expansion of </a:t>
            </a:r>
            <a:r>
              <a:rPr lang="fr-FR" dirty="0" err="1"/>
              <a:t>environmental</a:t>
            </a:r>
            <a:r>
              <a:rPr lang="fr-FR" dirty="0"/>
              <a:t> </a:t>
            </a:r>
            <a:r>
              <a:rPr lang="fr-FR" dirty="0" err="1"/>
              <a:t>legislation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1987 – 1992 : </a:t>
            </a:r>
            <a:r>
              <a:rPr lang="fr-FR" dirty="0" err="1"/>
              <a:t>Legal</a:t>
            </a:r>
            <a:r>
              <a:rPr lang="fr-FR" dirty="0"/>
              <a:t> basis and a new </a:t>
            </a:r>
            <a:r>
              <a:rPr lang="fr-FR" dirty="0" err="1"/>
              <a:t>impetus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1992 – 2009 : Consolidation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2009 – 2014 : Green </a:t>
            </a:r>
            <a:r>
              <a:rPr lang="fr-FR" dirty="0" err="1"/>
              <a:t>economy</a:t>
            </a:r>
            <a:r>
              <a:rPr lang="fr-FR" dirty="0"/>
              <a:t> and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implementation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2014 – 2019 : Pause 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2019 - : The EU Green Deal</a:t>
            </a: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2020 – Green </a:t>
            </a:r>
            <a:r>
              <a:rPr lang="fr-FR" dirty="0" err="1"/>
              <a:t>recovery</a:t>
            </a:r>
            <a:r>
              <a:rPr lang="fr-FR" dirty="0"/>
              <a:t> 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13716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13716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13716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285750" marR="0" lvl="0" indent="-1943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600" b="0" i="0" u="none" strike="noStrike" cap="none" dirty="0">
              <a:solidFill>
                <a:srgbClr val="4B50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fr-FR" dirty="0"/>
              <a:t>UE : du mandat environnemental au DD</a:t>
            </a:r>
            <a:endParaRPr sz="2400" b="0" i="0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6179127" y="2355272"/>
            <a:ext cx="2355273" cy="41563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Stockholm Conference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6179126" y="2998065"/>
            <a:ext cx="2355273" cy="41563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Brundtland Report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6179125" y="3588759"/>
            <a:ext cx="2355273" cy="41563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Rio Summit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6179125" y="4166320"/>
            <a:ext cx="2355273" cy="41563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 15 Copenhagen, Rio+20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6179124" y="4809113"/>
            <a:ext cx="2355273" cy="41563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COP21, SDGs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1839109" y="2998065"/>
            <a:ext cx="779400" cy="313171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1839108" y="3589626"/>
            <a:ext cx="1111909" cy="289648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Maastricht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1839108" y="4229314"/>
            <a:ext cx="1111909" cy="289648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Lisbon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4613564" y="2355272"/>
            <a:ext cx="1080654" cy="4156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4595190" y="2946831"/>
            <a:ext cx="1080654" cy="4156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9 - 12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1839107" y="4832924"/>
            <a:ext cx="1860057" cy="293258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Lisbon </a:t>
            </a:r>
            <a:r>
              <a:rPr lang="fr-FR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implemented</a:t>
            </a:r>
            <a:r>
              <a:rPr lang="fr-F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4613564" y="4052742"/>
            <a:ext cx="1080654" cy="4156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15 - 27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4595190" y="3512413"/>
            <a:ext cx="1080654" cy="4156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4613564" y="4771734"/>
            <a:ext cx="1080654" cy="4156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4613563" y="5334575"/>
            <a:ext cx="1205345" cy="41563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28 -&gt; 27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1839107" y="1767465"/>
            <a:ext cx="779400" cy="313171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7890160" y="2689079"/>
            <a:ext cx="1288473" cy="43742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Regional Conventions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7936241" y="4352346"/>
            <a:ext cx="1288473" cy="43742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715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Regional Conventions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28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38" y="0"/>
            <a:ext cx="4147347" cy="6858000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55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pPr marL="137160" indent="0">
              <a:buNone/>
            </a:pPr>
            <a:r>
              <a:rPr lang="fr-FR" dirty="0"/>
              <a:t>Un ensemble de visions stratégiques / d’hypothèses plus ou moins solides/fragiles</a:t>
            </a:r>
          </a:p>
          <a:p>
            <a:r>
              <a:rPr lang="fr-FR" dirty="0"/>
              <a:t>« Les normes et standards européens ambitieux s’imposeront ailleurs »</a:t>
            </a:r>
          </a:p>
          <a:p>
            <a:r>
              <a:rPr lang="fr-FR" dirty="0"/>
              <a:t>Le plus grand marché du monde / First </a:t>
            </a:r>
            <a:r>
              <a:rPr lang="fr-FR" dirty="0" err="1"/>
              <a:t>movers</a:t>
            </a:r>
            <a:r>
              <a:rPr lang="fr-FR" dirty="0"/>
              <a:t> </a:t>
            </a:r>
            <a:r>
              <a:rPr lang="fr-FR" dirty="0" err="1"/>
              <a:t>advantage</a:t>
            </a:r>
            <a:endParaRPr lang="fr-FR" dirty="0"/>
          </a:p>
          <a:p>
            <a:r>
              <a:rPr lang="fr-FR" dirty="0"/>
              <a:t>L’ambition croissante des normes environnementales, si elle est prévisible, facteur d’innovation et de compétitivité</a:t>
            </a:r>
          </a:p>
          <a:p>
            <a:endParaRPr lang="fr-FR" dirty="0"/>
          </a:p>
          <a:p>
            <a:pPr marL="137160" indent="0">
              <a:buNone/>
            </a:pPr>
            <a:r>
              <a:rPr lang="fr-FR" dirty="0"/>
              <a:t>Exemple : La directive REACH (2007) – approche de précaution</a:t>
            </a:r>
          </a:p>
          <a:p>
            <a:pPr marL="137160" indent="0">
              <a:buNone/>
            </a:pPr>
            <a:r>
              <a:rPr lang="fr-FR" dirty="0"/>
              <a:t>Enregistrer les substances ayant préexisté aux nouvelles règles de mise sur le marché</a:t>
            </a:r>
          </a:p>
          <a:p>
            <a:pPr marL="137160" indent="0">
              <a:buNone/>
            </a:pPr>
            <a:r>
              <a:rPr lang="fr-FR" dirty="0"/>
              <a:t>Renverser la charge de la preuve – Etudes à la charge de l’industrie</a:t>
            </a:r>
          </a:p>
          <a:p>
            <a:pPr marL="137160" indent="0">
              <a:buNone/>
            </a:pPr>
            <a:r>
              <a:rPr lang="fr-FR" dirty="0"/>
              <a:t>L’argument du soft power a été brandi, mais il était fragile</a:t>
            </a:r>
          </a:p>
          <a:p>
            <a:pPr marL="137160" indent="0">
              <a:buNone/>
            </a:pPr>
            <a:endParaRPr lang="fr-FR" dirty="0"/>
          </a:p>
          <a:p>
            <a:pPr marL="137160" indent="0">
              <a:buNone/>
            </a:pPr>
            <a:r>
              <a:rPr lang="fr-FR" dirty="0"/>
              <a:t>Exemple : Protocole de Carthagène sur la Biosécurité (Convention des Nations Unies sur la Diversité Biologique) - 2000</a:t>
            </a:r>
          </a:p>
          <a:p>
            <a:pPr marL="137160" indent="0">
              <a:buNone/>
            </a:pPr>
            <a:r>
              <a:rPr lang="fr-FR" dirty="0"/>
              <a:t>Exporter l’approche de précaution européenne sur les biotechnologies</a:t>
            </a:r>
          </a:p>
          <a:p>
            <a:pPr marL="137160" indent="0">
              <a:buNone/>
            </a:pPr>
            <a:r>
              <a:rPr lang="fr-FR" dirty="0"/>
              <a:t>Réinterprétation par le Brésil</a:t>
            </a:r>
          </a:p>
          <a:p>
            <a:endParaRPr lang="fr-FR" dirty="0"/>
          </a:p>
          <a:p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Autour des années 2000</a:t>
            </a:r>
          </a:p>
          <a:p>
            <a:r>
              <a:rPr lang="fr-FR" dirty="0"/>
              <a:t>Le modèle du « Soft power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11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r>
              <a:rPr lang="fr-FR" dirty="0"/>
              <a:t>L’Union européenne dans les négociations internationales d’environnement</a:t>
            </a:r>
          </a:p>
          <a:p>
            <a:endParaRPr lang="fr-FR" dirty="0"/>
          </a:p>
          <a:p>
            <a:r>
              <a:rPr lang="fr-FR" dirty="0"/>
              <a:t>Toujours du côté de l’ambition collective</a:t>
            </a:r>
          </a:p>
          <a:p>
            <a:r>
              <a:rPr lang="fr-FR" dirty="0"/>
              <a:t>Toujours prête à prendre des engagements ambitieux</a:t>
            </a:r>
          </a:p>
          <a:p>
            <a:r>
              <a:rPr lang="fr-FR" dirty="0"/>
              <a:t>Mais les tient – elle ?</a:t>
            </a:r>
          </a:p>
          <a:p>
            <a:endParaRPr lang="fr-FR" dirty="0"/>
          </a:p>
          <a:p>
            <a:r>
              <a:rPr lang="fr-FR" dirty="0"/>
              <a:t>Le Système ETS marché du carbone pour mettre en œuvre Kyoto (1997)</a:t>
            </a:r>
          </a:p>
          <a:p>
            <a:endParaRPr lang="fr-FR" dirty="0"/>
          </a:p>
          <a:p>
            <a:r>
              <a:rPr lang="fr-FR" dirty="0"/>
              <a:t>Le modèle de vertu est de moins en moins crédible, et de moins en moins acceptable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Des modèles de politique publique en matière d’environnement</a:t>
            </a:r>
          </a:p>
          <a:p>
            <a:pPr lvl="1"/>
            <a:r>
              <a:rPr lang="fr-FR" dirty="0"/>
              <a:t>Après l’EPA américaine des années 1970, l’UE comme principale région pionnière en matière d’environnement</a:t>
            </a:r>
          </a:p>
          <a:p>
            <a:pPr lvl="1"/>
            <a:r>
              <a:rPr lang="fr-FR" dirty="0"/>
              <a:t>Directive cadre sur l’eau, Directive cadre Stratégie sur les milieux marins, Directive Planification spatiale marine</a:t>
            </a:r>
          </a:p>
          <a:p>
            <a:pPr lvl="1"/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/>
              <a:t>Voisinage et acquis communautaire, Conventions régionales (Méditerranée, Fleuves transfrontaliers…)</a:t>
            </a:r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Leading</a:t>
            </a:r>
            <a:r>
              <a:rPr lang="fr-FR" dirty="0"/>
              <a:t> by </a:t>
            </a:r>
            <a:r>
              <a:rPr lang="fr-FR" dirty="0" err="1"/>
              <a:t>example</a:t>
            </a:r>
            <a:r>
              <a:rPr lang="fr-FR" dirty="0"/>
              <a:t> »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79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Crise financière – juste après l’élargissement</a:t>
            </a:r>
            <a:endParaRPr dirty="0"/>
          </a:p>
          <a:p>
            <a:pPr marL="13716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</a:pPr>
            <a:r>
              <a:rPr lang="fr-FR" dirty="0"/>
              <a:t>	Moins de priorité à l’environnement dans les débats politiques à Bruxelles et dans 	les Etats membres</a:t>
            </a:r>
            <a:endParaRPr dirty="0"/>
          </a:p>
          <a:p>
            <a:pPr marL="13716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La « Croissance verte » comme réponse – UE et PNUE : un échec interne et extérieur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fr-FR" dirty="0"/>
              <a:t>Emplois verts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fr-FR" dirty="0"/>
              <a:t>Ambition environnementale comme source de croissance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fr-FR" dirty="0"/>
              <a:t>La stratégie Développement durable n’est pas intégrée dans Europe 2020</a:t>
            </a:r>
          </a:p>
          <a:p>
            <a:pPr marL="91440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fr-FR" dirty="0"/>
              <a:t>« Resource </a:t>
            </a:r>
            <a:r>
              <a:rPr lang="fr-FR" dirty="0" err="1"/>
              <a:t>efficiency</a:t>
            </a:r>
            <a:r>
              <a:rPr lang="fr-FR" dirty="0"/>
              <a:t> » (</a:t>
            </a:r>
            <a:r>
              <a:rPr lang="fr-FR" dirty="0" err="1"/>
              <a:t>Potocnik</a:t>
            </a:r>
            <a:r>
              <a:rPr lang="fr-FR" dirty="0"/>
              <a:t>) : l’environnement comme pilier de la sécurité d’un continent dépendant des ressources extérieures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COP15 </a:t>
            </a:r>
            <a:r>
              <a:rPr lang="fr-FR" dirty="0" err="1"/>
              <a:t>Copenhagen</a:t>
            </a:r>
            <a:r>
              <a:rPr lang="fr-FR" dirty="0"/>
              <a:t> 2009 et Rio+20 2012 échecs du leadership international de l’UE sur l’environnement</a:t>
            </a:r>
          </a:p>
          <a:p>
            <a:pPr lvl="1" indent="-320040">
              <a:lnSpc>
                <a:spcPct val="110000"/>
              </a:lnSpc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Le G2 USA / Chine et l’échec de la présidence danoise</a:t>
            </a:r>
          </a:p>
          <a:p>
            <a:pPr lvl="1" indent="-320040">
              <a:lnSpc>
                <a:spcPct val="110000"/>
              </a:lnSpc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Les ODD et l’Agenda 2030 sont proposés par Colombie et Guatemala</a:t>
            </a:r>
          </a:p>
          <a:p>
            <a:pPr lvl="1" indent="-320040">
              <a:lnSpc>
                <a:spcPct val="110000"/>
              </a:lnSpc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La présidence française de la COP21 déploie une stratégie diplomatique de l’écoute</a:t>
            </a:r>
          </a:p>
          <a:p>
            <a: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</a:pPr>
            <a:r>
              <a:rPr lang="fr-FR" dirty="0"/>
              <a:t> L’environnement se « climatise », création de la DG </a:t>
            </a:r>
            <a:r>
              <a:rPr lang="fr-FR" dirty="0" err="1"/>
              <a:t>Clima</a:t>
            </a:r>
            <a:endParaRPr dirty="0"/>
          </a:p>
          <a:p>
            <a:pPr marL="457200" marR="0" lvl="0" indent="-2286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dirty="0"/>
          </a:p>
        </p:txBody>
      </p:sp>
      <p:sp>
        <p:nvSpPr>
          <p:cNvPr id="151" name="Google Shape;151;p14"/>
          <p:cNvSpPr txBox="1">
            <a:spLocks noGrp="1"/>
          </p:cNvSpPr>
          <p:nvPr>
            <p:ph type="body" idx="2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fr-FR" dirty="0"/>
              <a:t>Après la crise financière…   2009</a:t>
            </a:r>
            <a:endParaRPr dirty="0"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3"/>
          </p:nvPr>
        </p:nvSpPr>
        <p:spPr>
          <a:xfrm>
            <a:off x="308318" y="6217829"/>
            <a:ext cx="24320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B504D"/>
              </a:buClr>
              <a:buSzPts val="13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45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r>
              <a:rPr lang="fr-FR" dirty="0"/>
              <a:t>Relance keynésienne, mais pas verte </a:t>
            </a:r>
          </a:p>
          <a:p>
            <a:endParaRPr lang="fr-FR" dirty="0"/>
          </a:p>
          <a:p>
            <a:r>
              <a:rPr lang="fr-FR" b="1" dirty="0"/>
              <a:t>« </a:t>
            </a:r>
            <a:r>
              <a:rPr lang="fr-FR" b="1" dirty="0" err="1"/>
              <a:t>Better</a:t>
            </a:r>
            <a:r>
              <a:rPr lang="fr-FR" b="1" dirty="0"/>
              <a:t>/smart </a:t>
            </a:r>
            <a:r>
              <a:rPr lang="fr-FR" b="1" dirty="0" err="1"/>
              <a:t>regulation</a:t>
            </a:r>
            <a:r>
              <a:rPr lang="fr-FR" b="1" dirty="0"/>
              <a:t> » </a:t>
            </a:r>
            <a:r>
              <a:rPr lang="fr-FR" dirty="0"/>
              <a:t>(ou bien démantèlement des politiques </a:t>
            </a:r>
            <a:r>
              <a:rPr lang="fr-FR" dirty="0" err="1"/>
              <a:t>envtales</a:t>
            </a:r>
            <a:r>
              <a:rPr lang="fr-FR" dirty="0"/>
              <a:t> ?)</a:t>
            </a:r>
          </a:p>
          <a:p>
            <a:pPr lvl="1"/>
            <a:r>
              <a:rPr lang="fr-FR" dirty="0"/>
              <a:t>Coup d’arrêt au paquet « Economie circulaire »</a:t>
            </a:r>
          </a:p>
          <a:p>
            <a:pPr lvl="1"/>
            <a:r>
              <a:rPr lang="fr-FR" dirty="0"/>
              <a:t>« </a:t>
            </a:r>
            <a:r>
              <a:rPr lang="fr-FR" dirty="0" err="1"/>
              <a:t>Regulatory</a:t>
            </a:r>
            <a:r>
              <a:rPr lang="fr-FR" dirty="0"/>
              <a:t> Fitness and Performance » – simplification, coup d’arrêt à la directive Sols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« </a:t>
            </a:r>
            <a:r>
              <a:rPr lang="fr-FR" b="1" dirty="0" err="1"/>
              <a:t>Market</a:t>
            </a:r>
            <a:r>
              <a:rPr lang="fr-FR" b="1" dirty="0"/>
              <a:t> </a:t>
            </a:r>
            <a:r>
              <a:rPr lang="fr-FR" b="1" dirty="0" err="1"/>
              <a:t>based</a:t>
            </a:r>
            <a:r>
              <a:rPr lang="fr-FR" b="1" dirty="0"/>
              <a:t> </a:t>
            </a:r>
            <a:r>
              <a:rPr lang="fr-FR" dirty="0" err="1"/>
              <a:t>environmental</a:t>
            </a:r>
            <a:r>
              <a:rPr lang="fr-FR" dirty="0"/>
              <a:t> instruments »</a:t>
            </a:r>
          </a:p>
          <a:p>
            <a:endParaRPr lang="fr-FR" dirty="0"/>
          </a:p>
          <a:p>
            <a:r>
              <a:rPr lang="fr-FR" b="1" dirty="0"/>
              <a:t>Objectifs et cibles réalistes</a:t>
            </a:r>
            <a:r>
              <a:rPr lang="fr-FR" dirty="0"/>
              <a:t>: réduire l’ambition ? </a:t>
            </a:r>
          </a:p>
          <a:p>
            <a:endParaRPr lang="fr-FR" dirty="0"/>
          </a:p>
          <a:p>
            <a:r>
              <a:rPr lang="fr-FR" b="1" dirty="0"/>
              <a:t>Subsidiarité / renationalisation ? « race to the </a:t>
            </a:r>
            <a:r>
              <a:rPr lang="fr-FR" b="1" dirty="0" err="1"/>
              <a:t>bottom</a:t>
            </a:r>
            <a:r>
              <a:rPr lang="fr-FR" b="1" dirty="0"/>
              <a:t> » ?</a:t>
            </a:r>
          </a:p>
          <a:p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2014 – 2019 – Juncker et la pause environnementale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3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8318" y="987528"/>
            <a:ext cx="8573745" cy="5080000"/>
          </a:xfrm>
        </p:spPr>
        <p:txBody>
          <a:bodyPr/>
          <a:lstStyle/>
          <a:p>
            <a:r>
              <a:rPr lang="fr-FR" dirty="0"/>
              <a:t>La fin d’une période d’amélioration de l’état de l’environnement</a:t>
            </a:r>
          </a:p>
          <a:p>
            <a:pPr lvl="1"/>
            <a:r>
              <a:rPr lang="fr-FR" dirty="0"/>
              <a:t>Exemple de la DERU – eaux résiduaires urbaines</a:t>
            </a:r>
          </a:p>
          <a:p>
            <a:pPr lvl="1"/>
            <a:r>
              <a:rPr lang="fr-FR" dirty="0"/>
              <a:t>Les solutions curatives / « end of pipe » ont été efficaces, mais elles ne suffisent plus</a:t>
            </a:r>
          </a:p>
          <a:p>
            <a:endParaRPr lang="fr-FR" dirty="0"/>
          </a:p>
          <a:p>
            <a:r>
              <a:rPr lang="fr-FR" dirty="0"/>
              <a:t>Voir les rapports de l’Agence européenne de l’environnement Etat de l’environnement 2015 et 2020 : un constat </a:t>
            </a:r>
            <a:r>
              <a:rPr lang="fr-FR" dirty="0" err="1"/>
              <a:t>indentique</a:t>
            </a:r>
            <a:r>
              <a:rPr lang="fr-FR" dirty="0"/>
              <a:t> à 5 ans d’intervalle</a:t>
            </a:r>
          </a:p>
          <a:p>
            <a:pPr lvl="1"/>
            <a:r>
              <a:rPr lang="fr-FR" dirty="0"/>
              <a:t>« EU </a:t>
            </a:r>
            <a:r>
              <a:rPr lang="fr-FR" dirty="0" err="1"/>
              <a:t>policies</a:t>
            </a:r>
            <a:r>
              <a:rPr lang="fr-FR" dirty="0"/>
              <a:t> have </a:t>
            </a:r>
            <a:r>
              <a:rPr lang="fr-FR" dirty="0" err="1"/>
              <a:t>improved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state of the </a:t>
            </a:r>
            <a:r>
              <a:rPr lang="fr-FR" dirty="0" err="1"/>
              <a:t>envt</a:t>
            </a:r>
            <a:r>
              <a:rPr lang="fr-FR" dirty="0"/>
              <a:t> and </a:t>
            </a:r>
            <a:r>
              <a:rPr lang="fr-FR" dirty="0" err="1"/>
              <a:t>quality</a:t>
            </a:r>
            <a:r>
              <a:rPr lang="fr-FR" dirty="0"/>
              <a:t> of life 	(air, water, </a:t>
            </a:r>
            <a:r>
              <a:rPr lang="fr-FR" dirty="0" err="1"/>
              <a:t>hazardous</a:t>
            </a:r>
            <a:r>
              <a:rPr lang="fr-FR" dirty="0"/>
              <a:t>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pollutants</a:t>
            </a:r>
            <a:r>
              <a:rPr lang="fr-FR" dirty="0"/>
              <a:t>, </a:t>
            </a:r>
            <a:r>
              <a:rPr lang="fr-FR" dirty="0" err="1"/>
              <a:t>recycling</a:t>
            </a:r>
            <a:r>
              <a:rPr lang="fr-FR" dirty="0"/>
              <a:t> and </a:t>
            </a:r>
            <a:r>
              <a:rPr lang="fr-FR" dirty="0" err="1"/>
              <a:t>efficiency</a:t>
            </a:r>
            <a:r>
              <a:rPr lang="fr-FR" dirty="0"/>
              <a:t>) »</a:t>
            </a:r>
          </a:p>
          <a:p>
            <a:pPr lvl="1"/>
            <a:r>
              <a:rPr lang="fr-FR" dirty="0"/>
              <a:t>« In </a:t>
            </a:r>
            <a:r>
              <a:rPr lang="fr-FR" dirty="0" err="1"/>
              <a:t>many</a:t>
            </a:r>
            <a:r>
              <a:rPr lang="fr-FR" dirty="0"/>
              <a:t> parts of Europe, the local </a:t>
            </a:r>
            <a:r>
              <a:rPr lang="fr-FR" dirty="0" err="1"/>
              <a:t>envt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arguably</a:t>
            </a:r>
            <a:r>
              <a:rPr lang="fr-FR" dirty="0"/>
              <a:t> in as good a state </a:t>
            </a:r>
            <a:r>
              <a:rPr lang="fr-FR" dirty="0" err="1"/>
              <a:t>today</a:t>
            </a:r>
            <a:r>
              <a:rPr lang="fr-FR" dirty="0"/>
              <a:t> as </a:t>
            </a:r>
            <a:r>
              <a:rPr lang="fr-FR" dirty="0" err="1"/>
              <a:t>it</a:t>
            </a:r>
            <a:r>
              <a:rPr lang="fr-FR" dirty="0"/>
              <a:t> has </a:t>
            </a:r>
            <a:r>
              <a:rPr lang="fr-FR" dirty="0" err="1"/>
              <a:t>ever</a:t>
            </a:r>
            <a:r>
              <a:rPr lang="fr-FR" dirty="0"/>
              <a:t> been </a:t>
            </a:r>
            <a:r>
              <a:rPr lang="fr-FR" dirty="0" err="1"/>
              <a:t>since</a:t>
            </a:r>
            <a:r>
              <a:rPr lang="fr-FR" dirty="0"/>
              <a:t> the </a:t>
            </a:r>
            <a:r>
              <a:rPr lang="fr-FR" dirty="0" err="1"/>
              <a:t>start</a:t>
            </a:r>
            <a:r>
              <a:rPr lang="fr-FR" dirty="0"/>
              <a:t> of </a:t>
            </a:r>
            <a:r>
              <a:rPr lang="fr-FR" dirty="0" err="1"/>
              <a:t>industrialization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« Major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remain</a:t>
            </a:r>
            <a:r>
              <a:rPr lang="fr-FR" dirty="0"/>
              <a:t> </a:t>
            </a:r>
            <a:r>
              <a:rPr lang="fr-FR" dirty="0" err="1"/>
              <a:t>signficant</a:t>
            </a:r>
            <a:r>
              <a:rPr lang="fr-FR" dirty="0"/>
              <a:t> challenges :</a:t>
            </a:r>
          </a:p>
          <a:p>
            <a:pPr lvl="1"/>
            <a:r>
              <a:rPr lang="fr-FR" dirty="0"/>
              <a:t>	Natural capital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degraded</a:t>
            </a:r>
            <a:r>
              <a:rPr lang="fr-FR" dirty="0"/>
              <a:t> by </a:t>
            </a:r>
            <a:r>
              <a:rPr lang="fr-FR" dirty="0" err="1"/>
              <a:t>socioeconomic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lang="fr-FR" dirty="0"/>
          </a:p>
          <a:p>
            <a:pPr lvl="1"/>
            <a:r>
              <a:rPr lang="fr-FR" dirty="0"/>
              <a:t>	Global pressures on the </a:t>
            </a:r>
            <a:r>
              <a:rPr lang="fr-FR" dirty="0" err="1"/>
              <a:t>envt</a:t>
            </a:r>
            <a:r>
              <a:rPr lang="fr-FR" dirty="0"/>
              <a:t> have </a:t>
            </a:r>
            <a:r>
              <a:rPr lang="fr-FR" dirty="0" err="1"/>
              <a:t>grown</a:t>
            </a:r>
            <a:r>
              <a:rPr lang="fr-FR" dirty="0"/>
              <a:t> at an </a:t>
            </a:r>
            <a:r>
              <a:rPr lang="fr-FR" dirty="0" err="1"/>
              <a:t>unprecedented</a:t>
            </a:r>
            <a:r>
              <a:rPr lang="fr-FR" dirty="0"/>
              <a:t> rate </a:t>
            </a:r>
            <a:r>
              <a:rPr lang="fr-FR" dirty="0" err="1"/>
              <a:t>since</a:t>
            </a:r>
            <a:r>
              <a:rPr lang="fr-FR" dirty="0"/>
              <a:t> the 90s, </a:t>
            </a:r>
            <a:r>
              <a:rPr lang="fr-FR" dirty="0" err="1"/>
              <a:t>driven</a:t>
            </a:r>
            <a:r>
              <a:rPr lang="fr-FR" dirty="0"/>
              <a:t> not least by </a:t>
            </a:r>
            <a:r>
              <a:rPr lang="fr-FR" dirty="0" err="1"/>
              <a:t>economic</a:t>
            </a:r>
            <a:r>
              <a:rPr lang="fr-FR" dirty="0"/>
              <a:t> and population </a:t>
            </a:r>
            <a:r>
              <a:rPr lang="fr-FR" dirty="0" err="1"/>
              <a:t>growth</a:t>
            </a:r>
            <a:r>
              <a:rPr lang="fr-FR" dirty="0"/>
              <a:t>, and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patterns</a:t>
            </a:r>
          </a:p>
          <a:p>
            <a:pPr lvl="1"/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/>
              <a:t>Des problèmes diffus et systémiques : il faut une véritable politique de développement durable, un changement de modèle de développement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/>
              <a:t>Malgré les succès internationaux de 2015, Juncker ne croit pas aux ODD et à leur agenda de transformation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…c’est aussi du réalisme politique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99686"/>
      </p:ext>
    </p:extLst>
  </p:cSld>
  <p:clrMapOvr>
    <a:masterClrMapping/>
  </p:clrMapOvr>
</p:sld>
</file>

<file path=ppt/theme/theme1.xml><?xml version="1.0" encoding="utf-8"?>
<a:theme xmlns:a="http://schemas.openxmlformats.org/drawingml/2006/main" name="Ouverture">
  <a:themeElements>
    <a:clrScheme name="IDDRI 2">
      <a:dk1>
        <a:srgbClr val="000000"/>
      </a:dk1>
      <a:lt1>
        <a:srgbClr val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us">
  <a:themeElements>
    <a:clrScheme name="IDDRI 2">
      <a:dk1>
        <a:srgbClr val="000000"/>
      </a:dk1>
      <a:lt1>
        <a:srgbClr val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n">
  <a:themeElements>
    <a:clrScheme name="IDDRI">
      <a:dk1>
        <a:srgbClr val="000000"/>
      </a:dk1>
      <a:lt1>
        <a:srgbClr val="FFFFFF"/>
      </a:lt1>
      <a:dk2>
        <a:srgbClr val="4B504D"/>
      </a:dk2>
      <a:lt2>
        <a:srgbClr val="C0C1BF"/>
      </a:lt2>
      <a:accent1>
        <a:srgbClr val="CF172F"/>
      </a:accent1>
      <a:accent2>
        <a:srgbClr val="0E1B20"/>
      </a:accent2>
      <a:accent3>
        <a:srgbClr val="343231"/>
      </a:accent3>
      <a:accent4>
        <a:srgbClr val="4B504D"/>
      </a:accent4>
      <a:accent5>
        <a:srgbClr val="DDDEDD"/>
      </a:accent5>
      <a:accent6>
        <a:srgbClr val="7B7F7A"/>
      </a:accent6>
      <a:hlink>
        <a:srgbClr val="CF172F"/>
      </a:hlink>
      <a:folHlink>
        <a:srgbClr val="4950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2334</Words>
  <Application>Microsoft Macintosh PowerPoint</Application>
  <PresentationFormat>Affichage à l'écran (4:3)</PresentationFormat>
  <Paragraphs>334</Paragraphs>
  <Slides>24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Helvetica</vt:lpstr>
      <vt:lpstr>Helvetica Neue Light</vt:lpstr>
      <vt:lpstr>Georgia</vt:lpstr>
      <vt:lpstr>Noto Sans Symbols</vt:lpstr>
      <vt:lpstr>Helvetica Neue</vt:lpstr>
      <vt:lpstr>Calibri</vt:lpstr>
      <vt:lpstr>Arial</vt:lpstr>
      <vt:lpstr>Helvetica Light</vt:lpstr>
      <vt:lpstr>Wingdings</vt:lpstr>
      <vt:lpstr>Courier New</vt:lpstr>
      <vt:lpstr>Ouverture</vt:lpstr>
      <vt:lpstr>Contenus</vt:lpstr>
      <vt:lpstr>Fin</vt:lpstr>
      <vt:lpstr>L’Europe et l’Agenda climatique international</vt:lpstr>
      <vt:lpstr>L’Institut du Développement Durable et des Relations Internationales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: Global challenge and critical changes in EU policymaking</dc:title>
  <dc:creator>Sébastien TREYER</dc:creator>
  <cp:lastModifiedBy>Anne Mattioli</cp:lastModifiedBy>
  <cp:revision>43</cp:revision>
  <dcterms:modified xsi:type="dcterms:W3CDTF">2020-12-10T06:10:38Z</dcterms:modified>
</cp:coreProperties>
</file>