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4.xml" ContentType="application/vnd.openxmlformats-officedocument.themeOverr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5"/>
  </p:sldMasterIdLst>
  <p:notesMasterIdLst>
    <p:notesMasterId r:id="rId39"/>
  </p:notesMasterIdLst>
  <p:sldIdLst>
    <p:sldId id="283" r:id="rId6"/>
    <p:sldId id="284" r:id="rId7"/>
    <p:sldId id="285" r:id="rId8"/>
    <p:sldId id="286" r:id="rId9"/>
    <p:sldId id="1281" r:id="rId10"/>
    <p:sldId id="288" r:id="rId11"/>
    <p:sldId id="289" r:id="rId12"/>
    <p:sldId id="290" r:id="rId13"/>
    <p:sldId id="1255" r:id="rId14"/>
    <p:sldId id="1249" r:id="rId15"/>
    <p:sldId id="1245" r:id="rId16"/>
    <p:sldId id="1251" r:id="rId17"/>
    <p:sldId id="1280" r:id="rId18"/>
    <p:sldId id="1272" r:id="rId19"/>
    <p:sldId id="1262" r:id="rId20"/>
    <p:sldId id="1246" r:id="rId21"/>
    <p:sldId id="1282" r:id="rId22"/>
    <p:sldId id="1253" r:id="rId23"/>
    <p:sldId id="1256" r:id="rId24"/>
    <p:sldId id="1254" r:id="rId25"/>
    <p:sldId id="1278" r:id="rId26"/>
    <p:sldId id="1279" r:id="rId27"/>
    <p:sldId id="1257" r:id="rId28"/>
    <p:sldId id="1259" r:id="rId29"/>
    <p:sldId id="1241" r:id="rId30"/>
    <p:sldId id="1283" r:id="rId31"/>
    <p:sldId id="1144" r:id="rId32"/>
    <p:sldId id="1236" r:id="rId33"/>
    <p:sldId id="1233" r:id="rId34"/>
    <p:sldId id="1220" r:id="rId35"/>
    <p:sldId id="1231" r:id="rId36"/>
    <p:sldId id="1238" r:id="rId37"/>
    <p:sldId id="1268" r:id="rId3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FF19"/>
    <a:srgbClr val="66FF66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2" autoAdjust="0"/>
    <p:restoredTop sz="82572" autoAdjust="0"/>
  </p:normalViewPr>
  <p:slideViewPr>
    <p:cSldViewPr snapToGrid="0">
      <p:cViewPr varScale="1">
        <p:scale>
          <a:sx n="92" d="100"/>
          <a:sy n="92" d="100"/>
        </p:scale>
        <p:origin x="13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Feuille_de_calcul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Feuille_de_calcul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Feuille_de_calcul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Feuille_de_calcul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b="1" dirty="0"/>
              <a:t>Transport </a:t>
            </a:r>
            <a:r>
              <a:rPr lang="de-DE" b="1" dirty="0" err="1"/>
              <a:t>performance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Freight Transport</a:t>
            </a:r>
          </a:p>
        </c:rich>
      </c:tx>
      <c:layout>
        <c:manualLayout>
          <c:xMode val="edge"/>
          <c:yMode val="edge"/>
          <c:x val="0.119467573319189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5590212391291278"/>
          <c:y val="0.2328445610965296"/>
          <c:w val="0.7107102602001969"/>
          <c:h val="0.5802827646544181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Tabelle5!$B$61</c:f>
              <c:strCache>
                <c:ptCount val="1"/>
                <c:pt idx="0">
                  <c:v>Road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Tabelle5!$A$62:$A$63</c:f>
              <c:numCache>
                <c:formatCode>0</c:formatCode>
                <c:ptCount val="2"/>
                <c:pt idx="0">
                  <c:v>1991</c:v>
                </c:pt>
                <c:pt idx="1">
                  <c:v>2020</c:v>
                </c:pt>
              </c:numCache>
            </c:numRef>
          </c:cat>
          <c:val>
            <c:numRef>
              <c:f>Tabelle5!$B$62:$B$63</c:f>
              <c:numCache>
                <c:formatCode>0</c:formatCode>
                <c:ptCount val="2"/>
                <c:pt idx="0">
                  <c:v>254.7</c:v>
                </c:pt>
                <c:pt idx="1">
                  <c:v>484.4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3D-4C4B-B3DB-5324C7B4195D}"/>
            </c:ext>
          </c:extLst>
        </c:ser>
        <c:ser>
          <c:idx val="1"/>
          <c:order val="1"/>
          <c:tx>
            <c:strRef>
              <c:f>Tabelle5!$C$61</c:f>
              <c:strCache>
                <c:ptCount val="1"/>
                <c:pt idx="0">
                  <c:v>Rail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Tabelle5!$A$62:$A$63</c:f>
              <c:numCache>
                <c:formatCode>0</c:formatCode>
                <c:ptCount val="2"/>
                <c:pt idx="0">
                  <c:v>1991</c:v>
                </c:pt>
                <c:pt idx="1">
                  <c:v>2020</c:v>
                </c:pt>
              </c:numCache>
            </c:numRef>
          </c:cat>
          <c:val>
            <c:numRef>
              <c:f>Tabelle5!$C$62:$C$63</c:f>
              <c:numCache>
                <c:formatCode>0</c:formatCode>
                <c:ptCount val="2"/>
                <c:pt idx="0">
                  <c:v>82.2</c:v>
                </c:pt>
                <c:pt idx="1">
                  <c:v>120.9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3D-4C4B-B3DB-5324C7B4195D}"/>
            </c:ext>
          </c:extLst>
        </c:ser>
        <c:ser>
          <c:idx val="2"/>
          <c:order val="2"/>
          <c:tx>
            <c:strRef>
              <c:f>Tabelle5!$D$61</c:f>
              <c:strCache>
                <c:ptCount val="1"/>
                <c:pt idx="0">
                  <c:v>Waterway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Tabelle5!$A$62:$A$63</c:f>
              <c:numCache>
                <c:formatCode>0</c:formatCode>
                <c:ptCount val="2"/>
                <c:pt idx="0">
                  <c:v>1991</c:v>
                </c:pt>
                <c:pt idx="1">
                  <c:v>2020</c:v>
                </c:pt>
              </c:numCache>
            </c:numRef>
          </c:cat>
          <c:val>
            <c:numRef>
              <c:f>Tabelle5!$D$62:$D$63</c:f>
              <c:numCache>
                <c:formatCode>0</c:formatCode>
                <c:ptCount val="2"/>
                <c:pt idx="0">
                  <c:v>56</c:v>
                </c:pt>
                <c:pt idx="1">
                  <c:v>43.3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33D-4C4B-B3DB-5324C7B419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23384400"/>
        <c:axId val="623567856"/>
      </c:barChart>
      <c:catAx>
        <c:axId val="623384400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3567856"/>
        <c:crosses val="autoZero"/>
        <c:auto val="1"/>
        <c:lblAlgn val="ctr"/>
        <c:lblOffset val="100"/>
        <c:noMultiLvlLbl val="0"/>
      </c:catAx>
      <c:valAx>
        <c:axId val="623567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Bn tkm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3384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/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b="1" dirty="0"/>
              <a:t>GHG </a:t>
            </a:r>
            <a:r>
              <a:rPr lang="de-DE" b="1" dirty="0" err="1"/>
              <a:t>Emissions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Freight Transport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2696155661512721"/>
          <c:y val="0.2328445610965296"/>
          <c:w val="0.73965082749798261"/>
          <c:h val="0.5802827646544181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Tabelle5!$B$61</c:f>
              <c:strCache>
                <c:ptCount val="1"/>
                <c:pt idx="0">
                  <c:v>Road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Tabelle5!$A$89:$A$90</c:f>
              <c:numCache>
                <c:formatCode>0</c:formatCode>
                <c:ptCount val="2"/>
                <c:pt idx="0">
                  <c:v>1991</c:v>
                </c:pt>
                <c:pt idx="1">
                  <c:v>2020</c:v>
                </c:pt>
              </c:numCache>
            </c:numRef>
          </c:cat>
          <c:val>
            <c:numRef>
              <c:f>Tabelle5!$B$89:$B$90</c:f>
              <c:numCache>
                <c:formatCode>0</c:formatCode>
                <c:ptCount val="2"/>
                <c:pt idx="0">
                  <c:v>38.67</c:v>
                </c:pt>
                <c:pt idx="1">
                  <c:v>56.67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69-4D71-9753-3A7F0B8ABF46}"/>
            </c:ext>
          </c:extLst>
        </c:ser>
        <c:ser>
          <c:idx val="1"/>
          <c:order val="1"/>
          <c:tx>
            <c:strRef>
              <c:f>Tabelle5!$C$61</c:f>
              <c:strCache>
                <c:ptCount val="1"/>
                <c:pt idx="0">
                  <c:v>Rail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Tabelle5!$A$89:$A$90</c:f>
              <c:numCache>
                <c:formatCode>0</c:formatCode>
                <c:ptCount val="2"/>
                <c:pt idx="0">
                  <c:v>1991</c:v>
                </c:pt>
                <c:pt idx="1">
                  <c:v>2020</c:v>
                </c:pt>
              </c:numCache>
            </c:numRef>
          </c:cat>
          <c:val>
            <c:numRef>
              <c:f>Tabelle5!$C$89:$C$90</c:f>
              <c:numCache>
                <c:formatCode>0</c:formatCode>
                <c:ptCount val="2"/>
                <c:pt idx="0">
                  <c:v>0.98</c:v>
                </c:pt>
                <c:pt idx="1">
                  <c:v>0.15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69-4D71-9753-3A7F0B8ABF46}"/>
            </c:ext>
          </c:extLst>
        </c:ser>
        <c:ser>
          <c:idx val="2"/>
          <c:order val="2"/>
          <c:tx>
            <c:strRef>
              <c:f>Tabelle5!$D$61</c:f>
              <c:strCache>
                <c:ptCount val="1"/>
                <c:pt idx="0">
                  <c:v>Waterway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Tabelle5!$A$89:$A$90</c:f>
              <c:numCache>
                <c:formatCode>0</c:formatCode>
                <c:ptCount val="2"/>
                <c:pt idx="0">
                  <c:v>1991</c:v>
                </c:pt>
                <c:pt idx="1">
                  <c:v>2020</c:v>
                </c:pt>
              </c:numCache>
            </c:numRef>
          </c:cat>
          <c:val>
            <c:numRef>
              <c:f>Tabelle5!$D$89:$D$90</c:f>
              <c:numCache>
                <c:formatCode>0</c:formatCode>
                <c:ptCount val="2"/>
                <c:pt idx="0">
                  <c:v>1.77</c:v>
                </c:pt>
                <c:pt idx="1">
                  <c:v>1.19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069-4D71-9753-3A7F0B8ABF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23384400"/>
        <c:axId val="623567856"/>
      </c:barChart>
      <c:catAx>
        <c:axId val="623384400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3567856"/>
        <c:crosses val="autoZero"/>
        <c:auto val="1"/>
        <c:lblAlgn val="ctr"/>
        <c:lblOffset val="100"/>
        <c:noMultiLvlLbl val="0"/>
      </c:catAx>
      <c:valAx>
        <c:axId val="623567856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CO2-eq.</a:t>
                </a:r>
                <a:r>
                  <a:rPr lang="de-DE" baseline="0"/>
                  <a:t> Mio t</a:t>
                </a:r>
                <a:endParaRPr lang="de-DE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3384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/>
      </a:pPr>
      <a:endParaRPr lang="fr-FR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b="1" dirty="0"/>
              <a:t>Efficiency</a:t>
            </a:r>
            <a:r>
              <a:rPr lang="de-DE" b="1" baseline="0" dirty="0"/>
              <a:t> </a:t>
            </a:r>
            <a:r>
              <a:rPr lang="de-DE" b="1" baseline="0" dirty="0" err="1"/>
              <a:t>of</a:t>
            </a:r>
            <a:r>
              <a:rPr lang="de-DE" b="1" baseline="0" dirty="0"/>
              <a:t> </a:t>
            </a:r>
            <a:r>
              <a:rPr lang="de-DE" b="1" dirty="0"/>
              <a:t>Freight Transport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2696168333627531"/>
          <c:y val="0.23284459383575787"/>
          <c:w val="0.73965082749798261"/>
          <c:h val="0.58028276465441819"/>
        </c:manualLayout>
      </c:layout>
      <c:lineChart>
        <c:grouping val="standard"/>
        <c:varyColors val="0"/>
        <c:ser>
          <c:idx val="0"/>
          <c:order val="0"/>
          <c:tx>
            <c:strRef>
              <c:f>Tabelle5!$B$61</c:f>
              <c:strCache>
                <c:ptCount val="1"/>
                <c:pt idx="0">
                  <c:v>Road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Tabelle5!$A$106:$A$107</c:f>
              <c:numCache>
                <c:formatCode>0</c:formatCode>
                <c:ptCount val="2"/>
                <c:pt idx="0">
                  <c:v>1991</c:v>
                </c:pt>
                <c:pt idx="1">
                  <c:v>2020</c:v>
                </c:pt>
              </c:numCache>
            </c:numRef>
          </c:cat>
          <c:val>
            <c:numRef>
              <c:f>Tabelle5!$B$106:$B$107</c:f>
              <c:numCache>
                <c:formatCode>0</c:formatCode>
                <c:ptCount val="2"/>
                <c:pt idx="0">
                  <c:v>151.82567726737338</c:v>
                </c:pt>
                <c:pt idx="1">
                  <c:v>116.99009083402147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680-4A1E-BFE7-46E3A9A5099A}"/>
            </c:ext>
          </c:extLst>
        </c:ser>
        <c:ser>
          <c:idx val="1"/>
          <c:order val="1"/>
          <c:tx>
            <c:strRef>
              <c:f>Tabelle5!$C$61</c:f>
              <c:strCache>
                <c:ptCount val="1"/>
                <c:pt idx="0">
                  <c:v>Rail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Tabelle5!$A$106:$A$107</c:f>
              <c:numCache>
                <c:formatCode>0</c:formatCode>
                <c:ptCount val="2"/>
                <c:pt idx="0">
                  <c:v>1991</c:v>
                </c:pt>
                <c:pt idx="1">
                  <c:v>2020</c:v>
                </c:pt>
              </c:numCache>
            </c:numRef>
          </c:cat>
          <c:val>
            <c:numRef>
              <c:f>Tabelle5!$C$106:$C$107</c:f>
              <c:numCache>
                <c:formatCode>0</c:formatCode>
                <c:ptCount val="2"/>
                <c:pt idx="0">
                  <c:v>11.922141119221411</c:v>
                </c:pt>
                <c:pt idx="1">
                  <c:v>1.2406947890818858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680-4A1E-BFE7-46E3A9A5099A}"/>
            </c:ext>
          </c:extLst>
        </c:ser>
        <c:ser>
          <c:idx val="2"/>
          <c:order val="2"/>
          <c:tx>
            <c:strRef>
              <c:f>Tabelle5!$D$61</c:f>
              <c:strCache>
                <c:ptCount val="1"/>
                <c:pt idx="0">
                  <c:v>Waterway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Tabelle5!$A$106:$A$107</c:f>
              <c:numCache>
                <c:formatCode>0</c:formatCode>
                <c:ptCount val="2"/>
                <c:pt idx="0">
                  <c:v>1991</c:v>
                </c:pt>
                <c:pt idx="1">
                  <c:v>2020</c:v>
                </c:pt>
              </c:numCache>
            </c:numRef>
          </c:cat>
          <c:val>
            <c:numRef>
              <c:f>Tabelle5!$D$106:$D$107</c:f>
              <c:numCache>
                <c:formatCode>0</c:formatCode>
                <c:ptCount val="2"/>
                <c:pt idx="0">
                  <c:v>31.607142857142858</c:v>
                </c:pt>
                <c:pt idx="1">
                  <c:v>27.482678983833718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680-4A1E-BFE7-46E3A9A509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23384400"/>
        <c:axId val="623567856"/>
      </c:lineChart>
      <c:catAx>
        <c:axId val="623384400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3567856"/>
        <c:crosses val="autoZero"/>
        <c:auto val="1"/>
        <c:lblAlgn val="ctr"/>
        <c:lblOffset val="100"/>
        <c:noMultiLvlLbl val="0"/>
      </c:catAx>
      <c:valAx>
        <c:axId val="623567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/>
                  <a:t>CO2-eq.</a:t>
                </a:r>
                <a:r>
                  <a:rPr lang="de-DE" baseline="0"/>
                  <a:t> g/tkm</a:t>
                </a:r>
                <a:endParaRPr lang="de-DE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233844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/>
      </a:pPr>
      <a:endParaRPr lang="fr-F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200" dirty="0"/>
              <a:t>Daily </a:t>
            </a:r>
            <a:r>
              <a:rPr lang="de-DE" sz="1200" baseline="0" dirty="0" err="1"/>
              <a:t>mileage</a:t>
            </a:r>
            <a:r>
              <a:rPr lang="de-DE" sz="1200" baseline="0" dirty="0"/>
              <a:t> of German </a:t>
            </a:r>
            <a:r>
              <a:rPr lang="de-DE" sz="1200" baseline="0" dirty="0" err="1"/>
              <a:t>trucks</a:t>
            </a:r>
            <a:r>
              <a:rPr lang="de-DE" sz="1200" baseline="0" dirty="0"/>
              <a:t> vs. </a:t>
            </a:r>
            <a:r>
              <a:rPr lang="de-DE" sz="1200" baseline="0" dirty="0" err="1"/>
              <a:t>Eletric</a:t>
            </a:r>
            <a:r>
              <a:rPr lang="de-DE" sz="1200" baseline="0" dirty="0"/>
              <a:t> </a:t>
            </a:r>
            <a:r>
              <a:rPr lang="de-DE" sz="1200" baseline="0" dirty="0" err="1"/>
              <a:t>range</a:t>
            </a:r>
            <a:r>
              <a:rPr lang="de-DE" sz="1200" baseline="0" dirty="0"/>
              <a:t> </a:t>
            </a:r>
            <a:r>
              <a:rPr lang="de-DE" sz="1200" baseline="0" dirty="0" err="1"/>
              <a:t>of</a:t>
            </a:r>
            <a:r>
              <a:rPr lang="de-DE" sz="1200" baseline="0" dirty="0"/>
              <a:t> </a:t>
            </a:r>
            <a:r>
              <a:rPr lang="de-DE" sz="1200" baseline="0" dirty="0" err="1"/>
              <a:t>current</a:t>
            </a:r>
            <a:r>
              <a:rPr lang="de-DE" sz="1200" baseline="0" dirty="0"/>
              <a:t> </a:t>
            </a:r>
            <a:r>
              <a:rPr lang="de-DE" sz="1200" baseline="0" dirty="0" err="1"/>
              <a:t>series</a:t>
            </a:r>
            <a:r>
              <a:rPr lang="de-DE" sz="1200" baseline="0" dirty="0"/>
              <a:t> </a:t>
            </a:r>
            <a:r>
              <a:rPr lang="de-DE" sz="1200" baseline="0" dirty="0" err="1"/>
              <a:t>or</a:t>
            </a:r>
            <a:r>
              <a:rPr lang="de-DE" sz="1200" baseline="0" dirty="0"/>
              <a:t> </a:t>
            </a:r>
            <a:r>
              <a:rPr lang="de-DE" sz="1200" baseline="0" dirty="0" err="1"/>
              <a:t>close</a:t>
            </a:r>
            <a:r>
              <a:rPr lang="de-DE" sz="1200" baseline="0" dirty="0"/>
              <a:t> </a:t>
            </a:r>
            <a:r>
              <a:rPr lang="de-DE" sz="1200" baseline="0" dirty="0" err="1"/>
              <a:t>to</a:t>
            </a:r>
            <a:r>
              <a:rPr lang="de-DE" sz="1200" baseline="0" dirty="0"/>
              <a:t> </a:t>
            </a:r>
            <a:r>
              <a:rPr lang="de-DE" sz="1200" baseline="0" dirty="0" err="1"/>
              <a:t>series</a:t>
            </a:r>
            <a:r>
              <a:rPr lang="de-DE" sz="1200" baseline="0" dirty="0"/>
              <a:t> </a:t>
            </a:r>
            <a:r>
              <a:rPr lang="de-DE" sz="1200" baseline="0" dirty="0" err="1"/>
              <a:t>model</a:t>
            </a:r>
            <a:r>
              <a:rPr lang="de-DE" sz="1200" baseline="0" dirty="0"/>
              <a:t> (</a:t>
            </a:r>
            <a:r>
              <a:rPr lang="de-DE" sz="1200" baseline="0" dirty="0">
                <a:solidFill>
                  <a:srgbClr val="19FF19"/>
                </a:solidFill>
              </a:rPr>
              <a:t>BEV</a:t>
            </a:r>
            <a:r>
              <a:rPr lang="de-DE" sz="1200" baseline="0" dirty="0"/>
              <a:t>, </a:t>
            </a:r>
            <a:r>
              <a:rPr lang="de-DE" sz="1200" baseline="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FCEV</a:t>
            </a:r>
            <a:r>
              <a:rPr lang="de-DE" sz="1200" baseline="0" dirty="0"/>
              <a:t>)</a:t>
            </a:r>
            <a:endParaRPr lang="de-DE" sz="12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Tabelle1!$C$1</c:f>
              <c:strCache>
                <c:ptCount val="1"/>
                <c:pt idx="0">
                  <c:v>Volumen</c:v>
                </c:pt>
              </c:strCache>
            </c:strRef>
          </c:tx>
          <c:spPr>
            <a:noFill/>
            <a:ln w="25400">
              <a:noFill/>
            </a:ln>
            <a:effectLst/>
          </c:spPr>
          <c:invertIfNegative val="0"/>
          <c:cat>
            <c:multiLvlStrRef>
              <c:f>Tabelle1!$A$2:$B$19</c:f>
              <c:multiLvlStrCache>
                <c:ptCount val="18"/>
                <c:lvl>
                  <c:pt idx="0">
                    <c:v>3,5t</c:v>
                  </c:pt>
                  <c:pt idx="1">
                    <c:v>7,5t</c:v>
                  </c:pt>
                  <c:pt idx="2">
                    <c:v>12t</c:v>
                  </c:pt>
                  <c:pt idx="3">
                    <c:v>18t</c:v>
                  </c:pt>
                  <c:pt idx="4">
                    <c:v>26t</c:v>
                  </c:pt>
                  <c:pt idx="5">
                    <c:v>40t</c:v>
                  </c:pt>
                  <c:pt idx="6">
                    <c:v>3,5t</c:v>
                  </c:pt>
                  <c:pt idx="7">
                    <c:v>7,5t</c:v>
                  </c:pt>
                  <c:pt idx="8">
                    <c:v>12t</c:v>
                  </c:pt>
                  <c:pt idx="9">
                    <c:v>18t</c:v>
                  </c:pt>
                  <c:pt idx="10">
                    <c:v>26t</c:v>
                  </c:pt>
                  <c:pt idx="11">
                    <c:v>40t</c:v>
                  </c:pt>
                  <c:pt idx="12">
                    <c:v>3,5t</c:v>
                  </c:pt>
                  <c:pt idx="13">
                    <c:v>7,5t</c:v>
                  </c:pt>
                  <c:pt idx="14">
                    <c:v>12t</c:v>
                  </c:pt>
                  <c:pt idx="15">
                    <c:v>18t</c:v>
                  </c:pt>
                  <c:pt idx="16">
                    <c:v>26t</c:v>
                  </c:pt>
                  <c:pt idx="17">
                    <c:v>40t</c:v>
                  </c:pt>
                </c:lvl>
                <c:lvl>
                  <c:pt idx="0">
                    <c:v>Nahbereich</c:v>
                  </c:pt>
                  <c:pt idx="6">
                    <c:v>Regionalbereich</c:v>
                  </c:pt>
                  <c:pt idx="12">
                    <c:v>Fernbereich</c:v>
                  </c:pt>
                </c:lvl>
              </c:multiLvlStrCache>
            </c:multiLvlStrRef>
          </c:cat>
          <c:val>
            <c:numRef>
              <c:f>Tabelle1!$C$2:$C$19</c:f>
              <c:numCache>
                <c:formatCode>0</c:formatCode>
                <c:ptCount val="18"/>
                <c:pt idx="0">
                  <c:v>7900</c:v>
                </c:pt>
                <c:pt idx="1">
                  <c:v>38400</c:v>
                </c:pt>
                <c:pt idx="2">
                  <c:v>31400</c:v>
                </c:pt>
                <c:pt idx="3">
                  <c:v>29300</c:v>
                </c:pt>
                <c:pt idx="4">
                  <c:v>29200</c:v>
                </c:pt>
                <c:pt idx="5">
                  <c:v>46000</c:v>
                </c:pt>
                <c:pt idx="6">
                  <c:v>24400</c:v>
                </c:pt>
                <c:pt idx="7">
                  <c:v>55100</c:v>
                </c:pt>
                <c:pt idx="8">
                  <c:v>48500</c:v>
                </c:pt>
                <c:pt idx="9">
                  <c:v>71000</c:v>
                </c:pt>
                <c:pt idx="10">
                  <c:v>68200</c:v>
                </c:pt>
                <c:pt idx="11">
                  <c:v>95500</c:v>
                </c:pt>
                <c:pt idx="12">
                  <c:v>58900</c:v>
                </c:pt>
                <c:pt idx="13">
                  <c:v>84247</c:v>
                </c:pt>
                <c:pt idx="14">
                  <c:v>55400</c:v>
                </c:pt>
                <c:pt idx="15">
                  <c:v>98700</c:v>
                </c:pt>
                <c:pt idx="16">
                  <c:v>101500</c:v>
                </c:pt>
                <c:pt idx="17">
                  <c:v>168100</c:v>
                </c:pt>
              </c:numCache>
            </c:numRef>
          </c:val>
          <c:extLst xmlns:mc="http://schemas.openxmlformats.org/markup-compatibility/2006" xmlns:c14="http://schemas.microsoft.com/office/drawing/2007/8/2/chart" xmlns:c16="http://schemas.microsoft.com/office/drawing/2014/chart" xmlns:c16r3="http://schemas.microsoft.com/office/drawing/2017/03/chart">
            <c:ext xmlns:c16="http://schemas.microsoft.com/office/drawing/2014/chart" uri="{C3380CC4-5D6E-409C-BE32-E72D297353CC}">
              <c16:uniqueId val="{00000000-5686-4947-8835-F4F63E0220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640975"/>
        <c:axId val="13631823"/>
      </c:barChart>
      <c:stockChart>
        <c:ser>
          <c:idx val="1"/>
          <c:order val="1"/>
          <c:tx>
            <c:strRef>
              <c:f>Tabelle1!$D$1</c:f>
              <c:strCache>
                <c:ptCount val="1"/>
                <c:pt idx="0">
                  <c:v>Hoch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cat>
            <c:multiLvlStrRef>
              <c:f>Tabelle1!$A$2:$B$19</c:f>
              <c:multiLvlStrCache>
                <c:ptCount val="18"/>
                <c:lvl>
                  <c:pt idx="0">
                    <c:v>3,5t</c:v>
                  </c:pt>
                  <c:pt idx="1">
                    <c:v>7,5t</c:v>
                  </c:pt>
                  <c:pt idx="2">
                    <c:v>12t</c:v>
                  </c:pt>
                  <c:pt idx="3">
                    <c:v>18t</c:v>
                  </c:pt>
                  <c:pt idx="4">
                    <c:v>26t</c:v>
                  </c:pt>
                  <c:pt idx="5">
                    <c:v>40t</c:v>
                  </c:pt>
                  <c:pt idx="6">
                    <c:v>3,5t</c:v>
                  </c:pt>
                  <c:pt idx="7">
                    <c:v>7,5t</c:v>
                  </c:pt>
                  <c:pt idx="8">
                    <c:v>12t</c:v>
                  </c:pt>
                  <c:pt idx="9">
                    <c:v>18t</c:v>
                  </c:pt>
                  <c:pt idx="10">
                    <c:v>26t</c:v>
                  </c:pt>
                  <c:pt idx="11">
                    <c:v>40t</c:v>
                  </c:pt>
                  <c:pt idx="12">
                    <c:v>3,5t</c:v>
                  </c:pt>
                  <c:pt idx="13">
                    <c:v>7,5t</c:v>
                  </c:pt>
                  <c:pt idx="14">
                    <c:v>12t</c:v>
                  </c:pt>
                  <c:pt idx="15">
                    <c:v>18t</c:v>
                  </c:pt>
                  <c:pt idx="16">
                    <c:v>26t</c:v>
                  </c:pt>
                  <c:pt idx="17">
                    <c:v>40t</c:v>
                  </c:pt>
                </c:lvl>
                <c:lvl>
                  <c:pt idx="0">
                    <c:v>Nahbereich</c:v>
                  </c:pt>
                  <c:pt idx="6">
                    <c:v>Regionalbereich</c:v>
                  </c:pt>
                  <c:pt idx="12">
                    <c:v>Fernbereich</c:v>
                  </c:pt>
                </c:lvl>
              </c:multiLvlStrCache>
            </c:multiLvlStrRef>
          </c:cat>
          <c:val>
            <c:numRef>
              <c:f>Tabelle1!$D$2:$D$19</c:f>
              <c:numCache>
                <c:formatCode>General</c:formatCode>
                <c:ptCount val="18"/>
                <c:pt idx="0">
                  <c:v>274</c:v>
                </c:pt>
                <c:pt idx="1">
                  <c:v>275</c:v>
                </c:pt>
                <c:pt idx="2">
                  <c:v>234</c:v>
                </c:pt>
                <c:pt idx="3">
                  <c:v>242</c:v>
                </c:pt>
                <c:pt idx="4">
                  <c:v>242</c:v>
                </c:pt>
                <c:pt idx="5">
                  <c:v>302</c:v>
                </c:pt>
                <c:pt idx="6">
                  <c:v>460</c:v>
                </c:pt>
                <c:pt idx="7">
                  <c:v>208</c:v>
                </c:pt>
                <c:pt idx="8">
                  <c:v>287</c:v>
                </c:pt>
                <c:pt idx="9">
                  <c:v>408</c:v>
                </c:pt>
                <c:pt idx="10">
                  <c:v>396</c:v>
                </c:pt>
                <c:pt idx="11">
                  <c:v>536</c:v>
                </c:pt>
                <c:pt idx="12">
                  <c:v>814</c:v>
                </c:pt>
                <c:pt idx="13">
                  <c:v>421.94299999999998</c:v>
                </c:pt>
                <c:pt idx="14">
                  <c:v>355</c:v>
                </c:pt>
                <c:pt idx="15">
                  <c:v>457</c:v>
                </c:pt>
                <c:pt idx="16">
                  <c:v>532</c:v>
                </c:pt>
                <c:pt idx="17">
                  <c:v>721</c:v>
                </c:pt>
              </c:numCache>
            </c:numRef>
          </c:val>
          <c:smooth val="0"/>
          <c:extLst xmlns:mc="http://schemas.openxmlformats.org/markup-compatibility/2006" xmlns:c14="http://schemas.microsoft.com/office/drawing/2007/8/2/chart" xmlns:c16="http://schemas.microsoft.com/office/drawing/2014/chart" xmlns:c16r3="http://schemas.microsoft.com/office/drawing/2017/03/chart">
            <c:ext xmlns:c16="http://schemas.microsoft.com/office/drawing/2014/chart" uri="{C3380CC4-5D6E-409C-BE32-E72D297353CC}">
              <c16:uniqueId val="{00000001-5686-4947-8835-F4F63E0220E1}"/>
            </c:ext>
          </c:extLst>
        </c:ser>
        <c:ser>
          <c:idx val="2"/>
          <c:order val="2"/>
          <c:tx>
            <c:strRef>
              <c:f>Tabelle1!$E$1</c:f>
              <c:strCache>
                <c:ptCount val="1"/>
                <c:pt idx="0">
                  <c:v>Niedrig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none"/>
          </c:marker>
          <c:cat>
            <c:multiLvlStrRef>
              <c:f>Tabelle1!$A$2:$B$19</c:f>
              <c:multiLvlStrCache>
                <c:ptCount val="18"/>
                <c:lvl>
                  <c:pt idx="0">
                    <c:v>3,5t</c:v>
                  </c:pt>
                  <c:pt idx="1">
                    <c:v>7,5t</c:v>
                  </c:pt>
                  <c:pt idx="2">
                    <c:v>12t</c:v>
                  </c:pt>
                  <c:pt idx="3">
                    <c:v>18t</c:v>
                  </c:pt>
                  <c:pt idx="4">
                    <c:v>26t</c:v>
                  </c:pt>
                  <c:pt idx="5">
                    <c:v>40t</c:v>
                  </c:pt>
                  <c:pt idx="6">
                    <c:v>3,5t</c:v>
                  </c:pt>
                  <c:pt idx="7">
                    <c:v>7,5t</c:v>
                  </c:pt>
                  <c:pt idx="8">
                    <c:v>12t</c:v>
                  </c:pt>
                  <c:pt idx="9">
                    <c:v>18t</c:v>
                  </c:pt>
                  <c:pt idx="10">
                    <c:v>26t</c:v>
                  </c:pt>
                  <c:pt idx="11">
                    <c:v>40t</c:v>
                  </c:pt>
                  <c:pt idx="12">
                    <c:v>3,5t</c:v>
                  </c:pt>
                  <c:pt idx="13">
                    <c:v>7,5t</c:v>
                  </c:pt>
                  <c:pt idx="14">
                    <c:v>12t</c:v>
                  </c:pt>
                  <c:pt idx="15">
                    <c:v>18t</c:v>
                  </c:pt>
                  <c:pt idx="16">
                    <c:v>26t</c:v>
                  </c:pt>
                  <c:pt idx="17">
                    <c:v>40t</c:v>
                  </c:pt>
                </c:lvl>
                <c:lvl>
                  <c:pt idx="0">
                    <c:v>Nahbereich</c:v>
                  </c:pt>
                  <c:pt idx="6">
                    <c:v>Regionalbereich</c:v>
                  </c:pt>
                  <c:pt idx="12">
                    <c:v>Fernbereich</c:v>
                  </c:pt>
                </c:lvl>
              </c:multiLvlStrCache>
            </c:multiLvlStrRef>
          </c:cat>
          <c:val>
            <c:numRef>
              <c:f>Tabelle1!$E$2:$E$19</c:f>
              <c:numCache>
                <c:formatCode>General</c:formatCode>
                <c:ptCount val="18"/>
                <c:pt idx="0">
                  <c:v>9</c:v>
                </c:pt>
                <c:pt idx="1">
                  <c:v>53</c:v>
                </c:pt>
                <c:pt idx="2">
                  <c:v>42</c:v>
                </c:pt>
                <c:pt idx="3">
                  <c:v>45</c:v>
                </c:pt>
                <c:pt idx="4">
                  <c:v>38</c:v>
                </c:pt>
                <c:pt idx="5">
                  <c:v>64</c:v>
                </c:pt>
                <c:pt idx="6">
                  <c:v>35</c:v>
                </c:pt>
                <c:pt idx="7">
                  <c:v>208</c:v>
                </c:pt>
                <c:pt idx="8">
                  <c:v>113</c:v>
                </c:pt>
                <c:pt idx="9">
                  <c:v>177</c:v>
                </c:pt>
                <c:pt idx="10">
                  <c:v>166</c:v>
                </c:pt>
                <c:pt idx="11">
                  <c:v>230</c:v>
                </c:pt>
                <c:pt idx="12">
                  <c:v>71</c:v>
                </c:pt>
                <c:pt idx="13">
                  <c:v>368.07</c:v>
                </c:pt>
                <c:pt idx="14">
                  <c:v>155</c:v>
                </c:pt>
                <c:pt idx="15">
                  <c:v>317</c:v>
                </c:pt>
                <c:pt idx="16">
                  <c:v>321</c:v>
                </c:pt>
                <c:pt idx="17">
                  <c:v>472</c:v>
                </c:pt>
              </c:numCache>
            </c:numRef>
          </c:val>
          <c:smooth val="0"/>
          <c:extLst xmlns:mc="http://schemas.openxmlformats.org/markup-compatibility/2006" xmlns:c14="http://schemas.microsoft.com/office/drawing/2007/8/2/chart" xmlns:c16="http://schemas.microsoft.com/office/drawing/2014/chart" xmlns:c16r3="http://schemas.microsoft.com/office/drawing/2017/03/chart">
            <c:ext xmlns:c16="http://schemas.microsoft.com/office/drawing/2014/chart" uri="{C3380CC4-5D6E-409C-BE32-E72D297353CC}">
              <c16:uniqueId val="{00000002-5686-4947-8835-F4F63E0220E1}"/>
            </c:ext>
          </c:extLst>
        </c:ser>
        <c:ser>
          <c:idx val="3"/>
          <c:order val="3"/>
          <c:tx>
            <c:strRef>
              <c:f>Tabelle1!$F$1</c:f>
              <c:strCache>
                <c:ptCount val="1"/>
                <c:pt idx="0">
                  <c:v>Schließen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dash"/>
            <c:size val="10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multiLvlStrRef>
              <c:f>Tabelle1!$A$2:$B$19</c:f>
              <c:multiLvlStrCache>
                <c:ptCount val="18"/>
                <c:lvl>
                  <c:pt idx="0">
                    <c:v>3,5t</c:v>
                  </c:pt>
                  <c:pt idx="1">
                    <c:v>7,5t</c:v>
                  </c:pt>
                  <c:pt idx="2">
                    <c:v>12t</c:v>
                  </c:pt>
                  <c:pt idx="3">
                    <c:v>18t</c:v>
                  </c:pt>
                  <c:pt idx="4">
                    <c:v>26t</c:v>
                  </c:pt>
                  <c:pt idx="5">
                    <c:v>40t</c:v>
                  </c:pt>
                  <c:pt idx="6">
                    <c:v>3,5t</c:v>
                  </c:pt>
                  <c:pt idx="7">
                    <c:v>7,5t</c:v>
                  </c:pt>
                  <c:pt idx="8">
                    <c:v>12t</c:v>
                  </c:pt>
                  <c:pt idx="9">
                    <c:v>18t</c:v>
                  </c:pt>
                  <c:pt idx="10">
                    <c:v>26t</c:v>
                  </c:pt>
                  <c:pt idx="11">
                    <c:v>40t</c:v>
                  </c:pt>
                  <c:pt idx="12">
                    <c:v>3,5t</c:v>
                  </c:pt>
                  <c:pt idx="13">
                    <c:v>7,5t</c:v>
                  </c:pt>
                  <c:pt idx="14">
                    <c:v>12t</c:v>
                  </c:pt>
                  <c:pt idx="15">
                    <c:v>18t</c:v>
                  </c:pt>
                  <c:pt idx="16">
                    <c:v>26t</c:v>
                  </c:pt>
                  <c:pt idx="17">
                    <c:v>40t</c:v>
                  </c:pt>
                </c:lvl>
                <c:lvl>
                  <c:pt idx="0">
                    <c:v>Nahbereich</c:v>
                  </c:pt>
                  <c:pt idx="6">
                    <c:v>Regionalbereich</c:v>
                  </c:pt>
                  <c:pt idx="12">
                    <c:v>Fernbereich</c:v>
                  </c:pt>
                </c:lvl>
              </c:multiLvlStrCache>
            </c:multiLvlStrRef>
          </c:cat>
          <c:val>
            <c:numRef>
              <c:f>Tabelle1!$F$2:$F$19</c:f>
              <c:numCache>
                <c:formatCode>General</c:formatCode>
                <c:ptCount val="18"/>
                <c:pt idx="0">
                  <c:v>141.54499999999999</c:v>
                </c:pt>
                <c:pt idx="1">
                  <c:v>153.364</c:v>
                </c:pt>
                <c:pt idx="2">
                  <c:v>133.44399999999999</c:v>
                </c:pt>
                <c:pt idx="3">
                  <c:v>131.5</c:v>
                </c:pt>
                <c:pt idx="4">
                  <c:v>132.19999999999999</c:v>
                </c:pt>
                <c:pt idx="5">
                  <c:v>179.833</c:v>
                </c:pt>
                <c:pt idx="6">
                  <c:v>244.1</c:v>
                </c:pt>
                <c:pt idx="7">
                  <c:v>208</c:v>
                </c:pt>
                <c:pt idx="8">
                  <c:v>198.6</c:v>
                </c:pt>
                <c:pt idx="9">
                  <c:v>284.81799999999998</c:v>
                </c:pt>
                <c:pt idx="10">
                  <c:v>267.27300000000002</c:v>
                </c:pt>
                <c:pt idx="11">
                  <c:v>370.14299999999997</c:v>
                </c:pt>
                <c:pt idx="12">
                  <c:v>453.2</c:v>
                </c:pt>
                <c:pt idx="13">
                  <c:v>386.17599999999999</c:v>
                </c:pt>
                <c:pt idx="14">
                  <c:v>244.667</c:v>
                </c:pt>
                <c:pt idx="15">
                  <c:v>379</c:v>
                </c:pt>
                <c:pt idx="16">
                  <c:v>408.6</c:v>
                </c:pt>
                <c:pt idx="17">
                  <c:v>602.25</c:v>
                </c:pt>
              </c:numCache>
            </c:numRef>
          </c:val>
          <c:smooth val="0"/>
          <c:extLst xmlns:mc="http://schemas.openxmlformats.org/markup-compatibility/2006" xmlns:c14="http://schemas.microsoft.com/office/drawing/2007/8/2/chart" xmlns:c16="http://schemas.microsoft.com/office/drawing/2014/chart" xmlns:c16r3="http://schemas.microsoft.com/office/drawing/2017/03/chart">
            <c:ext xmlns:c16="http://schemas.microsoft.com/office/drawing/2014/chart" uri="{C3380CC4-5D6E-409C-BE32-E72D297353CC}">
              <c16:uniqueId val="{00000003-5686-4947-8835-F4F63E0220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</c:hiLowLines>
        <c:axId val="571599295"/>
        <c:axId val="571596383"/>
      </c:stockChart>
      <c:catAx>
        <c:axId val="136409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dirty="0" err="1"/>
                  <a:t>weight</a:t>
                </a:r>
                <a:r>
                  <a:rPr lang="de-DE" dirty="0"/>
                  <a:t> </a:t>
                </a:r>
                <a:r>
                  <a:rPr lang="de-DE" dirty="0" err="1"/>
                  <a:t>segment</a:t>
                </a:r>
                <a:r>
                  <a:rPr lang="de-DE" dirty="0"/>
                  <a:t> </a:t>
                </a:r>
                <a:r>
                  <a:rPr lang="de-DE" baseline="0" dirty="0"/>
                  <a:t>and </a:t>
                </a:r>
                <a:r>
                  <a:rPr lang="de-DE" baseline="0" dirty="0" err="1"/>
                  <a:t>transport</a:t>
                </a:r>
                <a:r>
                  <a:rPr lang="de-DE" baseline="0" dirty="0"/>
                  <a:t> </a:t>
                </a:r>
                <a:r>
                  <a:rPr lang="de-DE" baseline="0" dirty="0" err="1"/>
                  <a:t>task</a:t>
                </a:r>
                <a:endParaRPr lang="de-DE" dirty="0"/>
              </a:p>
            </c:rich>
          </c:tx>
          <c:layout>
            <c:manualLayout>
              <c:xMode val="edge"/>
              <c:yMode val="edge"/>
              <c:x val="0.38509717074567762"/>
              <c:y val="0.937977006332260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631823"/>
        <c:crosses val="autoZero"/>
        <c:auto val="1"/>
        <c:lblAlgn val="ctr"/>
        <c:lblOffset val="100"/>
        <c:noMultiLvlLbl val="0"/>
      </c:catAx>
      <c:valAx>
        <c:axId val="136318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dirty="0"/>
                  <a:t>Annual mileage [km]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640975"/>
        <c:crosses val="autoZero"/>
        <c:crossBetween val="between"/>
      </c:valAx>
      <c:valAx>
        <c:axId val="571596383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dirty="0"/>
                  <a:t>Daily mileage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71599295"/>
        <c:crosses val="max"/>
        <c:crossBetween val="between"/>
      </c:valAx>
      <c:catAx>
        <c:axId val="57159929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571596383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 xmlns:mc="http://schemas.openxmlformats.org/markup-compatibility/2006" xmlns:c14="http://schemas.microsoft.com/office/drawing/2007/8/2/chart" xmlns:c16="http://schemas.microsoft.com/office/drawing/2014/chart" xmlns:c16r3="http://schemas.microsoft.com/office/drawing/2017/03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dirty="0"/>
              <a:t>2020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'Rohdaten Detail'!$D$2</c:f>
              <c:strCache>
                <c:ptCount val="1"/>
                <c:pt idx="0">
                  <c:v>Anschaffung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multiLvlStrRef>
              <c:f>'Rohdaten Detail'!$A$3:$C$10</c:f>
              <c:multiLvlStrCache>
                <c:ptCount val="8"/>
                <c:lvl>
                  <c:pt idx="1">
                    <c:v>350bar</c:v>
                  </c:pt>
                  <c:pt idx="2">
                    <c:v>700bar</c:v>
                  </c:pt>
                  <c:pt idx="4">
                    <c:v>350bar</c:v>
                  </c:pt>
                  <c:pt idx="5">
                    <c:v>700bar</c:v>
                  </c:pt>
                </c:lvl>
                <c:lvl>
                  <c:pt idx="1">
                    <c:v>CH2</c:v>
                  </c:pt>
                  <c:pt idx="3">
                    <c:v>LH2</c:v>
                  </c:pt>
                  <c:pt idx="4">
                    <c:v>CH2</c:v>
                  </c:pt>
                  <c:pt idx="6">
                    <c:v>LH2</c:v>
                  </c:pt>
                </c:lvl>
                <c:lvl>
                  <c:pt idx="0">
                    <c:v>ICEV-D</c:v>
                  </c:pt>
                  <c:pt idx="1">
                    <c:v>H2-ICEV</c:v>
                  </c:pt>
                  <c:pt idx="4">
                    <c:v>FCEV</c:v>
                  </c:pt>
                  <c:pt idx="7">
                    <c:v>BEV</c:v>
                  </c:pt>
                </c:lvl>
              </c:multiLvlStrCache>
            </c:multiLvlStrRef>
          </c:cat>
          <c:val>
            <c:numRef>
              <c:f>'Rohdaten Detail'!$D$3:$D$10</c:f>
              <c:numCache>
                <c:formatCode>0.00</c:formatCode>
                <c:ptCount val="8"/>
                <c:pt idx="0">
                  <c:v>149632</c:v>
                </c:pt>
                <c:pt idx="1">
                  <c:v>251367.64370535442</c:v>
                </c:pt>
                <c:pt idx="2">
                  <c:v>259635.64763375086</c:v>
                </c:pt>
                <c:pt idx="3">
                  <c:v>209110.32298256378</c:v>
                </c:pt>
                <c:pt idx="4">
                  <c:v>426318.54195052478</c:v>
                </c:pt>
                <c:pt idx="5">
                  <c:v>432587.61794670147</c:v>
                </c:pt>
                <c:pt idx="6">
                  <c:v>394277.63373371289</c:v>
                </c:pt>
                <c:pt idx="7">
                  <c:v>377851.95830286271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3E-42E1-9FFA-C10EA3B4B898}"/>
            </c:ext>
          </c:extLst>
        </c:ser>
        <c:ser>
          <c:idx val="1"/>
          <c:order val="1"/>
          <c:tx>
            <c:strRef>
              <c:f>'Rohdaten Detail'!$E$2</c:f>
              <c:strCache>
                <c:ptCount val="1"/>
                <c:pt idx="0">
                  <c:v>Subventionen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multiLvlStrRef>
              <c:f>'Rohdaten Detail'!$A$3:$C$10</c:f>
              <c:multiLvlStrCache>
                <c:ptCount val="8"/>
                <c:lvl>
                  <c:pt idx="1">
                    <c:v>350bar</c:v>
                  </c:pt>
                  <c:pt idx="2">
                    <c:v>700bar</c:v>
                  </c:pt>
                  <c:pt idx="4">
                    <c:v>350bar</c:v>
                  </c:pt>
                  <c:pt idx="5">
                    <c:v>700bar</c:v>
                  </c:pt>
                </c:lvl>
                <c:lvl>
                  <c:pt idx="1">
                    <c:v>CH2</c:v>
                  </c:pt>
                  <c:pt idx="3">
                    <c:v>LH2</c:v>
                  </c:pt>
                  <c:pt idx="4">
                    <c:v>CH2</c:v>
                  </c:pt>
                  <c:pt idx="6">
                    <c:v>LH2</c:v>
                  </c:pt>
                </c:lvl>
                <c:lvl>
                  <c:pt idx="0">
                    <c:v>ICEV-D</c:v>
                  </c:pt>
                  <c:pt idx="1">
                    <c:v>H2-ICEV</c:v>
                  </c:pt>
                  <c:pt idx="4">
                    <c:v>FCEV</c:v>
                  </c:pt>
                  <c:pt idx="7">
                    <c:v>BEV</c:v>
                  </c:pt>
                </c:lvl>
              </c:multiLvlStrCache>
            </c:multiLvlStrRef>
          </c:cat>
          <c:val>
            <c:numRef>
              <c:f>'Rohdaten Detail'!$E$3:$E$10</c:f>
              <c:numCache>
                <c:formatCode>0.00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-234268.41835714399</c:v>
                </c:pt>
                <c:pt idx="5">
                  <c:v>-239518.47283716584</c:v>
                </c:pt>
                <c:pt idx="6">
                  <c:v>-207435.67397340524</c:v>
                </c:pt>
                <c:pt idx="7">
                  <c:v>-193679.94809997317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33E-42E1-9FFA-C10EA3B4B898}"/>
            </c:ext>
          </c:extLst>
        </c:ser>
        <c:ser>
          <c:idx val="2"/>
          <c:order val="2"/>
          <c:tx>
            <c:strRef>
              <c:f>'Rohdaten Detail'!$F$2</c:f>
              <c:strCache>
                <c:ptCount val="1"/>
                <c:pt idx="0">
                  <c:v>Infrastruktur</c:v>
                </c:pt>
              </c:strCache>
            </c:strRef>
          </c:tx>
          <c:spPr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multiLvlStrRef>
              <c:f>'Rohdaten Detail'!$A$3:$C$10</c:f>
              <c:multiLvlStrCache>
                <c:ptCount val="8"/>
                <c:lvl>
                  <c:pt idx="1">
                    <c:v>350bar</c:v>
                  </c:pt>
                  <c:pt idx="2">
                    <c:v>700bar</c:v>
                  </c:pt>
                  <c:pt idx="4">
                    <c:v>350bar</c:v>
                  </c:pt>
                  <c:pt idx="5">
                    <c:v>700bar</c:v>
                  </c:pt>
                </c:lvl>
                <c:lvl>
                  <c:pt idx="1">
                    <c:v>CH2</c:v>
                  </c:pt>
                  <c:pt idx="3">
                    <c:v>LH2</c:v>
                  </c:pt>
                  <c:pt idx="4">
                    <c:v>CH2</c:v>
                  </c:pt>
                  <c:pt idx="6">
                    <c:v>LH2</c:v>
                  </c:pt>
                </c:lvl>
                <c:lvl>
                  <c:pt idx="0">
                    <c:v>ICEV-D</c:v>
                  </c:pt>
                  <c:pt idx="1">
                    <c:v>H2-ICEV</c:v>
                  </c:pt>
                  <c:pt idx="4">
                    <c:v>FCEV</c:v>
                  </c:pt>
                  <c:pt idx="7">
                    <c:v>BEV</c:v>
                  </c:pt>
                </c:lvl>
              </c:multiLvlStrCache>
            </c:multiLvlStrRef>
          </c:cat>
          <c:val>
            <c:numRef>
              <c:f>'Rohdaten Detail'!$F$3:$F$10</c:f>
              <c:numCache>
                <c:formatCode>0.00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8605.7965240057165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3E-42E1-9FFA-C10EA3B4B898}"/>
            </c:ext>
          </c:extLst>
        </c:ser>
        <c:ser>
          <c:idx val="3"/>
          <c:order val="3"/>
          <c:tx>
            <c:strRef>
              <c:f>'Rohdaten Detail'!$G$2</c:f>
              <c:strCache>
                <c:ptCount val="1"/>
                <c:pt idx="0">
                  <c:v>Maut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multiLvlStrRef>
              <c:f>'Rohdaten Detail'!$A$3:$C$10</c:f>
              <c:multiLvlStrCache>
                <c:ptCount val="8"/>
                <c:lvl>
                  <c:pt idx="1">
                    <c:v>350bar</c:v>
                  </c:pt>
                  <c:pt idx="2">
                    <c:v>700bar</c:v>
                  </c:pt>
                  <c:pt idx="4">
                    <c:v>350bar</c:v>
                  </c:pt>
                  <c:pt idx="5">
                    <c:v>700bar</c:v>
                  </c:pt>
                </c:lvl>
                <c:lvl>
                  <c:pt idx="1">
                    <c:v>CH2</c:v>
                  </c:pt>
                  <c:pt idx="3">
                    <c:v>LH2</c:v>
                  </c:pt>
                  <c:pt idx="4">
                    <c:v>CH2</c:v>
                  </c:pt>
                  <c:pt idx="6">
                    <c:v>LH2</c:v>
                  </c:pt>
                </c:lvl>
                <c:lvl>
                  <c:pt idx="0">
                    <c:v>ICEV-D</c:v>
                  </c:pt>
                  <c:pt idx="1">
                    <c:v>H2-ICEV</c:v>
                  </c:pt>
                  <c:pt idx="4">
                    <c:v>FCEV</c:v>
                  </c:pt>
                  <c:pt idx="7">
                    <c:v>BEV</c:v>
                  </c:pt>
                </c:lvl>
              </c:multiLvlStrCache>
            </c:multiLvlStrRef>
          </c:cat>
          <c:val>
            <c:numRef>
              <c:f>'Rohdaten Detail'!$G$3:$G$10</c:f>
              <c:numCache>
                <c:formatCode>0.00</c:formatCode>
                <c:ptCount val="8"/>
                <c:pt idx="0">
                  <c:v>130438.4766652199</c:v>
                </c:pt>
                <c:pt idx="1">
                  <c:v>121899.13285734956</c:v>
                </c:pt>
                <c:pt idx="2">
                  <c:v>121899.13285734956</c:v>
                </c:pt>
                <c:pt idx="3">
                  <c:v>121899.13285734956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33E-42E1-9FFA-C10EA3B4B898}"/>
            </c:ext>
          </c:extLst>
        </c:ser>
        <c:ser>
          <c:idx val="4"/>
          <c:order val="4"/>
          <c:tx>
            <c:strRef>
              <c:f>'Rohdaten Detail'!$H$2</c:f>
              <c:strCache>
                <c:ptCount val="1"/>
                <c:pt idx="0">
                  <c:v>Kraftstoff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multiLvlStrRef>
              <c:f>'Rohdaten Detail'!$A$3:$C$10</c:f>
              <c:multiLvlStrCache>
                <c:ptCount val="8"/>
                <c:lvl>
                  <c:pt idx="1">
                    <c:v>350bar</c:v>
                  </c:pt>
                  <c:pt idx="2">
                    <c:v>700bar</c:v>
                  </c:pt>
                  <c:pt idx="4">
                    <c:v>350bar</c:v>
                  </c:pt>
                  <c:pt idx="5">
                    <c:v>700bar</c:v>
                  </c:pt>
                </c:lvl>
                <c:lvl>
                  <c:pt idx="1">
                    <c:v>CH2</c:v>
                  </c:pt>
                  <c:pt idx="3">
                    <c:v>LH2</c:v>
                  </c:pt>
                  <c:pt idx="4">
                    <c:v>CH2</c:v>
                  </c:pt>
                  <c:pt idx="6">
                    <c:v>LH2</c:v>
                  </c:pt>
                </c:lvl>
                <c:lvl>
                  <c:pt idx="0">
                    <c:v>ICEV-D</c:v>
                  </c:pt>
                  <c:pt idx="1">
                    <c:v>H2-ICEV</c:v>
                  </c:pt>
                  <c:pt idx="4">
                    <c:v>FCEV</c:v>
                  </c:pt>
                  <c:pt idx="7">
                    <c:v>BEV</c:v>
                  </c:pt>
                </c:lvl>
              </c:multiLvlStrCache>
            </c:multiLvlStrRef>
          </c:cat>
          <c:val>
            <c:numRef>
              <c:f>'Rohdaten Detail'!$H$3:$H$10</c:f>
              <c:numCache>
                <c:formatCode>0.00</c:formatCode>
                <c:ptCount val="8"/>
                <c:pt idx="0">
                  <c:v>344187.93795626896</c:v>
                </c:pt>
                <c:pt idx="1">
                  <c:v>854144.64441040077</c:v>
                </c:pt>
                <c:pt idx="2">
                  <c:v>854144.64441040077</c:v>
                </c:pt>
                <c:pt idx="3">
                  <c:v>854144.64441040077</c:v>
                </c:pt>
                <c:pt idx="4">
                  <c:v>647640.92203022563</c:v>
                </c:pt>
                <c:pt idx="5">
                  <c:v>647640.92203022563</c:v>
                </c:pt>
                <c:pt idx="6">
                  <c:v>647640.92203022563</c:v>
                </c:pt>
                <c:pt idx="7">
                  <c:v>323412.95663709909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33E-42E1-9FFA-C10EA3B4B898}"/>
            </c:ext>
          </c:extLst>
        </c:ser>
        <c:ser>
          <c:idx val="5"/>
          <c:order val="5"/>
          <c:tx>
            <c:strRef>
              <c:f>'Rohdaten Detail'!$I$2</c:f>
              <c:strCache>
                <c:ptCount val="1"/>
                <c:pt idx="0">
                  <c:v>Wartung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multiLvlStrRef>
              <c:f>'Rohdaten Detail'!$A$3:$C$10</c:f>
              <c:multiLvlStrCache>
                <c:ptCount val="8"/>
                <c:lvl>
                  <c:pt idx="1">
                    <c:v>350bar</c:v>
                  </c:pt>
                  <c:pt idx="2">
                    <c:v>700bar</c:v>
                  </c:pt>
                  <c:pt idx="4">
                    <c:v>350bar</c:v>
                  </c:pt>
                  <c:pt idx="5">
                    <c:v>700bar</c:v>
                  </c:pt>
                </c:lvl>
                <c:lvl>
                  <c:pt idx="1">
                    <c:v>CH2</c:v>
                  </c:pt>
                  <c:pt idx="3">
                    <c:v>LH2</c:v>
                  </c:pt>
                  <c:pt idx="4">
                    <c:v>CH2</c:v>
                  </c:pt>
                  <c:pt idx="6">
                    <c:v>LH2</c:v>
                  </c:pt>
                </c:lvl>
                <c:lvl>
                  <c:pt idx="0">
                    <c:v>ICEV-D</c:v>
                  </c:pt>
                  <c:pt idx="1">
                    <c:v>H2-ICEV</c:v>
                  </c:pt>
                  <c:pt idx="4">
                    <c:v>FCEV</c:v>
                  </c:pt>
                  <c:pt idx="7">
                    <c:v>BEV</c:v>
                  </c:pt>
                </c:lvl>
              </c:multiLvlStrCache>
            </c:multiLvlStrRef>
          </c:cat>
          <c:val>
            <c:numRef>
              <c:f>'Rohdaten Detail'!$I$3:$I$10</c:f>
              <c:numCache>
                <c:formatCode>0.00</c:formatCode>
                <c:ptCount val="8"/>
                <c:pt idx="0">
                  <c:v>115533.51099047795</c:v>
                </c:pt>
                <c:pt idx="1">
                  <c:v>112869.91886992702</c:v>
                </c:pt>
                <c:pt idx="2">
                  <c:v>112869.91886992702</c:v>
                </c:pt>
                <c:pt idx="3">
                  <c:v>112869.91886992702</c:v>
                </c:pt>
                <c:pt idx="4">
                  <c:v>77787.571749489114</c:v>
                </c:pt>
                <c:pt idx="5">
                  <c:v>77787.571749489114</c:v>
                </c:pt>
                <c:pt idx="6">
                  <c:v>77787.571749489114</c:v>
                </c:pt>
                <c:pt idx="7">
                  <c:v>75123.979628938177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33E-42E1-9FFA-C10EA3B4B898}"/>
            </c:ext>
          </c:extLst>
        </c:ser>
        <c:ser>
          <c:idx val="6"/>
          <c:order val="6"/>
          <c:tx>
            <c:strRef>
              <c:f>'Rohdaten Detail'!$J$2</c:f>
              <c:strCache>
                <c:ptCount val="1"/>
                <c:pt idx="0">
                  <c:v>Steuern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multiLvlStrRef>
              <c:f>'Rohdaten Detail'!$A$3:$C$10</c:f>
              <c:multiLvlStrCache>
                <c:ptCount val="8"/>
                <c:lvl>
                  <c:pt idx="1">
                    <c:v>350bar</c:v>
                  </c:pt>
                  <c:pt idx="2">
                    <c:v>700bar</c:v>
                  </c:pt>
                  <c:pt idx="4">
                    <c:v>350bar</c:v>
                  </c:pt>
                  <c:pt idx="5">
                    <c:v>700bar</c:v>
                  </c:pt>
                </c:lvl>
                <c:lvl>
                  <c:pt idx="1">
                    <c:v>CH2</c:v>
                  </c:pt>
                  <c:pt idx="3">
                    <c:v>LH2</c:v>
                  </c:pt>
                  <c:pt idx="4">
                    <c:v>CH2</c:v>
                  </c:pt>
                  <c:pt idx="6">
                    <c:v>LH2</c:v>
                  </c:pt>
                </c:lvl>
                <c:lvl>
                  <c:pt idx="0">
                    <c:v>ICEV-D</c:v>
                  </c:pt>
                  <c:pt idx="1">
                    <c:v>H2-ICEV</c:v>
                  </c:pt>
                  <c:pt idx="4">
                    <c:v>FCEV</c:v>
                  </c:pt>
                  <c:pt idx="7">
                    <c:v>BEV</c:v>
                  </c:pt>
                </c:lvl>
              </c:multiLvlStrCache>
            </c:multiLvlStrRef>
          </c:cat>
          <c:val>
            <c:numRef>
              <c:f>'Rohdaten Detail'!$J$3:$J$10</c:f>
              <c:numCache>
                <c:formatCode>0.00</c:formatCode>
                <c:ptCount val="8"/>
                <c:pt idx="0">
                  <c:v>2673.0971564629049</c:v>
                </c:pt>
                <c:pt idx="1">
                  <c:v>2673.0971564629049</c:v>
                </c:pt>
                <c:pt idx="2">
                  <c:v>2673.0971564629049</c:v>
                </c:pt>
                <c:pt idx="3">
                  <c:v>2673.0971564629049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33E-42E1-9FFA-C10EA3B4B898}"/>
            </c:ext>
          </c:extLst>
        </c:ser>
        <c:ser>
          <c:idx val="7"/>
          <c:order val="7"/>
          <c:tx>
            <c:strRef>
              <c:f>'Rohdaten Detail'!$K$2</c:f>
              <c:strCache>
                <c:ptCount val="1"/>
                <c:pt idx="0">
                  <c:v>Reifen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multiLvlStrRef>
              <c:f>'Rohdaten Detail'!$A$3:$C$10</c:f>
              <c:multiLvlStrCache>
                <c:ptCount val="8"/>
                <c:lvl>
                  <c:pt idx="1">
                    <c:v>350bar</c:v>
                  </c:pt>
                  <c:pt idx="2">
                    <c:v>700bar</c:v>
                  </c:pt>
                  <c:pt idx="4">
                    <c:v>350bar</c:v>
                  </c:pt>
                  <c:pt idx="5">
                    <c:v>700bar</c:v>
                  </c:pt>
                </c:lvl>
                <c:lvl>
                  <c:pt idx="1">
                    <c:v>CH2</c:v>
                  </c:pt>
                  <c:pt idx="3">
                    <c:v>LH2</c:v>
                  </c:pt>
                  <c:pt idx="4">
                    <c:v>CH2</c:v>
                  </c:pt>
                  <c:pt idx="6">
                    <c:v>LH2</c:v>
                  </c:pt>
                </c:lvl>
                <c:lvl>
                  <c:pt idx="0">
                    <c:v>ICEV-D</c:v>
                  </c:pt>
                  <c:pt idx="1">
                    <c:v>H2-ICEV</c:v>
                  </c:pt>
                  <c:pt idx="4">
                    <c:v>FCEV</c:v>
                  </c:pt>
                  <c:pt idx="7">
                    <c:v>BEV</c:v>
                  </c:pt>
                </c:lvl>
              </c:multiLvlStrCache>
            </c:multiLvlStrRef>
          </c:cat>
          <c:val>
            <c:numRef>
              <c:f>'Rohdaten Detail'!$K$3:$K$10</c:f>
              <c:numCache>
                <c:formatCode>0.00</c:formatCode>
                <c:ptCount val="8"/>
                <c:pt idx="0">
                  <c:v>33205.838871509557</c:v>
                </c:pt>
                <c:pt idx="1">
                  <c:v>33205.838871509557</c:v>
                </c:pt>
                <c:pt idx="2">
                  <c:v>33205.838871509557</c:v>
                </c:pt>
                <c:pt idx="3">
                  <c:v>33205.838871509557</c:v>
                </c:pt>
                <c:pt idx="4">
                  <c:v>33205.838871509557</c:v>
                </c:pt>
                <c:pt idx="5">
                  <c:v>33205.838871509557</c:v>
                </c:pt>
                <c:pt idx="6">
                  <c:v>33205.838871509557</c:v>
                </c:pt>
                <c:pt idx="7">
                  <c:v>33205.838871509557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E33E-42E1-9FFA-C10EA3B4B898}"/>
            </c:ext>
          </c:extLst>
        </c:ser>
        <c:ser>
          <c:idx val="8"/>
          <c:order val="8"/>
          <c:tx>
            <c:strRef>
              <c:f>'Rohdaten Detail'!$L$2</c:f>
              <c:strCache>
                <c:ptCount val="1"/>
                <c:pt idx="0">
                  <c:v>Versicherung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multiLvlStrRef>
              <c:f>'Rohdaten Detail'!$A$3:$C$10</c:f>
              <c:multiLvlStrCache>
                <c:ptCount val="8"/>
                <c:lvl>
                  <c:pt idx="1">
                    <c:v>350bar</c:v>
                  </c:pt>
                  <c:pt idx="2">
                    <c:v>700bar</c:v>
                  </c:pt>
                  <c:pt idx="4">
                    <c:v>350bar</c:v>
                  </c:pt>
                  <c:pt idx="5">
                    <c:v>700bar</c:v>
                  </c:pt>
                </c:lvl>
                <c:lvl>
                  <c:pt idx="1">
                    <c:v>CH2</c:v>
                  </c:pt>
                  <c:pt idx="3">
                    <c:v>LH2</c:v>
                  </c:pt>
                  <c:pt idx="4">
                    <c:v>CH2</c:v>
                  </c:pt>
                  <c:pt idx="6">
                    <c:v>LH2</c:v>
                  </c:pt>
                </c:lvl>
                <c:lvl>
                  <c:pt idx="0">
                    <c:v>ICEV-D</c:v>
                  </c:pt>
                  <c:pt idx="1">
                    <c:v>H2-ICEV</c:v>
                  </c:pt>
                  <c:pt idx="4">
                    <c:v>FCEV</c:v>
                  </c:pt>
                  <c:pt idx="7">
                    <c:v>BEV</c:v>
                  </c:pt>
                </c:lvl>
              </c:multiLvlStrCache>
            </c:multiLvlStrRef>
          </c:cat>
          <c:val>
            <c:numRef>
              <c:f>'Rohdaten Detail'!$L$3:$L$10</c:f>
              <c:numCache>
                <c:formatCode>0.00</c:formatCode>
                <c:ptCount val="8"/>
                <c:pt idx="0">
                  <c:v>36713.41891930977</c:v>
                </c:pt>
                <c:pt idx="1">
                  <c:v>36713.41891930977</c:v>
                </c:pt>
                <c:pt idx="2">
                  <c:v>36713.41891930977</c:v>
                </c:pt>
                <c:pt idx="3">
                  <c:v>36713.41891930977</c:v>
                </c:pt>
                <c:pt idx="4">
                  <c:v>36713.41891930977</c:v>
                </c:pt>
                <c:pt idx="5">
                  <c:v>36713.41891930977</c:v>
                </c:pt>
                <c:pt idx="6">
                  <c:v>36713.41891930977</c:v>
                </c:pt>
                <c:pt idx="7">
                  <c:v>36713.41891930977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33E-42E1-9FFA-C10EA3B4B898}"/>
            </c:ext>
          </c:extLst>
        </c:ser>
        <c:ser>
          <c:idx val="9"/>
          <c:order val="9"/>
          <c:tx>
            <c:strRef>
              <c:f>'Rohdaten Detail'!$M$2</c:f>
              <c:strCache>
                <c:ptCount val="1"/>
                <c:pt idx="0">
                  <c:v>Restwert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multiLvlStrRef>
              <c:f>'Rohdaten Detail'!$A$3:$C$10</c:f>
              <c:multiLvlStrCache>
                <c:ptCount val="8"/>
                <c:lvl>
                  <c:pt idx="1">
                    <c:v>350bar</c:v>
                  </c:pt>
                  <c:pt idx="2">
                    <c:v>700bar</c:v>
                  </c:pt>
                  <c:pt idx="4">
                    <c:v>350bar</c:v>
                  </c:pt>
                  <c:pt idx="5">
                    <c:v>700bar</c:v>
                  </c:pt>
                </c:lvl>
                <c:lvl>
                  <c:pt idx="1">
                    <c:v>CH2</c:v>
                  </c:pt>
                  <c:pt idx="3">
                    <c:v>LH2</c:v>
                  </c:pt>
                  <c:pt idx="4">
                    <c:v>CH2</c:v>
                  </c:pt>
                  <c:pt idx="6">
                    <c:v>LH2</c:v>
                  </c:pt>
                </c:lvl>
                <c:lvl>
                  <c:pt idx="0">
                    <c:v>ICEV-D</c:v>
                  </c:pt>
                  <c:pt idx="1">
                    <c:v>H2-ICEV</c:v>
                  </c:pt>
                  <c:pt idx="4">
                    <c:v>FCEV</c:v>
                  </c:pt>
                  <c:pt idx="7">
                    <c:v>BEV</c:v>
                  </c:pt>
                </c:lvl>
              </c:multiLvlStrCache>
            </c:multiLvlStrRef>
          </c:cat>
          <c:val>
            <c:numRef>
              <c:f>'Rohdaten Detail'!$M$3:$M$10</c:f>
              <c:numCache>
                <c:formatCode>0.00</c:formatCode>
                <c:ptCount val="8"/>
                <c:pt idx="0">
                  <c:v>-29450.349769100991</c:v>
                </c:pt>
                <c:pt idx="1">
                  <c:v>-49473.80926377677</c:v>
                </c:pt>
                <c:pt idx="2">
                  <c:v>-51101.105614714907</c:v>
                </c:pt>
                <c:pt idx="3">
                  <c:v>-41156.785661931812</c:v>
                </c:pt>
                <c:pt idx="4">
                  <c:v>-40341.757271301038</c:v>
                </c:pt>
                <c:pt idx="5">
                  <c:v>-40588.531331417165</c:v>
                </c:pt>
                <c:pt idx="6">
                  <c:v>-39080.508402202497</c:v>
                </c:pt>
                <c:pt idx="7">
                  <c:v>-38433.932954928823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E33E-42E1-9FFA-C10EA3B4B89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98193216"/>
        <c:axId val="1718447616"/>
      </c:barChart>
      <c:lineChart>
        <c:grouping val="standard"/>
        <c:varyColors val="0"/>
        <c:ser>
          <c:idx val="10"/>
          <c:order val="10"/>
          <c:tx>
            <c:strRef>
              <c:f>'Rohdaten Detail'!$N$2</c:f>
              <c:strCache>
                <c:ptCount val="1"/>
                <c:pt idx="0">
                  <c:v>GESAMT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7.8699710860985941E-2"/>
                  <c:y val="-4.11135218376005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33E-42E1-9FFA-C10EA3B4B898}"/>
                </c:ext>
              </c:extLst>
            </c:dLbl>
            <c:dLbl>
              <c:idx val="2"/>
              <c:layout>
                <c:manualLayout>
                  <c:x val="-7.350433639108285E-2"/>
                  <c:y val="-7.43887698913788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33E-42E1-9FFA-C10EA3B4B898}"/>
                </c:ext>
              </c:extLst>
            </c:dLbl>
            <c:dLbl>
              <c:idx val="3"/>
              <c:layout>
                <c:manualLayout>
                  <c:x val="-7.8699710860986025E-2"/>
                  <c:y val="-4.39504006365330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33E-42E1-9FFA-C10EA3B4B898}"/>
                </c:ext>
              </c:extLst>
            </c:dLbl>
            <c:dLbl>
              <c:idx val="4"/>
              <c:layout>
                <c:manualLayout>
                  <c:x val="-7.4025973575241572E-2"/>
                  <c:y val="-0.1260213042896511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33E-42E1-9FFA-C10EA3B4B898}"/>
                </c:ext>
              </c:extLst>
            </c:dLbl>
            <c:dLbl>
              <c:idx val="5"/>
              <c:layout>
                <c:manualLayout>
                  <c:x val="-6.9618260841498303E-2"/>
                  <c:y val="-0.1622674569123902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33E-42E1-9FFA-C10EA3B4B898}"/>
                </c:ext>
              </c:extLst>
            </c:dLbl>
            <c:dLbl>
              <c:idx val="6"/>
              <c:layout>
                <c:manualLayout>
                  <c:x val="-7.1822117208369937E-2"/>
                  <c:y val="-0.1199468096394014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33E-42E1-9FFA-C10EA3B4B898}"/>
                </c:ext>
              </c:extLst>
            </c:dLbl>
            <c:dLbl>
              <c:idx val="7"/>
              <c:layout>
                <c:manualLayout>
                  <c:x val="-6.4847866233206874E-2"/>
                  <c:y val="-0.1047607963900605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33E-42E1-9FFA-C10EA3B4B898}"/>
                </c:ext>
              </c:extLst>
            </c:dLbl>
            <c:numFmt formatCode="#,##0.00\ &quot;€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'Rohdaten Detail'!$N$3:$N$10</c:f>
              <c:numCache>
                <c:formatCode>0</c:formatCode>
                <c:ptCount val="8"/>
                <c:pt idx="0">
                  <c:v>782933.93079014809</c:v>
                </c:pt>
                <c:pt idx="1">
                  <c:v>1363399.8855265374</c:v>
                </c:pt>
                <c:pt idx="2">
                  <c:v>1370040.5931039955</c:v>
                </c:pt>
                <c:pt idx="3">
                  <c:v>1329459.5884055914</c:v>
                </c:pt>
                <c:pt idx="4">
                  <c:v>947056.11789261387</c:v>
                </c:pt>
                <c:pt idx="5">
                  <c:v>947828.36534865247</c:v>
                </c:pt>
                <c:pt idx="6">
                  <c:v>943109.20292863925</c:v>
                </c:pt>
                <c:pt idx="7">
                  <c:v>622800.06782882288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E33E-42E1-9FFA-C10EA3B4B8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8193216"/>
        <c:axId val="1718447616"/>
      </c:lineChart>
      <c:catAx>
        <c:axId val="39819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18447616"/>
        <c:crosses val="autoZero"/>
        <c:auto val="1"/>
        <c:lblAlgn val="ctr"/>
        <c:lblOffset val="100"/>
        <c:noMultiLvlLbl val="0"/>
      </c:catAx>
      <c:valAx>
        <c:axId val="1718447616"/>
        <c:scaling>
          <c:orientation val="minMax"/>
          <c:max val="1700000.000000000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dirty="0"/>
                  <a:t>Total</a:t>
                </a:r>
                <a:r>
                  <a:rPr lang="de-DE" baseline="0" dirty="0"/>
                  <a:t> </a:t>
                </a:r>
                <a:r>
                  <a:rPr lang="de-DE" baseline="0" dirty="0" err="1"/>
                  <a:t>Cost</a:t>
                </a:r>
                <a:r>
                  <a:rPr lang="de-DE" baseline="0" dirty="0"/>
                  <a:t> </a:t>
                </a:r>
                <a:r>
                  <a:rPr lang="de-DE" baseline="0" dirty="0" err="1"/>
                  <a:t>of</a:t>
                </a:r>
                <a:r>
                  <a:rPr lang="de-DE" baseline="0" dirty="0"/>
                  <a:t> </a:t>
                </a:r>
                <a:r>
                  <a:rPr lang="de-DE" baseline="0" dirty="0" err="1"/>
                  <a:t>OWnership</a:t>
                </a:r>
                <a:endParaRPr lang="de-DE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#,##0.00\ &quot;€&quot;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398193216"/>
        <c:crosses val="autoZero"/>
        <c:crossBetween val="between"/>
        <c:majorUnit val="300000"/>
      </c:valAx>
      <c:spPr>
        <a:noFill/>
        <a:ln>
          <a:noFill/>
        </a:ln>
        <a:effectLst/>
      </c:spPr>
    </c:plotArea>
    <c:legend>
      <c:legendPos val="r"/>
      <c:legendEntry>
        <c:idx val="1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0A8D56-A829-4492-AA53-6B72AB83A39E}" type="doc">
      <dgm:prSet loTypeId="urn:microsoft.com/office/officeart/2005/8/layout/chart3" loCatId="cycle" qsTypeId="urn:microsoft.com/office/officeart/2005/8/quickstyle/simple1" qsCatId="simple" csTypeId="urn:microsoft.com/office/officeart/2005/8/colors/accent1_5" csCatId="accent1" phldr="1"/>
      <dgm:spPr/>
    </dgm:pt>
    <dgm:pt modelId="{F9073F52-AAA7-4767-8C99-DE44DC61B6E9}">
      <dgm:prSet phldrT="[Text]"/>
      <dgm:spPr/>
      <dgm:t>
        <a:bodyPr/>
        <a:lstStyle/>
        <a:p>
          <a:r>
            <a:rPr lang="de-DE" dirty="0" err="1"/>
            <a:t>Suitable</a:t>
          </a:r>
          <a:r>
            <a:rPr lang="de-DE" dirty="0"/>
            <a:t> </a:t>
          </a:r>
          <a:r>
            <a:rPr lang="de-DE" dirty="0" err="1"/>
            <a:t>policy</a:t>
          </a:r>
          <a:r>
            <a:rPr lang="de-DE" dirty="0"/>
            <a:t> </a:t>
          </a:r>
          <a:r>
            <a:rPr lang="de-DE" dirty="0" err="1"/>
            <a:t>framework</a:t>
          </a:r>
          <a:endParaRPr lang="de-DE" dirty="0"/>
        </a:p>
      </dgm:t>
    </dgm:pt>
    <dgm:pt modelId="{3153AD9A-EEB9-4BFF-BDB1-3E0C606787AC}" type="parTrans" cxnId="{0ACDC8BD-ECA1-4998-9405-643FEDD14C6E}">
      <dgm:prSet/>
      <dgm:spPr/>
      <dgm:t>
        <a:bodyPr/>
        <a:lstStyle/>
        <a:p>
          <a:endParaRPr lang="de-DE"/>
        </a:p>
      </dgm:t>
    </dgm:pt>
    <dgm:pt modelId="{121F9B6D-1DDE-470C-931E-C4921913FDAC}" type="sibTrans" cxnId="{0ACDC8BD-ECA1-4998-9405-643FEDD14C6E}">
      <dgm:prSet/>
      <dgm:spPr/>
      <dgm:t>
        <a:bodyPr/>
        <a:lstStyle/>
        <a:p>
          <a:endParaRPr lang="de-DE"/>
        </a:p>
      </dgm:t>
    </dgm:pt>
    <dgm:pt modelId="{6382114D-3A1F-4EFC-92B2-57566791A304}">
      <dgm:prSet phldrT="[Text]"/>
      <dgm:spPr/>
      <dgm:t>
        <a:bodyPr/>
        <a:lstStyle/>
        <a:p>
          <a:r>
            <a:rPr lang="de-DE" dirty="0" err="1"/>
            <a:t>Availability</a:t>
          </a:r>
          <a:r>
            <a:rPr lang="de-DE" dirty="0"/>
            <a:t> </a:t>
          </a:r>
          <a:r>
            <a:rPr lang="de-DE" dirty="0" err="1"/>
            <a:t>of</a:t>
          </a:r>
          <a:r>
            <a:rPr lang="de-DE" dirty="0"/>
            <a:t> </a:t>
          </a:r>
          <a:r>
            <a:rPr lang="de-DE" dirty="0" err="1"/>
            <a:t>charging</a:t>
          </a:r>
          <a:r>
            <a:rPr lang="de-DE" dirty="0"/>
            <a:t> and </a:t>
          </a:r>
          <a:r>
            <a:rPr lang="de-DE" dirty="0" err="1"/>
            <a:t>refueling</a:t>
          </a:r>
          <a:r>
            <a:rPr lang="de-DE" dirty="0"/>
            <a:t> </a:t>
          </a:r>
          <a:r>
            <a:rPr lang="de-DE" dirty="0" err="1"/>
            <a:t>infrastructure</a:t>
          </a:r>
          <a:endParaRPr lang="de-DE" dirty="0"/>
        </a:p>
      </dgm:t>
    </dgm:pt>
    <dgm:pt modelId="{65757D83-90AE-4BF3-BD46-BAFA1D228647}" type="parTrans" cxnId="{C7452E83-421C-4FCD-B73F-79D96A017F5F}">
      <dgm:prSet/>
      <dgm:spPr/>
      <dgm:t>
        <a:bodyPr/>
        <a:lstStyle/>
        <a:p>
          <a:endParaRPr lang="de-DE"/>
        </a:p>
      </dgm:t>
    </dgm:pt>
    <dgm:pt modelId="{AF8FD63E-C33A-42FB-94CD-8C1C761752C9}" type="sibTrans" cxnId="{C7452E83-421C-4FCD-B73F-79D96A017F5F}">
      <dgm:prSet/>
      <dgm:spPr/>
      <dgm:t>
        <a:bodyPr/>
        <a:lstStyle/>
        <a:p>
          <a:endParaRPr lang="de-DE"/>
        </a:p>
      </dgm:t>
    </dgm:pt>
    <dgm:pt modelId="{928EC9ED-FC40-4377-BDFF-3A4AA7E0B0EC}">
      <dgm:prSet phldrT="[Text]"/>
      <dgm:spPr/>
      <dgm:t>
        <a:bodyPr/>
        <a:lstStyle/>
        <a:p>
          <a:r>
            <a:rPr lang="de-DE" dirty="0"/>
            <a:t>Reliable and </a:t>
          </a:r>
          <a:r>
            <a:rPr lang="de-DE" dirty="0" err="1"/>
            <a:t>efficient</a:t>
          </a:r>
          <a:r>
            <a:rPr lang="de-DE" dirty="0"/>
            <a:t> </a:t>
          </a:r>
          <a:r>
            <a:rPr lang="de-DE" dirty="0" err="1"/>
            <a:t>trucks</a:t>
          </a:r>
          <a:endParaRPr lang="de-DE" dirty="0"/>
        </a:p>
      </dgm:t>
    </dgm:pt>
    <dgm:pt modelId="{737FE91E-702D-42F5-96C3-217976F346AF}" type="parTrans" cxnId="{9D55E78A-A88E-4E8A-A09B-3F702F637C37}">
      <dgm:prSet/>
      <dgm:spPr/>
      <dgm:t>
        <a:bodyPr/>
        <a:lstStyle/>
        <a:p>
          <a:endParaRPr lang="de-DE"/>
        </a:p>
      </dgm:t>
    </dgm:pt>
    <dgm:pt modelId="{A11D4E69-E4D1-420D-9557-5E4F25EDCBB5}" type="sibTrans" cxnId="{9D55E78A-A88E-4E8A-A09B-3F702F637C37}">
      <dgm:prSet/>
      <dgm:spPr/>
      <dgm:t>
        <a:bodyPr/>
        <a:lstStyle/>
        <a:p>
          <a:endParaRPr lang="de-DE"/>
        </a:p>
      </dgm:t>
    </dgm:pt>
    <dgm:pt modelId="{7FBE3BFC-FFF1-4301-9CED-E4F9F9CD10D1}" type="pres">
      <dgm:prSet presAssocID="{7D0A8D56-A829-4492-AA53-6B72AB83A39E}" presName="compositeShape" presStyleCnt="0">
        <dgm:presLayoutVars>
          <dgm:chMax val="7"/>
          <dgm:dir/>
          <dgm:resizeHandles val="exact"/>
        </dgm:presLayoutVars>
      </dgm:prSet>
      <dgm:spPr/>
    </dgm:pt>
    <dgm:pt modelId="{6791168D-8853-419D-A310-266D8DACC511}" type="pres">
      <dgm:prSet presAssocID="{7D0A8D56-A829-4492-AA53-6B72AB83A39E}" presName="wedge1" presStyleLbl="node1" presStyleIdx="0" presStyleCnt="3"/>
      <dgm:spPr/>
    </dgm:pt>
    <dgm:pt modelId="{D63FD508-A767-4F4A-94BB-8D62AFDF8195}" type="pres">
      <dgm:prSet presAssocID="{7D0A8D56-A829-4492-AA53-6B72AB83A39E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1AB31EA-FC6D-49D8-B465-8EA0DD6483C5}" type="pres">
      <dgm:prSet presAssocID="{7D0A8D56-A829-4492-AA53-6B72AB83A39E}" presName="wedge2" presStyleLbl="node1" presStyleIdx="1" presStyleCnt="3"/>
      <dgm:spPr/>
    </dgm:pt>
    <dgm:pt modelId="{4D31B9B8-31CD-4769-B431-A3AEAF5D9C32}" type="pres">
      <dgm:prSet presAssocID="{7D0A8D56-A829-4492-AA53-6B72AB83A39E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1506A9FF-73B1-4D34-A42D-CA490953DE33}" type="pres">
      <dgm:prSet presAssocID="{7D0A8D56-A829-4492-AA53-6B72AB83A39E}" presName="wedge3" presStyleLbl="node1" presStyleIdx="2" presStyleCnt="3"/>
      <dgm:spPr/>
    </dgm:pt>
    <dgm:pt modelId="{C89A7C9F-67FE-477B-AB05-3662968C8CD3}" type="pres">
      <dgm:prSet presAssocID="{7D0A8D56-A829-4492-AA53-6B72AB83A39E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1D711800-DA38-47C7-BFDD-6EFFD4D90EAF}" type="presOf" srcId="{6382114D-3A1F-4EFC-92B2-57566791A304}" destId="{4D31B9B8-31CD-4769-B431-A3AEAF5D9C32}" srcOrd="1" destOrd="0" presId="urn:microsoft.com/office/officeart/2005/8/layout/chart3"/>
    <dgm:cxn modelId="{2835BA23-E527-4100-8096-A650B8F8799E}" type="presOf" srcId="{6382114D-3A1F-4EFC-92B2-57566791A304}" destId="{01AB31EA-FC6D-49D8-B465-8EA0DD6483C5}" srcOrd="0" destOrd="0" presId="urn:microsoft.com/office/officeart/2005/8/layout/chart3"/>
    <dgm:cxn modelId="{90A43C38-2F76-4E2A-AB32-33F9ACF0462E}" type="presOf" srcId="{928EC9ED-FC40-4377-BDFF-3A4AA7E0B0EC}" destId="{C89A7C9F-67FE-477B-AB05-3662968C8CD3}" srcOrd="1" destOrd="0" presId="urn:microsoft.com/office/officeart/2005/8/layout/chart3"/>
    <dgm:cxn modelId="{D996C543-65BA-4FE1-971E-7F96B519842A}" type="presOf" srcId="{7D0A8D56-A829-4492-AA53-6B72AB83A39E}" destId="{7FBE3BFC-FFF1-4301-9CED-E4F9F9CD10D1}" srcOrd="0" destOrd="0" presId="urn:microsoft.com/office/officeart/2005/8/layout/chart3"/>
    <dgm:cxn modelId="{07894F48-1BB1-4DDD-94D7-AECC85338F8A}" type="presOf" srcId="{F9073F52-AAA7-4767-8C99-DE44DC61B6E9}" destId="{6791168D-8853-419D-A310-266D8DACC511}" srcOrd="0" destOrd="0" presId="urn:microsoft.com/office/officeart/2005/8/layout/chart3"/>
    <dgm:cxn modelId="{C7452E83-421C-4FCD-B73F-79D96A017F5F}" srcId="{7D0A8D56-A829-4492-AA53-6B72AB83A39E}" destId="{6382114D-3A1F-4EFC-92B2-57566791A304}" srcOrd="1" destOrd="0" parTransId="{65757D83-90AE-4BF3-BD46-BAFA1D228647}" sibTransId="{AF8FD63E-C33A-42FB-94CD-8C1C761752C9}"/>
    <dgm:cxn modelId="{9D55E78A-A88E-4E8A-A09B-3F702F637C37}" srcId="{7D0A8D56-A829-4492-AA53-6B72AB83A39E}" destId="{928EC9ED-FC40-4377-BDFF-3A4AA7E0B0EC}" srcOrd="2" destOrd="0" parTransId="{737FE91E-702D-42F5-96C3-217976F346AF}" sibTransId="{A11D4E69-E4D1-420D-9557-5E4F25EDCBB5}"/>
    <dgm:cxn modelId="{2267D3BC-51CA-48EF-A99E-9DE255F4580A}" type="presOf" srcId="{928EC9ED-FC40-4377-BDFF-3A4AA7E0B0EC}" destId="{1506A9FF-73B1-4D34-A42D-CA490953DE33}" srcOrd="0" destOrd="0" presId="urn:microsoft.com/office/officeart/2005/8/layout/chart3"/>
    <dgm:cxn modelId="{0ACDC8BD-ECA1-4998-9405-643FEDD14C6E}" srcId="{7D0A8D56-A829-4492-AA53-6B72AB83A39E}" destId="{F9073F52-AAA7-4767-8C99-DE44DC61B6E9}" srcOrd="0" destOrd="0" parTransId="{3153AD9A-EEB9-4BFF-BDB1-3E0C606787AC}" sibTransId="{121F9B6D-1DDE-470C-931E-C4921913FDAC}"/>
    <dgm:cxn modelId="{105D03C5-5376-411A-886D-43689231E824}" type="presOf" srcId="{F9073F52-AAA7-4767-8C99-DE44DC61B6E9}" destId="{D63FD508-A767-4F4A-94BB-8D62AFDF8195}" srcOrd="1" destOrd="0" presId="urn:microsoft.com/office/officeart/2005/8/layout/chart3"/>
    <dgm:cxn modelId="{3710F4DD-02CB-4167-AEE1-E04C926B5B1E}" type="presParOf" srcId="{7FBE3BFC-FFF1-4301-9CED-E4F9F9CD10D1}" destId="{6791168D-8853-419D-A310-266D8DACC511}" srcOrd="0" destOrd="0" presId="urn:microsoft.com/office/officeart/2005/8/layout/chart3"/>
    <dgm:cxn modelId="{B75EC1C0-4304-470D-82F0-7EF94F774B64}" type="presParOf" srcId="{7FBE3BFC-FFF1-4301-9CED-E4F9F9CD10D1}" destId="{D63FD508-A767-4F4A-94BB-8D62AFDF8195}" srcOrd="1" destOrd="0" presId="urn:microsoft.com/office/officeart/2005/8/layout/chart3"/>
    <dgm:cxn modelId="{317BE1A9-7687-463B-B3E8-5D6CA445B3E1}" type="presParOf" srcId="{7FBE3BFC-FFF1-4301-9CED-E4F9F9CD10D1}" destId="{01AB31EA-FC6D-49D8-B465-8EA0DD6483C5}" srcOrd="2" destOrd="0" presId="urn:microsoft.com/office/officeart/2005/8/layout/chart3"/>
    <dgm:cxn modelId="{9181E001-E06B-4EA3-ACF9-D5FB348DDC2B}" type="presParOf" srcId="{7FBE3BFC-FFF1-4301-9CED-E4F9F9CD10D1}" destId="{4D31B9B8-31CD-4769-B431-A3AEAF5D9C32}" srcOrd="3" destOrd="0" presId="urn:microsoft.com/office/officeart/2005/8/layout/chart3"/>
    <dgm:cxn modelId="{7085A20A-68DC-4131-9844-C3C2594CE576}" type="presParOf" srcId="{7FBE3BFC-FFF1-4301-9CED-E4F9F9CD10D1}" destId="{1506A9FF-73B1-4D34-A42D-CA490953DE33}" srcOrd="4" destOrd="0" presId="urn:microsoft.com/office/officeart/2005/8/layout/chart3"/>
    <dgm:cxn modelId="{A63E6257-E37D-439E-8405-D6F228E94D61}" type="presParOf" srcId="{7FBE3BFC-FFF1-4301-9CED-E4F9F9CD10D1}" destId="{C89A7C9F-67FE-477B-AB05-3662968C8CD3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91168D-8853-419D-A310-266D8DACC511}">
      <dsp:nvSpPr>
        <dsp:cNvPr id="0" name=""/>
        <dsp:cNvSpPr/>
      </dsp:nvSpPr>
      <dsp:spPr>
        <a:xfrm>
          <a:off x="1770904" y="353041"/>
          <a:ext cx="4393402" cy="4393402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 err="1"/>
            <a:t>Suitable</a:t>
          </a:r>
          <a:r>
            <a:rPr lang="de-DE" sz="2400" kern="1200" dirty="0"/>
            <a:t> </a:t>
          </a:r>
          <a:r>
            <a:rPr lang="de-DE" sz="2400" kern="1200" dirty="0" err="1"/>
            <a:t>policy</a:t>
          </a:r>
          <a:r>
            <a:rPr lang="de-DE" sz="2400" kern="1200" dirty="0"/>
            <a:t> </a:t>
          </a:r>
          <a:r>
            <a:rPr lang="de-DE" sz="2400" kern="1200" dirty="0" err="1"/>
            <a:t>framework</a:t>
          </a:r>
          <a:endParaRPr lang="de-DE" sz="2400" kern="1200" dirty="0"/>
        </a:p>
      </dsp:txBody>
      <dsp:txXfrm>
        <a:off x="4159556" y="1163728"/>
        <a:ext cx="1490618" cy="1464467"/>
      </dsp:txXfrm>
    </dsp:sp>
    <dsp:sp modelId="{01AB31EA-FC6D-49D8-B465-8EA0DD6483C5}">
      <dsp:nvSpPr>
        <dsp:cNvPr id="0" name=""/>
        <dsp:cNvSpPr/>
      </dsp:nvSpPr>
      <dsp:spPr>
        <a:xfrm>
          <a:off x="1544435" y="483797"/>
          <a:ext cx="4393402" cy="4393402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 err="1"/>
            <a:t>Availability</a:t>
          </a:r>
          <a:r>
            <a:rPr lang="de-DE" sz="2400" kern="1200" dirty="0"/>
            <a:t> </a:t>
          </a:r>
          <a:r>
            <a:rPr lang="de-DE" sz="2400" kern="1200" dirty="0" err="1"/>
            <a:t>of</a:t>
          </a:r>
          <a:r>
            <a:rPr lang="de-DE" sz="2400" kern="1200" dirty="0"/>
            <a:t> </a:t>
          </a:r>
          <a:r>
            <a:rPr lang="de-DE" sz="2400" kern="1200" dirty="0" err="1"/>
            <a:t>charging</a:t>
          </a:r>
          <a:r>
            <a:rPr lang="de-DE" sz="2400" kern="1200" dirty="0"/>
            <a:t> and </a:t>
          </a:r>
          <a:r>
            <a:rPr lang="de-DE" sz="2400" kern="1200" dirty="0" err="1"/>
            <a:t>refueling</a:t>
          </a:r>
          <a:r>
            <a:rPr lang="de-DE" sz="2400" kern="1200" dirty="0"/>
            <a:t> </a:t>
          </a:r>
          <a:r>
            <a:rPr lang="de-DE" sz="2400" kern="1200" dirty="0" err="1"/>
            <a:t>infrastructure</a:t>
          </a:r>
          <a:endParaRPr lang="de-DE" sz="2400" kern="1200" dirty="0"/>
        </a:p>
      </dsp:txBody>
      <dsp:txXfrm>
        <a:off x="2747390" y="3255825"/>
        <a:ext cx="1987491" cy="1359862"/>
      </dsp:txXfrm>
    </dsp:sp>
    <dsp:sp modelId="{1506A9FF-73B1-4D34-A42D-CA490953DE33}">
      <dsp:nvSpPr>
        <dsp:cNvPr id="0" name=""/>
        <dsp:cNvSpPr/>
      </dsp:nvSpPr>
      <dsp:spPr>
        <a:xfrm>
          <a:off x="1544435" y="483797"/>
          <a:ext cx="4393402" cy="4393402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Reliable and </a:t>
          </a:r>
          <a:r>
            <a:rPr lang="de-DE" sz="2400" kern="1200" dirty="0" err="1"/>
            <a:t>efficient</a:t>
          </a:r>
          <a:r>
            <a:rPr lang="de-DE" sz="2400" kern="1200" dirty="0"/>
            <a:t> </a:t>
          </a:r>
          <a:r>
            <a:rPr lang="de-DE" sz="2400" kern="1200" dirty="0" err="1"/>
            <a:t>trucks</a:t>
          </a:r>
          <a:endParaRPr lang="de-DE" sz="2400" kern="1200" dirty="0"/>
        </a:p>
      </dsp:txBody>
      <dsp:txXfrm>
        <a:off x="2015157" y="1346787"/>
        <a:ext cx="1490618" cy="14644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2C6C97-A3D9-4A76-B155-BB9A30C387A4}" type="datetimeFigureOut">
              <a:rPr lang="de-DE" smtClean="0"/>
              <a:t>28.06.23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9860A-34D8-4909-8D71-EBAA703D8E7D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4148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media.daimler.com/marsMediaSite/de/instance/ko/Atego-BlueTec-Hybrid-Hybrid-Lkw-beweisen-im-Praxiseinsatz-Alltagstauglichkeit-und-CO2-Kraftstoffeinsparpotenzial.xhtml?oid=9361912" TargetMode="External"/><Relationship Id="rId13" Type="http://schemas.openxmlformats.org/officeDocument/2006/relationships/hyperlink" Target="https://www.electrive.net/2018/12/06/ehighway-tests-bund-ordert-15-hybrid-lkw-bei-scania/" TargetMode="External"/><Relationship Id="rId3" Type="http://schemas.openxmlformats.org/officeDocument/2006/relationships/hyperlink" Target="https://www.alke.com/de-de/index.php" TargetMode="External"/><Relationship Id="rId7" Type="http://schemas.openxmlformats.org/officeDocument/2006/relationships/hyperlink" Target="https://www.mercedes-benz.de/vans/de/sprinter/panel-van" TargetMode="External"/><Relationship Id="rId12" Type="http://schemas.openxmlformats.org/officeDocument/2006/relationships/hyperlink" Target="https://www.mercedes-benz-trucks.com/de_DE/emobility/world/our-offer.html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blog.renault.de/neues-von-renault-brennstoffzelle-fuer-kangoo-ze-master-ze/" TargetMode="External"/><Relationship Id="rId11" Type="http://schemas.openxmlformats.org/officeDocument/2006/relationships/hyperlink" Target="https://www.man.eu/de/de/lkw/alle-modelle/der-man-etgm/etgm.html" TargetMode="External"/><Relationship Id="rId5" Type="http://schemas.openxmlformats.org/officeDocument/2006/relationships/hyperlink" Target="https://www.ford.de/service/ihre-mobilitaet/ask-ford/nutz-und-flottenfahrzeuge/nutzfahrzeuge-allgemein/ford-transit-custom-plug-in-hybrid-phev" TargetMode="External"/><Relationship Id="rId15" Type="http://schemas.openxmlformats.org/officeDocument/2006/relationships/hyperlink" Target="https://www.volvotrucks.de/de-de/trucks/trucks/volvo-fh/volvo-fh-electric.html" TargetMode="External"/><Relationship Id="rId10" Type="http://schemas.openxmlformats.org/officeDocument/2006/relationships/hyperlink" Target="https://www.electrive.net/2018/01/31/renault-trucks-bringt-2019-e-lkw-auf-den-markt/" TargetMode="External"/><Relationship Id="rId4" Type="http://schemas.openxmlformats.org/officeDocument/2006/relationships/hyperlink" Target="https://cleanmotion.se/revolt/" TargetMode="External"/><Relationship Id="rId9" Type="http://schemas.openxmlformats.org/officeDocument/2006/relationships/hyperlink" Target="https://www.quantron.net/q-mobility/q-truck/q-light/" TargetMode="External"/><Relationship Id="rId14" Type="http://schemas.openxmlformats.org/officeDocument/2006/relationships/hyperlink" Target="https://www1.hyundai.news/de/unternehmen/hyundai-liefert-erste-xcient-fuel-cell-brennstoffzellen-lkw-aus/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8433A-3D12-444A-8A1F-2969B3EF3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079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9860A-34D8-4909-8D71-EBAA703D8E7D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3207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9860A-34D8-4909-8D71-EBAA703D8E7D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6834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9860A-34D8-4909-8D71-EBAA703D8E7D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24595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200" dirty="0"/>
              <a:t>[2] </a:t>
            </a:r>
            <a:r>
              <a:rPr lang="de-DE" sz="1200" dirty="0">
                <a:hlinkClick r:id="rId3"/>
              </a:rPr>
              <a:t>https://www.alke.com/de-de/index.php</a:t>
            </a:r>
            <a:endParaRPr lang="de-DE" sz="1200" dirty="0"/>
          </a:p>
          <a:p>
            <a:pPr marL="0" indent="0">
              <a:buNone/>
            </a:pPr>
            <a:r>
              <a:rPr lang="de-DE" sz="1200" dirty="0"/>
              <a:t>[3] </a:t>
            </a:r>
            <a:r>
              <a:rPr lang="de-DE" sz="1200" dirty="0">
                <a:hlinkClick r:id="rId4"/>
              </a:rPr>
              <a:t>https://cleanmotion.se/revolt/</a:t>
            </a:r>
            <a:r>
              <a:rPr lang="de-DE" sz="1200" dirty="0"/>
              <a:t> </a:t>
            </a:r>
          </a:p>
          <a:p>
            <a:pPr marL="0" indent="0">
              <a:buNone/>
            </a:pPr>
            <a:r>
              <a:rPr lang="de-DE" sz="1200" dirty="0"/>
              <a:t>[4] </a:t>
            </a:r>
            <a:r>
              <a:rPr lang="de-DE" sz="1200" dirty="0">
                <a:hlinkClick r:id="rId5"/>
              </a:rPr>
              <a:t>https://www.ford.de/service/ihre-mobilitaet/ask-ford/nutz-und-flottenfahrzeuge/nutzfahrzeuge-allgemein/ford-transit-custom-plug-in-hybrid-phev</a:t>
            </a:r>
            <a:r>
              <a:rPr lang="de-DE" sz="1200" dirty="0"/>
              <a:t> </a:t>
            </a:r>
          </a:p>
          <a:p>
            <a:pPr marL="0" indent="0">
              <a:buNone/>
            </a:pPr>
            <a:r>
              <a:rPr lang="de-DE" sz="1200" dirty="0"/>
              <a:t>[5] </a:t>
            </a:r>
            <a:r>
              <a:rPr lang="de-DE" sz="1200" dirty="0">
                <a:hlinkClick r:id="rId6"/>
              </a:rPr>
              <a:t>https://blog.renault.de/neues-von-renault-brennstoffzelle-fuer-kangoo-ze-master-ze/</a:t>
            </a:r>
            <a:endParaRPr lang="de-DE" sz="1200" dirty="0"/>
          </a:p>
          <a:p>
            <a:pPr marL="0" indent="0">
              <a:buNone/>
            </a:pPr>
            <a:r>
              <a:rPr lang="de-DE" sz="1200" dirty="0"/>
              <a:t>[6] </a:t>
            </a:r>
            <a:r>
              <a:rPr lang="de-DE" sz="1200" dirty="0">
                <a:hlinkClick r:id="rId7"/>
              </a:rPr>
              <a:t>https://www.mercedes-benz.de/vans/de/sprinter/panel-van</a:t>
            </a:r>
            <a:r>
              <a:rPr lang="de-DE" sz="1200" dirty="0"/>
              <a:t> </a:t>
            </a:r>
          </a:p>
          <a:p>
            <a:pPr marL="0" indent="0">
              <a:buNone/>
            </a:pPr>
            <a:r>
              <a:rPr lang="de-DE" sz="1200" dirty="0"/>
              <a:t>[7] </a:t>
            </a:r>
            <a:r>
              <a:rPr lang="de-DE" sz="1200" dirty="0">
                <a:hlinkClick r:id="rId8"/>
              </a:rPr>
              <a:t>https://media.daimler.com/marsMediaSite/de/instance/ko/Atego-BlueTec-Hybrid-Hybrid-Lkw-beweisen-im-Praxiseinsatz-Alltagstauglichkeit-und-CO2-Kraftstoffeinsparpotenzial.xhtml?oid=9361912</a:t>
            </a:r>
            <a:r>
              <a:rPr lang="de-DE" sz="1200" dirty="0"/>
              <a:t> </a:t>
            </a:r>
          </a:p>
          <a:p>
            <a:pPr marL="0" indent="0">
              <a:buNone/>
            </a:pPr>
            <a:r>
              <a:rPr lang="de-DE" sz="1200" dirty="0"/>
              <a:t>[8] </a:t>
            </a:r>
            <a:r>
              <a:rPr lang="de-DE" sz="1200" dirty="0">
                <a:hlinkClick r:id="rId9"/>
              </a:rPr>
              <a:t>https://www.quantron.net/q-mobility/q-truck/q-light/</a:t>
            </a:r>
            <a:r>
              <a:rPr lang="de-DE" sz="1200" dirty="0"/>
              <a:t> </a:t>
            </a:r>
          </a:p>
          <a:p>
            <a:pPr marL="0" indent="0">
              <a:buNone/>
            </a:pPr>
            <a:r>
              <a:rPr lang="de-DE" sz="1200" dirty="0"/>
              <a:t>[9] </a:t>
            </a:r>
            <a:r>
              <a:rPr lang="de-DE" sz="1200" dirty="0">
                <a:hlinkClick r:id="rId10"/>
              </a:rPr>
              <a:t>https://www.electrive.net/2018/01/31/renault-trucks-bringt-2019-e-lkw-auf-den-markt/</a:t>
            </a:r>
            <a:r>
              <a:rPr lang="de-DE" sz="1200" dirty="0"/>
              <a:t> </a:t>
            </a:r>
          </a:p>
          <a:p>
            <a:pPr marL="0" indent="0">
              <a:buNone/>
            </a:pPr>
            <a:r>
              <a:rPr lang="de-DE" sz="1200" dirty="0"/>
              <a:t>[10] </a:t>
            </a:r>
            <a:r>
              <a:rPr lang="de-DE" sz="1200" dirty="0">
                <a:hlinkClick r:id="rId11"/>
              </a:rPr>
              <a:t>https://www.man.eu/de/de/lkw/alle-modelle/der-man-etgm/etgm.html</a:t>
            </a:r>
            <a:endParaRPr lang="de-DE" sz="1200" dirty="0"/>
          </a:p>
          <a:p>
            <a:pPr marL="0" indent="0">
              <a:buNone/>
            </a:pPr>
            <a:r>
              <a:rPr lang="de-DE" sz="1200" dirty="0"/>
              <a:t>[11] </a:t>
            </a:r>
            <a:r>
              <a:rPr lang="de-DE" sz="1200" dirty="0">
                <a:hlinkClick r:id="rId12"/>
              </a:rPr>
              <a:t>https://www.mercedes-benz-trucks.com/de_DE/emobility/world/our-offer.html</a:t>
            </a:r>
            <a:r>
              <a:rPr lang="de-DE" sz="1200" dirty="0"/>
              <a:t> </a:t>
            </a:r>
          </a:p>
          <a:p>
            <a:pPr marL="0" indent="0">
              <a:buNone/>
            </a:pPr>
            <a:r>
              <a:rPr lang="de-DE" sz="1200" dirty="0"/>
              <a:t>[12] </a:t>
            </a:r>
            <a:r>
              <a:rPr lang="de-DE" sz="1200" dirty="0">
                <a:hlinkClick r:id="rId13"/>
              </a:rPr>
              <a:t>https://www.electrive.net/2018/12/06/ehighway-tests-bund-ordert-15-hybrid-lkw-bei-scania/</a:t>
            </a:r>
            <a:r>
              <a:rPr lang="de-DE" sz="1200" dirty="0"/>
              <a:t> </a:t>
            </a:r>
          </a:p>
          <a:p>
            <a:pPr marL="0" indent="0">
              <a:buNone/>
            </a:pPr>
            <a:r>
              <a:rPr lang="de-DE" sz="1200" dirty="0"/>
              <a:t>[13] </a:t>
            </a:r>
            <a:r>
              <a:rPr lang="de-DE" sz="1200" dirty="0">
                <a:hlinkClick r:id="rId14"/>
              </a:rPr>
              <a:t>https://www1.hyundai.news/de/unternehmen/hyundai-liefert-erste-xcient-fuel-cell-brennstoffzellen-lkw-aus/</a:t>
            </a:r>
            <a:r>
              <a:rPr lang="de-DE" sz="1200" dirty="0"/>
              <a:t> </a:t>
            </a:r>
          </a:p>
          <a:p>
            <a:pPr marL="0" indent="0">
              <a:buNone/>
            </a:pPr>
            <a:r>
              <a:rPr lang="de-DE" sz="1200" dirty="0"/>
              <a:t>[14] </a:t>
            </a:r>
            <a:r>
              <a:rPr lang="de-DE" sz="1200" dirty="0">
                <a:hlinkClick r:id="rId15"/>
              </a:rPr>
              <a:t>https://www.volvotrucks.de/de-de/trucks/trucks/volvo-fh/volvo-fh-electric.html</a:t>
            </a:r>
            <a:r>
              <a:rPr lang="de-DE" sz="1200" dirty="0"/>
              <a:t>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9860A-34D8-4909-8D71-EBAA703D8E7D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55453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9860A-34D8-4909-8D71-EBAA703D8E7D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3342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9860A-34D8-4909-8D71-EBAA703D8E7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80428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9860A-34D8-4909-8D71-EBAA703D8E7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8170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9860A-34D8-4909-8D71-EBAA703D8E7D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71947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9860A-34D8-4909-8D71-EBAA703D8E7D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6386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9860A-34D8-4909-8D71-EBAA703D8E7D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3922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9860A-34D8-4909-8D71-EBAA703D8E7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03981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9860A-34D8-4909-8D71-EBAA703D8E7D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25679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9860A-34D8-4909-8D71-EBAA703D8E7D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40859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9860A-34D8-4909-8D71-EBAA703D8E7D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90557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9860A-34D8-4909-8D71-EBAA703D8E7D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22531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9860A-34D8-4909-8D71-EBAA703D8E7D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0194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9860A-34D8-4909-8D71-EBAA703D8E7D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4149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9860A-34D8-4909-8D71-EBAA703D8E7D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15708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endParaRPr lang="de-DE" sz="120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8433A-3D12-444A-8A1F-2969B3EF3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0822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28433A-3D12-444A-8A1F-2969B3EF3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4908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5838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9860A-34D8-4909-8D71-EBAA703D8E7D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23980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lang="de-DE" sz="1200" dirty="0">
                <a:sym typeface="Wingdings" panose="05000000000000000000" pitchFamily="2" charset="2"/>
              </a:rPr>
              <a:t>Auf </a:t>
            </a:r>
            <a:r>
              <a:rPr lang="de-DE" sz="1200" dirty="0" err="1">
                <a:sym typeface="Wingdings" panose="05000000000000000000" pitchFamily="2" charset="2"/>
              </a:rPr>
              <a:t>Buga</a:t>
            </a:r>
            <a:r>
              <a:rPr lang="de-DE" sz="1200" dirty="0">
                <a:sym typeface="Wingdings" panose="05000000000000000000" pitchFamily="2" charset="2"/>
              </a:rPr>
              <a:t> sind 2 </a:t>
            </a:r>
            <a:r>
              <a:rPr lang="de-DE" sz="1200" dirty="0" err="1">
                <a:sym typeface="Wingdings" panose="05000000000000000000" pitchFamily="2" charset="2"/>
              </a:rPr>
              <a:t>Driveboards</a:t>
            </a:r>
            <a:r>
              <a:rPr lang="de-DE" sz="1200" dirty="0">
                <a:sym typeface="Wingdings" panose="05000000000000000000" pitchFamily="2" charset="2"/>
              </a:rPr>
              <a:t>: „U-Shift I“ + „U-Shift IV“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lang="de-DE" sz="1200" dirty="0">
                <a:solidFill>
                  <a:srgbClr val="000000"/>
                </a:solidFill>
                <a:sym typeface="Wingdings" panose="05000000000000000000" pitchFamily="2" charset="2"/>
              </a:rPr>
              <a:t>Auf </a:t>
            </a:r>
            <a:r>
              <a:rPr lang="de-DE" sz="1200" dirty="0" err="1">
                <a:solidFill>
                  <a:srgbClr val="000000"/>
                </a:solidFill>
                <a:sym typeface="Wingdings" panose="05000000000000000000" pitchFamily="2" charset="2"/>
              </a:rPr>
              <a:t>Buga</a:t>
            </a:r>
            <a:r>
              <a:rPr lang="de-DE" sz="1200" dirty="0">
                <a:solidFill>
                  <a:srgbClr val="000000"/>
                </a:solidFill>
                <a:sym typeface="Wingdings" panose="05000000000000000000" pitchFamily="2" charset="2"/>
              </a:rPr>
              <a:t> sind zwei Kapseln: Kapsel „U-Shift I“ + „U-Shift IV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lang="de-DE" sz="1200" dirty="0">
                <a:solidFill>
                  <a:srgbClr val="000000"/>
                </a:solidFill>
                <a:sym typeface="Wingdings" panose="05000000000000000000" pitchFamily="2" charset="2"/>
              </a:rPr>
              <a:t>Auf </a:t>
            </a:r>
            <a:r>
              <a:rPr lang="de-DE" sz="1200" dirty="0" err="1">
                <a:solidFill>
                  <a:srgbClr val="000000"/>
                </a:solidFill>
                <a:sym typeface="Wingdings" panose="05000000000000000000" pitchFamily="2" charset="2"/>
              </a:rPr>
              <a:t>Buga</a:t>
            </a:r>
            <a:r>
              <a:rPr lang="de-DE" sz="1200" dirty="0">
                <a:solidFill>
                  <a:srgbClr val="000000"/>
                </a:solidFill>
                <a:sym typeface="Wingdings" panose="05000000000000000000" pitchFamily="2" charset="2"/>
              </a:rPr>
              <a:t> ist eine „Multi-Use-Plattform“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33867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28433A-3D12-444A-8A1F-2969B3EF30AF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94566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9860A-34D8-4909-8D71-EBAA703D8E7D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08348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9860A-34D8-4909-8D71-EBAA703D8E7D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1971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9860A-34D8-4909-8D71-EBAA703D8E7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1689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9860A-34D8-4909-8D71-EBAA703D8E7D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2547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9860A-34D8-4909-8D71-EBAA703D8E7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87502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9860A-34D8-4909-8D71-EBAA703D8E7D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2081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9860A-34D8-4909-8D71-EBAA703D8E7D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9692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Energy efficiency is key measure to climate neutrality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9860A-34D8-4909-8D71-EBAA703D8E7D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583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E292B943-63E8-4E1E-B31E-5FE386090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 userDrawn="1"/>
        </p:nvSpPr>
        <p:spPr>
          <a:xfrm>
            <a:off x="0" y="0"/>
            <a:ext cx="695325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3809454"/>
            <a:ext cx="9697665" cy="1141439"/>
          </a:xfr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txBody>
          <a:bodyPr lIns="288000" tIns="144000" rIns="432000" bIns="144000" anchor="ctr">
            <a:normAutofit/>
          </a:bodyPr>
          <a:lstStyle>
            <a:lvl1pPr marL="71755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323750"/>
            <a:ext cx="9541821" cy="3221856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5B16576-B954-4493-9E58-E9C5386E81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E58F85F-E39F-6DF2-648B-F85C48FB19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E76295D-E20E-919F-946F-82E3A703EF7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25600" y="6544800"/>
            <a:ext cx="4114800" cy="257774"/>
          </a:xfrm>
        </p:spPr>
        <p:txBody>
          <a:bodyPr/>
          <a:lstStyle/>
          <a:p>
            <a:r>
              <a:rPr lang="de-DE" dirty="0"/>
              <a:t>DLR | Özcan Deniz | 28.06.2023</a:t>
            </a:r>
          </a:p>
        </p:txBody>
      </p:sp>
    </p:spTree>
    <p:extLst>
      <p:ext uri="{BB962C8B-B14F-4D97-AF65-F5344CB8AC3E}">
        <p14:creationId xmlns:p14="http://schemas.microsoft.com/office/powerpoint/2010/main" val="1865912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blau Mu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‹N°›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10" name="Tabellenplatzhalter 7">
            <a:extLst>
              <a:ext uri="{FF2B5EF4-FFF2-40B4-BE49-F238E27FC236}">
                <a16:creationId xmlns:a16="http://schemas.microsoft.com/office/drawing/2014/main" id="{1C20BEF9-F6A4-4E18-813E-7C7A4A89EFB4}"/>
              </a:ext>
            </a:extLst>
          </p:cNvPr>
          <p:cNvGraphicFramePr>
            <a:graphicFrameLocks/>
          </p:cNvGraphicFramePr>
          <p:nvPr userDrawn="1"/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  <a:alpha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DC1FF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DFA15C25-778F-45D2-A70E-06F46D1BF03A}"/>
              </a:ext>
            </a:extLst>
          </p:cNvPr>
          <p:cNvSpPr txBox="1"/>
          <p:nvPr userDrawn="1"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Mustertabelle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9CAA27B-59B5-D915-6398-75A94668C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U-Shift Workshop Kommunen | FK, VF | Brost, Münster | 15.06.2023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7045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3B56E86-EFEB-4205-AA4A-9F3E82413F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 userDrawn="1"/>
        </p:nvSpPr>
        <p:spPr>
          <a:xfrm>
            <a:off x="0" y="0"/>
            <a:ext cx="695325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3803209"/>
            <a:ext cx="9697665" cy="1141438"/>
          </a:xfrm>
          <a:solidFill>
            <a:schemeClr val="accent4">
              <a:lumMod val="50000"/>
              <a:alpha val="80000"/>
            </a:schemeClr>
          </a:solidFill>
        </p:spPr>
        <p:txBody>
          <a:bodyPr lIns="288000" tIns="144000" rIns="432000" bIns="144000" anchor="ctr">
            <a:normAutofit/>
          </a:bodyPr>
          <a:lstStyle>
            <a:lvl1pPr marL="717550" indent="0" algn="l">
              <a:lnSpc>
                <a:spcPct val="100000"/>
              </a:lnSpc>
              <a:spcBef>
                <a:spcPts val="1000"/>
              </a:spcBef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333374"/>
            <a:ext cx="9541821" cy="3205985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4066C5-F371-4079-BEC5-D83B78D0CF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C05F074-4978-BB63-F797-D5FCF99615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25600" y="6544800"/>
            <a:ext cx="4114800" cy="257774"/>
          </a:xfrm>
        </p:spPr>
        <p:txBody>
          <a:bodyPr/>
          <a:lstStyle/>
          <a:p>
            <a:r>
              <a:rPr lang="de-DE"/>
              <a:t>U-Shift Workshop Kommunen | FK, VF | Brost, Münster | 15.06.2023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09CECA-60EA-35F9-5F27-CF64A7C897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5673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titel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>
            <a:extLst>
              <a:ext uri="{FF2B5EF4-FFF2-40B4-BE49-F238E27FC236}">
                <a16:creationId xmlns:a16="http://schemas.microsoft.com/office/drawing/2014/main" id="{AF35D6C1-0699-3B81-DD6A-0016F7A8D7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‹N°›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chemeClr val="accent4">
              <a:lumMod val="50000"/>
              <a:alpha val="80000"/>
            </a:scheme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5FBA6571-CE1B-47EB-8C1E-D5A1391EAE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432C7237-52B1-CB5D-D118-2836DC556EC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U-Shift Workshop Kommunen | FK, VF | Brost, Münster | 15.06.2023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74111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1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‹N°›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8896D9-06D8-F605-C9DB-A9519477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U-Shift Workshop Kommunen | FK, VF | Brost, Münster | 15.06.2023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77588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‹N°›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6263446-0FBB-7B9F-7376-C85F4725E6D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U-Shift Workshop Kommunen | FK, VF | Brost, Münster | 15.06.2023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2346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3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‹N°›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FBB571AC-F556-C50A-DAD2-4638503AA73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43C99AA0-30B9-CB68-5447-173C21DF9AC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4066055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E5E99BBD-0EE1-272A-B9CD-BB38CD6536A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487788"/>
            <a:ext cx="5156200" cy="5036837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4160246-4126-D54D-D8F2-4EA41312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U-Shift Workshop Kommunen | FK, VF | Brost, Münster | 15.06.2023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6047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4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‹N°›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B0949BCE-540C-4310-9432-ECBCD4F9E8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4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C8D3D5-3F24-32BA-B9E4-6239FD09AAD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U-Shift Workshop Kommunen | FK, VF | Brost, Münster | 15.06.2023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4177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5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‹N°›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981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463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4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5" name="Textplatzhalter 20">
            <a:extLst>
              <a:ext uri="{FF2B5EF4-FFF2-40B4-BE49-F238E27FC236}">
                <a16:creationId xmlns:a16="http://schemas.microsoft.com/office/drawing/2014/main" id="{A1BCFDDC-E704-4456-842B-CA12D08661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4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B38C3D2-DF70-153A-B8DF-4CECDC072803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U-Shift Workshop Kommunen | FK, VF | Brost, Münster | 15.06.2023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5034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6 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‹N°›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E8896D9-06D8-F605-C9DB-A9519477D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U-Shift Workshop Kommunen | FK, VF | Brost, Münster | 15.06.2023</a:t>
            </a:r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6FFF96C-003A-2C95-0C20-6A5ECF67A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00" y="1628775"/>
            <a:ext cx="5400000" cy="489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82C0F5C3-8222-0817-ECCA-D675DF1CE7E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628625"/>
            <a:ext cx="5156200" cy="48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</p:spTree>
    <p:extLst>
      <p:ext uri="{BB962C8B-B14F-4D97-AF65-F5344CB8AC3E}">
        <p14:creationId xmlns:p14="http://schemas.microsoft.com/office/powerpoint/2010/main" val="1320919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grü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‹N°›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57BDB932-A261-4963-8CCA-D819AAB058C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51EFB8F-681F-B958-6016-DE1F84F28F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U-Shift Workshop Kommunen | FK, VF | Brost, Münster | 15.06.2023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9897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titel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2F87A75-3F72-6661-3C8C-5F55ECF6EF1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‹N°›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chemeClr val="accent1">
              <a:lumMod val="50000"/>
              <a:alpha val="80000"/>
            </a:scheme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53246B2-203D-4635-9023-C83C1FB1E1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2C564B2-3B65-9088-DFD7-AB7EDE92BA4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DLR | Özcan Deniz | 28.06.2023</a:t>
            </a:r>
          </a:p>
        </p:txBody>
      </p:sp>
    </p:spTree>
    <p:extLst>
      <p:ext uri="{BB962C8B-B14F-4D97-AF65-F5344CB8AC3E}">
        <p14:creationId xmlns:p14="http://schemas.microsoft.com/office/powerpoint/2010/main" val="18535656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grün Mu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‹N°›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10" name="Tabellenplatzhalter 7">
            <a:extLst>
              <a:ext uri="{FF2B5EF4-FFF2-40B4-BE49-F238E27FC236}">
                <a16:creationId xmlns:a16="http://schemas.microsoft.com/office/drawing/2014/main" id="{0D3ABB45-EB62-4087-B3EF-39BEE25E7081}"/>
              </a:ext>
            </a:extLst>
          </p:cNvPr>
          <p:cNvGraphicFramePr>
            <a:graphicFrameLocks/>
          </p:cNvGraphicFramePr>
          <p:nvPr userDrawn="1"/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3D336417-AA09-48C9-BDF2-558668A9C82D}"/>
              </a:ext>
            </a:extLst>
          </p:cNvPr>
          <p:cNvSpPr txBox="1"/>
          <p:nvPr userDrawn="1"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Mustertabelle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407347F-35E4-52BE-8323-099180448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U-Shift Workshop Kommunen | FK, VF | Brost, Münster | 15.06.2023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91060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A1DD6DF-B176-485D-B01F-0D026F51E4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5CF0C306-39D7-4EAE-89DF-69763743BA67}"/>
              </a:ext>
            </a:extLst>
          </p:cNvPr>
          <p:cNvSpPr/>
          <p:nvPr userDrawn="1"/>
        </p:nvSpPr>
        <p:spPr>
          <a:xfrm>
            <a:off x="0" y="0"/>
            <a:ext cx="695326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E5C513F-BDE5-4EEA-A208-17CFB8B9C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3803208"/>
            <a:ext cx="9697665" cy="1141439"/>
          </a:xfrm>
          <a:solidFill>
            <a:srgbClr val="BE9600">
              <a:alpha val="80000"/>
            </a:srgbClr>
          </a:solidFill>
        </p:spPr>
        <p:txBody>
          <a:bodyPr lIns="288000" tIns="144000" rIns="432000" bIns="144000" anchor="ctr">
            <a:normAutofit/>
          </a:bodyPr>
          <a:lstStyle>
            <a:lvl1pPr marL="71755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52A8061A-9228-4DB0-8D9D-1B65E6A7D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333374"/>
            <a:ext cx="9541821" cy="3205985"/>
          </a:xfrm>
        </p:spPr>
        <p:txBody>
          <a:bodyPr lIns="216000" tIns="0" rIns="0" bIns="108000" anchor="b">
            <a:noAutofit/>
          </a:bodyPr>
          <a:lstStyle>
            <a:lvl1pPr>
              <a:defRPr sz="4800" b="1" cap="all" baseline="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379A18D-BDEC-4A1A-B4E8-0BBF0FB0AB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2991" y="5268397"/>
            <a:ext cx="1532709" cy="1265853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338560D-8EC4-B53A-7006-5B5A972DC7D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425600" y="6544945"/>
            <a:ext cx="4114800" cy="257774"/>
          </a:xfrm>
        </p:spPr>
        <p:txBody>
          <a:bodyPr/>
          <a:lstStyle/>
          <a:p>
            <a:r>
              <a:rPr lang="de-DE"/>
              <a:t>U-Shift Workshop Kommunen | FK, VF | Brost, Münster | 15.06.2023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602EDA2-8AA2-0466-B051-008CD77640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22548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titel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2">
            <a:extLst>
              <a:ext uri="{FF2B5EF4-FFF2-40B4-BE49-F238E27FC236}">
                <a16:creationId xmlns:a16="http://schemas.microsoft.com/office/drawing/2014/main" id="{A29A4717-2733-B1CC-C548-EE7EB957DA2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87338" y="0"/>
            <a:ext cx="11904662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CCAB873-861B-47E3-BAE9-07181DA521FB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04937E-4444-4817-AF16-D7E7EA0FEA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‹N°›</a:t>
            </a:fld>
            <a:endParaRPr lang="de-DE"/>
          </a:p>
        </p:txBody>
      </p:sp>
      <p:sp>
        <p:nvSpPr>
          <p:cNvPr id="13" name="Titel 12">
            <a:extLst>
              <a:ext uri="{FF2B5EF4-FFF2-40B4-BE49-F238E27FC236}">
                <a16:creationId xmlns:a16="http://schemas.microsoft.com/office/drawing/2014/main" id="{A0C9CC46-BAE5-4171-9813-A78515AF72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7999" y="5101588"/>
            <a:ext cx="10693822" cy="1141438"/>
          </a:xfrm>
          <a:solidFill>
            <a:srgbClr val="BE9600">
              <a:alpha val="80000"/>
            </a:srgbClr>
          </a:solidFill>
        </p:spPr>
        <p:txBody>
          <a:bodyPr lIns="396000" tIns="0" rIns="72000" bIns="0" anchor="ctr">
            <a:normAutofit/>
          </a:bodyPr>
          <a:lstStyle>
            <a:lvl1pPr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E24BD797-BDE4-4F8B-BD63-88445F3046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C9E1831-352F-2D39-ACE5-21BCE2855BB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U-Shift Workshop Kommunen | FK, VF | Brost, Münster | 15.06.2023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079337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1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‹N°›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EBC151-FC60-E584-26BE-7134EAB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U-Shift Workshop Kommunen | FK, VF | Brost, Münster | 15.06.2023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2928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‹N°›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107BD53-6A79-8877-2BE1-B0C49A39BD9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U-Shift Workshop Kommunen | FK, VF | Brost, Münster | 15.06.2023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3318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3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4" y="2095625"/>
            <a:ext cx="5400675" cy="1850733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‹N°›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68187CB7-2C33-1C03-52A8-8996E6753E49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756228A2-CAF9-B1A1-1C97-DA91AB6BED6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4066055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CA1CEBC5-E31D-F865-99F9-F5B2C3A4B1C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487788"/>
            <a:ext cx="5156200" cy="5036837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B1A145E-844F-C173-0E1A-4D5807A9AB0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U-Shift Workshop Kommunen | FK, VF | Brost, Münster | 15.06.2023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59468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4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‹N°›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59E7F815-FED3-4D8F-9D9B-35CCAF3B26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rgbClr val="BE9600"/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093030-8FCB-CEE5-FAC4-DF786DEBF90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U-Shift Workshop Kommunen | FK, VF | Brost, Münster | 15.06.2023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3628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5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‹N°›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981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463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2">
              <a:lumMod val="75000"/>
            </a:schemeClr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5" name="Textplatzhalter 20">
            <a:extLst>
              <a:ext uri="{FF2B5EF4-FFF2-40B4-BE49-F238E27FC236}">
                <a16:creationId xmlns:a16="http://schemas.microsoft.com/office/drawing/2014/main" id="{9D0FAF78-2A5F-4E8E-B1EE-D7C4255495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rgbClr val="BE9600"/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C09EDA4-178A-19BE-891D-96E3D2B19D2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U-Shift Workshop Kommunen | FK, VF | Brost, Münster | 15.06.2023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6134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6 gel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‹N°›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4EBC151-FC60-E584-26BE-7134EAB8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U-Shift Workshop Kommunen | FK, VF | Brost, Münster | 15.06.2023</a:t>
            </a:r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705F4847-2276-AAFB-108E-DBA5E7360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00" y="1628775"/>
            <a:ext cx="5400000" cy="489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4">
            <a:extLst>
              <a:ext uri="{FF2B5EF4-FFF2-40B4-BE49-F238E27FC236}">
                <a16:creationId xmlns:a16="http://schemas.microsoft.com/office/drawing/2014/main" id="{7BE329DB-A001-C66F-6040-0E345285523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628625"/>
            <a:ext cx="5156200" cy="48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</p:spTree>
    <p:extLst>
      <p:ext uri="{BB962C8B-B14F-4D97-AF65-F5344CB8AC3E}">
        <p14:creationId xmlns:p14="http://schemas.microsoft.com/office/powerpoint/2010/main" val="3939448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gel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‹N°›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5" name="Tabellenplatzhalter 4">
            <a:extLst>
              <a:ext uri="{FF2B5EF4-FFF2-40B4-BE49-F238E27FC236}">
                <a16:creationId xmlns:a16="http://schemas.microsoft.com/office/drawing/2014/main" id="{FA8D24D7-34CD-4ED1-8141-89BC9C1FC26A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60E2FA4-B336-450E-D6C0-FA99C883B41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U-Shift Workshop Kommunen | FK, VF | Brost, Münster | 15.06.2023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7704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1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7200"/>
            <a:ext cx="10801349" cy="4895850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‹N°›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191817E-6423-D72F-7A29-7C696C78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DLR | Özcan Deniz | 28.06.2023</a:t>
            </a:r>
          </a:p>
        </p:txBody>
      </p:sp>
    </p:spTree>
    <p:extLst>
      <p:ext uri="{BB962C8B-B14F-4D97-AF65-F5344CB8AC3E}">
        <p14:creationId xmlns:p14="http://schemas.microsoft.com/office/powerpoint/2010/main" val="18421665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gelb Mus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‹N°›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graphicFrame>
        <p:nvGraphicFramePr>
          <p:cNvPr id="7" name="Tabellenplatzhalter 7">
            <a:extLst>
              <a:ext uri="{FF2B5EF4-FFF2-40B4-BE49-F238E27FC236}">
                <a16:creationId xmlns:a16="http://schemas.microsoft.com/office/drawing/2014/main" id="{215C28A5-80CD-4F42-9C77-C690E11449E6}"/>
              </a:ext>
            </a:extLst>
          </p:cNvPr>
          <p:cNvGraphicFramePr>
            <a:graphicFrameLocks/>
          </p:cNvGraphicFramePr>
          <p:nvPr userDrawn="1"/>
        </p:nvGraphicFramePr>
        <p:xfrm>
          <a:off x="695325" y="1628775"/>
          <a:ext cx="10801350" cy="29419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160270">
                  <a:extLst>
                    <a:ext uri="{9D8B030D-6E8A-4147-A177-3AD203B41FA5}">
                      <a16:colId xmlns:a16="http://schemas.microsoft.com/office/drawing/2014/main" val="3414773314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43605508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3205677931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51638767"/>
                    </a:ext>
                  </a:extLst>
                </a:gridCol>
                <a:gridCol w="2160270">
                  <a:extLst>
                    <a:ext uri="{9D8B030D-6E8A-4147-A177-3AD203B41FA5}">
                      <a16:colId xmlns:a16="http://schemas.microsoft.com/office/drawing/2014/main" val="411794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Titel 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0165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5.1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6140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5.2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801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5.3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492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5.4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alpha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4470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1.5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2.5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3.5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4.5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Inhalt 5.5</a:t>
                      </a:r>
                    </a:p>
                  </a:txBody>
                  <a:tcPr marL="108000" marR="108000" marT="108000" marB="108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931053"/>
                  </a:ext>
                </a:extLst>
              </a:tr>
            </a:tbl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598141AE-B519-4BF8-86A2-54973B0ADDE5}"/>
              </a:ext>
            </a:extLst>
          </p:cNvPr>
          <p:cNvSpPr txBox="1"/>
          <p:nvPr userDrawn="1"/>
        </p:nvSpPr>
        <p:spPr>
          <a:xfrm>
            <a:off x="695325" y="333375"/>
            <a:ext cx="10056092" cy="98528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de-DE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Mustertabelle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D75B4983-3911-6B34-D420-98DD812B0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U-Shift Workshop Kommunen | FK, VF | Brost, Münster | 15.06.2023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934173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2">
            <a:extLst>
              <a:ext uri="{FF2B5EF4-FFF2-40B4-BE49-F238E27FC236}">
                <a16:creationId xmlns:a16="http://schemas.microsoft.com/office/drawing/2014/main" id="{C2226DF2-778A-4612-9F78-6765D18406C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12192001" cy="6858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solidFill>
                  <a:srgbClr val="D9117E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de-DE" dirty="0"/>
              <a:t>Platzhaltermotiv ersetzen</a:t>
            </a:r>
          </a:p>
        </p:txBody>
      </p:sp>
      <p:sp>
        <p:nvSpPr>
          <p:cNvPr id="5" name="Textplatzhalter 9">
            <a:extLst>
              <a:ext uri="{FF2B5EF4-FFF2-40B4-BE49-F238E27FC236}">
                <a16:creationId xmlns:a16="http://schemas.microsoft.com/office/drawing/2014/main" id="{87F97911-DA70-4C70-822A-1814FBD79C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83600" y="302400"/>
            <a:ext cx="943200" cy="781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>
              <a:defRPr sz="1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7EBD16-097C-4A05-9018-8E3005584E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342399"/>
            <a:ext cx="288000" cy="1440000"/>
          </a:xfrm>
          <a:prstGeom prst="rect">
            <a:avLst/>
          </a:prstGeom>
        </p:spPr>
        <p:txBody>
          <a:bodyPr vert="horz" wrap="none" lIns="36000" tIns="90000" rIns="36000" bIns="90000" rtlCol="0" anchor="b">
            <a:normAutofit/>
          </a:bodyPr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0ADABB7-F9A6-4A4D-9415-296AC5E687F8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D7813AC-780E-0FEE-8DD2-961C8464CAC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DE"/>
              <a:t>U-Shift Workshop Kommunen | FK, VF | Brost, Münster | 15.06.2023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31417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U-Shift Workshop Kommunen | FK, VF | Brost, Münster | 15.06.2023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DLR.de  •  Folie </a:t>
            </a:r>
            <a:fld id="{A5AC3FBE-A647-41C9-A8C3-4435ED4FC895}" type="slidenum">
              <a:rPr lang="de-DE" smtClean="0"/>
              <a:pPr>
                <a:defRPr/>
              </a:pPr>
              <a:t>‹N°›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2"/>
          </p:nvPr>
        </p:nvSpPr>
        <p:spPr>
          <a:xfrm>
            <a:off x="485873" y="1590832"/>
            <a:ext cx="11218279" cy="433699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94658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22-01 - Inhaltvariante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11225" y="908050"/>
            <a:ext cx="6877050" cy="1128514"/>
          </a:xfrm>
        </p:spPr>
        <p:txBody>
          <a:bodyPr anchor="t" anchorCtr="0">
            <a:noAutofit/>
          </a:bodyPr>
          <a:lstStyle>
            <a:lvl1pPr algn="l">
              <a:lnSpc>
                <a:spcPts val="2225"/>
              </a:lnSpc>
              <a:defRPr sz="2250"/>
            </a:lvl1pPr>
          </a:lstStyle>
          <a:p>
            <a:r>
              <a:rPr lang="de-DE" dirty="0"/>
              <a:t>Auf dieser freien Seite kannst du die Headline innerhalb des Satzspiegels positionieren. </a:t>
            </a:r>
            <a:br>
              <a:rPr lang="de-DE" dirty="0"/>
            </a:br>
            <a:r>
              <a:rPr lang="de-DE" dirty="0"/>
              <a:t>Der </a:t>
            </a:r>
            <a:r>
              <a:rPr lang="de-DE" dirty="0" err="1"/>
              <a:t>Textsatz</a:t>
            </a:r>
            <a:r>
              <a:rPr lang="de-DE" dirty="0"/>
              <a:t> kann linksbündig, rechtsbündig oder mittenzentriert sein.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9B11B0E-9B3A-454E-87A6-BD2DC5F66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9FAA2-E73C-4D6E-870A-780944E3BB4A}" type="slidenum">
              <a:rPr lang="de-DE" smtClean="0"/>
              <a:pPr/>
              <a:t>‹N°›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3C394EC-61D5-4B95-B3FA-0F177E695CC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 b="0"/>
              <a:t>U-Shift Workshop Kommunen | FK, VF | Brost, Münster | 15.06.2023</a:t>
            </a:r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7063313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_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15414" y="716624"/>
            <a:ext cx="10369152" cy="792163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buNone/>
              <a:defRPr lang="de-DE" sz="4000" baseline="0" smtClean="0"/>
            </a:lvl1pPr>
            <a:lvl2pPr>
              <a:buNone/>
              <a:defRPr>
                <a:latin typeface="Times" pitchFamily="18" charset="0"/>
              </a:defRPr>
            </a:lvl2pPr>
            <a:lvl3pPr>
              <a:buNone/>
              <a:defRPr>
                <a:latin typeface="Times" pitchFamily="18" charset="0"/>
              </a:defRPr>
            </a:lvl3pPr>
            <a:lvl4pPr>
              <a:buNone/>
              <a:defRPr>
                <a:latin typeface="Times" pitchFamily="18" charset="0"/>
              </a:defRPr>
            </a:lvl4pPr>
            <a:lvl5pPr>
              <a:buNone/>
              <a:defRPr>
                <a:latin typeface="Times" pitchFamily="18" charset="0"/>
              </a:defRPr>
            </a:lvl5pPr>
          </a:lstStyle>
          <a:p>
            <a:pPr lvl="0"/>
            <a:r>
              <a:rPr lang="de-DE" dirty="0"/>
              <a:t>Hier steht eine Headline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16443" y="1508787"/>
            <a:ext cx="10368124" cy="4416490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buFont typeface="Arial" pitchFamily="34" charset="0"/>
              <a:buChar char="•"/>
              <a:defRPr lang="de-DE" sz="1866" baseline="0" smtClean="0">
                <a:solidFill>
                  <a:schemeClr val="tx1"/>
                </a:solidFill>
              </a:defRPr>
            </a:lvl1pPr>
            <a:lvl2pPr>
              <a:buFont typeface="Arial" pitchFamily="34" charset="0"/>
              <a:buChar char="•"/>
              <a:defRPr sz="2133">
                <a:latin typeface="Times" pitchFamily="18" charset="0"/>
              </a:defRPr>
            </a:lvl2pPr>
            <a:lvl3pPr>
              <a:buFont typeface="Arial" pitchFamily="34" charset="0"/>
              <a:buChar char="•"/>
              <a:defRPr sz="1866">
                <a:latin typeface="Times" pitchFamily="18" charset="0"/>
              </a:defRPr>
            </a:lvl3pPr>
            <a:lvl4pPr>
              <a:buFont typeface="Arial" pitchFamily="34" charset="0"/>
              <a:buChar char="•"/>
              <a:defRPr sz="1600">
                <a:latin typeface="Times" pitchFamily="18" charset="0"/>
              </a:defRPr>
            </a:lvl4pPr>
            <a:lvl5pPr>
              <a:buFont typeface="Arial" pitchFamily="34" charset="0"/>
              <a:buChar char="•"/>
              <a:defRPr sz="1600">
                <a:latin typeface="Times" pitchFamily="18" charset="0"/>
              </a:defRPr>
            </a:lvl5pPr>
          </a:lstStyle>
          <a:p>
            <a:pPr lvl="0"/>
            <a:r>
              <a:rPr lang="de-DE" dirty="0"/>
              <a:t>Ich bin Blindtext. Von Geburt an.</a:t>
            </a:r>
          </a:p>
          <a:p>
            <a:pPr lvl="0"/>
            <a:r>
              <a:rPr lang="de-DE" dirty="0"/>
              <a:t>Es hat lange gedauert, bis ich endlich begriffen habe.</a:t>
            </a:r>
          </a:p>
          <a:p>
            <a:pPr lvl="0"/>
            <a:r>
              <a:rPr lang="de-DE" dirty="0"/>
              <a:t>Man wirkt hier und dort aus dem Zusammenhang gerissen.</a:t>
            </a:r>
          </a:p>
          <a:p>
            <a:pPr lvl="0"/>
            <a:r>
              <a:rPr lang="de-DE" dirty="0"/>
              <a:t>Ich weiß, dass ich nie eine Chance haben werde, im Stern zu</a:t>
            </a:r>
          </a:p>
          <a:p>
            <a:pPr lvl="0"/>
            <a:r>
              <a:rPr lang="de-DE" dirty="0"/>
              <a:t>erscheinen. Aber bin ich darum weniger wichtig?</a:t>
            </a:r>
          </a:p>
          <a:p>
            <a:pPr lvl="0"/>
            <a:r>
              <a:rPr lang="de-DE" dirty="0"/>
              <a:t>Und sollten Sie mich jetzt tatsächlich zu Ende lesen, dann</a:t>
            </a:r>
          </a:p>
          <a:p>
            <a:pPr lvl="0"/>
            <a:r>
              <a:rPr lang="de-DE" dirty="0"/>
              <a:t>habe ich etwas geschafft, was den meisten Texten nicht gelingt.</a:t>
            </a:r>
          </a:p>
          <a:p>
            <a:pPr lvl="0"/>
            <a:r>
              <a:rPr lang="de-DE" dirty="0"/>
              <a:t>Oft wird man gar nicht erst gelesen.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815414" y="214297"/>
            <a:ext cx="10369152" cy="334384"/>
          </a:xfrm>
          <a:prstGeom prst="rect">
            <a:avLst/>
          </a:prstGeom>
        </p:spPr>
        <p:txBody>
          <a:bodyPr lIns="91434" tIns="45717" rIns="91434" bIns="45717"/>
          <a:lstStyle>
            <a:lvl1pPr algn="l">
              <a:buNone/>
              <a:defRPr sz="1334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U-Shift: Stadtverkehr der Zukunft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4B005CC-DBAF-4F5D-A7F2-D6C2164FFF3D}" type="slidenum">
              <a:rPr lang="de-DE" smtClean="0"/>
              <a:pPr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26065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U-Shift Workshop Kommunen | FK, VF | Brost, Münster | 15.06.2023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DLR.de  •  Folie </a:t>
            </a:r>
            <a:fld id="{A5AC3FBE-A647-41C9-A8C3-4435ED4FC895}" type="slidenum">
              <a:rPr lang="de-DE" smtClean="0"/>
              <a:pPr>
                <a:defRPr/>
              </a:pPr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76704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5" descr="Folie_1-01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2477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78170" y="1572836"/>
            <a:ext cx="10861971" cy="741428"/>
          </a:xfrm>
        </p:spPr>
        <p:txBody>
          <a:bodyPr/>
          <a:lstStyle>
            <a:lvl1pPr>
              <a:tabLst>
                <a:tab pos="2037738" algn="l"/>
              </a:tabLst>
              <a:defRPr b="1"/>
            </a:lvl1pPr>
          </a:lstStyle>
          <a:p>
            <a:pPr lvl="0"/>
            <a:r>
              <a:rPr lang="de-DE" noProof="0"/>
              <a:t>Mastertitelformat bearbeiten</a:t>
            </a:r>
            <a:endParaRPr lang="de-DE" noProof="0" dirty="0"/>
          </a:p>
        </p:txBody>
      </p:sp>
      <p:sp>
        <p:nvSpPr>
          <p:cNvPr id="16" name="Rectangle 3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78170" y="2429438"/>
            <a:ext cx="10861971" cy="1151733"/>
          </a:xfrm>
        </p:spPr>
        <p:txBody>
          <a:bodyPr/>
          <a:lstStyle>
            <a:lvl1pPr marL="0" indent="0">
              <a:buFontTx/>
              <a:buNone/>
              <a:defRPr sz="2399" baseline="0">
                <a:solidFill>
                  <a:srgbClr val="686868"/>
                </a:solidFill>
              </a:defRPr>
            </a:lvl1pPr>
          </a:lstStyle>
          <a:p>
            <a:pPr lvl="0"/>
            <a:r>
              <a:rPr lang="de-DE" noProof="0" dirty="0"/>
              <a:t>Untertitel durch Klicken hinzufügen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U-Shift Workshop Kommunen | FK, VF | Brost, Münster | 15.06.2023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DLR.de  •  Folie </a:t>
            </a:r>
            <a:fld id="{A5AC3FBE-A647-41C9-A8C3-4435ED4FC895}" type="slidenum">
              <a:rPr lang="de-DE" smtClean="0"/>
              <a:pPr>
                <a:defRPr/>
              </a:pPr>
              <a:t>‹N°›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49099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_mi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7580504" y="1869827"/>
            <a:ext cx="3643200" cy="4055452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defRPr sz="2133"/>
            </a:lvl1pPr>
          </a:lstStyle>
          <a:p>
            <a:endParaRPr lang="de-DE" dirty="0"/>
          </a:p>
        </p:txBody>
      </p:sp>
      <p:sp>
        <p:nvSpPr>
          <p:cNvPr id="9" name="Textplatzhalt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815414" y="214296"/>
            <a:ext cx="10408289" cy="288032"/>
          </a:xfrm>
          <a:prstGeom prst="rect">
            <a:avLst/>
          </a:prstGeom>
        </p:spPr>
        <p:txBody>
          <a:bodyPr lIns="91434" tIns="45717" rIns="91434" bIns="45717"/>
          <a:lstStyle>
            <a:lvl1pPr algn="l">
              <a:buNone/>
              <a:defRPr sz="1333" b="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/>
              <a:t>TITEL DES VORTRAGES</a:t>
            </a:r>
          </a:p>
        </p:txBody>
      </p:sp>
      <p:sp>
        <p:nvSpPr>
          <p:cNvPr id="11" name="Textplatzhalter 9"/>
          <p:cNvSpPr>
            <a:spLocks noGrp="1"/>
          </p:cNvSpPr>
          <p:nvPr>
            <p:ph type="body" sz="quarter" idx="10" hasCustomPrompt="1"/>
          </p:nvPr>
        </p:nvSpPr>
        <p:spPr>
          <a:xfrm>
            <a:off x="815414" y="716624"/>
            <a:ext cx="10408289" cy="792163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buNone/>
              <a:defRPr lang="de-DE" sz="4000" baseline="0" smtClean="0"/>
            </a:lvl1pPr>
            <a:lvl2pPr>
              <a:buNone/>
              <a:defRPr>
                <a:latin typeface="Times" pitchFamily="18" charset="0"/>
              </a:defRPr>
            </a:lvl2pPr>
            <a:lvl3pPr>
              <a:buNone/>
              <a:defRPr>
                <a:latin typeface="Times" pitchFamily="18" charset="0"/>
              </a:defRPr>
            </a:lvl3pPr>
            <a:lvl4pPr>
              <a:buNone/>
              <a:defRPr>
                <a:latin typeface="Times" pitchFamily="18" charset="0"/>
              </a:defRPr>
            </a:lvl4pPr>
            <a:lvl5pPr>
              <a:buNone/>
              <a:defRPr>
                <a:latin typeface="Times" pitchFamily="18" charset="0"/>
              </a:defRPr>
            </a:lvl5pPr>
          </a:lstStyle>
          <a:p>
            <a:pPr lvl="0"/>
            <a:r>
              <a:rPr lang="de-DE" dirty="0"/>
              <a:t>Hier steht eine Headline</a:t>
            </a:r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16439" y="1508787"/>
            <a:ext cx="6527701" cy="4416491"/>
          </a:xfrm>
          <a:prstGeom prst="rect">
            <a:avLst/>
          </a:prstGeom>
        </p:spPr>
        <p:txBody>
          <a:bodyPr lIns="91434" tIns="45717" rIns="91434" bIns="45717"/>
          <a:lstStyle>
            <a:lvl1pPr>
              <a:buFont typeface="Arial" pitchFamily="34" charset="0"/>
              <a:buChar char="•"/>
              <a:defRPr lang="de-DE" sz="1867" baseline="0" smtClean="0">
                <a:solidFill>
                  <a:schemeClr val="tx1"/>
                </a:solidFill>
              </a:defRPr>
            </a:lvl1pPr>
            <a:lvl2pPr>
              <a:buFont typeface="Arial" pitchFamily="34" charset="0"/>
              <a:buChar char="•"/>
              <a:defRPr sz="2133">
                <a:latin typeface="Times" pitchFamily="18" charset="0"/>
              </a:defRPr>
            </a:lvl2pPr>
            <a:lvl3pPr>
              <a:buFont typeface="Arial" pitchFamily="34" charset="0"/>
              <a:buChar char="•"/>
              <a:defRPr sz="1867">
                <a:latin typeface="Times" pitchFamily="18" charset="0"/>
              </a:defRPr>
            </a:lvl3pPr>
            <a:lvl4pPr>
              <a:buFont typeface="Arial" pitchFamily="34" charset="0"/>
              <a:buChar char="•"/>
              <a:defRPr sz="1600">
                <a:latin typeface="Times" pitchFamily="18" charset="0"/>
              </a:defRPr>
            </a:lvl4pPr>
            <a:lvl5pPr>
              <a:buFont typeface="Arial" pitchFamily="34" charset="0"/>
              <a:buChar char="•"/>
              <a:defRPr sz="1600">
                <a:latin typeface="Times" pitchFamily="18" charset="0"/>
              </a:defRPr>
            </a:lvl5pPr>
          </a:lstStyle>
          <a:p>
            <a:pPr lvl="0"/>
            <a:r>
              <a:rPr lang="de-DE" dirty="0"/>
              <a:t>Ich bin Blindtext. Von Geburt an.</a:t>
            </a:r>
          </a:p>
          <a:p>
            <a:pPr lvl="0"/>
            <a:r>
              <a:rPr lang="de-DE" dirty="0"/>
              <a:t>Es hat lange gedauert, bis ich endlich begriffen habe.</a:t>
            </a:r>
          </a:p>
          <a:p>
            <a:pPr lvl="0"/>
            <a:r>
              <a:rPr lang="de-DE" dirty="0"/>
              <a:t>Man wirkt hier und dort aus dem Zusammenhang gerissen.</a:t>
            </a:r>
          </a:p>
          <a:p>
            <a:pPr lvl="0"/>
            <a:r>
              <a:rPr lang="de-DE" dirty="0"/>
              <a:t>Ich weiß, dass ich nie eine Chance haben werde, im Stern zu</a:t>
            </a:r>
          </a:p>
          <a:p>
            <a:pPr lvl="0"/>
            <a:r>
              <a:rPr lang="de-DE" dirty="0"/>
              <a:t>erscheinen. Aber bin ich darum weniger wichtig?</a:t>
            </a:r>
          </a:p>
          <a:p>
            <a:pPr lvl="0"/>
            <a:r>
              <a:rPr lang="de-DE" dirty="0"/>
              <a:t>Und sollten Sie mich jetzt tatsächlich zu Ende lesen, dann</a:t>
            </a:r>
          </a:p>
          <a:p>
            <a:pPr lvl="0"/>
            <a:r>
              <a:rPr lang="de-DE" dirty="0"/>
              <a:t>habe ich etwas geschafft, was den meisten Texten nicht gelingt.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4B005CC-DBAF-4F5D-A7F2-D6C2164FFF3D}" type="slidenum">
              <a:rPr lang="de-DE" smtClean="0"/>
              <a:pPr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64649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2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10801349" cy="442899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‹N°›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E99B02-7125-B0DB-A965-82CB442B297A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DLR | Özcan Deniz | 28.06.2023</a:t>
            </a:r>
          </a:p>
        </p:txBody>
      </p:sp>
    </p:spTree>
    <p:extLst>
      <p:ext uri="{BB962C8B-B14F-4D97-AF65-F5344CB8AC3E}">
        <p14:creationId xmlns:p14="http://schemas.microsoft.com/office/powerpoint/2010/main" val="1449438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3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95625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‹N°›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0" name="Textplatzhalter 23">
            <a:extLst>
              <a:ext uri="{FF2B5EF4-FFF2-40B4-BE49-F238E27FC236}">
                <a16:creationId xmlns:a16="http://schemas.microsoft.com/office/drawing/2014/main" id="{19A4112A-F23E-4E93-B0DE-E0650E1BFC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1A67A15-EB3D-B357-6153-033E99D3426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695325" y="4673892"/>
            <a:ext cx="5400675" cy="185073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23">
            <a:extLst>
              <a:ext uri="{FF2B5EF4-FFF2-40B4-BE49-F238E27FC236}">
                <a16:creationId xmlns:a16="http://schemas.microsoft.com/office/drawing/2014/main" id="{7951DB75-C581-BF8A-0FC7-DF33D2FBE04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5325" y="4066055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2C0EA8B-EF64-0432-2FB0-872635D2E4F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487788"/>
            <a:ext cx="5156200" cy="5036837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EBECCF2-24E5-51A8-E7D9-E053B81C2C01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DLR | Özcan Deniz | 28.06.2023</a:t>
            </a:r>
          </a:p>
        </p:txBody>
      </p:sp>
    </p:spTree>
    <p:extLst>
      <p:ext uri="{BB962C8B-B14F-4D97-AF65-F5344CB8AC3E}">
        <p14:creationId xmlns:p14="http://schemas.microsoft.com/office/powerpoint/2010/main" val="397835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4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8775"/>
            <a:ext cx="10801349" cy="337900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‹N°›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783FE90B-8144-4EE7-83DD-1BF890852B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1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3E07709-F5D6-04F5-13BA-175ED85264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U-Shift Workshop Kommunen | FK, VF | Brost, Münster | 15.06.2023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5491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5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4">
            <a:extLst>
              <a:ext uri="{FF2B5EF4-FFF2-40B4-BE49-F238E27FC236}">
                <a16:creationId xmlns:a16="http://schemas.microsoft.com/office/drawing/2014/main" id="{1B6BF6A4-FC91-4167-8F07-41431B226865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C7D4156-B9EE-48B3-B002-FF1BD1B4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3375"/>
            <a:ext cx="10054800" cy="986400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B605818-BCB5-4851-918D-4380EE7BB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BAA6193-522B-4DE7-B07C-2474178A85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‹N°›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35C822F-CC3C-4AC6-8713-E8BC4920D334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014636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8A8ACBD-7378-4E9B-B8F5-8AA7E85F464C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354981" y="2095626"/>
            <a:ext cx="3482038" cy="823912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Bildplatzhalter 15">
            <a:extLst>
              <a:ext uri="{FF2B5EF4-FFF2-40B4-BE49-F238E27FC236}">
                <a16:creationId xmlns:a16="http://schemas.microsoft.com/office/drawing/2014/main" id="{213B05B4-8F80-42F2-99E5-82EFE1078C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7" name="Bildplatzhalter 15">
            <a:extLst>
              <a:ext uri="{FF2B5EF4-FFF2-40B4-BE49-F238E27FC236}">
                <a16:creationId xmlns:a16="http://schemas.microsoft.com/office/drawing/2014/main" id="{0DDDB17B-0986-46FF-939D-242CCFD35E6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54981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18" name="Bildplatzhalter 15">
            <a:extLst>
              <a:ext uri="{FF2B5EF4-FFF2-40B4-BE49-F238E27FC236}">
                <a16:creationId xmlns:a16="http://schemas.microsoft.com/office/drawing/2014/main" id="{D46DB007-86EC-4631-9973-7E69665C066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14637" y="3041584"/>
            <a:ext cx="3482038" cy="19154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B1415D85-ECEE-44AA-B226-4998B44E25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7999" y="5245768"/>
            <a:ext cx="11208676" cy="1278857"/>
          </a:xfrm>
          <a:solidFill>
            <a:schemeClr val="accent1">
              <a:lumMod val="50000"/>
            </a:schemeClr>
          </a:solidFill>
        </p:spPr>
        <p:txBody>
          <a:bodyPr tIns="144000"/>
          <a:lstStyle>
            <a:lvl1pPr marL="539750" indent="-231775" defTabSz="539750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marL="539750" indent="-231775" defTabSz="53975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2pPr>
            <a:lvl3pPr marL="539750" indent="-231775" defTabSz="539750"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bg1"/>
                </a:solidFill>
              </a:defRPr>
            </a:lvl3pPr>
            <a:lvl4pPr marL="539750" indent="-231775" defTabSz="539750">
              <a:defRPr/>
            </a:lvl4pPr>
            <a:lvl5pPr marL="539750" indent="-231775" defTabSz="539750"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C2C85D4D-1A11-4D5D-986E-8754B4B26D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5" y="1487788"/>
            <a:ext cx="3482038" cy="439824"/>
          </a:xfrm>
          <a:solidFill>
            <a:schemeClr val="accent1"/>
          </a:solidFill>
        </p:spPr>
        <p:txBody>
          <a:bodyPr wrap="square" anchor="ctr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Mastertextformat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4570C8F3-09F4-4F6C-BDF3-B1F82DC969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E424654-2778-EA1B-0192-6D8875E11710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/>
              <a:t>U-Shift Workshop Kommunen | FK, VF | Brost, Münster | 15.06.2023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2285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6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0DB6F92-3F9C-4AAE-8E91-FA9B6A8B9CD6}"/>
              </a:ext>
            </a:extLst>
          </p:cNvPr>
          <p:cNvSpPr/>
          <p:nvPr userDrawn="1"/>
        </p:nvSpPr>
        <p:spPr>
          <a:xfrm>
            <a:off x="-1" y="0"/>
            <a:ext cx="288000" cy="6858000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D6C63F-3884-45FC-8DE4-73068BFE1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E243AE-4939-4DED-AAB6-88EFB5F7C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800" y="1628775"/>
            <a:ext cx="5400000" cy="48960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042934-6DB9-4975-858F-6A2DF94E1A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‹N°›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0B65C82-54AD-42F3-A4B0-D8BBEFD38A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3"/>
          </a:xfrm>
          <a:prstGeom prst="rect">
            <a:avLst/>
          </a:prstGeo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191817E-6423-D72F-7A29-7C696C78E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U-Shift Workshop Kommunen | FK, VF | Brost, Münster | 15.06.2023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4E12AEFA-037C-13A6-D9D9-349DFD23D7F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340475" y="1628625"/>
            <a:ext cx="5156200" cy="48960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>
            <a:lvl1pPr>
              <a:defRPr>
                <a:solidFill>
                  <a:srgbClr val="D9117E"/>
                </a:solidFill>
              </a:defRPr>
            </a:lvl1pPr>
          </a:lstStyle>
          <a:p>
            <a:r>
              <a:rPr lang="de-DE" dirty="0"/>
              <a:t>Platzhaltermotiv ersetzen</a:t>
            </a:r>
          </a:p>
        </p:txBody>
      </p:sp>
    </p:spTree>
    <p:extLst>
      <p:ext uri="{BB962C8B-B14F-4D97-AF65-F5344CB8AC3E}">
        <p14:creationId xmlns:p14="http://schemas.microsoft.com/office/powerpoint/2010/main" val="725028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 bla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81FCDC8-3081-4340-AF3B-5B61880598E5}"/>
              </a:ext>
            </a:extLst>
          </p:cNvPr>
          <p:cNvSpPr/>
          <p:nvPr userDrawn="1"/>
        </p:nvSpPr>
        <p:spPr>
          <a:xfrm>
            <a:off x="-1" y="-2406"/>
            <a:ext cx="12192001" cy="686040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9C186D-B875-45B9-9C0A-1830A52B4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57C04B8-FAE9-4576-9D50-12084ACA0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‹N°›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948ECD-4444-4227-81E3-3211A0E717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821" y="301132"/>
            <a:ext cx="943879" cy="779542"/>
          </a:xfrm>
          <a:prstGeom prst="rect">
            <a:avLst/>
          </a:prstGeom>
        </p:spPr>
      </p:pic>
      <p:sp>
        <p:nvSpPr>
          <p:cNvPr id="11" name="Tabellenplatzhalter 4">
            <a:extLst>
              <a:ext uri="{FF2B5EF4-FFF2-40B4-BE49-F238E27FC236}">
                <a16:creationId xmlns:a16="http://schemas.microsoft.com/office/drawing/2014/main" id="{E454AC21-5CA9-4DCD-9E64-33EE941B0352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695325" y="1628776"/>
            <a:ext cx="10801350" cy="4895850"/>
          </a:xfrm>
        </p:spPr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7AA41E4-A17D-03A8-9521-4B67C9D8428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U-Shift Workshop Kommunen | FK, VF | Brost, Münster | 15.06.2023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2523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CA21C0A-576F-4448-A405-945F7FEA5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CDA8A30-87AB-49C6-AE8C-F7B24CECF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628775"/>
            <a:ext cx="10801349" cy="4895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096809-C3E5-439C-AF0A-E75CD81D7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5342399"/>
            <a:ext cx="288000" cy="1440000"/>
          </a:xfrm>
          <a:prstGeom prst="rect">
            <a:avLst/>
          </a:prstGeom>
        </p:spPr>
        <p:txBody>
          <a:bodyPr vert="horz" wrap="none" lIns="36000" tIns="90000" rIns="36000" bIns="90000" rtlCol="0" anchor="b">
            <a:normAutofit/>
          </a:bodyPr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0ADABB7-F9A6-4A4D-9415-296AC5E687F8}" type="slidenum">
              <a:rPr lang="de-DE" smtClean="0"/>
              <a:pPr/>
              <a:t>‹N°›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8822AB-459F-739F-855B-F69C7435C1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95325" y="6544945"/>
            <a:ext cx="4114800" cy="2577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DLR | Özcan Deniz | 28.06.2023</a:t>
            </a:r>
          </a:p>
        </p:txBody>
      </p:sp>
    </p:spTree>
    <p:extLst>
      <p:ext uri="{BB962C8B-B14F-4D97-AF65-F5344CB8AC3E}">
        <p14:creationId xmlns:p14="http://schemas.microsoft.com/office/powerpoint/2010/main" val="2936327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>
          <p15:clr>
            <a:srgbClr val="F26B43"/>
          </p15:clr>
        </p15:guide>
        <p15:guide id="2" orient="horz" pos="210">
          <p15:clr>
            <a:srgbClr val="F26B43"/>
          </p15:clr>
        </p15:guide>
        <p15:guide id="3" pos="7242">
          <p15:clr>
            <a:srgbClr val="F26B43"/>
          </p15:clr>
        </p15:guide>
        <p15:guide id="4" orient="horz" pos="1026">
          <p15:clr>
            <a:srgbClr val="F26B43"/>
          </p15:clr>
        </p15:guide>
        <p15:guide id="5" orient="horz" pos="4110">
          <p15:clr>
            <a:srgbClr val="F26B43"/>
          </p15:clr>
        </p15:guide>
        <p15:guide id="6" orient="horz" pos="93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jpe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lib.dlr.de/187389/1/EVS35-340138.pd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microsoft.com/office/2007/relationships/hdphoto" Target="../media/hdphoto1.wdp"/><Relationship Id="rId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dlr.de/de/aktuelles/nachrichten/2022/02/20220401_daten-und-fakten-gueterverkehr" TargetMode="Externa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hyperlink" Target="https://www.umweltbundesamt.de/themen/verkehr/klimaschutz-im-verkehr#roll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bmdv.bund.de/SharedDocs/DE/Anlage/K/prognose-berichtgleitende-langfrist-verkehrsprognose.pdf?__blob=publicationFile#:~:text=Die%20beiden%20Pilotprognosen%20der%20Gleitenden,parallel%20zur%20Verkehrsprognose%202040%20erarbeitet.&amp;text=2023%20abgeschlossen%20werden.&amp;text=aufzubauen.&amp;text=Verkehrsprognose%202040%20wurden%20im%20August%202022%20durch%20das%20BMDV%20freigegeben.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1AA03A4A-FF3C-46DA-9AA7-9489606AA4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3809454"/>
            <a:ext cx="9697665" cy="1315205"/>
          </a:xfrm>
        </p:spPr>
        <p:txBody>
          <a:bodyPr>
            <a:normAutofit fontScale="92500" lnSpcReduction="10000"/>
          </a:bodyPr>
          <a:lstStyle/>
          <a:p>
            <a:r>
              <a:rPr lang="fr-FR" sz="1200" b="0" dirty="0"/>
              <a:t>La décarbonation des mobilités vue du cœur de l’industrie automobile allemande - Mission d’étude en Allemagne</a:t>
            </a:r>
          </a:p>
          <a:p>
            <a:r>
              <a:rPr lang="fr-FR" sz="1200" b="0" dirty="0"/>
              <a:t> </a:t>
            </a:r>
            <a:endParaRPr lang="de-DE" sz="1200" b="0" dirty="0"/>
          </a:p>
          <a:p>
            <a:r>
              <a:rPr lang="de-DE" sz="1200" b="0" dirty="0"/>
              <a:t>Özcan Deniz (German Aerospace Center, Institute </a:t>
            </a:r>
            <a:r>
              <a:rPr lang="de-DE" sz="1200" b="0" dirty="0" err="1"/>
              <a:t>of</a:t>
            </a:r>
            <a:r>
              <a:rPr lang="de-DE" sz="1200" b="0" dirty="0"/>
              <a:t> Vehicle </a:t>
            </a:r>
            <a:r>
              <a:rPr lang="de-DE" sz="1200" b="0" dirty="0" err="1"/>
              <a:t>Concepts</a:t>
            </a:r>
            <a:r>
              <a:rPr lang="de-DE" sz="1200" b="0" dirty="0"/>
              <a:t>)</a:t>
            </a:r>
          </a:p>
          <a:p>
            <a:r>
              <a:rPr lang="de-DE" sz="1200" b="0" dirty="0"/>
              <a:t>Fraunhofer IAO Stuttgart, 28.06.2023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07DBA57-3752-430E-B30A-C895D1145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323750"/>
            <a:ext cx="10189748" cy="3221856"/>
          </a:xfrm>
        </p:spPr>
        <p:txBody>
          <a:bodyPr/>
          <a:lstStyle/>
          <a:p>
            <a:r>
              <a:rPr lang="en-US" sz="4400" dirty="0"/>
              <a:t>Decarbonizing German Road Freight Transport: Challenges and Measures</a:t>
            </a:r>
            <a:endParaRPr lang="de-DE" sz="4400" b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D7604D-9795-CDF7-487A-34598766D17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25600" y="6544800"/>
            <a:ext cx="4873600" cy="257774"/>
          </a:xfrm>
        </p:spPr>
        <p:txBody>
          <a:bodyPr/>
          <a:lstStyle/>
          <a:p>
            <a:r>
              <a:rPr lang="de-DE" dirty="0"/>
              <a:t>DLR | Özcan Deniz | 28.06.2023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1E1CA57-3B35-464A-AB6D-1ECA5DC260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DABB7-F9A6-4A4D-9415-296AC5E687F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824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4C3CD1-99C2-49F9-94E3-140F18BB5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discourse</a:t>
            </a:r>
            <a:r>
              <a:rPr lang="de-DE" dirty="0"/>
              <a:t> in </a:t>
            </a:r>
            <a:r>
              <a:rPr lang="de-DE" dirty="0" err="1"/>
              <a:t>road</a:t>
            </a:r>
            <a:r>
              <a:rPr lang="de-DE" dirty="0"/>
              <a:t> freight </a:t>
            </a:r>
            <a:r>
              <a:rPr lang="de-DE" dirty="0" err="1"/>
              <a:t>transport</a:t>
            </a:r>
            <a:r>
              <a:rPr lang="de-DE" dirty="0"/>
              <a:t> in </a:t>
            </a:r>
            <a:r>
              <a:rPr lang="de-DE" dirty="0" err="1"/>
              <a:t>terms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climate</a:t>
            </a:r>
            <a:r>
              <a:rPr lang="de-DE" dirty="0"/>
              <a:t>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mitigation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FFC5B21-E9BF-4722-A98F-7163237EF6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442A46-6B1B-4306-9B69-42877A4EA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DLR | Özcan Deniz | 28.06.2023</a:t>
            </a:r>
            <a:endParaRPr lang="de-DE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C749B56C-811D-4ADF-9A75-C5F1B03719A4}"/>
              </a:ext>
            </a:extLst>
          </p:cNvPr>
          <p:cNvSpPr txBox="1">
            <a:spLocks/>
          </p:cNvSpPr>
          <p:nvPr/>
        </p:nvSpPr>
        <p:spPr>
          <a:xfrm>
            <a:off x="6990949" y="3429000"/>
            <a:ext cx="4754583" cy="309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48BD590-30DA-4245-B724-31234E113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0762" y="-2157246"/>
            <a:ext cx="5365518" cy="1075339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12A1D93-E01D-47EF-A399-67BAC1D4CB4F}"/>
              </a:ext>
            </a:extLst>
          </p:cNvPr>
          <p:cNvSpPr txBox="1"/>
          <p:nvPr/>
        </p:nvSpPr>
        <p:spPr>
          <a:xfrm>
            <a:off x="695325" y="1765800"/>
            <a:ext cx="6301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Results of a workshop survey with international participants:</a:t>
            </a:r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708E894-63CB-4C6D-80DF-AA06EC250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244" y="2668614"/>
            <a:ext cx="5878964" cy="319071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80982E3E-0A92-48DE-93F7-81F61382F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1934" y="2749902"/>
            <a:ext cx="5562340" cy="1972967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D3CBAA5E-E5CD-449B-BD17-3B5940C86095}"/>
              </a:ext>
            </a:extLst>
          </p:cNvPr>
          <p:cNvSpPr/>
          <p:nvPr/>
        </p:nvSpPr>
        <p:spPr>
          <a:xfrm>
            <a:off x="783244" y="2337778"/>
            <a:ext cx="1945441" cy="27880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Technological </a:t>
            </a:r>
            <a:r>
              <a:rPr lang="de-DE" sz="1400" dirty="0" err="1"/>
              <a:t>options</a:t>
            </a:r>
            <a:endParaRPr lang="de-DE" sz="1400" dirty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EE36F7F-A2EE-4291-B344-8E88770DBA18}"/>
              </a:ext>
            </a:extLst>
          </p:cNvPr>
          <p:cNvSpPr/>
          <p:nvPr/>
        </p:nvSpPr>
        <p:spPr>
          <a:xfrm>
            <a:off x="6511934" y="2351938"/>
            <a:ext cx="1080000" cy="252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err="1"/>
              <a:t>Challenges</a:t>
            </a:r>
            <a:endParaRPr lang="de-DE" sz="1400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0326981-216B-4F5F-87D6-28525F209CB3}"/>
              </a:ext>
            </a:extLst>
          </p:cNvPr>
          <p:cNvSpPr txBox="1"/>
          <p:nvPr/>
        </p:nvSpPr>
        <p:spPr>
          <a:xfrm>
            <a:off x="9252542" y="5946983"/>
            <a:ext cx="24929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i="1" dirty="0">
                <a:solidFill>
                  <a:schemeClr val="bg1">
                    <a:lumMod val="50000"/>
                  </a:schemeClr>
                </a:solidFill>
              </a:rPr>
              <a:t>Source: IEA HEV-TCP TASK 41 Final Report</a:t>
            </a:r>
          </a:p>
        </p:txBody>
      </p:sp>
    </p:spTree>
    <p:extLst>
      <p:ext uri="{BB962C8B-B14F-4D97-AF65-F5344CB8AC3E}">
        <p14:creationId xmlns:p14="http://schemas.microsoft.com/office/powerpoint/2010/main" val="4290477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F6BEF7-F3F7-4E24-8CCF-0A8875D4A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different </a:t>
            </a:r>
            <a:r>
              <a:rPr lang="de-DE" dirty="0" err="1"/>
              <a:t>powertrain</a:t>
            </a:r>
            <a:r>
              <a:rPr lang="de-DE" dirty="0"/>
              <a:t> </a:t>
            </a:r>
            <a:r>
              <a:rPr lang="de-DE" dirty="0" err="1"/>
              <a:t>options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heavy-</a:t>
            </a:r>
            <a:r>
              <a:rPr lang="de-DE" dirty="0" err="1"/>
              <a:t>duty</a:t>
            </a:r>
            <a:r>
              <a:rPr lang="de-DE" dirty="0"/>
              <a:t> </a:t>
            </a:r>
            <a:r>
              <a:rPr lang="de-DE" dirty="0" err="1"/>
              <a:t>trucks</a:t>
            </a:r>
            <a:r>
              <a:rPr lang="de-DE" dirty="0"/>
              <a:t> - Efficiency </a:t>
            </a:r>
            <a:r>
              <a:rPr lang="de-DE" dirty="0" err="1"/>
              <a:t>losses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D214DA-722E-4B4D-AC47-40832BB089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D63D55-9DFA-47A7-AF63-21391C46E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DLR | Özcan Deniz | 28.06.2023</a:t>
            </a:r>
            <a:endParaRPr lang="de-DE" dirty="0"/>
          </a:p>
        </p:txBody>
      </p:sp>
      <p:graphicFrame>
        <p:nvGraphicFramePr>
          <p:cNvPr id="19" name="Tabelle 18">
            <a:extLst>
              <a:ext uri="{FF2B5EF4-FFF2-40B4-BE49-F238E27FC236}">
                <a16:creationId xmlns:a16="http://schemas.microsoft.com/office/drawing/2014/main" id="{27DD625F-0E24-405D-9061-E993F30DB2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328742"/>
              </p:ext>
            </p:extLst>
          </p:nvPr>
        </p:nvGraphicFramePr>
        <p:xfrm>
          <a:off x="534308" y="2563622"/>
          <a:ext cx="11364685" cy="32912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72937">
                  <a:extLst>
                    <a:ext uri="{9D8B030D-6E8A-4147-A177-3AD203B41FA5}">
                      <a16:colId xmlns:a16="http://schemas.microsoft.com/office/drawing/2014/main" val="3523430968"/>
                    </a:ext>
                  </a:extLst>
                </a:gridCol>
                <a:gridCol w="2272937">
                  <a:extLst>
                    <a:ext uri="{9D8B030D-6E8A-4147-A177-3AD203B41FA5}">
                      <a16:colId xmlns:a16="http://schemas.microsoft.com/office/drawing/2014/main" val="2575864857"/>
                    </a:ext>
                  </a:extLst>
                </a:gridCol>
                <a:gridCol w="2272937">
                  <a:extLst>
                    <a:ext uri="{9D8B030D-6E8A-4147-A177-3AD203B41FA5}">
                      <a16:colId xmlns:a16="http://schemas.microsoft.com/office/drawing/2014/main" val="2819872081"/>
                    </a:ext>
                  </a:extLst>
                </a:gridCol>
                <a:gridCol w="2272937">
                  <a:extLst>
                    <a:ext uri="{9D8B030D-6E8A-4147-A177-3AD203B41FA5}">
                      <a16:colId xmlns:a16="http://schemas.microsoft.com/office/drawing/2014/main" val="1970882565"/>
                    </a:ext>
                  </a:extLst>
                </a:gridCol>
                <a:gridCol w="2272937">
                  <a:extLst>
                    <a:ext uri="{9D8B030D-6E8A-4147-A177-3AD203B41FA5}">
                      <a16:colId xmlns:a16="http://schemas.microsoft.com/office/drawing/2014/main" val="946460983"/>
                    </a:ext>
                  </a:extLst>
                </a:gridCol>
              </a:tblGrid>
              <a:tr h="608936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E-</a:t>
                      </a:r>
                      <a:r>
                        <a:rPr lang="de-DE" sz="1600" dirty="0" err="1"/>
                        <a:t>Fuels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with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combustion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engine</a:t>
                      </a:r>
                      <a:endParaRPr lang="de-DE" sz="1600" dirty="0"/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H2-combustion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Fuel </a:t>
                      </a:r>
                      <a:r>
                        <a:rPr lang="de-DE" sz="1600" dirty="0" err="1"/>
                        <a:t>Cell</a:t>
                      </a:r>
                      <a:r>
                        <a:rPr lang="de-DE" sz="1600" dirty="0"/>
                        <a:t> Electric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err="1"/>
                        <a:t>Battery</a:t>
                      </a:r>
                      <a:r>
                        <a:rPr lang="de-DE" sz="1600" dirty="0"/>
                        <a:t> Electric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4863405"/>
                  </a:ext>
                </a:extLst>
              </a:tr>
              <a:tr h="6089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Fuel </a:t>
                      </a:r>
                      <a:r>
                        <a:rPr lang="de-DE" sz="1600" dirty="0" err="1"/>
                        <a:t>production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efficiency</a:t>
                      </a:r>
                      <a:r>
                        <a:rPr lang="de-DE" sz="1600" dirty="0"/>
                        <a:t> (</a:t>
                      </a:r>
                      <a:r>
                        <a:rPr lang="de-DE" sz="1600" dirty="0" err="1"/>
                        <a:t>well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to</a:t>
                      </a:r>
                      <a:r>
                        <a:rPr lang="de-DE" sz="1600" dirty="0"/>
                        <a:t> tank)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42%</a:t>
                      </a:r>
                    </a:p>
                  </a:txBody>
                  <a:tcPr anchor="ctr"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52%</a:t>
                      </a:r>
                    </a:p>
                  </a:txBody>
                  <a:tcPr anchor="ctr"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52%</a:t>
                      </a:r>
                    </a:p>
                  </a:txBody>
                  <a:tcPr anchor="ctr"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95%</a:t>
                      </a:r>
                    </a:p>
                  </a:txBody>
                  <a:tcPr anchor="ctr"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92229966"/>
                  </a:ext>
                </a:extLst>
              </a:tr>
              <a:tr h="6089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err="1"/>
                        <a:t>vehicle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efficiency</a:t>
                      </a:r>
                      <a:r>
                        <a:rPr lang="de-DE" sz="1600" dirty="0"/>
                        <a:t> (tank </a:t>
                      </a:r>
                      <a:r>
                        <a:rPr lang="de-DE" sz="1600" dirty="0" err="1"/>
                        <a:t>to</a:t>
                      </a:r>
                      <a:r>
                        <a:rPr lang="de-DE" sz="1600" dirty="0"/>
                        <a:t> </a:t>
                      </a:r>
                      <a:r>
                        <a:rPr lang="de-DE" sz="1600" dirty="0" err="1"/>
                        <a:t>wheel</a:t>
                      </a:r>
                      <a:r>
                        <a:rPr lang="de-DE" sz="16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38%</a:t>
                      </a:r>
                    </a:p>
                    <a:p>
                      <a:pPr algn="ctr"/>
                      <a:endParaRPr lang="de-DE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52%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74%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3155944"/>
                  </a:ext>
                </a:extLst>
              </a:tr>
              <a:tr h="608936">
                <a:tc>
                  <a:txBody>
                    <a:bodyPr/>
                    <a:lstStyle/>
                    <a:p>
                      <a:r>
                        <a:rPr lang="de-DE" sz="1600" b="1" dirty="0"/>
                        <a:t>Overall </a:t>
                      </a:r>
                      <a:r>
                        <a:rPr lang="de-DE" sz="1600" b="1" dirty="0" err="1"/>
                        <a:t>efficiency</a:t>
                      </a:r>
                      <a:r>
                        <a:rPr lang="de-DE" sz="1600" b="1" dirty="0"/>
                        <a:t> </a:t>
                      </a:r>
                    </a:p>
                    <a:p>
                      <a:r>
                        <a:rPr lang="de-DE" sz="1600" b="1" dirty="0"/>
                        <a:t>(</a:t>
                      </a:r>
                      <a:r>
                        <a:rPr lang="de-DE" sz="1600" b="1" dirty="0" err="1"/>
                        <a:t>well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to</a:t>
                      </a:r>
                      <a:r>
                        <a:rPr lang="de-DE" sz="1600" b="1" dirty="0"/>
                        <a:t> </a:t>
                      </a:r>
                      <a:r>
                        <a:rPr lang="de-DE" sz="1600" b="1" dirty="0" err="1"/>
                        <a:t>wheel</a:t>
                      </a:r>
                      <a:r>
                        <a:rPr lang="de-DE" sz="1600" b="1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17%</a:t>
                      </a:r>
                    </a:p>
                  </a:txBody>
                  <a:tcPr anchor="ctr"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20%</a:t>
                      </a:r>
                    </a:p>
                  </a:txBody>
                  <a:tcPr anchor="ctr"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27%</a:t>
                      </a:r>
                    </a:p>
                  </a:txBody>
                  <a:tcPr anchor="ctr"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b="1" dirty="0"/>
                        <a:t>71%</a:t>
                      </a:r>
                    </a:p>
                  </a:txBody>
                  <a:tcPr anchor="ctr"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702985"/>
                  </a:ext>
                </a:extLst>
              </a:tr>
              <a:tr h="352542">
                <a:tc>
                  <a:txBody>
                    <a:bodyPr/>
                    <a:lstStyle/>
                    <a:p>
                      <a:endParaRPr lang="de-DE" sz="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de-DE" sz="1600" b="1" dirty="0"/>
                    </a:p>
                  </a:txBody>
                  <a:tcPr anchor="ctr"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600" b="1" dirty="0"/>
                    </a:p>
                  </a:txBody>
                  <a:tcPr anchor="ctr"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600" b="1" dirty="0"/>
                    </a:p>
                  </a:txBody>
                  <a:tcPr anchor="ctr"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600" b="1" dirty="0"/>
                    </a:p>
                  </a:txBody>
                  <a:tcPr anchor="ctr"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8702892"/>
                  </a:ext>
                </a:extLst>
              </a:tr>
              <a:tr h="352542">
                <a:tc>
                  <a:txBody>
                    <a:bodyPr/>
                    <a:lstStyle/>
                    <a:p>
                      <a:r>
                        <a:rPr lang="de-DE" sz="16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Operated</a:t>
                      </a:r>
                      <a:r>
                        <a:rPr lang="de-DE" sz="16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40t </a:t>
                      </a:r>
                      <a:r>
                        <a:rPr lang="de-DE" sz="16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trucks</a:t>
                      </a:r>
                      <a:endParaRPr lang="de-DE" sz="1600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  <a:p>
                      <a:r>
                        <a:rPr lang="de-DE" sz="11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(250 </a:t>
                      </a:r>
                      <a:r>
                        <a:rPr lang="de-DE" sz="11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days</a:t>
                      </a:r>
                      <a:r>
                        <a:rPr lang="de-DE" sz="11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de-DE" sz="1100" dirty="0" err="1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daily</a:t>
                      </a:r>
                      <a:r>
                        <a:rPr lang="de-DE" sz="11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 600km)</a:t>
                      </a:r>
                    </a:p>
                  </a:txBody>
                  <a:tcPr anchor="ctr"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11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13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18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46</a:t>
                      </a:r>
                    </a:p>
                  </a:txBody>
                  <a:tcPr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325099"/>
                  </a:ext>
                </a:extLst>
              </a:tr>
            </a:tbl>
          </a:graphicData>
        </a:graphic>
      </p:graphicFrame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17377FD0-87AE-4D2D-9BCB-DCA56616CDDF}"/>
              </a:ext>
            </a:extLst>
          </p:cNvPr>
          <p:cNvSpPr/>
          <p:nvPr/>
        </p:nvSpPr>
        <p:spPr>
          <a:xfrm>
            <a:off x="2868840" y="1593441"/>
            <a:ext cx="9025617" cy="47897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Renewable</a:t>
            </a:r>
            <a:r>
              <a:rPr lang="de-DE" dirty="0"/>
              <a:t> Energy (3 MW wind </a:t>
            </a:r>
            <a:r>
              <a:rPr lang="de-DE" dirty="0" err="1"/>
              <a:t>turbine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2.000 h/</a:t>
            </a:r>
            <a:r>
              <a:rPr lang="de-DE" dirty="0" err="1"/>
              <a:t>year</a:t>
            </a:r>
            <a:r>
              <a:rPr lang="de-DE" dirty="0"/>
              <a:t> = 6 Mio. kWh)</a:t>
            </a:r>
          </a:p>
        </p:txBody>
      </p:sp>
      <p:pic>
        <p:nvPicPr>
          <p:cNvPr id="1026" name="Picture 2" descr="Wind Turbine-symbol, öko-konzept Lizenzfrei Nutzbare SVG, Vektorgrafiken,  Clip Arts, Illustrationen. Image 68253636.">
            <a:extLst>
              <a:ext uri="{FF2B5EF4-FFF2-40B4-BE49-F238E27FC236}">
                <a16:creationId xmlns:a16="http://schemas.microsoft.com/office/drawing/2014/main" id="{B85E34A8-9A62-4A27-A11C-0440BB14A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874" y="1167797"/>
            <a:ext cx="1225096" cy="122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394ABDB8-0B37-4E7E-8F91-032A1B3795A1}"/>
              </a:ext>
            </a:extLst>
          </p:cNvPr>
          <p:cNvSpPr/>
          <p:nvPr/>
        </p:nvSpPr>
        <p:spPr>
          <a:xfrm rot="5400000">
            <a:off x="3808205" y="2167568"/>
            <a:ext cx="303400" cy="34153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55E6EA9F-E786-4DBF-8E0C-D444C05A6F02}"/>
              </a:ext>
            </a:extLst>
          </p:cNvPr>
          <p:cNvSpPr/>
          <p:nvPr/>
        </p:nvSpPr>
        <p:spPr>
          <a:xfrm rot="5400000">
            <a:off x="6066203" y="2167568"/>
            <a:ext cx="303400" cy="34153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Pfeil: nach rechts 11">
            <a:extLst>
              <a:ext uri="{FF2B5EF4-FFF2-40B4-BE49-F238E27FC236}">
                <a16:creationId xmlns:a16="http://schemas.microsoft.com/office/drawing/2014/main" id="{1EA7089C-1165-49CD-BE0C-2E382B07CCD1}"/>
              </a:ext>
            </a:extLst>
          </p:cNvPr>
          <p:cNvSpPr/>
          <p:nvPr/>
        </p:nvSpPr>
        <p:spPr>
          <a:xfrm rot="5400000">
            <a:off x="8324201" y="2167568"/>
            <a:ext cx="303400" cy="34153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feil: nach rechts 12">
            <a:extLst>
              <a:ext uri="{FF2B5EF4-FFF2-40B4-BE49-F238E27FC236}">
                <a16:creationId xmlns:a16="http://schemas.microsoft.com/office/drawing/2014/main" id="{81F90C39-B8D1-4AF7-9FEF-4A56B43D3574}"/>
              </a:ext>
            </a:extLst>
          </p:cNvPr>
          <p:cNvSpPr/>
          <p:nvPr/>
        </p:nvSpPr>
        <p:spPr>
          <a:xfrm rot="5400000">
            <a:off x="10582200" y="2167568"/>
            <a:ext cx="303400" cy="34153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7CE7758-5783-4454-95FA-5F00DFA118F3}"/>
              </a:ext>
            </a:extLst>
          </p:cNvPr>
          <p:cNvSpPr txBox="1"/>
          <p:nvPr/>
        </p:nvSpPr>
        <p:spPr>
          <a:xfrm>
            <a:off x="2771775" y="5909999"/>
            <a:ext cx="34820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i="1" dirty="0">
                <a:solidFill>
                  <a:schemeClr val="bg1">
                    <a:lumMod val="50000"/>
                  </a:schemeClr>
                </a:solidFill>
              </a:rPr>
              <a:t>Source: JEC Well-</a:t>
            </a:r>
            <a:r>
              <a:rPr lang="de-DE" sz="1050" i="1" dirty="0" err="1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de-DE" sz="1050" i="1" dirty="0">
                <a:solidFill>
                  <a:schemeClr val="bg1">
                    <a:lumMod val="50000"/>
                  </a:schemeClr>
                </a:solidFill>
              </a:rPr>
              <a:t>-Tank report v5 and DLR </a:t>
            </a:r>
            <a:r>
              <a:rPr lang="de-DE" sz="1050" i="1" dirty="0" err="1">
                <a:solidFill>
                  <a:schemeClr val="bg1">
                    <a:lumMod val="50000"/>
                  </a:schemeClr>
                </a:solidFill>
              </a:rPr>
              <a:t>analysis</a:t>
            </a:r>
            <a:r>
              <a:rPr lang="de-DE" sz="1050" i="1" dirty="0">
                <a:solidFill>
                  <a:schemeClr val="bg1">
                    <a:lumMod val="50000"/>
                  </a:schemeClr>
                </a:solidFill>
              </a:rPr>
              <a:t>  </a:t>
            </a:r>
          </a:p>
        </p:txBody>
      </p:sp>
      <p:sp>
        <p:nvSpPr>
          <p:cNvPr id="22" name="Pfeil: nach rechts 21">
            <a:extLst>
              <a:ext uri="{FF2B5EF4-FFF2-40B4-BE49-F238E27FC236}">
                <a16:creationId xmlns:a16="http://schemas.microsoft.com/office/drawing/2014/main" id="{EEEFED73-085B-42B8-87FF-D93A6DBC454E}"/>
              </a:ext>
            </a:extLst>
          </p:cNvPr>
          <p:cNvSpPr/>
          <p:nvPr/>
        </p:nvSpPr>
        <p:spPr>
          <a:xfrm rot="5400000">
            <a:off x="3802483" y="4975688"/>
            <a:ext cx="303400" cy="34153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Pfeil: nach rechts 22">
            <a:extLst>
              <a:ext uri="{FF2B5EF4-FFF2-40B4-BE49-F238E27FC236}">
                <a16:creationId xmlns:a16="http://schemas.microsoft.com/office/drawing/2014/main" id="{52F89E87-5595-48EA-887B-70D0CD9698E4}"/>
              </a:ext>
            </a:extLst>
          </p:cNvPr>
          <p:cNvSpPr/>
          <p:nvPr/>
        </p:nvSpPr>
        <p:spPr>
          <a:xfrm rot="5400000">
            <a:off x="6060481" y="4975688"/>
            <a:ext cx="303400" cy="34153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Pfeil: nach rechts 23">
            <a:extLst>
              <a:ext uri="{FF2B5EF4-FFF2-40B4-BE49-F238E27FC236}">
                <a16:creationId xmlns:a16="http://schemas.microsoft.com/office/drawing/2014/main" id="{57BC5064-6108-4FA5-B36C-7B5ED9683498}"/>
              </a:ext>
            </a:extLst>
          </p:cNvPr>
          <p:cNvSpPr/>
          <p:nvPr/>
        </p:nvSpPr>
        <p:spPr>
          <a:xfrm rot="5400000">
            <a:off x="8318479" y="4975688"/>
            <a:ext cx="303400" cy="34153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Pfeil: nach rechts 24">
            <a:extLst>
              <a:ext uri="{FF2B5EF4-FFF2-40B4-BE49-F238E27FC236}">
                <a16:creationId xmlns:a16="http://schemas.microsoft.com/office/drawing/2014/main" id="{4E46CBB1-CD69-4674-969B-646F0B2B4327}"/>
              </a:ext>
            </a:extLst>
          </p:cNvPr>
          <p:cNvSpPr/>
          <p:nvPr/>
        </p:nvSpPr>
        <p:spPr>
          <a:xfrm rot="5400000">
            <a:off x="10576478" y="4975688"/>
            <a:ext cx="303400" cy="341539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5298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F6BEF7-F3F7-4E24-8CCF-0A8875D4A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Range anxiety for electric trucks in urban and regional transport mostly unfounded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D214DA-722E-4B4D-AC47-40832BB089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D63D55-9DFA-47A7-AF63-21391C46E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DLR | Özcan Deniz | 28.06.2023</a:t>
            </a:r>
            <a:endParaRPr lang="de-DE" dirty="0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7B28BD69-13D1-40D0-B69E-3ECB9F8030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9547135"/>
              </p:ext>
            </p:extLst>
          </p:nvPr>
        </p:nvGraphicFramePr>
        <p:xfrm>
          <a:off x="2823477" y="1570375"/>
          <a:ext cx="9057885" cy="4653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feld 13">
            <a:extLst>
              <a:ext uri="{FF2B5EF4-FFF2-40B4-BE49-F238E27FC236}">
                <a16:creationId xmlns:a16="http://schemas.microsoft.com/office/drawing/2014/main" id="{F09182C1-97E5-4843-B4F1-88A5C2FB8E7D}"/>
              </a:ext>
            </a:extLst>
          </p:cNvPr>
          <p:cNvSpPr txBox="1"/>
          <p:nvPr/>
        </p:nvSpPr>
        <p:spPr>
          <a:xfrm>
            <a:off x="3437367" y="6243367"/>
            <a:ext cx="52244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de-DE" sz="900" dirty="0">
                <a:solidFill>
                  <a:schemeClr val="bg1">
                    <a:lumMod val="50000"/>
                  </a:schemeClr>
                </a:solidFill>
              </a:rPr>
              <a:t>Source: Special analysis of KBA statistics for commercial vehicles 2017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6D05D812-C84F-45AD-A0F2-CFE9D4B7338B}"/>
              </a:ext>
            </a:extLst>
          </p:cNvPr>
          <p:cNvSpPr/>
          <p:nvPr/>
        </p:nvSpPr>
        <p:spPr>
          <a:xfrm>
            <a:off x="4458976" y="5724954"/>
            <a:ext cx="1657350" cy="161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solidFill>
                  <a:schemeClr val="tx1"/>
                </a:solidFill>
              </a:rPr>
              <a:t>urban </a:t>
            </a:r>
            <a:r>
              <a:rPr lang="de-DE" sz="1050" dirty="0" err="1">
                <a:solidFill>
                  <a:schemeClr val="tx1"/>
                </a:solidFill>
              </a:rPr>
              <a:t>delivery</a:t>
            </a:r>
            <a:endParaRPr lang="de-DE" sz="1050" dirty="0">
              <a:solidFill>
                <a:schemeClr val="tx1"/>
              </a:solidFill>
            </a:endParaRP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92AC95BF-F24A-4B59-B333-8A760E9C4F19}"/>
              </a:ext>
            </a:extLst>
          </p:cNvPr>
          <p:cNvSpPr/>
          <p:nvPr/>
        </p:nvSpPr>
        <p:spPr>
          <a:xfrm>
            <a:off x="6794368" y="5725390"/>
            <a:ext cx="1657350" cy="161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solidFill>
                  <a:schemeClr val="tx1"/>
                </a:solidFill>
              </a:rPr>
              <a:t>regional </a:t>
            </a:r>
            <a:r>
              <a:rPr lang="de-DE" sz="1050" dirty="0" err="1">
                <a:solidFill>
                  <a:schemeClr val="tx1"/>
                </a:solidFill>
              </a:rPr>
              <a:t>distribution</a:t>
            </a:r>
            <a:endParaRPr lang="de-DE" sz="1050" dirty="0">
              <a:solidFill>
                <a:schemeClr val="tx1"/>
              </a:solidFill>
            </a:endParaRP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ADEB8662-3D5B-419E-B5F6-C8940B7D90AB}"/>
              </a:ext>
            </a:extLst>
          </p:cNvPr>
          <p:cNvSpPr/>
          <p:nvPr/>
        </p:nvSpPr>
        <p:spPr>
          <a:xfrm>
            <a:off x="9267336" y="5724955"/>
            <a:ext cx="1657350" cy="161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>
                <a:solidFill>
                  <a:schemeClr val="tx1"/>
                </a:solidFill>
              </a:rPr>
              <a:t>Long-</a:t>
            </a:r>
            <a:r>
              <a:rPr lang="de-DE" sz="1050" dirty="0" err="1">
                <a:solidFill>
                  <a:schemeClr val="tx1"/>
                </a:solidFill>
              </a:rPr>
              <a:t>haul</a:t>
            </a:r>
            <a:r>
              <a:rPr lang="de-DE" sz="1050" dirty="0">
                <a:solidFill>
                  <a:schemeClr val="tx1"/>
                </a:solidFill>
              </a:rPr>
              <a:t> </a:t>
            </a:r>
            <a:r>
              <a:rPr lang="de-DE" sz="1050" dirty="0" err="1">
                <a:solidFill>
                  <a:schemeClr val="tx1"/>
                </a:solidFill>
              </a:rPr>
              <a:t>transport</a:t>
            </a:r>
            <a:endParaRPr lang="de-DE" sz="1050" dirty="0">
              <a:solidFill>
                <a:schemeClr val="tx1"/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5FD1021-CC5F-42F2-8796-61B71E7DD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367" y="1800654"/>
            <a:ext cx="285750" cy="39243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9069395-962B-4909-9601-B4F31552E1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6974" y="1402100"/>
            <a:ext cx="504825" cy="47625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1E0380AE-7892-4D1B-AE58-823ED8A28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3503" y="1770938"/>
            <a:ext cx="285750" cy="413385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5142630-971C-40E8-A05A-24F59D9C9C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3523" y="1490196"/>
            <a:ext cx="504825" cy="4762500"/>
          </a:xfrm>
          <a:prstGeom prst="rect">
            <a:avLst/>
          </a:prstGeom>
        </p:spPr>
      </p:pic>
      <p:cxnSp>
        <p:nvCxnSpPr>
          <p:cNvPr id="84" name="Gerader Verbinder 83">
            <a:extLst>
              <a:ext uri="{FF2B5EF4-FFF2-40B4-BE49-F238E27FC236}">
                <a16:creationId xmlns:a16="http://schemas.microsoft.com/office/drawing/2014/main" id="{5A97787F-7725-4D3C-9BC0-336B4FA3FCEB}"/>
              </a:ext>
            </a:extLst>
          </p:cNvPr>
          <p:cNvCxnSpPr/>
          <p:nvPr/>
        </p:nvCxnSpPr>
        <p:spPr>
          <a:xfrm>
            <a:off x="3757990" y="4492618"/>
            <a:ext cx="140400" cy="0"/>
          </a:xfrm>
          <a:prstGeom prst="line">
            <a:avLst/>
          </a:prstGeom>
          <a:ln w="28575">
            <a:solidFill>
              <a:srgbClr val="66FF6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5" name="Gerader Verbinder 84">
            <a:extLst>
              <a:ext uri="{FF2B5EF4-FFF2-40B4-BE49-F238E27FC236}">
                <a16:creationId xmlns:a16="http://schemas.microsoft.com/office/drawing/2014/main" id="{11C6654D-4EBC-4EF4-9553-9B28856DE173}"/>
              </a:ext>
            </a:extLst>
          </p:cNvPr>
          <p:cNvCxnSpPr/>
          <p:nvPr/>
        </p:nvCxnSpPr>
        <p:spPr>
          <a:xfrm>
            <a:off x="4212015" y="4518018"/>
            <a:ext cx="140400" cy="0"/>
          </a:xfrm>
          <a:prstGeom prst="line">
            <a:avLst/>
          </a:prstGeom>
          <a:ln w="28575">
            <a:solidFill>
              <a:srgbClr val="66FF6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6" name="Gerader Verbinder 85">
            <a:extLst>
              <a:ext uri="{FF2B5EF4-FFF2-40B4-BE49-F238E27FC236}">
                <a16:creationId xmlns:a16="http://schemas.microsoft.com/office/drawing/2014/main" id="{79AF263E-0AD1-4505-A5CD-A18721E5EC16}"/>
              </a:ext>
            </a:extLst>
          </p:cNvPr>
          <p:cNvCxnSpPr/>
          <p:nvPr/>
        </p:nvCxnSpPr>
        <p:spPr>
          <a:xfrm>
            <a:off x="4643115" y="4603743"/>
            <a:ext cx="140400" cy="0"/>
          </a:xfrm>
          <a:prstGeom prst="line">
            <a:avLst/>
          </a:prstGeom>
          <a:ln w="28575">
            <a:solidFill>
              <a:srgbClr val="66FF6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7" name="Gerader Verbinder 86">
            <a:extLst>
              <a:ext uri="{FF2B5EF4-FFF2-40B4-BE49-F238E27FC236}">
                <a16:creationId xmlns:a16="http://schemas.microsoft.com/office/drawing/2014/main" id="{EC1A8D94-694D-40C1-83E4-F40C1CD77821}"/>
              </a:ext>
            </a:extLst>
          </p:cNvPr>
          <p:cNvCxnSpPr/>
          <p:nvPr/>
        </p:nvCxnSpPr>
        <p:spPr>
          <a:xfrm>
            <a:off x="5081965" y="4479918"/>
            <a:ext cx="140400" cy="0"/>
          </a:xfrm>
          <a:prstGeom prst="line">
            <a:avLst/>
          </a:prstGeom>
          <a:ln w="28575">
            <a:solidFill>
              <a:srgbClr val="66FF6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8" name="Gerader Verbinder 87">
            <a:extLst>
              <a:ext uri="{FF2B5EF4-FFF2-40B4-BE49-F238E27FC236}">
                <a16:creationId xmlns:a16="http://schemas.microsoft.com/office/drawing/2014/main" id="{DE69FA3C-7570-44BB-A04E-2AC6631152EF}"/>
              </a:ext>
            </a:extLst>
          </p:cNvPr>
          <p:cNvCxnSpPr/>
          <p:nvPr/>
        </p:nvCxnSpPr>
        <p:spPr>
          <a:xfrm>
            <a:off x="5501065" y="4365618"/>
            <a:ext cx="140400" cy="0"/>
          </a:xfrm>
          <a:prstGeom prst="line">
            <a:avLst/>
          </a:prstGeom>
          <a:ln w="28575">
            <a:solidFill>
              <a:srgbClr val="66FF6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89" name="Gerader Verbinder 88">
            <a:extLst>
              <a:ext uri="{FF2B5EF4-FFF2-40B4-BE49-F238E27FC236}">
                <a16:creationId xmlns:a16="http://schemas.microsoft.com/office/drawing/2014/main" id="{76D914B2-E257-45F0-A041-B694D0FC12F3}"/>
              </a:ext>
            </a:extLst>
          </p:cNvPr>
          <p:cNvCxnSpPr/>
          <p:nvPr/>
        </p:nvCxnSpPr>
        <p:spPr>
          <a:xfrm>
            <a:off x="5901115" y="4114793"/>
            <a:ext cx="140400" cy="0"/>
          </a:xfrm>
          <a:prstGeom prst="line">
            <a:avLst/>
          </a:prstGeom>
          <a:ln w="28575">
            <a:solidFill>
              <a:srgbClr val="66FF6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0" name="Gerader Verbinder 89">
            <a:extLst>
              <a:ext uri="{FF2B5EF4-FFF2-40B4-BE49-F238E27FC236}">
                <a16:creationId xmlns:a16="http://schemas.microsoft.com/office/drawing/2014/main" id="{36F7FC94-21C7-4DA2-8A05-DD5D9B24207A}"/>
              </a:ext>
            </a:extLst>
          </p:cNvPr>
          <p:cNvCxnSpPr/>
          <p:nvPr/>
        </p:nvCxnSpPr>
        <p:spPr>
          <a:xfrm>
            <a:off x="8843496" y="3793919"/>
            <a:ext cx="140400" cy="0"/>
          </a:xfrm>
          <a:prstGeom prst="line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1" name="Gerader Verbinder 90">
            <a:extLst>
              <a:ext uri="{FF2B5EF4-FFF2-40B4-BE49-F238E27FC236}">
                <a16:creationId xmlns:a16="http://schemas.microsoft.com/office/drawing/2014/main" id="{10B46E29-A5A3-4718-9CAC-30368C8A8797}"/>
              </a:ext>
            </a:extLst>
          </p:cNvPr>
          <p:cNvCxnSpPr/>
          <p:nvPr/>
        </p:nvCxnSpPr>
        <p:spPr>
          <a:xfrm>
            <a:off x="9276151" y="3912185"/>
            <a:ext cx="140400" cy="0"/>
          </a:xfrm>
          <a:prstGeom prst="line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3" name="Gerader Verbinder 92">
            <a:extLst>
              <a:ext uri="{FF2B5EF4-FFF2-40B4-BE49-F238E27FC236}">
                <a16:creationId xmlns:a16="http://schemas.microsoft.com/office/drawing/2014/main" id="{718FD958-FDC2-445F-8191-8CE38A50A5AA}"/>
              </a:ext>
            </a:extLst>
          </p:cNvPr>
          <p:cNvCxnSpPr/>
          <p:nvPr/>
        </p:nvCxnSpPr>
        <p:spPr>
          <a:xfrm>
            <a:off x="10521736" y="3540075"/>
            <a:ext cx="140400" cy="0"/>
          </a:xfrm>
          <a:prstGeom prst="line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4" name="Gerader Verbinder 93">
            <a:extLst>
              <a:ext uri="{FF2B5EF4-FFF2-40B4-BE49-F238E27FC236}">
                <a16:creationId xmlns:a16="http://schemas.microsoft.com/office/drawing/2014/main" id="{05F52B43-529F-46CD-91FC-6D2852D7D059}"/>
              </a:ext>
            </a:extLst>
          </p:cNvPr>
          <p:cNvCxnSpPr/>
          <p:nvPr/>
        </p:nvCxnSpPr>
        <p:spPr>
          <a:xfrm>
            <a:off x="10984716" y="1917015"/>
            <a:ext cx="140400" cy="0"/>
          </a:xfrm>
          <a:prstGeom prst="line">
            <a:avLst/>
          </a:prstGeom>
          <a:ln w="285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954B9FED-262D-49C7-AFD4-E43FD6E77DC0}"/>
              </a:ext>
            </a:extLst>
          </p:cNvPr>
          <p:cNvSpPr txBox="1"/>
          <p:nvPr/>
        </p:nvSpPr>
        <p:spPr>
          <a:xfrm>
            <a:off x="788490" y="1846758"/>
            <a:ext cx="2153881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400" dirty="0" err="1"/>
              <a:t>For</a:t>
            </a:r>
            <a:r>
              <a:rPr lang="de-DE" sz="1400" dirty="0"/>
              <a:t> urban </a:t>
            </a:r>
            <a:r>
              <a:rPr lang="de-DE" sz="1400" dirty="0" err="1"/>
              <a:t>derlivery</a:t>
            </a:r>
            <a:r>
              <a:rPr lang="de-DE" sz="1400" dirty="0"/>
              <a:t> and regional </a:t>
            </a:r>
            <a:r>
              <a:rPr lang="de-DE" sz="1400" dirty="0" err="1"/>
              <a:t>distribution</a:t>
            </a:r>
            <a:r>
              <a:rPr lang="de-DE" sz="1400" dirty="0"/>
              <a:t>, </a:t>
            </a:r>
            <a:r>
              <a:rPr lang="de-DE" sz="1400" dirty="0" err="1"/>
              <a:t>range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BEVs </a:t>
            </a:r>
            <a:r>
              <a:rPr lang="de-DE" sz="1400" dirty="0" err="1"/>
              <a:t>are</a:t>
            </a:r>
            <a:r>
              <a:rPr lang="de-DE" sz="1400" dirty="0"/>
              <a:t> </a:t>
            </a:r>
            <a:r>
              <a:rPr lang="de-DE" sz="1400" dirty="0" err="1"/>
              <a:t>suitable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meet</a:t>
            </a:r>
            <a:r>
              <a:rPr lang="de-DE" sz="1400" dirty="0"/>
              <a:t> </a:t>
            </a:r>
            <a:r>
              <a:rPr lang="de-DE" sz="1400" dirty="0" err="1"/>
              <a:t>daily</a:t>
            </a:r>
            <a:r>
              <a:rPr lang="de-DE" sz="1400" dirty="0"/>
              <a:t> </a:t>
            </a:r>
            <a:r>
              <a:rPr lang="de-DE" sz="1400" dirty="0" err="1"/>
              <a:t>mileages</a:t>
            </a:r>
            <a:r>
              <a:rPr lang="de-DE" sz="1400" dirty="0"/>
              <a:t> </a:t>
            </a:r>
          </a:p>
          <a:p>
            <a:endParaRPr lang="de-DE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FCEVs can cover the higher daily mileages and hard-to-plan routes – especially in long haul transport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increasing energy density of Li-Bat. and Megawatt charging systems enables higher daily ranges for BEVs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1400" dirty="0"/>
          </a:p>
        </p:txBody>
      </p:sp>
      <p:cxnSp>
        <p:nvCxnSpPr>
          <p:cNvPr id="103" name="Gerader Verbinder 102">
            <a:extLst>
              <a:ext uri="{FF2B5EF4-FFF2-40B4-BE49-F238E27FC236}">
                <a16:creationId xmlns:a16="http://schemas.microsoft.com/office/drawing/2014/main" id="{B833BCA0-DE2E-488B-B38A-8F27A0607475}"/>
              </a:ext>
            </a:extLst>
          </p:cNvPr>
          <p:cNvCxnSpPr/>
          <p:nvPr/>
        </p:nvCxnSpPr>
        <p:spPr>
          <a:xfrm>
            <a:off x="6329740" y="4483093"/>
            <a:ext cx="140400" cy="0"/>
          </a:xfrm>
          <a:prstGeom prst="line">
            <a:avLst/>
          </a:prstGeom>
          <a:ln w="28575">
            <a:solidFill>
              <a:srgbClr val="66FF6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4" name="Gerader Verbinder 103">
            <a:extLst>
              <a:ext uri="{FF2B5EF4-FFF2-40B4-BE49-F238E27FC236}">
                <a16:creationId xmlns:a16="http://schemas.microsoft.com/office/drawing/2014/main" id="{E509A4F1-10C8-4917-AB76-169CA077EB4C}"/>
              </a:ext>
            </a:extLst>
          </p:cNvPr>
          <p:cNvCxnSpPr/>
          <p:nvPr/>
        </p:nvCxnSpPr>
        <p:spPr>
          <a:xfrm>
            <a:off x="6736140" y="4508493"/>
            <a:ext cx="140400" cy="0"/>
          </a:xfrm>
          <a:prstGeom prst="line">
            <a:avLst/>
          </a:prstGeom>
          <a:ln w="28575">
            <a:solidFill>
              <a:srgbClr val="66FF6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5" name="Gerader Verbinder 104">
            <a:extLst>
              <a:ext uri="{FF2B5EF4-FFF2-40B4-BE49-F238E27FC236}">
                <a16:creationId xmlns:a16="http://schemas.microsoft.com/office/drawing/2014/main" id="{E11C31F2-B390-42A0-A012-9DDE1903DB5E}"/>
              </a:ext>
            </a:extLst>
          </p:cNvPr>
          <p:cNvCxnSpPr/>
          <p:nvPr/>
        </p:nvCxnSpPr>
        <p:spPr>
          <a:xfrm>
            <a:off x="7167240" y="4594218"/>
            <a:ext cx="140400" cy="0"/>
          </a:xfrm>
          <a:prstGeom prst="line">
            <a:avLst/>
          </a:prstGeom>
          <a:ln w="28575">
            <a:solidFill>
              <a:srgbClr val="66FF6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6" name="Gerader Verbinder 105">
            <a:extLst>
              <a:ext uri="{FF2B5EF4-FFF2-40B4-BE49-F238E27FC236}">
                <a16:creationId xmlns:a16="http://schemas.microsoft.com/office/drawing/2014/main" id="{E946BCBB-6290-4C81-A5C8-60F8F66616E2}"/>
              </a:ext>
            </a:extLst>
          </p:cNvPr>
          <p:cNvCxnSpPr/>
          <p:nvPr/>
        </p:nvCxnSpPr>
        <p:spPr>
          <a:xfrm>
            <a:off x="7587040" y="4470393"/>
            <a:ext cx="140400" cy="0"/>
          </a:xfrm>
          <a:prstGeom prst="line">
            <a:avLst/>
          </a:prstGeom>
          <a:ln w="28575">
            <a:solidFill>
              <a:srgbClr val="66FF6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7" name="Gerader Verbinder 106">
            <a:extLst>
              <a:ext uri="{FF2B5EF4-FFF2-40B4-BE49-F238E27FC236}">
                <a16:creationId xmlns:a16="http://schemas.microsoft.com/office/drawing/2014/main" id="{B8A4A1EC-8662-4A64-BC91-FCFD4B02D1DA}"/>
              </a:ext>
            </a:extLst>
          </p:cNvPr>
          <p:cNvCxnSpPr/>
          <p:nvPr/>
        </p:nvCxnSpPr>
        <p:spPr>
          <a:xfrm>
            <a:off x="8015665" y="4356093"/>
            <a:ext cx="140400" cy="0"/>
          </a:xfrm>
          <a:prstGeom prst="line">
            <a:avLst/>
          </a:prstGeom>
          <a:ln w="28575">
            <a:solidFill>
              <a:srgbClr val="66FF6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8" name="Gerader Verbinder 107">
            <a:extLst>
              <a:ext uri="{FF2B5EF4-FFF2-40B4-BE49-F238E27FC236}">
                <a16:creationId xmlns:a16="http://schemas.microsoft.com/office/drawing/2014/main" id="{2AEE3242-63F4-476E-9D14-B35E7DF27C7D}"/>
              </a:ext>
            </a:extLst>
          </p:cNvPr>
          <p:cNvCxnSpPr/>
          <p:nvPr/>
        </p:nvCxnSpPr>
        <p:spPr>
          <a:xfrm>
            <a:off x="8406190" y="4105268"/>
            <a:ext cx="140400" cy="0"/>
          </a:xfrm>
          <a:prstGeom prst="line">
            <a:avLst/>
          </a:prstGeom>
          <a:ln w="28575">
            <a:solidFill>
              <a:srgbClr val="66FF6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9" name="Gerader Verbinder 108">
            <a:extLst>
              <a:ext uri="{FF2B5EF4-FFF2-40B4-BE49-F238E27FC236}">
                <a16:creationId xmlns:a16="http://schemas.microsoft.com/office/drawing/2014/main" id="{83929381-0333-47AC-B0D2-D5AE66BD3F9D}"/>
              </a:ext>
            </a:extLst>
          </p:cNvPr>
          <p:cNvCxnSpPr/>
          <p:nvPr/>
        </p:nvCxnSpPr>
        <p:spPr>
          <a:xfrm>
            <a:off x="8835811" y="4448161"/>
            <a:ext cx="140400" cy="0"/>
          </a:xfrm>
          <a:prstGeom prst="line">
            <a:avLst/>
          </a:prstGeom>
          <a:ln w="28575">
            <a:solidFill>
              <a:srgbClr val="66FF6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0" name="Gerader Verbinder 109">
            <a:extLst>
              <a:ext uri="{FF2B5EF4-FFF2-40B4-BE49-F238E27FC236}">
                <a16:creationId xmlns:a16="http://schemas.microsoft.com/office/drawing/2014/main" id="{08207D63-7258-4E3D-8DCF-9D7A38BA6F27}"/>
              </a:ext>
            </a:extLst>
          </p:cNvPr>
          <p:cNvCxnSpPr/>
          <p:nvPr/>
        </p:nvCxnSpPr>
        <p:spPr>
          <a:xfrm>
            <a:off x="9242211" y="4473561"/>
            <a:ext cx="140400" cy="0"/>
          </a:xfrm>
          <a:prstGeom prst="line">
            <a:avLst/>
          </a:prstGeom>
          <a:ln w="28575">
            <a:solidFill>
              <a:srgbClr val="66FF6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1" name="Gerader Verbinder 110">
            <a:extLst>
              <a:ext uri="{FF2B5EF4-FFF2-40B4-BE49-F238E27FC236}">
                <a16:creationId xmlns:a16="http://schemas.microsoft.com/office/drawing/2014/main" id="{44A2421B-FA65-487C-B6E3-E0B5FFEB08DF}"/>
              </a:ext>
            </a:extLst>
          </p:cNvPr>
          <p:cNvCxnSpPr/>
          <p:nvPr/>
        </p:nvCxnSpPr>
        <p:spPr>
          <a:xfrm>
            <a:off x="9673311" y="4559286"/>
            <a:ext cx="140400" cy="0"/>
          </a:xfrm>
          <a:prstGeom prst="line">
            <a:avLst/>
          </a:prstGeom>
          <a:ln w="28575">
            <a:solidFill>
              <a:srgbClr val="66FF6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2" name="Gerader Verbinder 111">
            <a:extLst>
              <a:ext uri="{FF2B5EF4-FFF2-40B4-BE49-F238E27FC236}">
                <a16:creationId xmlns:a16="http://schemas.microsoft.com/office/drawing/2014/main" id="{BFA03E64-353C-425D-8402-5B52C05D08D6}"/>
              </a:ext>
            </a:extLst>
          </p:cNvPr>
          <p:cNvCxnSpPr/>
          <p:nvPr/>
        </p:nvCxnSpPr>
        <p:spPr>
          <a:xfrm>
            <a:off x="10093111" y="4435461"/>
            <a:ext cx="140400" cy="0"/>
          </a:xfrm>
          <a:prstGeom prst="line">
            <a:avLst/>
          </a:prstGeom>
          <a:ln w="28575">
            <a:solidFill>
              <a:srgbClr val="66FF6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3" name="Gerader Verbinder 112">
            <a:extLst>
              <a:ext uri="{FF2B5EF4-FFF2-40B4-BE49-F238E27FC236}">
                <a16:creationId xmlns:a16="http://schemas.microsoft.com/office/drawing/2014/main" id="{3592B26A-B5D0-4043-812B-C747A6F00E45}"/>
              </a:ext>
            </a:extLst>
          </p:cNvPr>
          <p:cNvCxnSpPr/>
          <p:nvPr/>
        </p:nvCxnSpPr>
        <p:spPr>
          <a:xfrm>
            <a:off x="10521736" y="4321161"/>
            <a:ext cx="140400" cy="0"/>
          </a:xfrm>
          <a:prstGeom prst="line">
            <a:avLst/>
          </a:prstGeom>
          <a:ln w="28575">
            <a:solidFill>
              <a:srgbClr val="66FF6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4" name="Gerader Verbinder 113">
            <a:extLst>
              <a:ext uri="{FF2B5EF4-FFF2-40B4-BE49-F238E27FC236}">
                <a16:creationId xmlns:a16="http://schemas.microsoft.com/office/drawing/2014/main" id="{BCCE8A6B-30F2-40A4-B3FC-BDF2B9264B33}"/>
              </a:ext>
            </a:extLst>
          </p:cNvPr>
          <p:cNvCxnSpPr/>
          <p:nvPr/>
        </p:nvCxnSpPr>
        <p:spPr>
          <a:xfrm>
            <a:off x="10912261" y="4070336"/>
            <a:ext cx="140400" cy="0"/>
          </a:xfrm>
          <a:prstGeom prst="line">
            <a:avLst/>
          </a:prstGeom>
          <a:ln w="28575">
            <a:solidFill>
              <a:srgbClr val="66FF66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781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E37572-BE2F-438B-BC39-F0002BA4F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7" y="333375"/>
            <a:ext cx="9319532" cy="985286"/>
          </a:xfrm>
        </p:spPr>
        <p:txBody>
          <a:bodyPr/>
          <a:lstStyle/>
          <a:p>
            <a:r>
              <a:rPr lang="de-DE" dirty="0"/>
              <a:t>Model </a:t>
            </a:r>
            <a:r>
              <a:rPr lang="de-DE" dirty="0" err="1"/>
              <a:t>availability</a:t>
            </a:r>
            <a:r>
              <a:rPr lang="de-DE" dirty="0"/>
              <a:t> </a:t>
            </a:r>
            <a:r>
              <a:rPr lang="de-DE" dirty="0" err="1"/>
              <a:t>widens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electric</a:t>
            </a:r>
            <a:r>
              <a:rPr lang="de-DE" dirty="0"/>
              <a:t> freight </a:t>
            </a:r>
            <a:r>
              <a:rPr lang="de-DE" dirty="0" err="1"/>
              <a:t>vehicles</a:t>
            </a:r>
            <a:r>
              <a:rPr lang="de-DE" dirty="0"/>
              <a:t> in all </a:t>
            </a:r>
            <a:r>
              <a:rPr lang="de-DE" dirty="0" err="1"/>
              <a:t>segments</a:t>
            </a:r>
            <a:r>
              <a:rPr lang="de-DE" dirty="0"/>
              <a:t>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F05CE13-DE51-4F9E-BE39-B18013D21E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9D9EF7-2934-43A7-B051-681DD7474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DLR | Özcan Deniz | 28.06.2023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5753A14-4101-440D-8C98-D0AE11C67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860" y="4992978"/>
            <a:ext cx="1624615" cy="104205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484A9AE-FFAD-4C95-90AA-B47B781AE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165" y="3904201"/>
            <a:ext cx="1559035" cy="83710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E437474-5563-4A3C-9416-B171280C62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3298" y="2613288"/>
            <a:ext cx="1449290" cy="966884"/>
          </a:xfrm>
          <a:prstGeom prst="rect">
            <a:avLst/>
          </a:prstGeom>
        </p:spPr>
      </p:pic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D19D5C9E-83F2-4F86-A695-29434A473C55}"/>
              </a:ext>
            </a:extLst>
          </p:cNvPr>
          <p:cNvSpPr/>
          <p:nvPr/>
        </p:nvSpPr>
        <p:spPr>
          <a:xfrm>
            <a:off x="469322" y="1659037"/>
            <a:ext cx="2088000" cy="72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Pick-up trucks </a:t>
            </a:r>
          </a:p>
          <a:p>
            <a:pPr algn="ctr"/>
            <a:r>
              <a:rPr lang="en-US" sz="12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(N1 category)</a:t>
            </a:r>
            <a:endParaRPr lang="en-US" sz="1600" i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D2FC2F0-E4EE-4F0B-970E-3E90D07ADA0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519"/>
          <a:stretch/>
        </p:blipFill>
        <p:spPr>
          <a:xfrm>
            <a:off x="10014858" y="2607805"/>
            <a:ext cx="1691301" cy="97785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6847960-3879-4A5B-9BB1-A949316A82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8595" y="2807827"/>
            <a:ext cx="1933830" cy="121170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39C23BF-3832-4383-9E08-51C8A275C3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1717" y="5062586"/>
            <a:ext cx="1727764" cy="939561"/>
          </a:xfrm>
          <a:prstGeom prst="rect">
            <a:avLst/>
          </a:prstGeom>
        </p:spPr>
      </p:pic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759A85B8-A84F-421B-B80E-11094079F01C}"/>
              </a:ext>
            </a:extLst>
          </p:cNvPr>
          <p:cNvCxnSpPr>
            <a:cxnSpLocks/>
          </p:cNvCxnSpPr>
          <p:nvPr/>
        </p:nvCxnSpPr>
        <p:spPr>
          <a:xfrm>
            <a:off x="2670911" y="2413049"/>
            <a:ext cx="0" cy="37080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BAC8470D-E0F7-4134-9AB4-CC62214A13F0}"/>
              </a:ext>
            </a:extLst>
          </p:cNvPr>
          <p:cNvCxnSpPr>
            <a:cxnSpLocks/>
          </p:cNvCxnSpPr>
          <p:nvPr/>
        </p:nvCxnSpPr>
        <p:spPr>
          <a:xfrm>
            <a:off x="9564767" y="2413049"/>
            <a:ext cx="0" cy="37080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7F0DA72-CC62-4B39-B3E1-B5AA31147CEC}"/>
              </a:ext>
            </a:extLst>
          </p:cNvPr>
          <p:cNvCxnSpPr>
            <a:cxnSpLocks/>
          </p:cNvCxnSpPr>
          <p:nvPr/>
        </p:nvCxnSpPr>
        <p:spPr>
          <a:xfrm>
            <a:off x="4968863" y="2413049"/>
            <a:ext cx="0" cy="37080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4F9CFB99-D9E7-4AA1-8E8E-3323CD42C86C}"/>
              </a:ext>
            </a:extLst>
          </p:cNvPr>
          <p:cNvCxnSpPr>
            <a:cxnSpLocks/>
          </p:cNvCxnSpPr>
          <p:nvPr/>
        </p:nvCxnSpPr>
        <p:spPr>
          <a:xfrm>
            <a:off x="7266815" y="2413049"/>
            <a:ext cx="0" cy="370800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fik 16">
            <a:extLst>
              <a:ext uri="{FF2B5EF4-FFF2-40B4-BE49-F238E27FC236}">
                <a16:creationId xmlns:a16="http://schemas.microsoft.com/office/drawing/2014/main" id="{0B03300B-800B-460C-B5DF-C1C80068DD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080" y="2754608"/>
            <a:ext cx="1913899" cy="1395551"/>
          </a:xfrm>
          <a:prstGeom prst="rect">
            <a:avLst/>
          </a:prstGeom>
        </p:spPr>
      </p:pic>
      <p:sp>
        <p:nvSpPr>
          <p:cNvPr id="18" name="Textfeld 11">
            <a:extLst>
              <a:ext uri="{FF2B5EF4-FFF2-40B4-BE49-F238E27FC236}">
                <a16:creationId xmlns:a16="http://schemas.microsoft.com/office/drawing/2014/main" id="{D5AA1D82-39A4-49F3-A213-1B1E58266F68}"/>
              </a:ext>
            </a:extLst>
          </p:cNvPr>
          <p:cNvSpPr txBox="1"/>
          <p:nvPr/>
        </p:nvSpPr>
        <p:spPr>
          <a:xfrm>
            <a:off x="891688" y="4021394"/>
            <a:ext cx="1040349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i="1" dirty="0" err="1">
                <a:latin typeface="Arial" pitchFamily="34" charset="0"/>
                <a:cs typeface="Arial" pitchFamily="34" charset="0"/>
              </a:rPr>
              <a:t>Alke</a:t>
            </a:r>
            <a:r>
              <a:rPr lang="en-US" sz="1000" i="1" dirty="0">
                <a:latin typeface="Arial" pitchFamily="34" charset="0"/>
                <a:cs typeface="Arial" pitchFamily="34" charset="0"/>
              </a:rPr>
              <a:t> ATX 330E [2]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A1563236-4A88-4782-AC68-23B7F61EFF7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" t="21706" r="28942"/>
          <a:stretch/>
        </p:blipFill>
        <p:spPr>
          <a:xfrm>
            <a:off x="779708" y="4300023"/>
            <a:ext cx="1602229" cy="1072601"/>
          </a:xfrm>
          <a:prstGeom prst="rect">
            <a:avLst/>
          </a:prstGeom>
        </p:spPr>
      </p:pic>
      <p:sp>
        <p:nvSpPr>
          <p:cNvPr id="20" name="Textfeld 15">
            <a:extLst>
              <a:ext uri="{FF2B5EF4-FFF2-40B4-BE49-F238E27FC236}">
                <a16:creationId xmlns:a16="http://schemas.microsoft.com/office/drawing/2014/main" id="{44232DA3-84C4-4FBD-BC11-51339256633B}"/>
              </a:ext>
            </a:extLst>
          </p:cNvPr>
          <p:cNvSpPr txBox="1"/>
          <p:nvPr/>
        </p:nvSpPr>
        <p:spPr>
          <a:xfrm>
            <a:off x="805643" y="5416945"/>
            <a:ext cx="1360950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i="1" dirty="0">
                <a:latin typeface="Arial" pitchFamily="34" charset="0"/>
                <a:cs typeface="Arial" pitchFamily="34" charset="0"/>
              </a:rPr>
              <a:t>Clean Motion </a:t>
            </a:r>
            <a:r>
              <a:rPr lang="en-US" sz="1000" i="1" dirty="0" err="1">
                <a:latin typeface="Arial" pitchFamily="34" charset="0"/>
                <a:cs typeface="Arial" pitchFamily="34" charset="0"/>
              </a:rPr>
              <a:t>Re:volt</a:t>
            </a:r>
            <a:r>
              <a:rPr lang="en-US" sz="1000" i="1" dirty="0">
                <a:latin typeface="Arial" pitchFamily="34" charset="0"/>
                <a:cs typeface="Arial" pitchFamily="34" charset="0"/>
              </a:rPr>
              <a:t> [3]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6423CDF3-FDC1-4BCC-9122-77E265B31A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63884" y="2594551"/>
            <a:ext cx="1752773" cy="914598"/>
          </a:xfrm>
          <a:prstGeom prst="rect">
            <a:avLst/>
          </a:prstGeom>
        </p:spPr>
      </p:pic>
      <p:sp>
        <p:nvSpPr>
          <p:cNvPr id="22" name="Textfeld 27">
            <a:extLst>
              <a:ext uri="{FF2B5EF4-FFF2-40B4-BE49-F238E27FC236}">
                <a16:creationId xmlns:a16="http://schemas.microsoft.com/office/drawing/2014/main" id="{BF35E837-FBAC-45D0-9D8C-0B6D0D8FA63A}"/>
              </a:ext>
            </a:extLst>
          </p:cNvPr>
          <p:cNvSpPr txBox="1"/>
          <p:nvPr/>
        </p:nvSpPr>
        <p:spPr>
          <a:xfrm>
            <a:off x="3033894" y="3525746"/>
            <a:ext cx="1335302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i="1" dirty="0">
                <a:latin typeface="Arial" pitchFamily="34" charset="0"/>
                <a:cs typeface="Arial" pitchFamily="34" charset="0"/>
              </a:rPr>
              <a:t>Ford Transit (PHEV)[4]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A90F5EC-2DE7-437D-AA26-0D1BF7CC0A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55617" y="3802089"/>
            <a:ext cx="1777500" cy="943349"/>
          </a:xfrm>
          <a:prstGeom prst="rect">
            <a:avLst/>
          </a:prstGeom>
        </p:spPr>
      </p:pic>
      <p:sp>
        <p:nvSpPr>
          <p:cNvPr id="24" name="Textfeld 29">
            <a:extLst>
              <a:ext uri="{FF2B5EF4-FFF2-40B4-BE49-F238E27FC236}">
                <a16:creationId xmlns:a16="http://schemas.microsoft.com/office/drawing/2014/main" id="{19F8A7B3-CAAA-4601-A607-7ADF0E4B9317}"/>
              </a:ext>
            </a:extLst>
          </p:cNvPr>
          <p:cNvSpPr txBox="1"/>
          <p:nvPr/>
        </p:nvSpPr>
        <p:spPr>
          <a:xfrm>
            <a:off x="3040044" y="4781237"/>
            <a:ext cx="194607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i="1" dirty="0">
                <a:latin typeface="Arial" pitchFamily="34" charset="0"/>
                <a:cs typeface="Arial" pitchFamily="34" charset="0"/>
              </a:rPr>
              <a:t>Renault Master Z.E. Hydrogen [5]</a:t>
            </a: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F2235133-E699-497C-9130-5162C910F5B5}"/>
              </a:ext>
            </a:extLst>
          </p:cNvPr>
          <p:cNvSpPr/>
          <p:nvPr/>
        </p:nvSpPr>
        <p:spPr>
          <a:xfrm>
            <a:off x="2746688" y="4946637"/>
            <a:ext cx="720000" cy="216000"/>
          </a:xfrm>
          <a:prstGeom prst="roundRect">
            <a:avLst/>
          </a:prstGeom>
          <a:solidFill>
            <a:srgbClr val="FFFF99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BEV</a:t>
            </a:r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F0B17387-48A8-4965-9172-8E73F5A13C16}"/>
              </a:ext>
            </a:extLst>
          </p:cNvPr>
          <p:cNvSpPr/>
          <p:nvPr/>
        </p:nvSpPr>
        <p:spPr>
          <a:xfrm>
            <a:off x="2746688" y="3736651"/>
            <a:ext cx="720000" cy="21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FCEV</a:t>
            </a:r>
          </a:p>
        </p:txBody>
      </p:sp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6F2ADA97-323B-4070-AF2E-4A4807E5D3E0}"/>
              </a:ext>
            </a:extLst>
          </p:cNvPr>
          <p:cNvSpPr/>
          <p:nvPr/>
        </p:nvSpPr>
        <p:spPr>
          <a:xfrm>
            <a:off x="2746688" y="2526666"/>
            <a:ext cx="720000" cy="21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HEV</a:t>
            </a:r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F73006A4-70A9-46B9-B2E8-352B7A011748}"/>
              </a:ext>
            </a:extLst>
          </p:cNvPr>
          <p:cNvSpPr/>
          <p:nvPr/>
        </p:nvSpPr>
        <p:spPr>
          <a:xfrm>
            <a:off x="468421" y="2633456"/>
            <a:ext cx="720000" cy="216000"/>
          </a:xfrm>
          <a:prstGeom prst="roundRect">
            <a:avLst/>
          </a:prstGeom>
          <a:solidFill>
            <a:srgbClr val="FFFF99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BEV</a:t>
            </a:r>
          </a:p>
        </p:txBody>
      </p:sp>
      <p:sp>
        <p:nvSpPr>
          <p:cNvPr id="29" name="Textfeld 48">
            <a:extLst>
              <a:ext uri="{FF2B5EF4-FFF2-40B4-BE49-F238E27FC236}">
                <a16:creationId xmlns:a16="http://schemas.microsoft.com/office/drawing/2014/main" id="{F789907F-4A4A-4AC5-A2E2-684671927A65}"/>
              </a:ext>
            </a:extLst>
          </p:cNvPr>
          <p:cNvSpPr txBox="1"/>
          <p:nvPr/>
        </p:nvSpPr>
        <p:spPr>
          <a:xfrm>
            <a:off x="3067406" y="6032281"/>
            <a:ext cx="1771585" cy="1556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i="1" dirty="0">
                <a:latin typeface="Arial" pitchFamily="34" charset="0"/>
                <a:cs typeface="Arial" pitchFamily="34" charset="0"/>
              </a:rPr>
              <a:t>Mercedes-Benz </a:t>
            </a:r>
            <a:r>
              <a:rPr lang="en-US" sz="1000" i="1" dirty="0" err="1">
                <a:latin typeface="Arial" pitchFamily="34" charset="0"/>
                <a:cs typeface="Arial" pitchFamily="34" charset="0"/>
              </a:rPr>
              <a:t>eSprinter</a:t>
            </a:r>
            <a:r>
              <a:rPr lang="en-US" sz="1000" i="1" dirty="0">
                <a:latin typeface="Arial" pitchFamily="34" charset="0"/>
                <a:cs typeface="Arial" pitchFamily="34" charset="0"/>
              </a:rPr>
              <a:t> [6]</a:t>
            </a:r>
          </a:p>
        </p:txBody>
      </p:sp>
      <p:sp>
        <p:nvSpPr>
          <p:cNvPr id="30" name="Textfeld 55">
            <a:extLst>
              <a:ext uri="{FF2B5EF4-FFF2-40B4-BE49-F238E27FC236}">
                <a16:creationId xmlns:a16="http://schemas.microsoft.com/office/drawing/2014/main" id="{19286A7E-FFC9-445E-A588-1AC28421FB1C}"/>
              </a:ext>
            </a:extLst>
          </p:cNvPr>
          <p:cNvSpPr txBox="1"/>
          <p:nvPr/>
        </p:nvSpPr>
        <p:spPr>
          <a:xfrm>
            <a:off x="5550394" y="6050681"/>
            <a:ext cx="162971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i="1" dirty="0">
                <a:latin typeface="Arial" pitchFamily="34" charset="0"/>
                <a:cs typeface="Arial" pitchFamily="34" charset="0"/>
              </a:rPr>
              <a:t>Fuso </a:t>
            </a:r>
            <a:r>
              <a:rPr lang="en-US" sz="1000" i="1" dirty="0" err="1">
                <a:latin typeface="Arial" pitchFamily="34" charset="0"/>
                <a:cs typeface="Arial" pitchFamily="34" charset="0"/>
              </a:rPr>
              <a:t>eCanter</a:t>
            </a:r>
            <a:r>
              <a:rPr lang="en-US" sz="1000" i="1" dirty="0">
                <a:latin typeface="Arial" pitchFamily="34" charset="0"/>
                <a:cs typeface="Arial" pitchFamily="34" charset="0"/>
              </a:rPr>
              <a:t> [9]</a:t>
            </a:r>
          </a:p>
        </p:txBody>
      </p:sp>
      <p:sp>
        <p:nvSpPr>
          <p:cNvPr id="31" name="Textfeld 57">
            <a:extLst>
              <a:ext uri="{FF2B5EF4-FFF2-40B4-BE49-F238E27FC236}">
                <a16:creationId xmlns:a16="http://schemas.microsoft.com/office/drawing/2014/main" id="{5CABB421-091C-4DB6-BD99-54D89DCFDC28}"/>
              </a:ext>
            </a:extLst>
          </p:cNvPr>
          <p:cNvSpPr txBox="1"/>
          <p:nvPr/>
        </p:nvSpPr>
        <p:spPr>
          <a:xfrm>
            <a:off x="5461378" y="4785046"/>
            <a:ext cx="221779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i="1" dirty="0">
                <a:latin typeface="Arial" pitchFamily="34" charset="0"/>
                <a:cs typeface="Arial" pitchFamily="34" charset="0"/>
              </a:rPr>
              <a:t>Quantron Q-Light FCEV 120 [8]</a:t>
            </a:r>
          </a:p>
        </p:txBody>
      </p:sp>
      <p:sp>
        <p:nvSpPr>
          <p:cNvPr id="32" name="Rechteck: abgerundete Ecken 31">
            <a:extLst>
              <a:ext uri="{FF2B5EF4-FFF2-40B4-BE49-F238E27FC236}">
                <a16:creationId xmlns:a16="http://schemas.microsoft.com/office/drawing/2014/main" id="{882A5274-544E-4E22-8335-0D795D2E0B3D}"/>
              </a:ext>
            </a:extLst>
          </p:cNvPr>
          <p:cNvSpPr/>
          <p:nvPr/>
        </p:nvSpPr>
        <p:spPr>
          <a:xfrm>
            <a:off x="7390070" y="2664032"/>
            <a:ext cx="762453" cy="242615"/>
          </a:xfrm>
          <a:prstGeom prst="roundRect">
            <a:avLst/>
          </a:prstGeom>
          <a:solidFill>
            <a:srgbClr val="FFFF99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BEV</a:t>
            </a:r>
          </a:p>
        </p:txBody>
      </p:sp>
      <p:sp>
        <p:nvSpPr>
          <p:cNvPr id="33" name="Textfeld 65">
            <a:extLst>
              <a:ext uri="{FF2B5EF4-FFF2-40B4-BE49-F238E27FC236}">
                <a16:creationId xmlns:a16="http://schemas.microsoft.com/office/drawing/2014/main" id="{BFC50BC7-1D1B-423C-ABA0-0F0FD40D6273}"/>
              </a:ext>
            </a:extLst>
          </p:cNvPr>
          <p:cNvSpPr txBox="1"/>
          <p:nvPr/>
        </p:nvSpPr>
        <p:spPr>
          <a:xfrm>
            <a:off x="7510193" y="4034478"/>
            <a:ext cx="162971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i="1" dirty="0">
                <a:latin typeface="Arial" pitchFamily="34" charset="0"/>
                <a:cs typeface="Arial" pitchFamily="34" charset="0"/>
              </a:rPr>
              <a:t>MAN </a:t>
            </a:r>
            <a:r>
              <a:rPr lang="en-US" sz="1000" i="1" dirty="0" err="1">
                <a:latin typeface="Arial" pitchFamily="34" charset="0"/>
                <a:cs typeface="Arial" pitchFamily="34" charset="0"/>
              </a:rPr>
              <a:t>eTGM</a:t>
            </a:r>
            <a:r>
              <a:rPr lang="en-US" sz="1000" i="1" dirty="0">
                <a:latin typeface="Arial" pitchFamily="34" charset="0"/>
                <a:cs typeface="Arial" pitchFamily="34" charset="0"/>
              </a:rPr>
              <a:t> [10]</a:t>
            </a:r>
          </a:p>
        </p:txBody>
      </p:sp>
      <p:sp>
        <p:nvSpPr>
          <p:cNvPr id="34" name="Textfeld 67">
            <a:extLst>
              <a:ext uri="{FF2B5EF4-FFF2-40B4-BE49-F238E27FC236}">
                <a16:creationId xmlns:a16="http://schemas.microsoft.com/office/drawing/2014/main" id="{33C773DC-4322-42DC-905C-E41170BC60B5}"/>
              </a:ext>
            </a:extLst>
          </p:cNvPr>
          <p:cNvSpPr txBox="1"/>
          <p:nvPr/>
        </p:nvSpPr>
        <p:spPr>
          <a:xfrm>
            <a:off x="10001829" y="3621086"/>
            <a:ext cx="163366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i="1" dirty="0">
                <a:latin typeface="Arial" pitchFamily="34" charset="0"/>
                <a:cs typeface="Arial" pitchFamily="34" charset="0"/>
              </a:rPr>
              <a:t>Scania R450 Hybrid [12]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F1A666D5-BA07-4B6E-B08D-252BC0CD82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52919" y="5076919"/>
            <a:ext cx="1713644" cy="896517"/>
          </a:xfrm>
          <a:prstGeom prst="rect">
            <a:avLst/>
          </a:prstGeom>
        </p:spPr>
      </p:pic>
      <p:sp>
        <p:nvSpPr>
          <p:cNvPr id="36" name="Textfeld 56">
            <a:extLst>
              <a:ext uri="{FF2B5EF4-FFF2-40B4-BE49-F238E27FC236}">
                <a16:creationId xmlns:a16="http://schemas.microsoft.com/office/drawing/2014/main" id="{9AD11818-057A-4C85-8A9C-C75E0AB515DA}"/>
              </a:ext>
            </a:extLst>
          </p:cNvPr>
          <p:cNvSpPr txBox="1"/>
          <p:nvPr/>
        </p:nvSpPr>
        <p:spPr>
          <a:xfrm>
            <a:off x="10014858" y="6002240"/>
            <a:ext cx="140988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i="1" dirty="0">
                <a:latin typeface="Arial" pitchFamily="34" charset="0"/>
                <a:cs typeface="Arial" pitchFamily="34" charset="0"/>
              </a:rPr>
              <a:t>Volvo FE Electric [14]</a:t>
            </a:r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154DF904-DBBD-4BBE-AB6D-A38C8A4FEC0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7445" t="20699" b="10633"/>
          <a:stretch/>
        </p:blipFill>
        <p:spPr>
          <a:xfrm>
            <a:off x="10035613" y="3932515"/>
            <a:ext cx="1691301" cy="879245"/>
          </a:xfrm>
          <a:prstGeom prst="rect">
            <a:avLst/>
          </a:prstGeom>
        </p:spPr>
      </p:pic>
      <p:sp>
        <p:nvSpPr>
          <p:cNvPr id="38" name="Rechteck: abgerundete Ecken 37">
            <a:extLst>
              <a:ext uri="{FF2B5EF4-FFF2-40B4-BE49-F238E27FC236}">
                <a16:creationId xmlns:a16="http://schemas.microsoft.com/office/drawing/2014/main" id="{85F591B5-17E1-4C4C-B7DE-89D7A399ED4E}"/>
              </a:ext>
            </a:extLst>
          </p:cNvPr>
          <p:cNvSpPr/>
          <p:nvPr/>
        </p:nvSpPr>
        <p:spPr>
          <a:xfrm>
            <a:off x="2804189" y="1659037"/>
            <a:ext cx="2088000" cy="72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Vans</a:t>
            </a:r>
          </a:p>
          <a:p>
            <a:pPr algn="ctr"/>
            <a:r>
              <a:rPr lang="en-US" sz="12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(N1 category)</a:t>
            </a:r>
            <a:endParaRPr lang="en-US" sz="12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Rechteck: abgerundete Ecken 38">
            <a:extLst>
              <a:ext uri="{FF2B5EF4-FFF2-40B4-BE49-F238E27FC236}">
                <a16:creationId xmlns:a16="http://schemas.microsoft.com/office/drawing/2014/main" id="{9C28BBD8-0EF2-4CDC-A06C-ABAF4DB7BC06}"/>
              </a:ext>
            </a:extLst>
          </p:cNvPr>
          <p:cNvSpPr/>
          <p:nvPr/>
        </p:nvSpPr>
        <p:spPr>
          <a:xfrm>
            <a:off x="5096138" y="1659037"/>
            <a:ext cx="2088000" cy="72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Light </a:t>
            </a:r>
          </a:p>
          <a:p>
            <a:pPr algn="ctr"/>
            <a:r>
              <a:rPr lang="en-US"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Articulated Trucks</a:t>
            </a:r>
          </a:p>
          <a:p>
            <a:pPr algn="ctr"/>
            <a:r>
              <a:rPr lang="en-US" sz="12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(N2 category)</a:t>
            </a:r>
            <a:endParaRPr lang="en-US" sz="12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echteck: abgerundete Ecken 39">
            <a:extLst>
              <a:ext uri="{FF2B5EF4-FFF2-40B4-BE49-F238E27FC236}">
                <a16:creationId xmlns:a16="http://schemas.microsoft.com/office/drawing/2014/main" id="{F03DFF47-351F-4BB5-87E5-8413337CF2F3}"/>
              </a:ext>
            </a:extLst>
          </p:cNvPr>
          <p:cNvSpPr/>
          <p:nvPr/>
        </p:nvSpPr>
        <p:spPr>
          <a:xfrm>
            <a:off x="7388087" y="1659037"/>
            <a:ext cx="2088000" cy="72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Heavy</a:t>
            </a:r>
          </a:p>
          <a:p>
            <a:pPr algn="ctr"/>
            <a:r>
              <a:rPr lang="en-US"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Articulated Trucks</a:t>
            </a:r>
          </a:p>
          <a:p>
            <a:pPr algn="ctr"/>
            <a:r>
              <a:rPr lang="en-US" sz="12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(N3 category)</a:t>
            </a:r>
            <a:endParaRPr lang="en-US" sz="12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hteck: abgerundete Ecken 40">
            <a:extLst>
              <a:ext uri="{FF2B5EF4-FFF2-40B4-BE49-F238E27FC236}">
                <a16:creationId xmlns:a16="http://schemas.microsoft.com/office/drawing/2014/main" id="{C5EE0205-1D1F-4475-B824-0005EE61A0A4}"/>
              </a:ext>
            </a:extLst>
          </p:cNvPr>
          <p:cNvSpPr/>
          <p:nvPr/>
        </p:nvSpPr>
        <p:spPr>
          <a:xfrm>
            <a:off x="9680036" y="1659037"/>
            <a:ext cx="2088000" cy="72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Semi-trailer Trucks </a:t>
            </a:r>
          </a:p>
          <a:p>
            <a:pPr algn="ctr"/>
            <a:r>
              <a:rPr lang="en-US" sz="1200" i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(N3 category)</a:t>
            </a:r>
            <a:endParaRPr lang="en-US" sz="12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feld 92">
            <a:extLst>
              <a:ext uri="{FF2B5EF4-FFF2-40B4-BE49-F238E27FC236}">
                <a16:creationId xmlns:a16="http://schemas.microsoft.com/office/drawing/2014/main" id="{A9DABDFF-71BD-4481-8E9E-365BEB6FC36E}"/>
              </a:ext>
            </a:extLst>
          </p:cNvPr>
          <p:cNvSpPr txBox="1"/>
          <p:nvPr/>
        </p:nvSpPr>
        <p:spPr>
          <a:xfrm>
            <a:off x="10029092" y="4825562"/>
            <a:ext cx="180878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i="1" dirty="0">
                <a:latin typeface="Arial" pitchFamily="34" charset="0"/>
                <a:cs typeface="Arial" pitchFamily="34" charset="0"/>
              </a:rPr>
              <a:t>Hyundai </a:t>
            </a:r>
            <a:r>
              <a:rPr lang="en-US" sz="1000" i="1" dirty="0" err="1">
                <a:latin typeface="Arial" pitchFamily="34" charset="0"/>
                <a:cs typeface="Arial" pitchFamily="34" charset="0"/>
              </a:rPr>
              <a:t>Xient</a:t>
            </a:r>
            <a:r>
              <a:rPr lang="en-US" sz="1000" i="1" dirty="0">
                <a:latin typeface="Arial" pitchFamily="34" charset="0"/>
                <a:cs typeface="Arial" pitchFamily="34" charset="0"/>
              </a:rPr>
              <a:t> Fuel Cell [13]</a:t>
            </a:r>
          </a:p>
        </p:txBody>
      </p:sp>
      <p:sp>
        <p:nvSpPr>
          <p:cNvPr id="43" name="Rechteck: abgerundete Ecken 42">
            <a:extLst>
              <a:ext uri="{FF2B5EF4-FFF2-40B4-BE49-F238E27FC236}">
                <a16:creationId xmlns:a16="http://schemas.microsoft.com/office/drawing/2014/main" id="{25334892-0A04-405F-AEE0-5E236FDD7CF4}"/>
              </a:ext>
            </a:extLst>
          </p:cNvPr>
          <p:cNvSpPr/>
          <p:nvPr/>
        </p:nvSpPr>
        <p:spPr>
          <a:xfrm>
            <a:off x="9676850" y="5010559"/>
            <a:ext cx="720000" cy="216000"/>
          </a:xfrm>
          <a:prstGeom prst="roundRect">
            <a:avLst/>
          </a:prstGeom>
          <a:solidFill>
            <a:srgbClr val="FFFF99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BEV</a:t>
            </a:r>
          </a:p>
        </p:txBody>
      </p:sp>
      <p:sp>
        <p:nvSpPr>
          <p:cNvPr id="44" name="Rechteck: abgerundete Ecken 43">
            <a:extLst>
              <a:ext uri="{FF2B5EF4-FFF2-40B4-BE49-F238E27FC236}">
                <a16:creationId xmlns:a16="http://schemas.microsoft.com/office/drawing/2014/main" id="{B1E7EB02-CF0C-4A4F-A92A-E6F3E72E3882}"/>
              </a:ext>
            </a:extLst>
          </p:cNvPr>
          <p:cNvSpPr/>
          <p:nvPr/>
        </p:nvSpPr>
        <p:spPr>
          <a:xfrm>
            <a:off x="9676850" y="3800573"/>
            <a:ext cx="720000" cy="21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FCEV</a:t>
            </a:r>
          </a:p>
        </p:txBody>
      </p:sp>
      <p:sp>
        <p:nvSpPr>
          <p:cNvPr id="45" name="Rechteck: abgerundete Ecken 44">
            <a:extLst>
              <a:ext uri="{FF2B5EF4-FFF2-40B4-BE49-F238E27FC236}">
                <a16:creationId xmlns:a16="http://schemas.microsoft.com/office/drawing/2014/main" id="{AFDE5DA8-D43B-43C4-93B1-0B6515F69BF8}"/>
              </a:ext>
            </a:extLst>
          </p:cNvPr>
          <p:cNvSpPr/>
          <p:nvPr/>
        </p:nvSpPr>
        <p:spPr>
          <a:xfrm>
            <a:off x="9676850" y="2512601"/>
            <a:ext cx="720000" cy="21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HEV</a:t>
            </a:r>
          </a:p>
        </p:txBody>
      </p:sp>
      <p:pic>
        <p:nvPicPr>
          <p:cNvPr id="46" name="Picture 2" descr="Produktionsstart für Elektro-Actros in Wörth - ecomento.de">
            <a:extLst>
              <a:ext uri="{FF2B5EF4-FFF2-40B4-BE49-F238E27FC236}">
                <a16:creationId xmlns:a16="http://schemas.microsoft.com/office/drawing/2014/main" id="{F812227C-4E55-4D13-B6FB-6C3595D7D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819" y="4263864"/>
            <a:ext cx="1904595" cy="109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feld 96">
            <a:extLst>
              <a:ext uri="{FF2B5EF4-FFF2-40B4-BE49-F238E27FC236}">
                <a16:creationId xmlns:a16="http://schemas.microsoft.com/office/drawing/2014/main" id="{9EA03AF2-49EA-48E5-BDC4-BD76E98E69E0}"/>
              </a:ext>
            </a:extLst>
          </p:cNvPr>
          <p:cNvSpPr txBox="1"/>
          <p:nvPr/>
        </p:nvSpPr>
        <p:spPr>
          <a:xfrm>
            <a:off x="7510193" y="5386308"/>
            <a:ext cx="162971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i="1" dirty="0">
                <a:latin typeface="Arial" pitchFamily="34" charset="0"/>
                <a:cs typeface="Arial" pitchFamily="34" charset="0"/>
              </a:rPr>
              <a:t>Daimler </a:t>
            </a:r>
            <a:r>
              <a:rPr lang="en-US" sz="1000" i="1" dirty="0" err="1">
                <a:latin typeface="Arial" pitchFamily="34" charset="0"/>
                <a:cs typeface="Arial" pitchFamily="34" charset="0"/>
              </a:rPr>
              <a:t>eActros</a:t>
            </a:r>
            <a:r>
              <a:rPr lang="en-US" sz="1000" i="1" dirty="0">
                <a:latin typeface="Arial" pitchFamily="34" charset="0"/>
                <a:cs typeface="Arial" pitchFamily="34" charset="0"/>
              </a:rPr>
              <a:t> [11]</a:t>
            </a:r>
          </a:p>
        </p:txBody>
      </p:sp>
      <p:sp>
        <p:nvSpPr>
          <p:cNvPr id="48" name="Rechteck: abgerundete Ecken 47">
            <a:extLst>
              <a:ext uri="{FF2B5EF4-FFF2-40B4-BE49-F238E27FC236}">
                <a16:creationId xmlns:a16="http://schemas.microsoft.com/office/drawing/2014/main" id="{D11C944F-881B-46DB-8682-24F1ABF3758D}"/>
              </a:ext>
            </a:extLst>
          </p:cNvPr>
          <p:cNvSpPr/>
          <p:nvPr/>
        </p:nvSpPr>
        <p:spPr>
          <a:xfrm>
            <a:off x="5017158" y="4981581"/>
            <a:ext cx="720000" cy="216000"/>
          </a:xfrm>
          <a:prstGeom prst="roundRect">
            <a:avLst/>
          </a:prstGeom>
          <a:solidFill>
            <a:srgbClr val="FFFF99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BEV</a:t>
            </a:r>
          </a:p>
        </p:txBody>
      </p:sp>
      <p:sp>
        <p:nvSpPr>
          <p:cNvPr id="49" name="Rechteck: abgerundete Ecken 48">
            <a:extLst>
              <a:ext uri="{FF2B5EF4-FFF2-40B4-BE49-F238E27FC236}">
                <a16:creationId xmlns:a16="http://schemas.microsoft.com/office/drawing/2014/main" id="{AD5A4097-8F57-4152-B689-B1F750AFAA99}"/>
              </a:ext>
            </a:extLst>
          </p:cNvPr>
          <p:cNvSpPr/>
          <p:nvPr/>
        </p:nvSpPr>
        <p:spPr>
          <a:xfrm>
            <a:off x="5017158" y="3771595"/>
            <a:ext cx="720000" cy="216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FCEV</a:t>
            </a:r>
          </a:p>
        </p:txBody>
      </p:sp>
      <p:sp>
        <p:nvSpPr>
          <p:cNvPr id="50" name="Rechteck: abgerundete Ecken 49">
            <a:extLst>
              <a:ext uri="{FF2B5EF4-FFF2-40B4-BE49-F238E27FC236}">
                <a16:creationId xmlns:a16="http://schemas.microsoft.com/office/drawing/2014/main" id="{D8BDBA4E-40A3-45E3-A755-9282D54E5ED0}"/>
              </a:ext>
            </a:extLst>
          </p:cNvPr>
          <p:cNvSpPr/>
          <p:nvPr/>
        </p:nvSpPr>
        <p:spPr>
          <a:xfrm>
            <a:off x="5017158" y="2561610"/>
            <a:ext cx="720000" cy="216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HEV</a:t>
            </a:r>
          </a:p>
        </p:txBody>
      </p:sp>
      <p:sp>
        <p:nvSpPr>
          <p:cNvPr id="51" name="Textfeld 104">
            <a:extLst>
              <a:ext uri="{FF2B5EF4-FFF2-40B4-BE49-F238E27FC236}">
                <a16:creationId xmlns:a16="http://schemas.microsoft.com/office/drawing/2014/main" id="{32DA0381-F665-4C5A-A87C-938EDEF7D70A}"/>
              </a:ext>
            </a:extLst>
          </p:cNvPr>
          <p:cNvSpPr txBox="1"/>
          <p:nvPr/>
        </p:nvSpPr>
        <p:spPr>
          <a:xfrm>
            <a:off x="5408400" y="3605448"/>
            <a:ext cx="26175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i="1" dirty="0">
                <a:latin typeface="Arial" pitchFamily="34" charset="0"/>
                <a:cs typeface="Arial" pitchFamily="34" charset="0"/>
              </a:rPr>
              <a:t>Mercedes-Benz </a:t>
            </a:r>
            <a:r>
              <a:rPr lang="en-US" sz="1000" i="1" dirty="0" err="1">
                <a:latin typeface="Arial" pitchFamily="34" charset="0"/>
                <a:cs typeface="Arial" pitchFamily="34" charset="0"/>
              </a:rPr>
              <a:t>Atego</a:t>
            </a:r>
            <a:r>
              <a:rPr lang="en-US" sz="1000" i="1" dirty="0">
                <a:latin typeface="Arial" pitchFamily="34" charset="0"/>
                <a:cs typeface="Arial" pitchFamily="34" charset="0"/>
              </a:rPr>
              <a:t> FHEV (7]</a:t>
            </a:r>
          </a:p>
        </p:txBody>
      </p:sp>
      <p:sp>
        <p:nvSpPr>
          <p:cNvPr id="52" name="Textfeld 52">
            <a:extLst>
              <a:ext uri="{FF2B5EF4-FFF2-40B4-BE49-F238E27FC236}">
                <a16:creationId xmlns:a16="http://schemas.microsoft.com/office/drawing/2014/main" id="{E2F9096C-629E-4930-95CE-33D0103BFF96}"/>
              </a:ext>
            </a:extLst>
          </p:cNvPr>
          <p:cNvSpPr txBox="1"/>
          <p:nvPr/>
        </p:nvSpPr>
        <p:spPr>
          <a:xfrm rot="1245182">
            <a:off x="4366472" y="2634103"/>
            <a:ext cx="408766" cy="184666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series</a:t>
            </a:r>
          </a:p>
        </p:txBody>
      </p:sp>
      <p:sp>
        <p:nvSpPr>
          <p:cNvPr id="53" name="Textfeld 53">
            <a:extLst>
              <a:ext uri="{FF2B5EF4-FFF2-40B4-BE49-F238E27FC236}">
                <a16:creationId xmlns:a16="http://schemas.microsoft.com/office/drawing/2014/main" id="{A1F1C3E4-4082-4BD1-8188-40C0842F4582}"/>
              </a:ext>
            </a:extLst>
          </p:cNvPr>
          <p:cNvSpPr txBox="1"/>
          <p:nvPr/>
        </p:nvSpPr>
        <p:spPr>
          <a:xfrm rot="1245182">
            <a:off x="4327420" y="5115340"/>
            <a:ext cx="408766" cy="184666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series</a:t>
            </a:r>
          </a:p>
        </p:txBody>
      </p:sp>
      <p:sp>
        <p:nvSpPr>
          <p:cNvPr id="54" name="Textfeld 54">
            <a:extLst>
              <a:ext uri="{FF2B5EF4-FFF2-40B4-BE49-F238E27FC236}">
                <a16:creationId xmlns:a16="http://schemas.microsoft.com/office/drawing/2014/main" id="{3219AA17-6BE9-4B5F-8806-3AF84D3BE01F}"/>
              </a:ext>
            </a:extLst>
          </p:cNvPr>
          <p:cNvSpPr txBox="1"/>
          <p:nvPr/>
        </p:nvSpPr>
        <p:spPr>
          <a:xfrm rot="1245182">
            <a:off x="6185566" y="2729552"/>
            <a:ext cx="859210" cy="184666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not available</a:t>
            </a:r>
          </a:p>
        </p:txBody>
      </p:sp>
      <p:sp>
        <p:nvSpPr>
          <p:cNvPr id="55" name="Textfeld 58">
            <a:extLst>
              <a:ext uri="{FF2B5EF4-FFF2-40B4-BE49-F238E27FC236}">
                <a16:creationId xmlns:a16="http://schemas.microsoft.com/office/drawing/2014/main" id="{821343BF-33B7-4455-9F10-0021D7F8C795}"/>
              </a:ext>
            </a:extLst>
          </p:cNvPr>
          <p:cNvSpPr txBox="1"/>
          <p:nvPr/>
        </p:nvSpPr>
        <p:spPr>
          <a:xfrm rot="1245182">
            <a:off x="6481228" y="3996250"/>
            <a:ext cx="621965" cy="184666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per order</a:t>
            </a:r>
          </a:p>
        </p:txBody>
      </p:sp>
      <p:sp>
        <p:nvSpPr>
          <p:cNvPr id="56" name="Textfeld 59">
            <a:extLst>
              <a:ext uri="{FF2B5EF4-FFF2-40B4-BE49-F238E27FC236}">
                <a16:creationId xmlns:a16="http://schemas.microsoft.com/office/drawing/2014/main" id="{57AB41FB-A426-4E8E-929A-6C9B6A7B06DA}"/>
              </a:ext>
            </a:extLst>
          </p:cNvPr>
          <p:cNvSpPr txBox="1"/>
          <p:nvPr/>
        </p:nvSpPr>
        <p:spPr>
          <a:xfrm rot="1245182">
            <a:off x="6402582" y="4174589"/>
            <a:ext cx="673261" cy="153888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e-converted</a:t>
            </a:r>
          </a:p>
        </p:txBody>
      </p:sp>
      <p:sp>
        <p:nvSpPr>
          <p:cNvPr id="57" name="Textfeld 60">
            <a:extLst>
              <a:ext uri="{FF2B5EF4-FFF2-40B4-BE49-F238E27FC236}">
                <a16:creationId xmlns:a16="http://schemas.microsoft.com/office/drawing/2014/main" id="{0DBF901E-71C4-4ED7-9C42-D5BBABACFD4A}"/>
              </a:ext>
            </a:extLst>
          </p:cNvPr>
          <p:cNvSpPr txBox="1"/>
          <p:nvPr/>
        </p:nvSpPr>
        <p:spPr>
          <a:xfrm rot="1245182">
            <a:off x="6320547" y="5125355"/>
            <a:ext cx="809517" cy="184666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small series</a:t>
            </a:r>
          </a:p>
        </p:txBody>
      </p:sp>
      <p:sp>
        <p:nvSpPr>
          <p:cNvPr id="58" name="Textfeld 61">
            <a:extLst>
              <a:ext uri="{FF2B5EF4-FFF2-40B4-BE49-F238E27FC236}">
                <a16:creationId xmlns:a16="http://schemas.microsoft.com/office/drawing/2014/main" id="{657E41A5-8383-412F-8F42-A87CF54D59A8}"/>
              </a:ext>
            </a:extLst>
          </p:cNvPr>
          <p:cNvSpPr txBox="1"/>
          <p:nvPr/>
        </p:nvSpPr>
        <p:spPr>
          <a:xfrm rot="1245182">
            <a:off x="1803603" y="2743915"/>
            <a:ext cx="408766" cy="184666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series</a:t>
            </a:r>
          </a:p>
        </p:txBody>
      </p:sp>
      <p:sp>
        <p:nvSpPr>
          <p:cNvPr id="59" name="Textfeld 62">
            <a:extLst>
              <a:ext uri="{FF2B5EF4-FFF2-40B4-BE49-F238E27FC236}">
                <a16:creationId xmlns:a16="http://schemas.microsoft.com/office/drawing/2014/main" id="{43EA68B7-6F6A-4B4A-B2F6-399D92132B6A}"/>
              </a:ext>
            </a:extLst>
          </p:cNvPr>
          <p:cNvSpPr txBox="1"/>
          <p:nvPr/>
        </p:nvSpPr>
        <p:spPr>
          <a:xfrm rot="1245182">
            <a:off x="1670459" y="4387363"/>
            <a:ext cx="705771" cy="184666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SOP 2022</a:t>
            </a:r>
          </a:p>
        </p:txBody>
      </p:sp>
      <p:sp>
        <p:nvSpPr>
          <p:cNvPr id="60" name="Textfeld 63">
            <a:extLst>
              <a:ext uri="{FF2B5EF4-FFF2-40B4-BE49-F238E27FC236}">
                <a16:creationId xmlns:a16="http://schemas.microsoft.com/office/drawing/2014/main" id="{134493B8-E6A5-4C23-84C4-8AFA1A411F48}"/>
              </a:ext>
            </a:extLst>
          </p:cNvPr>
          <p:cNvSpPr txBox="1"/>
          <p:nvPr/>
        </p:nvSpPr>
        <p:spPr>
          <a:xfrm rot="1245182">
            <a:off x="8804246" y="2901102"/>
            <a:ext cx="705771" cy="184666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SOP 2024</a:t>
            </a:r>
          </a:p>
        </p:txBody>
      </p:sp>
      <p:sp>
        <p:nvSpPr>
          <p:cNvPr id="61" name="Textfeld 66">
            <a:extLst>
              <a:ext uri="{FF2B5EF4-FFF2-40B4-BE49-F238E27FC236}">
                <a16:creationId xmlns:a16="http://schemas.microsoft.com/office/drawing/2014/main" id="{AD55610A-3275-4D30-8570-B5E101E829FA}"/>
              </a:ext>
            </a:extLst>
          </p:cNvPr>
          <p:cNvSpPr txBox="1"/>
          <p:nvPr/>
        </p:nvSpPr>
        <p:spPr>
          <a:xfrm rot="1245182">
            <a:off x="8677247" y="4361878"/>
            <a:ext cx="809517" cy="184666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small</a:t>
            </a: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series</a:t>
            </a: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2" name="Textfeld 72">
            <a:extLst>
              <a:ext uri="{FF2B5EF4-FFF2-40B4-BE49-F238E27FC236}">
                <a16:creationId xmlns:a16="http://schemas.microsoft.com/office/drawing/2014/main" id="{9569F9B6-7800-44F0-B981-6855B84B6D27}"/>
              </a:ext>
            </a:extLst>
          </p:cNvPr>
          <p:cNvSpPr txBox="1"/>
          <p:nvPr/>
        </p:nvSpPr>
        <p:spPr>
          <a:xfrm rot="1245182">
            <a:off x="11100385" y="5190824"/>
            <a:ext cx="705771" cy="184666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SOP 2022</a:t>
            </a:r>
          </a:p>
        </p:txBody>
      </p:sp>
      <p:sp>
        <p:nvSpPr>
          <p:cNvPr id="63" name="Textfeld 74">
            <a:extLst>
              <a:ext uri="{FF2B5EF4-FFF2-40B4-BE49-F238E27FC236}">
                <a16:creationId xmlns:a16="http://schemas.microsoft.com/office/drawing/2014/main" id="{0D04CC76-B1CE-464A-B623-180788247628}"/>
              </a:ext>
            </a:extLst>
          </p:cNvPr>
          <p:cNvSpPr txBox="1"/>
          <p:nvPr/>
        </p:nvSpPr>
        <p:spPr>
          <a:xfrm rot="1245182">
            <a:off x="10991521" y="4036445"/>
            <a:ext cx="809517" cy="184666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small</a:t>
            </a: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series</a:t>
            </a: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4" name="Textfeld 75">
            <a:extLst>
              <a:ext uri="{FF2B5EF4-FFF2-40B4-BE49-F238E27FC236}">
                <a16:creationId xmlns:a16="http://schemas.microsoft.com/office/drawing/2014/main" id="{60B0EA1C-E43F-4CDF-B45C-6A1F6AC269EC}"/>
              </a:ext>
            </a:extLst>
          </p:cNvPr>
          <p:cNvSpPr txBox="1"/>
          <p:nvPr/>
        </p:nvSpPr>
        <p:spPr>
          <a:xfrm rot="1245182">
            <a:off x="10813610" y="2720889"/>
            <a:ext cx="979435" cy="184666"/>
          </a:xfrm>
          <a:prstGeom prst="rect">
            <a:avLst/>
          </a:prstGeom>
          <a:solidFill>
            <a:sysClr val="window" lastClr="FFFFFF"/>
          </a:solidFill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project</a:t>
            </a: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de-DE" sz="1200" b="0" i="0" u="none" strike="noStrike" kern="0" cap="none" spc="0" normalizeH="0" baseline="0" noProof="0" dirty="0" err="1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vehicle</a:t>
            </a:r>
            <a:endParaRPr kumimoji="0" lang="de-DE" sz="1200" b="0" i="0" u="none" strike="noStrike" kern="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5" name="Textfeld 76">
            <a:extLst>
              <a:ext uri="{FF2B5EF4-FFF2-40B4-BE49-F238E27FC236}">
                <a16:creationId xmlns:a16="http://schemas.microsoft.com/office/drawing/2014/main" id="{80EBF4DD-A8FC-447B-AF0A-435B726AAF28}"/>
              </a:ext>
            </a:extLst>
          </p:cNvPr>
          <p:cNvSpPr txBox="1"/>
          <p:nvPr/>
        </p:nvSpPr>
        <p:spPr>
          <a:xfrm rot="1245182">
            <a:off x="3908359" y="3883956"/>
            <a:ext cx="956993" cy="169277"/>
          </a:xfrm>
          <a:prstGeom prst="rect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on </a:t>
            </a:r>
            <a:r>
              <a:rPr lang="de-DE" sz="1100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sale</a:t>
            </a:r>
            <a:r>
              <a:rPr lang="de-DE" sz="110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in 2022</a:t>
            </a:r>
          </a:p>
        </p:txBody>
      </p:sp>
    </p:spTree>
    <p:extLst>
      <p:ext uri="{BB962C8B-B14F-4D97-AF65-F5344CB8AC3E}">
        <p14:creationId xmlns:p14="http://schemas.microsoft.com/office/powerpoint/2010/main" val="1987909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4AAEAA-49F3-430A-A859-790A41367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number of battery-electric series models will rise in the future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70D10B-581A-4309-9172-99CE5130CD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EBD3E1E-3412-4831-AD57-9896E8A8B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DLR | Özcan Deniz | 28.06.2023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9475A38-F53D-4BA6-8241-B6C4512E0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354" y="2103341"/>
            <a:ext cx="5472808" cy="334417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A8A5D88-436C-451D-8E0F-CAE239105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85" y="5530513"/>
            <a:ext cx="4423725" cy="68296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85AC031-9E13-4020-BD5D-998A4EA28778}"/>
              </a:ext>
            </a:extLst>
          </p:cNvPr>
          <p:cNvSpPr txBox="1"/>
          <p:nvPr/>
        </p:nvSpPr>
        <p:spPr>
          <a:xfrm>
            <a:off x="4235218" y="6263277"/>
            <a:ext cx="20697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i="1" dirty="0">
                <a:solidFill>
                  <a:schemeClr val="bg1">
                    <a:lumMod val="50000"/>
                  </a:schemeClr>
                </a:solidFill>
              </a:rPr>
              <a:t>Source: IEA Global EV Outlook 2023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16632C3-D578-4E1F-8D13-EC3BC78D4331}"/>
              </a:ext>
            </a:extLst>
          </p:cNvPr>
          <p:cNvSpPr txBox="1"/>
          <p:nvPr/>
        </p:nvSpPr>
        <p:spPr>
          <a:xfrm>
            <a:off x="9276179" y="5339681"/>
            <a:ext cx="24929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900" i="1" dirty="0">
                <a:solidFill>
                  <a:schemeClr val="bg1">
                    <a:lumMod val="50000"/>
                  </a:schemeClr>
                </a:solidFill>
              </a:rPr>
              <a:t>Source: IEA HEV-TCP TASK 41 Final Report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0AB7D54-1566-473C-8F3B-72A12B55F2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4405"/>
          <a:stretch/>
        </p:blipFill>
        <p:spPr>
          <a:xfrm>
            <a:off x="6712340" y="2365115"/>
            <a:ext cx="5123489" cy="141031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64F5FCD-5C85-47F3-BD61-6366AECA10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3443"/>
          <a:stretch/>
        </p:blipFill>
        <p:spPr>
          <a:xfrm>
            <a:off x="6712340" y="3940456"/>
            <a:ext cx="5123489" cy="134961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19B672DE-62D5-431E-99EF-31001E4DF415}"/>
              </a:ext>
            </a:extLst>
          </p:cNvPr>
          <p:cNvSpPr txBox="1"/>
          <p:nvPr/>
        </p:nvSpPr>
        <p:spPr>
          <a:xfrm>
            <a:off x="651385" y="1593662"/>
            <a:ext cx="5609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/>
              <a:t>Current</a:t>
            </a:r>
            <a:r>
              <a:rPr lang="de-DE" sz="1200" dirty="0"/>
              <a:t> and </a:t>
            </a:r>
            <a:r>
              <a:rPr lang="de-DE" sz="1200" dirty="0" err="1"/>
              <a:t>announced</a:t>
            </a:r>
            <a:r>
              <a:rPr lang="de-DE" sz="1200" dirty="0"/>
              <a:t> </a:t>
            </a:r>
            <a:r>
              <a:rPr lang="de-DE" sz="1200" dirty="0" err="1"/>
              <a:t>zero</a:t>
            </a:r>
            <a:r>
              <a:rPr lang="de-DE" sz="1200" dirty="0"/>
              <a:t> </a:t>
            </a:r>
            <a:r>
              <a:rPr lang="de-DE" sz="1200" dirty="0" err="1"/>
              <a:t>emission</a:t>
            </a:r>
            <a:r>
              <a:rPr lang="de-DE" sz="1200" dirty="0"/>
              <a:t> </a:t>
            </a:r>
            <a:r>
              <a:rPr lang="de-DE" sz="1200" dirty="0" err="1"/>
              <a:t>commercial</a:t>
            </a:r>
            <a:r>
              <a:rPr lang="de-DE" sz="1200" dirty="0"/>
              <a:t> </a:t>
            </a:r>
            <a:r>
              <a:rPr lang="de-DE" sz="1200" dirty="0" err="1"/>
              <a:t>vehicle</a:t>
            </a:r>
            <a:r>
              <a:rPr lang="de-DE" sz="1200" dirty="0"/>
              <a:t> </a:t>
            </a:r>
            <a:r>
              <a:rPr lang="de-DE" sz="1200" dirty="0" err="1"/>
              <a:t>by</a:t>
            </a:r>
            <a:r>
              <a:rPr lang="de-DE" sz="1200" dirty="0"/>
              <a:t> type, </a:t>
            </a:r>
            <a:r>
              <a:rPr lang="de-DE" sz="1200" dirty="0" err="1"/>
              <a:t>release</a:t>
            </a:r>
            <a:r>
              <a:rPr lang="de-DE" sz="1200" dirty="0"/>
              <a:t> date and </a:t>
            </a:r>
            <a:r>
              <a:rPr lang="de-DE" sz="1200" dirty="0" err="1"/>
              <a:t>range</a:t>
            </a:r>
            <a:r>
              <a:rPr lang="de-DE" sz="1200" dirty="0"/>
              <a:t>, 2019-2024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74CEA400-8F65-41C5-9F55-DAD268F6E9D6}"/>
              </a:ext>
            </a:extLst>
          </p:cNvPr>
          <p:cNvSpPr/>
          <p:nvPr/>
        </p:nvSpPr>
        <p:spPr>
          <a:xfrm>
            <a:off x="672257" y="1291859"/>
            <a:ext cx="1080000" cy="252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2019-2024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E4CDE1A-4E21-4762-88B1-84B23B200CE1}"/>
              </a:ext>
            </a:extLst>
          </p:cNvPr>
          <p:cNvSpPr/>
          <p:nvPr/>
        </p:nvSpPr>
        <p:spPr>
          <a:xfrm>
            <a:off x="6717792" y="1318661"/>
            <a:ext cx="1080000" cy="252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2030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CDD66C1-B221-4F47-8BE4-DCB3911F2809}"/>
              </a:ext>
            </a:extLst>
          </p:cNvPr>
          <p:cNvSpPr txBox="1"/>
          <p:nvPr/>
        </p:nvSpPr>
        <p:spPr>
          <a:xfrm>
            <a:off x="6712340" y="1641676"/>
            <a:ext cx="5017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three largest truck manufacturer groups in Europe aim to </a:t>
            </a:r>
            <a:r>
              <a:rPr lang="en-US" sz="1200" dirty="0" err="1"/>
              <a:t>equi</a:t>
            </a:r>
            <a:r>
              <a:rPr lang="en-US" sz="1200" dirty="0"/>
              <a:t> at</a:t>
            </a:r>
          </a:p>
          <a:p>
            <a:r>
              <a:rPr lang="en-US" sz="1200" dirty="0"/>
              <a:t>least every second sold trucks with an electric powertrain by 2030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922418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A28069-42C9-4E63-B9CC-01BC41D5B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Comparison of the TCO structure of 40t semi-trailer tractor with different powertrains in long-distance transport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88A61A-5AC0-4CB4-BBFC-134D3578B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7200"/>
            <a:ext cx="3038475" cy="48958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Today:</a:t>
            </a:r>
          </a:p>
          <a:p>
            <a:r>
              <a:rPr lang="en-US" sz="1600" dirty="0"/>
              <a:t>FCEV and BEV with high investment costs</a:t>
            </a:r>
          </a:p>
          <a:p>
            <a:r>
              <a:rPr lang="en-US" sz="1600" dirty="0"/>
              <a:t>Slight cost differences between H2-Storage-options for FCEV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1600" dirty="0"/>
              <a:t>After 2025:</a:t>
            </a:r>
          </a:p>
          <a:p>
            <a:r>
              <a:rPr lang="en-US" sz="1600" dirty="0"/>
              <a:t>TCO parity for FCEVs achieved from 2029 onwards</a:t>
            </a:r>
          </a:p>
          <a:p>
            <a:r>
              <a:rPr lang="en-US" sz="1600" dirty="0"/>
              <a:t>Investment cost will still be higher for BEV and FCEV than diesel trucks in 2030</a:t>
            </a:r>
          </a:p>
          <a:p>
            <a:endParaRPr lang="de-DE" sz="16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1E0800-78AA-466B-8B87-6DF6F439A4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1D0F8B-E5B5-4F71-974A-F24B20598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DLR | Özcan Deniz | 28.06.2023</a:t>
            </a:r>
            <a:endParaRPr lang="de-DE" dirty="0"/>
          </a:p>
        </p:txBody>
      </p:sp>
      <p:graphicFrame>
        <p:nvGraphicFramePr>
          <p:cNvPr id="7" name="Bildplatzhalter 12">
            <a:extLst>
              <a:ext uri="{FF2B5EF4-FFF2-40B4-BE49-F238E27FC236}">
                <a16:creationId xmlns:a16="http://schemas.microsoft.com/office/drawing/2014/main" id="{61C77CEE-6D25-44DF-A14F-DFEB64FA6A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983925"/>
              </p:ext>
            </p:extLst>
          </p:nvPr>
        </p:nvGraphicFramePr>
        <p:xfrm>
          <a:off x="4336068" y="1401803"/>
          <a:ext cx="7160607" cy="4751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" name="Rechteck 25">
            <a:extLst>
              <a:ext uri="{FF2B5EF4-FFF2-40B4-BE49-F238E27FC236}">
                <a16:creationId xmlns:a16="http://schemas.microsoft.com/office/drawing/2014/main" id="{0922E30F-24F0-4A70-AF72-E0F4A9463887}"/>
              </a:ext>
            </a:extLst>
          </p:cNvPr>
          <p:cNvSpPr/>
          <p:nvPr/>
        </p:nvSpPr>
        <p:spPr>
          <a:xfrm>
            <a:off x="4403142" y="6215582"/>
            <a:ext cx="171072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i="1" dirty="0">
                <a:solidFill>
                  <a:schemeClr val="bg1">
                    <a:lumMod val="50000"/>
                  </a:schemeClr>
                </a:solidFill>
              </a:rPr>
              <a:t>Source: Own DLR </a:t>
            </a:r>
            <a:r>
              <a:rPr lang="de-DE" sz="1000" i="1" dirty="0" err="1">
                <a:solidFill>
                  <a:schemeClr val="bg1">
                    <a:lumMod val="50000"/>
                  </a:schemeClr>
                </a:solidFill>
              </a:rPr>
              <a:t>analysis</a:t>
            </a:r>
            <a:endParaRPr lang="de-DE" sz="10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11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7092F8-78AF-4EEF-9C87-6606E5A5D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Key </a:t>
            </a:r>
            <a:r>
              <a:rPr lang="de-DE" dirty="0" err="1"/>
              <a:t>factors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ramp-up</a:t>
            </a:r>
            <a:r>
              <a:rPr lang="de-DE" dirty="0"/>
              <a:t> zero-emission freight </a:t>
            </a:r>
            <a:r>
              <a:rPr lang="de-DE" dirty="0" err="1"/>
              <a:t>vehicles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B9FFB5-AC84-4F80-A856-E9D9BCC00E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A1E7D3-AAB7-4B25-AEC6-79BC478C7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DLR | Özcan Deniz | 28.06.2023</a:t>
            </a:r>
            <a:endParaRPr lang="de-DE" dirty="0"/>
          </a:p>
        </p:txBody>
      </p:sp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0DF4BEF4-50A3-4C47-A446-675011B3E21C}"/>
              </a:ext>
            </a:extLst>
          </p:cNvPr>
          <p:cNvSpPr txBox="1">
            <a:spLocks/>
          </p:cNvSpPr>
          <p:nvPr/>
        </p:nvSpPr>
        <p:spPr>
          <a:xfrm>
            <a:off x="-280243" y="7580179"/>
            <a:ext cx="10369549" cy="14760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anose="020B0604020202020204" pitchFamily="34" charset="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anose="020B0604020202020204" pitchFamily="34" charset="0"/>
              <a:buChar char="-"/>
              <a:defRPr lang="de-DE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anose="020B0604020202020204" pitchFamily="34" charset="0"/>
              <a:buChar char="-"/>
              <a:defRPr lang="de-DE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anose="020B0604020202020204" pitchFamily="34" charset="0"/>
              <a:buChar char="-"/>
              <a:defRPr lang="de-DE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anose="020B0604020202020204" pitchFamily="34" charset="0"/>
              <a:buChar char="-"/>
              <a:defRPr lang="de-DE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</p:txBody>
      </p:sp>
      <p:graphicFrame>
        <p:nvGraphicFramePr>
          <p:cNvPr id="28" name="Diagramm 27">
            <a:extLst>
              <a:ext uri="{FF2B5EF4-FFF2-40B4-BE49-F238E27FC236}">
                <a16:creationId xmlns:a16="http://schemas.microsoft.com/office/drawing/2014/main" id="{D427E758-1A3F-4923-A501-3981CFF94E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2447961"/>
              </p:ext>
            </p:extLst>
          </p:nvPr>
        </p:nvGraphicFramePr>
        <p:xfrm>
          <a:off x="-326866" y="1316683"/>
          <a:ext cx="7708743" cy="5230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3ECFC9B9-303A-4158-AFDA-0E5561E9A4B3}"/>
              </a:ext>
            </a:extLst>
          </p:cNvPr>
          <p:cNvCxnSpPr/>
          <p:nvPr/>
        </p:nvCxnSpPr>
        <p:spPr>
          <a:xfrm>
            <a:off x="5309419" y="2448232"/>
            <a:ext cx="10618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6BD100BB-EEBE-4590-88AC-AA327F799CCE}"/>
              </a:ext>
            </a:extLst>
          </p:cNvPr>
          <p:cNvCxnSpPr>
            <a:cxnSpLocks/>
          </p:cNvCxnSpPr>
          <p:nvPr/>
        </p:nvCxnSpPr>
        <p:spPr>
          <a:xfrm>
            <a:off x="6371303" y="1423424"/>
            <a:ext cx="0" cy="51215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>
            <a:extLst>
              <a:ext uri="{FF2B5EF4-FFF2-40B4-BE49-F238E27FC236}">
                <a16:creationId xmlns:a16="http://schemas.microsoft.com/office/drawing/2014/main" id="{5056E45D-6CDE-4177-B26B-5056D06F278D}"/>
              </a:ext>
            </a:extLst>
          </p:cNvPr>
          <p:cNvSpPr txBox="1"/>
          <p:nvPr/>
        </p:nvSpPr>
        <p:spPr>
          <a:xfrm>
            <a:off x="6511696" y="1423424"/>
            <a:ext cx="510990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Purchase subsidies: 80% of the additional investment costs for vehicle and infrastructure procurement for BEVs and FCEVs are funded via the KSNI funding guideline (until 2026).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Road toll exemption for </a:t>
            </a:r>
            <a:r>
              <a:rPr lang="en-US" sz="2000" dirty="0" err="1"/>
              <a:t>xEVs</a:t>
            </a:r>
            <a:r>
              <a:rPr lang="en-US" sz="2000" dirty="0"/>
              <a:t> until 2026 and introduction of a CO2-based component in the toll calculation starting in 2024.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Vehicle tax exemption for </a:t>
            </a:r>
            <a:r>
              <a:rPr lang="en-US" sz="2000" dirty="0" err="1"/>
              <a:t>xEVs</a:t>
            </a:r>
            <a:r>
              <a:rPr lang="en-US" sz="2000" dirty="0"/>
              <a:t> until 2030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/>
              <a:t>Special depreciation of </a:t>
            </a:r>
            <a:r>
              <a:rPr lang="en-US" sz="2000" dirty="0" err="1"/>
              <a:t>xEV</a:t>
            </a:r>
            <a:r>
              <a:rPr lang="en-US" sz="2000" dirty="0"/>
              <a:t>: 50% of the purchase in the first year</a:t>
            </a:r>
          </a:p>
        </p:txBody>
      </p:sp>
    </p:spTree>
    <p:extLst>
      <p:ext uri="{BB962C8B-B14F-4D97-AF65-F5344CB8AC3E}">
        <p14:creationId xmlns:p14="http://schemas.microsoft.com/office/powerpoint/2010/main" val="674792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F8BF9C-1861-4EE1-9839-53D0FA8C3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826D0D-0BA9-4DAE-A341-FFB2C9878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n-US" dirty="0"/>
              <a:t>Current challenges and opportunities for decarbonizing road freight transport </a:t>
            </a:r>
            <a:endParaRPr lang="de-DE" dirty="0"/>
          </a:p>
          <a:p>
            <a:pPr marL="457200" lvl="0" indent="-457200">
              <a:buFont typeface="+mj-lt"/>
              <a:buAutoNum type="arabicPeriod"/>
            </a:pPr>
            <a:endParaRPr lang="de-DE" dirty="0"/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Scenario analysis of the market potential of alternative powertrains in commercial vehicles: Results of the </a:t>
            </a:r>
            <a:r>
              <a:rPr lang="en-US" dirty="0" err="1"/>
              <a:t>BEniVer</a:t>
            </a:r>
            <a:r>
              <a:rPr lang="en-US" dirty="0"/>
              <a:t>* research project</a:t>
            </a:r>
          </a:p>
          <a:p>
            <a:pPr marL="457200" lvl="0" indent="-457200">
              <a:buFont typeface="+mj-lt"/>
              <a:buAutoNum type="arabicPeriod"/>
            </a:pP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Insight into DLR´s vehicle concept “U-Shift”</a:t>
            </a:r>
          </a:p>
          <a:p>
            <a:pPr marL="457200" indent="-457200">
              <a:buFont typeface="+mj-lt"/>
              <a:buAutoNum type="arabicPeriod"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2E74026-6D3B-4E97-B341-7BD47FA15F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775061-C724-4232-A20A-6FEB11BDE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DLR | Özcan Deniz | 28.06.2023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15AC1E6-E991-4492-B85B-FBBBEFE107C3}"/>
              </a:ext>
            </a:extLst>
          </p:cNvPr>
          <p:cNvSpPr txBox="1"/>
          <p:nvPr/>
        </p:nvSpPr>
        <p:spPr>
          <a:xfrm>
            <a:off x="5350062" y="6596390"/>
            <a:ext cx="68419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>
                <a:solidFill>
                  <a:schemeClr val="bg1">
                    <a:lumMod val="50000"/>
                  </a:schemeClr>
                </a:solidFill>
              </a:rPr>
              <a:t>*Begleitforschung Energiewende im Verkehr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 Accompanying research on the energy transition in transport)</a:t>
            </a:r>
            <a:endParaRPr lang="de-DE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470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2710ED-7FB5-4D0B-9729-2FE83E6DF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and market analysis software for simulating future commercial vehicle markets in Germany until 2050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F73227-A2B2-4F74-AE3A-5DFAC792E2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76B9E1-3D91-4CB8-97E0-1EF881A88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DLR | Özcan Deniz | 28.06.2023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488A088-B30D-4D3A-A7F2-128E11ECB924}"/>
              </a:ext>
            </a:extLst>
          </p:cNvPr>
          <p:cNvSpPr txBox="1"/>
          <p:nvPr/>
        </p:nvSpPr>
        <p:spPr>
          <a:xfrm>
            <a:off x="3506065" y="6455549"/>
            <a:ext cx="8438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Özcan Deniz 2022 Development of a scenario model for the simulation of the technology diffusion in the commercial vehicle market in Germany, 35th International Electric Vehicle Symposium and Exhibition (EVS35) Oslo, Norway, June 11-15, 2022 </a:t>
            </a:r>
            <a:r>
              <a:rPr lang="en-US" sz="900" u="sng" dirty="0">
                <a:solidFill>
                  <a:schemeClr val="bg1">
                    <a:lumMod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https://elib.dlr.de/187389/1/EVS35-340138.pdf</a:t>
            </a:r>
            <a:r>
              <a:rPr lang="de-DE" sz="9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47FE613-7DCE-4666-8ADF-424127D40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7256" y="1565052"/>
            <a:ext cx="6736660" cy="448816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7435C75A-AE77-4320-81E4-40F8A422C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353" y="5292948"/>
            <a:ext cx="1726132" cy="55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AEEE321F-DA9E-4A1F-9572-E3509645AF07}"/>
              </a:ext>
            </a:extLst>
          </p:cNvPr>
          <p:cNvSpPr txBox="1"/>
          <p:nvPr/>
        </p:nvSpPr>
        <p:spPr>
          <a:xfrm>
            <a:off x="1407414" y="1666795"/>
            <a:ext cx="2098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/>
              <a:t>Scenario </a:t>
            </a:r>
            <a:r>
              <a:rPr lang="de-DE" sz="1600" i="1" dirty="0" err="1"/>
              <a:t>assumption</a:t>
            </a:r>
            <a:endParaRPr lang="de-DE" sz="1600" i="1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8A9C9E2-AB7A-4FB3-AAF5-E08A6B7B4B5B}"/>
              </a:ext>
            </a:extLst>
          </p:cNvPr>
          <p:cNvSpPr txBox="1"/>
          <p:nvPr/>
        </p:nvSpPr>
        <p:spPr>
          <a:xfrm>
            <a:off x="1407414" y="2578767"/>
            <a:ext cx="22797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/>
              <a:t>Agent-</a:t>
            </a:r>
            <a:r>
              <a:rPr lang="de-DE" sz="1600" i="1" dirty="0" err="1"/>
              <a:t>based</a:t>
            </a:r>
            <a:r>
              <a:rPr lang="de-DE" sz="1600" i="1" dirty="0"/>
              <a:t> Modelling</a:t>
            </a: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D1678237-2A5C-4DE7-9F06-AA815DB51ED0}"/>
              </a:ext>
            </a:extLst>
          </p:cNvPr>
          <p:cNvCxnSpPr>
            <a:cxnSpLocks/>
          </p:cNvCxnSpPr>
          <p:nvPr/>
        </p:nvCxnSpPr>
        <p:spPr>
          <a:xfrm>
            <a:off x="1138084" y="2207621"/>
            <a:ext cx="298100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86F240B9-C822-49BC-B26E-AEEB17C2CCEE}"/>
              </a:ext>
            </a:extLst>
          </p:cNvPr>
          <p:cNvCxnSpPr>
            <a:cxnSpLocks/>
          </p:cNvCxnSpPr>
          <p:nvPr/>
        </p:nvCxnSpPr>
        <p:spPr>
          <a:xfrm>
            <a:off x="1138084" y="3261721"/>
            <a:ext cx="298100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30A7FFF4-535A-418B-B778-9E3B9A72733C}"/>
              </a:ext>
            </a:extLst>
          </p:cNvPr>
          <p:cNvCxnSpPr>
            <a:cxnSpLocks/>
          </p:cNvCxnSpPr>
          <p:nvPr/>
        </p:nvCxnSpPr>
        <p:spPr>
          <a:xfrm>
            <a:off x="1138084" y="5001621"/>
            <a:ext cx="298100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A352378E-80A8-4F55-A813-093B70867D56}"/>
              </a:ext>
            </a:extLst>
          </p:cNvPr>
          <p:cNvSpPr txBox="1"/>
          <p:nvPr/>
        </p:nvSpPr>
        <p:spPr>
          <a:xfrm>
            <a:off x="1407413" y="3595538"/>
            <a:ext cx="27978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/>
              <a:t>Simulation </a:t>
            </a:r>
            <a:r>
              <a:rPr lang="de-DE" sz="1600" i="1" dirty="0" err="1"/>
              <a:t>of</a:t>
            </a:r>
            <a:r>
              <a:rPr lang="de-DE" sz="1600" i="1" dirty="0"/>
              <a:t> </a:t>
            </a:r>
            <a:r>
              <a:rPr lang="de-DE" sz="1600" i="1" dirty="0" err="1"/>
              <a:t>the</a:t>
            </a:r>
            <a:r>
              <a:rPr lang="de-DE" sz="1600" i="1" dirty="0"/>
              <a:t> </a:t>
            </a:r>
            <a:r>
              <a:rPr lang="de-DE" sz="1600" i="1" dirty="0" err="1"/>
              <a:t>market</a:t>
            </a:r>
            <a:r>
              <a:rPr lang="de-DE" sz="1600" i="1" dirty="0"/>
              <a:t> potential </a:t>
            </a:r>
            <a:r>
              <a:rPr lang="de-DE" sz="1600" i="1" dirty="0" err="1"/>
              <a:t>of</a:t>
            </a:r>
            <a:r>
              <a:rPr lang="de-DE" sz="1600" i="1" dirty="0"/>
              <a:t> alternative </a:t>
            </a:r>
            <a:r>
              <a:rPr lang="de-DE" sz="1600" i="1" dirty="0" err="1"/>
              <a:t>fuel</a:t>
            </a:r>
            <a:r>
              <a:rPr lang="de-DE" sz="1600" i="1" dirty="0"/>
              <a:t> and </a:t>
            </a:r>
            <a:r>
              <a:rPr lang="de-DE" sz="1600" i="1" dirty="0" err="1"/>
              <a:t>powertrain</a:t>
            </a:r>
            <a:r>
              <a:rPr lang="de-DE" sz="1600" i="1" dirty="0"/>
              <a:t> </a:t>
            </a:r>
            <a:r>
              <a:rPr lang="de-DE" sz="1600" i="1" dirty="0" err="1"/>
              <a:t>options</a:t>
            </a:r>
            <a:r>
              <a:rPr lang="de-DE" sz="1600" i="1" dirty="0"/>
              <a:t> in </a:t>
            </a:r>
            <a:r>
              <a:rPr lang="de-DE" sz="1600" i="1" dirty="0" err="1"/>
              <a:t>new</a:t>
            </a:r>
            <a:r>
              <a:rPr lang="de-DE" sz="1600" i="1" dirty="0"/>
              <a:t> </a:t>
            </a:r>
            <a:r>
              <a:rPr lang="de-DE" sz="1600" i="1" dirty="0" err="1"/>
              <a:t>vehicle</a:t>
            </a:r>
            <a:r>
              <a:rPr lang="de-DE" sz="1600" i="1" dirty="0"/>
              <a:t> </a:t>
            </a:r>
            <a:r>
              <a:rPr lang="de-DE" sz="1600" i="1" dirty="0" err="1"/>
              <a:t>market</a:t>
            </a:r>
            <a:endParaRPr lang="de-DE" sz="1600" i="1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10DE172-ECC9-44D5-89B1-0C9AE465E215}"/>
              </a:ext>
            </a:extLst>
          </p:cNvPr>
          <p:cNvSpPr txBox="1"/>
          <p:nvPr/>
        </p:nvSpPr>
        <p:spPr>
          <a:xfrm>
            <a:off x="1407414" y="5178648"/>
            <a:ext cx="2797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Assessing the diffusion of energy and powertrain technologies in road traffic</a:t>
            </a:r>
            <a:endParaRPr lang="de-DE" sz="1600" i="1" dirty="0"/>
          </a:p>
        </p:txBody>
      </p:sp>
    </p:spTree>
    <p:extLst>
      <p:ext uri="{BB962C8B-B14F-4D97-AF65-F5344CB8AC3E}">
        <p14:creationId xmlns:p14="http://schemas.microsoft.com/office/powerpoint/2010/main" val="1226388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970D1A-C6F8-4628-8FD0-071F5855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Scenario definition</a:t>
            </a:r>
            <a:endParaRPr lang="de-DE" dirty="0"/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8ED55569-9E46-4808-9249-2E00520B6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7200"/>
            <a:ext cx="10801349" cy="1727115"/>
          </a:xfrm>
        </p:spPr>
        <p:txBody>
          <a:bodyPr/>
          <a:lstStyle/>
          <a:p>
            <a:pPr marL="180000" lvl="0" indent="-180000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Scenarios focusing on different technology options for the transport sector to meet climate targets.</a:t>
            </a:r>
          </a:p>
          <a:p>
            <a:pPr marL="180000" lvl="0" indent="-180000">
              <a:spcBef>
                <a:spcPts val="300"/>
              </a:spcBef>
              <a:buFont typeface="Arial" pitchFamily="34" charset="0"/>
              <a:buChar char="•"/>
              <a:defRPr/>
            </a:pPr>
            <a:endParaRPr lang="en-US" dirty="0">
              <a:solidFill>
                <a:sysClr val="windowText" lastClr="000000"/>
              </a:solidFill>
            </a:endParaRPr>
          </a:p>
          <a:p>
            <a:pPr marL="180000" lvl="0" indent="-180000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en-US" dirty="0">
                <a:solidFill>
                  <a:sysClr val="windowText" lastClr="000000"/>
                </a:solidFill>
              </a:rPr>
              <a:t>Considered scenarios: 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A2809B8-6DE5-4B3A-A415-1BB5B285A5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39935F9-F25C-48D5-AC12-070278B72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DLR | Özcan Deniz | 28.06.2023</a:t>
            </a:r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6B3EB41-FF1C-4396-AD05-0BC01E9CE9AE}"/>
              </a:ext>
            </a:extLst>
          </p:cNvPr>
          <p:cNvSpPr txBox="1"/>
          <p:nvPr/>
        </p:nvSpPr>
        <p:spPr>
          <a:xfrm>
            <a:off x="872083" y="3726814"/>
            <a:ext cx="2542629" cy="984885"/>
          </a:xfrm>
          <a:prstGeom prst="rect">
            <a:avLst/>
          </a:prstGeom>
          <a:solidFill>
            <a:schemeClr val="bg1">
              <a:lumMod val="85000"/>
            </a:schemeClr>
          </a:solidFill>
          <a:effectLst/>
        </p:spPr>
        <p:txBody>
          <a:bodyPr wrap="square" lIns="0" tIns="0" rIns="0" bIns="0" rtlCol="0">
            <a:spAutoFit/>
          </a:bodyPr>
          <a:lstStyle/>
          <a:p>
            <a:pPr algn="ctr" defTabSz="914309">
              <a:defRPr/>
            </a:pPr>
            <a:endParaRPr lang="de-D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defTabSz="914309">
              <a:defRPr/>
            </a:pPr>
            <a:r>
              <a:rPr lang="de-DE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Reference Scenario</a:t>
            </a:r>
          </a:p>
          <a:p>
            <a:pPr algn="ctr" defTabSz="914309">
              <a:defRPr/>
            </a:pPr>
            <a:r>
              <a:rPr lang="de-DE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(GHG </a:t>
            </a:r>
            <a:r>
              <a:rPr lang="de-DE" sz="16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reduction</a:t>
            </a:r>
            <a:r>
              <a:rPr lang="de-DE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of</a:t>
            </a:r>
            <a:r>
              <a:rPr lang="de-DE" sz="16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80%)</a:t>
            </a:r>
          </a:p>
          <a:p>
            <a:pPr defTabSz="914309">
              <a:defRPr/>
            </a:pPr>
            <a:endParaRPr lang="de-D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48F12910-FDFA-4C0F-B4ED-D8198192CA8D}"/>
              </a:ext>
            </a:extLst>
          </p:cNvPr>
          <p:cNvSpPr/>
          <p:nvPr/>
        </p:nvSpPr>
        <p:spPr>
          <a:xfrm>
            <a:off x="3607961" y="3429000"/>
            <a:ext cx="7375687" cy="1584131"/>
          </a:xfrm>
          <a:prstGeom prst="roundRect">
            <a:avLst/>
          </a:prstGeom>
          <a:ln>
            <a:solidFill>
              <a:srgbClr val="2D77BB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defTabSz="914309">
              <a:defRPr/>
            </a:pPr>
            <a:r>
              <a:rPr lang="de-DE" sz="1798" kern="0" dirty="0">
                <a:solidFill>
                  <a:prstClr val="black"/>
                </a:solidFill>
                <a:latin typeface="Calibri"/>
                <a:cs typeface="Arial" pitchFamily="34" charset="0"/>
              </a:rPr>
              <a:t>Technology Scenarios (GHG </a:t>
            </a:r>
            <a:r>
              <a:rPr lang="de-DE" sz="1798" kern="0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reduction</a:t>
            </a:r>
            <a:r>
              <a:rPr lang="de-DE" sz="1798" kern="0" dirty="0">
                <a:solidFill>
                  <a:prstClr val="black"/>
                </a:solidFill>
                <a:latin typeface="Calibri"/>
                <a:cs typeface="Arial" pitchFamily="34" charset="0"/>
              </a:rPr>
              <a:t> </a:t>
            </a:r>
            <a:r>
              <a:rPr lang="de-DE" sz="1798" kern="0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of</a:t>
            </a:r>
            <a:r>
              <a:rPr lang="de-DE" sz="1798" kern="0" dirty="0">
                <a:solidFill>
                  <a:prstClr val="black"/>
                </a:solidFill>
                <a:latin typeface="Calibri"/>
                <a:cs typeface="Arial" pitchFamily="34" charset="0"/>
              </a:rPr>
              <a:t> 100% </a:t>
            </a:r>
            <a:r>
              <a:rPr lang="de-DE" sz="1798" kern="0" dirty="0" err="1">
                <a:solidFill>
                  <a:prstClr val="black"/>
                </a:solidFill>
                <a:latin typeface="Calibri"/>
                <a:cs typeface="Arial" pitchFamily="34" charset="0"/>
              </a:rPr>
              <a:t>until</a:t>
            </a:r>
            <a:r>
              <a:rPr lang="de-DE" sz="1798" kern="0" dirty="0">
                <a:solidFill>
                  <a:prstClr val="black"/>
                </a:solidFill>
                <a:latin typeface="Calibri"/>
                <a:cs typeface="Arial" pitchFamily="34" charset="0"/>
              </a:rPr>
              <a:t> 2045</a:t>
            </a:r>
            <a:r>
              <a:rPr lang="de-DE" sz="1798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defTabSz="914309">
              <a:defRPr/>
            </a:pPr>
            <a:endParaRPr lang="de-DE" sz="1798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914309">
              <a:defRPr/>
            </a:pPr>
            <a:endParaRPr lang="de-DE" sz="1798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914309">
              <a:defRPr/>
            </a:pPr>
            <a:endParaRPr lang="de-DE" sz="1798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914309">
              <a:defRPr/>
            </a:pPr>
            <a:endParaRPr lang="de-DE" sz="1798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25E15E85-F9F2-4AB2-8E4C-7A886CE65780}"/>
              </a:ext>
            </a:extLst>
          </p:cNvPr>
          <p:cNvSpPr txBox="1"/>
          <p:nvPr/>
        </p:nvSpPr>
        <p:spPr>
          <a:xfrm>
            <a:off x="3822805" y="3945248"/>
            <a:ext cx="2265073" cy="738643"/>
          </a:xfrm>
          <a:prstGeom prst="rect">
            <a:avLst/>
          </a:prstGeom>
          <a:solidFill>
            <a:srgbClr val="4BBFEE"/>
          </a:solidFill>
        </p:spPr>
        <p:txBody>
          <a:bodyPr wrap="square" lIns="0" tIns="0" rIns="0" bIns="0" rtlCol="0">
            <a:spAutoFit/>
          </a:bodyPr>
          <a:lstStyle/>
          <a:p>
            <a:pPr algn="ctr" defTabSz="914309">
              <a:defRPr/>
            </a:pPr>
            <a:endParaRPr lang="de-D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defTabSz="914309">
              <a:defRPr/>
            </a:pPr>
            <a:r>
              <a:rPr lang="de-DE" sz="16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E-</a:t>
            </a:r>
            <a:r>
              <a:rPr lang="de-DE" sz="1600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Fuels</a:t>
            </a:r>
            <a:endParaRPr lang="de-DE" sz="16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algn="ctr" defTabSz="914309">
              <a:defRPr/>
            </a:pPr>
            <a:endParaRPr lang="de-D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0EB2212-6B4C-4BAC-A7C1-E0AA655082B8}"/>
              </a:ext>
            </a:extLst>
          </p:cNvPr>
          <p:cNvSpPr txBox="1"/>
          <p:nvPr/>
        </p:nvSpPr>
        <p:spPr>
          <a:xfrm>
            <a:off x="6184338" y="3945248"/>
            <a:ext cx="2263252" cy="738643"/>
          </a:xfrm>
          <a:prstGeom prst="rect">
            <a:avLst/>
          </a:prstGeom>
          <a:solidFill>
            <a:srgbClr val="2D77BB"/>
          </a:solidFill>
        </p:spPr>
        <p:txBody>
          <a:bodyPr wrap="square" lIns="0" tIns="0" rIns="0" bIns="0" rtlCol="0">
            <a:spAutoFit/>
          </a:bodyPr>
          <a:lstStyle/>
          <a:p>
            <a:pPr algn="ctr" defTabSz="914309">
              <a:defRPr/>
            </a:pPr>
            <a:endParaRPr lang="de-D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defTabSz="914309">
              <a:defRPr/>
            </a:pPr>
            <a:r>
              <a:rPr lang="de-DE" sz="1600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Hydogen</a:t>
            </a:r>
            <a:endParaRPr lang="de-DE" sz="16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defTabSz="914309">
              <a:defRPr/>
            </a:pPr>
            <a:endParaRPr lang="de-D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77D6376-7942-4294-BD66-75FC3CA79A0A}"/>
              </a:ext>
            </a:extLst>
          </p:cNvPr>
          <p:cNvSpPr txBox="1"/>
          <p:nvPr/>
        </p:nvSpPr>
        <p:spPr>
          <a:xfrm>
            <a:off x="8544049" y="3945248"/>
            <a:ext cx="2265074" cy="738643"/>
          </a:xfrm>
          <a:prstGeom prst="rect">
            <a:avLst/>
          </a:prstGeom>
          <a:solidFill>
            <a:srgbClr val="738695"/>
          </a:solidFill>
        </p:spPr>
        <p:txBody>
          <a:bodyPr wrap="square" lIns="0" tIns="0" rIns="0" bIns="0" rtlCol="0">
            <a:spAutoFit/>
          </a:bodyPr>
          <a:lstStyle/>
          <a:p>
            <a:pPr algn="ctr" defTabSz="914309">
              <a:defRPr/>
            </a:pPr>
            <a:endParaRPr lang="de-D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 defTabSz="914309">
              <a:defRPr/>
            </a:pPr>
            <a:r>
              <a:rPr lang="de-DE" sz="1600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Direct</a:t>
            </a:r>
            <a:r>
              <a:rPr lang="de-DE" sz="16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 </a:t>
            </a:r>
            <a:r>
              <a:rPr lang="de-DE" sz="1600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Electrification</a:t>
            </a:r>
            <a:endParaRPr lang="de-DE" sz="1600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Arial" pitchFamily="34" charset="0"/>
            </a:endParaRPr>
          </a:p>
          <a:p>
            <a:pPr algn="ctr" defTabSz="914309">
              <a:defRPr/>
            </a:pPr>
            <a:endParaRPr lang="de-DE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800C6E18-2273-486D-9D4D-E77DA3C38E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49"/>
          <a:stretch/>
        </p:blipFill>
        <p:spPr>
          <a:xfrm>
            <a:off x="9965924" y="3058459"/>
            <a:ext cx="824475" cy="75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82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1E17A1BD-AB09-416C-9F15-67CD8EC56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Fields of activity of the German Aerospace Center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51C3879A-5BFA-4AE6-9A4A-C17A86B62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6" y="1627200"/>
            <a:ext cx="3163242" cy="4895850"/>
          </a:xfrm>
        </p:spPr>
        <p:txBody>
          <a:bodyPr>
            <a:normAutofit/>
          </a:bodyPr>
          <a:lstStyle/>
          <a:p>
            <a:pPr lvl="0"/>
            <a:r>
              <a:rPr lang="en-GB" sz="1800" dirty="0"/>
              <a:t>Aeronautics and aerospace</a:t>
            </a:r>
            <a:endParaRPr lang="de-DE" sz="1800" dirty="0"/>
          </a:p>
          <a:p>
            <a:pPr lvl="0"/>
            <a:r>
              <a:rPr lang="en-GB" sz="1800" dirty="0"/>
              <a:t>Energy and transport</a:t>
            </a:r>
            <a:endParaRPr lang="de-DE" sz="1800" dirty="0"/>
          </a:p>
          <a:p>
            <a:pPr lvl="0"/>
            <a:r>
              <a:rPr lang="en-GB" sz="1800" dirty="0"/>
              <a:t>Digitisation and security </a:t>
            </a:r>
            <a:endParaRPr lang="de-DE" sz="1800" dirty="0"/>
          </a:p>
          <a:p>
            <a:pPr lvl="0"/>
            <a:r>
              <a:rPr lang="en-GB" sz="1800" dirty="0"/>
              <a:t>Planning and implementation of German aerospace activities </a:t>
            </a:r>
            <a:endParaRPr lang="de-DE" sz="1800" dirty="0"/>
          </a:p>
          <a:p>
            <a:pPr lvl="0"/>
            <a:r>
              <a:rPr lang="en-GB" sz="1800" dirty="0"/>
              <a:t>Project executing agency for research funding </a:t>
            </a:r>
            <a:endParaRPr lang="de-DE" sz="18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0FA452D-21D6-419F-BC21-B1EA4F3561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904F7D8-9BF3-4718-A415-18D810C11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DLR | Özcan Deniz | 28.06.2023</a:t>
            </a:r>
          </a:p>
        </p:txBody>
      </p:sp>
      <p:pic>
        <p:nvPicPr>
          <p:cNvPr id="9" name="Bildplatzhalter 22" descr="Ein Bild, das draußen, Himmel, Ebene, Flugzeug enthält.&#10;&#10;Automatisch generierte Beschreibung">
            <a:extLst>
              <a:ext uri="{FF2B5EF4-FFF2-40B4-BE49-F238E27FC236}">
                <a16:creationId xmlns:a16="http://schemas.microsoft.com/office/drawing/2014/main" id="{C2000190-394F-4C04-9720-465F3265A4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1" b="211"/>
          <a:stretch/>
        </p:blipFill>
        <p:spPr>
          <a:xfrm>
            <a:off x="4619625" y="1481189"/>
            <a:ext cx="3384550" cy="2450846"/>
          </a:xfrm>
          <a:prstGeom prst="rect">
            <a:avLst/>
          </a:prstGeom>
        </p:spPr>
      </p:pic>
      <p:pic>
        <p:nvPicPr>
          <p:cNvPr id="10" name="Bildplatzhalter 24">
            <a:extLst>
              <a:ext uri="{FF2B5EF4-FFF2-40B4-BE49-F238E27FC236}">
                <a16:creationId xmlns:a16="http://schemas.microsoft.com/office/drawing/2014/main" id="{DBFF6348-245F-4687-8772-145154CD0E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" r="330"/>
          <a:stretch/>
        </p:blipFill>
        <p:spPr>
          <a:xfrm>
            <a:off x="8148638" y="1481189"/>
            <a:ext cx="3348036" cy="2450846"/>
          </a:xfrm>
          <a:prstGeom prst="rect">
            <a:avLst/>
          </a:prstGeom>
        </p:spPr>
      </p:pic>
      <p:pic>
        <p:nvPicPr>
          <p:cNvPr id="11" name="Bildplatzhalter 26" descr="Ein Bild, das Himmel, Transport, draußen, Flugzeug enthält.&#10;&#10;Automatisch generierte Beschreibung">
            <a:extLst>
              <a:ext uri="{FF2B5EF4-FFF2-40B4-BE49-F238E27FC236}">
                <a16:creationId xmlns:a16="http://schemas.microsoft.com/office/drawing/2014/main" id="{85857C55-DA1E-4D1E-AD73-CC65386A04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1" b="211"/>
          <a:stretch/>
        </p:blipFill>
        <p:spPr>
          <a:xfrm>
            <a:off x="4619625" y="4072243"/>
            <a:ext cx="3384550" cy="2450846"/>
          </a:xfrm>
          <a:prstGeom prst="rect">
            <a:avLst/>
          </a:prstGeom>
        </p:spPr>
      </p:pic>
      <p:pic>
        <p:nvPicPr>
          <p:cNvPr id="12" name="Bildplatzhalter 28" descr="Ein Bild, das Himmel, draußen enthält.&#10;&#10;Automatisch generierte Beschreibung">
            <a:extLst>
              <a:ext uri="{FF2B5EF4-FFF2-40B4-BE49-F238E27FC236}">
                <a16:creationId xmlns:a16="http://schemas.microsoft.com/office/drawing/2014/main" id="{567AA5D1-3B47-4AAE-A6DA-A8CA3B578D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0" r="330"/>
          <a:stretch/>
        </p:blipFill>
        <p:spPr>
          <a:xfrm>
            <a:off x="8148638" y="4072243"/>
            <a:ext cx="3348036" cy="2450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01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E7565C-D664-4F27-A0D5-328400316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scenario assumptions to reach GHG-neutrality in 2045“scenario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53078C-2F95-41CE-A48B-7CC92BF84E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520546"/>
            <a:ext cx="10801349" cy="1420331"/>
          </a:xfrm>
        </p:spPr>
        <p:txBody>
          <a:bodyPr>
            <a:normAutofit/>
          </a:bodyPr>
          <a:lstStyle/>
          <a:p>
            <a:pPr lvl="1"/>
            <a:r>
              <a:rPr lang="en-US" sz="1600" dirty="0"/>
              <a:t>EU average CO2 emission targets for LDV 0 g/km in 2035 and for HDV 0 g/</a:t>
            </a:r>
            <a:r>
              <a:rPr lang="en-US" sz="1600" dirty="0" err="1"/>
              <a:t>tkm</a:t>
            </a:r>
            <a:r>
              <a:rPr lang="en-US" sz="1600" dirty="0"/>
              <a:t> in 2040</a:t>
            </a:r>
          </a:p>
          <a:p>
            <a:pPr lvl="1"/>
            <a:r>
              <a:rPr lang="en-US" sz="1600" dirty="0"/>
              <a:t>CO2 price for fuels: 2030: 100 €/ton CO2; 2045: 300 €/ton CO2</a:t>
            </a:r>
          </a:p>
          <a:p>
            <a:pPr lvl="1"/>
            <a:r>
              <a:rPr lang="en-US" sz="1600" dirty="0"/>
              <a:t>Forecast vehicle mileage: 2020: 83.5 billion </a:t>
            </a:r>
            <a:r>
              <a:rPr lang="en-US" sz="1600" dirty="0" err="1"/>
              <a:t>veh</a:t>
            </a:r>
            <a:r>
              <a:rPr lang="en-US" sz="1600" dirty="0"/>
              <a:t>-km; until 2030: +10%; until 2050 +20% compared to 2020</a:t>
            </a:r>
          </a:p>
          <a:p>
            <a:pPr lvl="1"/>
            <a:r>
              <a:rPr lang="en-US" sz="1600" dirty="0" err="1"/>
              <a:t>Crudie</a:t>
            </a:r>
            <a:r>
              <a:rPr lang="en-US" sz="1600" dirty="0"/>
              <a:t> oil price: 2020: 36€/</a:t>
            </a:r>
            <a:r>
              <a:rPr lang="en-US" sz="1600" dirty="0" err="1"/>
              <a:t>bbl</a:t>
            </a:r>
            <a:r>
              <a:rPr lang="en-US" sz="1600" dirty="0"/>
              <a:t>; 2030: 69€/</a:t>
            </a:r>
            <a:r>
              <a:rPr lang="en-US" sz="1600" dirty="0" err="1"/>
              <a:t>bbl</a:t>
            </a:r>
            <a:r>
              <a:rPr lang="en-US" sz="1600" dirty="0"/>
              <a:t>; 2050: 85€/</a:t>
            </a:r>
            <a:r>
              <a:rPr lang="en-US" sz="1600" dirty="0" err="1"/>
              <a:t>bbl</a:t>
            </a:r>
            <a:endParaRPr lang="en-US" sz="14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9B7657C-03EA-478F-9E6E-A0E15373D1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2DC353-02A3-4396-8DE4-0AEEE2179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DLR | Özcan Deniz | 28.06.2023</a:t>
            </a:r>
            <a:endParaRPr lang="de-DE" dirty="0"/>
          </a:p>
        </p:txBody>
      </p:sp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9C9296ED-F7B1-4B84-8742-4C23890450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61619"/>
              </p:ext>
            </p:extLst>
          </p:nvPr>
        </p:nvGraphicFramePr>
        <p:xfrm>
          <a:off x="695325" y="3051220"/>
          <a:ext cx="11243388" cy="32918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556931">
                  <a:extLst>
                    <a:ext uri="{9D8B030D-6E8A-4147-A177-3AD203B41FA5}">
                      <a16:colId xmlns:a16="http://schemas.microsoft.com/office/drawing/2014/main" val="3227151828"/>
                    </a:ext>
                  </a:extLst>
                </a:gridCol>
                <a:gridCol w="2775056">
                  <a:extLst>
                    <a:ext uri="{9D8B030D-6E8A-4147-A177-3AD203B41FA5}">
                      <a16:colId xmlns:a16="http://schemas.microsoft.com/office/drawing/2014/main" val="784948750"/>
                    </a:ext>
                  </a:extLst>
                </a:gridCol>
                <a:gridCol w="2859111">
                  <a:extLst>
                    <a:ext uri="{9D8B030D-6E8A-4147-A177-3AD203B41FA5}">
                      <a16:colId xmlns:a16="http://schemas.microsoft.com/office/drawing/2014/main" val="4269932227"/>
                    </a:ext>
                  </a:extLst>
                </a:gridCol>
                <a:gridCol w="3052290">
                  <a:extLst>
                    <a:ext uri="{9D8B030D-6E8A-4147-A177-3AD203B41FA5}">
                      <a16:colId xmlns:a16="http://schemas.microsoft.com/office/drawing/2014/main" val="2607648235"/>
                    </a:ext>
                  </a:extLst>
                </a:gridCol>
              </a:tblGrid>
              <a:tr h="215558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E-Fuels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E-Mob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H2-Mobility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320251"/>
                  </a:ext>
                </a:extLst>
              </a:tr>
              <a:tr h="366448">
                <a:tc>
                  <a:txBody>
                    <a:bodyPr/>
                    <a:lstStyle/>
                    <a:p>
                      <a:r>
                        <a:rPr lang="en-US" sz="1400"/>
                        <a:t>EU Fleet CO2 Emission </a:t>
                      </a:r>
                      <a:r>
                        <a:rPr lang="en-US" sz="1400" noProof="0"/>
                        <a:t>regulation</a:t>
                      </a:r>
                      <a:endParaRPr lang="en-US" sz="1400" noProof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Crediting of E-Fuel Blends in EU CO2 fleet emission regulation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-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911291"/>
                  </a:ext>
                </a:extLst>
              </a:tr>
              <a:tr h="215558">
                <a:tc>
                  <a:txBody>
                    <a:bodyPr/>
                    <a:lstStyle/>
                    <a:p>
                      <a:r>
                        <a:rPr lang="en-US" sz="1400"/>
                        <a:t>Toll 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 -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Toll exemption for BEV and FCEV until 2035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1672383"/>
                  </a:ext>
                </a:extLst>
              </a:tr>
              <a:tr h="215558">
                <a:tc>
                  <a:txBody>
                    <a:bodyPr/>
                    <a:lstStyle/>
                    <a:p>
                      <a:r>
                        <a:rPr lang="en-US" sz="1400"/>
                        <a:t>Vehicle tax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 - 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Tax exemption for BEV and FCEV until 2035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783145"/>
                  </a:ext>
                </a:extLst>
              </a:tr>
              <a:tr h="366448">
                <a:tc>
                  <a:txBody>
                    <a:bodyPr/>
                    <a:lstStyle/>
                    <a:p>
                      <a:r>
                        <a:rPr lang="en-US" sz="1400"/>
                        <a:t>Energy tax 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Tax exemption for E-Fuels until 2035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- 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Tax exemption for H2 until 2035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387454"/>
                  </a:ext>
                </a:extLst>
              </a:tr>
              <a:tr h="215558">
                <a:tc>
                  <a:txBody>
                    <a:bodyPr/>
                    <a:lstStyle/>
                    <a:p>
                      <a:r>
                        <a:rPr lang="en-US" sz="1400"/>
                        <a:t>Energy carrier price 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Syn Diesel: 3,09 €/l (</a:t>
                      </a:r>
                      <a:r>
                        <a:rPr lang="en-US" sz="1400" kern="1200">
                          <a:effectLst/>
                        </a:rPr>
                        <a:t>2030)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Electricity: 0,30 €/kWh (</a:t>
                      </a:r>
                      <a:r>
                        <a:rPr lang="en-US" sz="1400" kern="1200">
                          <a:effectLst/>
                        </a:rPr>
                        <a:t>2030)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kern="1200">
                          <a:effectLst/>
                        </a:rPr>
                        <a:t>Hydrogen: 5,67 €/kg (2030)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263322"/>
                  </a:ext>
                </a:extLst>
              </a:tr>
              <a:tr h="444486">
                <a:tc>
                  <a:txBody>
                    <a:bodyPr/>
                    <a:lstStyle/>
                    <a:p>
                      <a:r>
                        <a:rPr lang="en-US" sz="1400"/>
                        <a:t>Technology development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ICE (BTE 55% in 2030)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effectLst/>
                        </a:rPr>
                        <a:t>Lithium-Ion Bat system min price: 91€</a:t>
                      </a:r>
                      <a:r>
                        <a:rPr lang="en-US" sz="1400" kern="1200">
                          <a:effectLst/>
                        </a:rPr>
                        <a:t>/kWh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effectLst/>
                        </a:rPr>
                        <a:t>Min. prices: Fuel Cell System 121€/kW, H2-Tank-System 322€/kg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934681"/>
                  </a:ext>
                </a:extLst>
              </a:tr>
              <a:tr h="366448">
                <a:tc>
                  <a:txBody>
                    <a:bodyPr/>
                    <a:lstStyle/>
                    <a:p>
                      <a:r>
                        <a:rPr lang="en-US" sz="1400"/>
                        <a:t>Infrastructure availability</a:t>
                      </a:r>
                      <a:endParaRPr lang="en-US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- 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Roll-out Megawatt-Charger (800kW) until 2030</a:t>
                      </a:r>
                      <a:endParaRPr lang="en-US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Roll-out public H2-Station (CH2) until 2030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05472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8188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487ED9-086B-4D0A-A7C6-662987554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scenario</a:t>
            </a:r>
            <a:br>
              <a:rPr lang="en-US" dirty="0"/>
            </a:br>
            <a:r>
              <a:rPr lang="en-US" dirty="0"/>
              <a:t>Market potential for alternative powertrains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126CDFD-E0C4-493B-B604-6CCC0D9209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E32681-4E0F-4BA9-8D7B-882BCEFE5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DLR | Özcan Deniz | 28.06.2023</a:t>
            </a:r>
            <a:endParaRPr lang="de-DE" dirty="0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092D354F-F65F-4721-947D-8E41B52EF8D4}"/>
              </a:ext>
            </a:extLst>
          </p:cNvPr>
          <p:cNvSpPr/>
          <p:nvPr/>
        </p:nvSpPr>
        <p:spPr>
          <a:xfrm>
            <a:off x="8009327" y="1567381"/>
            <a:ext cx="3657156" cy="831831"/>
          </a:xfrm>
          <a:prstGeom prst="roundRect">
            <a:avLst>
              <a:gd name="adj" fmla="val 11327"/>
            </a:avLst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Status of new registrations 2020*: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96% ICE-D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2.7%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xEV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(9350 BEV, 947 HEV)</a:t>
            </a:r>
            <a:endParaRPr lang="de-DE" sz="1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9823AAAB-DE10-4064-968F-6FA888DA5E3D}"/>
              </a:ext>
            </a:extLst>
          </p:cNvPr>
          <p:cNvSpPr/>
          <p:nvPr/>
        </p:nvSpPr>
        <p:spPr>
          <a:xfrm>
            <a:off x="8009328" y="2485813"/>
            <a:ext cx="3657155" cy="3626758"/>
          </a:xfrm>
          <a:prstGeom prst="roundRect">
            <a:avLst>
              <a:gd name="adj" fmla="val 2577"/>
            </a:avLst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2020 - 2030: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Focus on incremental technology development of ICE-D 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Parallel ramp-up of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xEVs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First FCEV in heavy duty segment (simulation agents with higher mileage)</a:t>
            </a:r>
          </a:p>
          <a:p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2030 - 2050: 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Strong ramp-up of BEVs in light duty vehicle segment and after 2040 also in heavy duty segment  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FCEV in particular for long-haul transport</a:t>
            </a:r>
            <a:endParaRPr lang="de-DE" sz="1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DA4EB8C-D5A8-4147-B642-569307F83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25" y="1567381"/>
            <a:ext cx="7260194" cy="473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6221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37ACC6-6A70-4BF6-9291-1F86D7AC7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252074" cy="985286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 scenario</a:t>
            </a:r>
            <a:br>
              <a:rPr lang="en-US" dirty="0"/>
            </a:br>
            <a:r>
              <a:rPr lang="en-US" dirty="0"/>
              <a:t>Development of mileage and energy consumption of fleet vehicles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57334D7-226C-45A1-9C31-C40E763DE6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9231BF-AFD4-40A8-8499-DC1E91CBA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DLR | Özcan Deniz | 28.06.2023</a:t>
            </a:r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78CAF696-3E60-4E26-A778-DB0ED5D34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861" y="1671369"/>
            <a:ext cx="5312456" cy="340441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b="1" dirty="0"/>
              <a:t>Transport </a:t>
            </a:r>
            <a:r>
              <a:rPr lang="de-DE" sz="1600" b="1" dirty="0" err="1"/>
              <a:t>performance</a:t>
            </a:r>
            <a:r>
              <a:rPr lang="de-DE" sz="1600" b="1" dirty="0"/>
              <a:t> in </a:t>
            </a:r>
            <a:r>
              <a:rPr lang="de-DE" sz="1600" b="1" dirty="0" err="1"/>
              <a:t>billion</a:t>
            </a:r>
            <a:r>
              <a:rPr lang="de-DE" sz="1600" b="1" dirty="0"/>
              <a:t> </a:t>
            </a:r>
            <a:r>
              <a:rPr lang="de-DE" sz="1600" b="1" dirty="0" err="1"/>
              <a:t>vkm</a:t>
            </a:r>
            <a:endParaRPr lang="de-DE" sz="1600" b="1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FE97819-26FD-4754-B3F3-DB679A0E4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777" y="2440882"/>
            <a:ext cx="4443421" cy="303198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36D59635-326F-47D2-8A2C-AF11E2BE1364}"/>
              </a:ext>
            </a:extLst>
          </p:cNvPr>
          <p:cNvSpPr txBox="1"/>
          <p:nvPr/>
        </p:nvSpPr>
        <p:spPr>
          <a:xfrm>
            <a:off x="1119818" y="5518593"/>
            <a:ext cx="4140557" cy="1615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05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Total mileage of road freight transport 97.7 vehicle </a:t>
            </a:r>
            <a:r>
              <a:rPr lang="en-US" sz="105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kilometres</a:t>
            </a:r>
            <a:r>
              <a:rPr lang="en-US" sz="105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in 2020</a:t>
            </a:r>
            <a:endParaRPr lang="de-DE" sz="1050" i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B6C94D0-46CF-43BA-8D84-E484FEA3A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558" y="2150778"/>
            <a:ext cx="4869062" cy="333734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85AFFEB-DEBD-4714-8689-32CEF7348061}"/>
              </a:ext>
            </a:extLst>
          </p:cNvPr>
          <p:cNvSpPr txBox="1"/>
          <p:nvPr/>
        </p:nvSpPr>
        <p:spPr>
          <a:xfrm>
            <a:off x="2108200" y="2563699"/>
            <a:ext cx="1501832" cy="5078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1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Share of electric mileage =13.2% </a:t>
            </a:r>
          </a:p>
          <a:p>
            <a:r>
              <a:rPr lang="en-US" sz="11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(target: 33%)</a:t>
            </a:r>
            <a:endParaRPr lang="de-DE" sz="11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Verbinder: gewinkelt 10">
            <a:extLst>
              <a:ext uri="{FF2B5EF4-FFF2-40B4-BE49-F238E27FC236}">
                <a16:creationId xmlns:a16="http://schemas.microsoft.com/office/drawing/2014/main" id="{A4B40BE6-849A-4D50-9BBA-0FFA548BB772}"/>
              </a:ext>
            </a:extLst>
          </p:cNvPr>
          <p:cNvCxnSpPr>
            <a:cxnSpLocks/>
          </p:cNvCxnSpPr>
          <p:nvPr/>
        </p:nvCxnSpPr>
        <p:spPr>
          <a:xfrm>
            <a:off x="3611038" y="2817615"/>
            <a:ext cx="138944" cy="253915"/>
          </a:xfrm>
          <a:prstGeom prst="bentConnector2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61B0E0C6-C5FA-450C-AD30-2D007EC86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5031" y="2284265"/>
            <a:ext cx="5707068" cy="318615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CE59CAB0-AC67-4833-8B0A-BEADBF23C846}"/>
              </a:ext>
            </a:extLst>
          </p:cNvPr>
          <p:cNvSpPr txBox="1"/>
          <p:nvPr/>
        </p:nvSpPr>
        <p:spPr>
          <a:xfrm>
            <a:off x="6494946" y="5518593"/>
            <a:ext cx="5849852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i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Energy consumption domestic LDV 261.8 PJ + HDV 445.6 PJ in 2017 = 707.4 PJ</a:t>
            </a:r>
            <a:endParaRPr lang="de-DE" sz="400" i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Verbinder: gewinkelt 13">
            <a:extLst>
              <a:ext uri="{FF2B5EF4-FFF2-40B4-BE49-F238E27FC236}">
                <a16:creationId xmlns:a16="http://schemas.microsoft.com/office/drawing/2014/main" id="{BA979EF7-1714-4F56-9B4B-5D54EF6C4DB2}"/>
              </a:ext>
            </a:extLst>
          </p:cNvPr>
          <p:cNvCxnSpPr>
            <a:cxnSpLocks/>
          </p:cNvCxnSpPr>
          <p:nvPr/>
        </p:nvCxnSpPr>
        <p:spPr>
          <a:xfrm>
            <a:off x="9799727" y="2877865"/>
            <a:ext cx="1598617" cy="615772"/>
          </a:xfrm>
          <a:prstGeom prst="bentConnector3">
            <a:avLst>
              <a:gd name="adj1" fmla="val 9885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08E2AA0C-FBCD-454B-92C1-B40A913C4340}"/>
              </a:ext>
            </a:extLst>
          </p:cNvPr>
          <p:cNvSpPr txBox="1"/>
          <p:nvPr/>
        </p:nvSpPr>
        <p:spPr>
          <a:xfrm>
            <a:off x="9601201" y="2696932"/>
            <a:ext cx="1676400" cy="3231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5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- 29.9% compared to 2005</a:t>
            </a:r>
          </a:p>
          <a:p>
            <a:r>
              <a:rPr lang="en-US" sz="105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05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Taget</a:t>
            </a:r>
            <a:r>
              <a:rPr lang="en-US" sz="105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-40%)</a:t>
            </a:r>
            <a:endParaRPr lang="de-DE" sz="105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Inhaltsplatzhalter 2">
            <a:extLst>
              <a:ext uri="{FF2B5EF4-FFF2-40B4-BE49-F238E27FC236}">
                <a16:creationId xmlns:a16="http://schemas.microsoft.com/office/drawing/2014/main" id="{1CD8DABC-0ACC-4A91-879E-40329BFFC56C}"/>
              </a:ext>
            </a:extLst>
          </p:cNvPr>
          <p:cNvSpPr txBox="1">
            <a:spLocks/>
          </p:cNvSpPr>
          <p:nvPr/>
        </p:nvSpPr>
        <p:spPr>
          <a:xfrm>
            <a:off x="6363405" y="1659596"/>
            <a:ext cx="5354213" cy="36398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de-DE" sz="1600" b="1" dirty="0">
                <a:solidFill>
                  <a:schemeClr val="bg1"/>
                </a:solidFill>
              </a:rPr>
              <a:t>Final </a:t>
            </a:r>
            <a:r>
              <a:rPr lang="de-DE" sz="1600" b="1" dirty="0" err="1">
                <a:solidFill>
                  <a:schemeClr val="bg1"/>
                </a:solidFill>
              </a:rPr>
              <a:t>energy</a:t>
            </a:r>
            <a:r>
              <a:rPr lang="de-DE" sz="1600" b="1" dirty="0">
                <a:solidFill>
                  <a:schemeClr val="bg1"/>
                </a:solidFill>
              </a:rPr>
              <a:t> </a:t>
            </a:r>
            <a:r>
              <a:rPr lang="de-DE" sz="1600" b="1" dirty="0" err="1">
                <a:solidFill>
                  <a:schemeClr val="bg1"/>
                </a:solidFill>
              </a:rPr>
              <a:t>demand</a:t>
            </a:r>
            <a:r>
              <a:rPr lang="de-DE" sz="1600" b="1" dirty="0">
                <a:solidFill>
                  <a:schemeClr val="bg1"/>
                </a:solidFill>
              </a:rPr>
              <a:t> in Mio. PJ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C76AC74-F2C3-403F-9D56-4C2B076C8AC8}"/>
              </a:ext>
            </a:extLst>
          </p:cNvPr>
          <p:cNvSpPr/>
          <p:nvPr/>
        </p:nvSpPr>
        <p:spPr>
          <a:xfrm>
            <a:off x="4477407" y="5265683"/>
            <a:ext cx="1135117" cy="204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5FA5C70F-FEF4-41DA-96D7-7397B1852122}"/>
              </a:ext>
            </a:extLst>
          </p:cNvPr>
          <p:cNvSpPr/>
          <p:nvPr/>
        </p:nvSpPr>
        <p:spPr>
          <a:xfrm>
            <a:off x="10830785" y="5240031"/>
            <a:ext cx="1135117" cy="204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3DC70EB-AFE3-4293-9C6A-15F43F93FC8C}"/>
              </a:ext>
            </a:extLst>
          </p:cNvPr>
          <p:cNvSpPr txBox="1"/>
          <p:nvPr/>
        </p:nvSpPr>
        <p:spPr>
          <a:xfrm>
            <a:off x="1016088" y="5842050"/>
            <a:ext cx="4572000" cy="54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Reduction target: About one third of the mileage in heavy road freight transport should be covered electric or on the basis of electricity-based fuels by 2030.</a:t>
            </a:r>
            <a:endParaRPr lang="de-DE" sz="12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AD5589B-C12E-4EF9-BAEA-410DF2D6CABE}"/>
              </a:ext>
            </a:extLst>
          </p:cNvPr>
          <p:cNvSpPr txBox="1"/>
          <p:nvPr/>
        </p:nvSpPr>
        <p:spPr>
          <a:xfrm>
            <a:off x="6775531" y="5842050"/>
            <a:ext cx="4572000" cy="540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2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Germany has committed to reducing final energy consumption in transport by 10 % by 2020 and by 40 % by 2050 compared to 2005. </a:t>
            </a:r>
            <a:endParaRPr lang="de-DE" sz="12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8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6D4D8A-ED12-458D-92F3-BA0F391E1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8768205" cy="985286"/>
          </a:xfrm>
        </p:spPr>
        <p:txBody>
          <a:bodyPr/>
          <a:lstStyle/>
          <a:p>
            <a:r>
              <a:rPr lang="en-US" dirty="0" err="1"/>
              <a:t>Sceanrio</a:t>
            </a:r>
            <a:r>
              <a:rPr lang="en-US" dirty="0"/>
              <a:t> comparison</a:t>
            </a:r>
            <a:br>
              <a:rPr lang="en-US" dirty="0"/>
            </a:br>
            <a:r>
              <a:rPr lang="en-US" dirty="0"/>
              <a:t>Market potential of alternative powertrains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30616DF-C1A6-42B6-AD44-5863E769A8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879147-7495-4D93-AE12-0BA7B1A54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DLR | Özcan Deniz | 28.06.2023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E72CED0-C893-4757-A5F9-3737FEEA5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345" y="2901376"/>
            <a:ext cx="10293910" cy="3374880"/>
          </a:xfrm>
          <a:prstGeom prst="rect">
            <a:avLst/>
          </a:prstGeom>
        </p:spPr>
      </p:pic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CF125424-B99C-452E-B4FD-6397A4A9DE7B}"/>
              </a:ext>
            </a:extLst>
          </p:cNvPr>
          <p:cNvSpPr/>
          <p:nvPr/>
        </p:nvSpPr>
        <p:spPr>
          <a:xfrm>
            <a:off x="695325" y="1648115"/>
            <a:ext cx="10861329" cy="984572"/>
          </a:xfrm>
          <a:prstGeom prst="roundRect">
            <a:avLst>
              <a:gd name="adj" fmla="val 8297"/>
            </a:avLst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BEV as dominate powertrain post-2030 – especially for Light Duty Vehicles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Market potential of Fuel Cell Electric Heavy Duty Vehicles in long haul operation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Limited adoption of conventional vehicles fueled by E-fuels 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D73235E-3DC2-4F68-BCCA-330F8F36E597}"/>
              </a:ext>
            </a:extLst>
          </p:cNvPr>
          <p:cNvSpPr/>
          <p:nvPr/>
        </p:nvSpPr>
        <p:spPr>
          <a:xfrm>
            <a:off x="1642291" y="2920258"/>
            <a:ext cx="1609725" cy="316253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>
                <a:solidFill>
                  <a:schemeClr val="tx1"/>
                </a:solidFill>
              </a:rPr>
              <a:t>Ref</a:t>
            </a:r>
            <a:r>
              <a:rPr lang="de-DE" sz="1200" dirty="0">
                <a:solidFill>
                  <a:schemeClr val="tx1"/>
                </a:solidFill>
              </a:rPr>
              <a:t>-Scenario</a:t>
            </a:r>
          </a:p>
        </p:txBody>
      </p:sp>
    </p:spTree>
    <p:extLst>
      <p:ext uri="{BB962C8B-B14F-4D97-AF65-F5344CB8AC3E}">
        <p14:creationId xmlns:p14="http://schemas.microsoft.com/office/powerpoint/2010/main" val="1119551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444492-2EF4-4A09-94FF-6B9E8682E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9000217" cy="985286"/>
          </a:xfrm>
        </p:spPr>
        <p:txBody>
          <a:bodyPr/>
          <a:lstStyle/>
          <a:p>
            <a:r>
              <a:rPr lang="en-US" dirty="0" err="1"/>
              <a:t>Sceanrio</a:t>
            </a:r>
            <a:r>
              <a:rPr lang="en-US" dirty="0"/>
              <a:t> comparison</a:t>
            </a:r>
            <a:br>
              <a:rPr lang="en-US" dirty="0"/>
            </a:br>
            <a:r>
              <a:rPr lang="en-US" dirty="0"/>
              <a:t>Development of the final energy demand 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79164AB-59C3-44F7-B038-6BB69C06F8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73E090-291B-4C28-B542-85B77D2FA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325" y="6544945"/>
            <a:ext cx="4114800" cy="257774"/>
          </a:xfrm>
        </p:spPr>
        <p:txBody>
          <a:bodyPr/>
          <a:lstStyle/>
          <a:p>
            <a:r>
              <a:rPr lang="de-DE"/>
              <a:t>DLR | Özcan Deniz | 28.06.2023</a:t>
            </a:r>
            <a:endParaRPr lang="de-DE" dirty="0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F43E6516-436C-49E1-97D2-453ADE04559F}"/>
              </a:ext>
            </a:extLst>
          </p:cNvPr>
          <p:cNvSpPr/>
          <p:nvPr/>
        </p:nvSpPr>
        <p:spPr>
          <a:xfrm>
            <a:off x="695325" y="1627200"/>
            <a:ext cx="10801349" cy="861901"/>
          </a:xfrm>
          <a:prstGeom prst="roundRect">
            <a:avLst>
              <a:gd name="adj" fmla="val 8297"/>
            </a:avLst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Increasing share of BEVs while total mileage increases, reduce final energy demand in all scenarios 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 “Energy Efficiency Target for 2050” is met at closest by the Electric Mobility scenario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8270CB3-49A6-41F7-B3D8-C7FCD0023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195" y="2910806"/>
            <a:ext cx="10751914" cy="2735039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64C7C2E4-D134-43EA-B27A-CCC78517D126}"/>
              </a:ext>
            </a:extLst>
          </p:cNvPr>
          <p:cNvSpPr txBox="1"/>
          <p:nvPr/>
        </p:nvSpPr>
        <p:spPr>
          <a:xfrm>
            <a:off x="7635176" y="3373596"/>
            <a:ext cx="67326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  <a:cs typeface="Arial" pitchFamily="34" charset="0"/>
              </a:rPr>
              <a:t>- 35,9%*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3AE495E-852E-44C5-98B7-343EFED05FE8}"/>
              </a:ext>
            </a:extLst>
          </p:cNvPr>
          <p:cNvSpPr txBox="1"/>
          <p:nvPr/>
        </p:nvSpPr>
        <p:spPr>
          <a:xfrm>
            <a:off x="10327165" y="3392010"/>
            <a:ext cx="67326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  <a:cs typeface="Arial" pitchFamily="34" charset="0"/>
              </a:rPr>
              <a:t>- 33,7%*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5D255EF2-BAAC-4E99-B6EF-8B9D947EB5F9}"/>
              </a:ext>
            </a:extLst>
          </p:cNvPr>
          <p:cNvSpPr txBox="1"/>
          <p:nvPr/>
        </p:nvSpPr>
        <p:spPr>
          <a:xfrm>
            <a:off x="4917556" y="3354219"/>
            <a:ext cx="67326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1200" dirty="0">
                <a:solidFill>
                  <a:srgbClr val="FF0000"/>
                </a:solidFill>
                <a:cs typeface="Arial" pitchFamily="34" charset="0"/>
              </a:rPr>
              <a:t>- 29,82%*</a:t>
            </a:r>
          </a:p>
        </p:txBody>
      </p:sp>
      <p:cxnSp>
        <p:nvCxnSpPr>
          <p:cNvPr id="23" name="Verbinder: gewinkelt 22">
            <a:extLst>
              <a:ext uri="{FF2B5EF4-FFF2-40B4-BE49-F238E27FC236}">
                <a16:creationId xmlns:a16="http://schemas.microsoft.com/office/drawing/2014/main" id="{25372733-11FB-404C-965B-06DC93875E85}"/>
              </a:ext>
            </a:extLst>
          </p:cNvPr>
          <p:cNvCxnSpPr>
            <a:cxnSpLocks/>
          </p:cNvCxnSpPr>
          <p:nvPr/>
        </p:nvCxnSpPr>
        <p:spPr>
          <a:xfrm>
            <a:off x="9085943" y="3336667"/>
            <a:ext cx="2015378" cy="562318"/>
          </a:xfrm>
          <a:prstGeom prst="bentConnector3">
            <a:avLst>
              <a:gd name="adj1" fmla="val 99692"/>
            </a:avLst>
          </a:prstGeom>
          <a:noFill/>
          <a:ln w="9525" cap="flat" cmpd="sng" algn="ctr">
            <a:solidFill>
              <a:srgbClr val="C0504D">
                <a:lumMod val="60000"/>
                <a:lumOff val="40000"/>
              </a:srgbClr>
            </a:solidFill>
            <a:prstDash val="solid"/>
            <a:tailEnd type="triangle"/>
          </a:ln>
          <a:effectLst/>
        </p:spPr>
      </p:cxnSp>
      <p:sp>
        <p:nvSpPr>
          <p:cNvPr id="25" name="Sprechblase: rechteckig mit abgerundeten Ecken 24">
            <a:extLst>
              <a:ext uri="{FF2B5EF4-FFF2-40B4-BE49-F238E27FC236}">
                <a16:creationId xmlns:a16="http://schemas.microsoft.com/office/drawing/2014/main" id="{43BE203C-E0D0-4AA1-B70D-4A209CFA3D85}"/>
              </a:ext>
            </a:extLst>
          </p:cNvPr>
          <p:cNvSpPr/>
          <p:nvPr/>
        </p:nvSpPr>
        <p:spPr>
          <a:xfrm>
            <a:off x="6788050" y="5670710"/>
            <a:ext cx="1584176" cy="997988"/>
          </a:xfrm>
          <a:prstGeom prst="wedgeRoundRectCallout">
            <a:avLst>
              <a:gd name="adj1" fmla="val 46002"/>
              <a:gd name="adj2" fmla="val -94597"/>
              <a:gd name="adj3" fmla="val 16667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lvl="0">
              <a:defRPr/>
            </a:pPr>
            <a:r>
              <a:rPr lang="en-US" sz="1400" kern="0" dirty="0">
                <a:solidFill>
                  <a:prstClr val="black"/>
                </a:solidFill>
                <a:latin typeface="Calibri"/>
              </a:rPr>
              <a:t>Peak demand for electricity in 2050: approx. 55 </a:t>
            </a:r>
            <a:r>
              <a:rPr lang="en-US" sz="1400" kern="0" dirty="0" err="1">
                <a:solidFill>
                  <a:prstClr val="black"/>
                </a:solidFill>
                <a:latin typeface="Calibri"/>
              </a:rPr>
              <a:t>TWh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Sprechblase: rechteckig mit abgerundeten Ecken 25">
            <a:extLst>
              <a:ext uri="{FF2B5EF4-FFF2-40B4-BE49-F238E27FC236}">
                <a16:creationId xmlns:a16="http://schemas.microsoft.com/office/drawing/2014/main" id="{9E81C716-E37A-459F-A735-3498445713C8}"/>
              </a:ext>
            </a:extLst>
          </p:cNvPr>
          <p:cNvSpPr/>
          <p:nvPr/>
        </p:nvSpPr>
        <p:spPr>
          <a:xfrm>
            <a:off x="9205283" y="5673923"/>
            <a:ext cx="1584176" cy="997988"/>
          </a:xfrm>
          <a:prstGeom prst="wedgeRoundRectCallout">
            <a:avLst>
              <a:gd name="adj1" fmla="val 46002"/>
              <a:gd name="adj2" fmla="val -94597"/>
              <a:gd name="adj3" fmla="val 16667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>
            <a:noAutofit/>
          </a:bodyPr>
          <a:lstStyle/>
          <a:p>
            <a:pPr lvl="0">
              <a:defRPr/>
            </a:pPr>
            <a:r>
              <a:rPr lang="en-US" sz="1400" kern="0" dirty="0">
                <a:solidFill>
                  <a:prstClr val="black"/>
                </a:solidFill>
                <a:latin typeface="Calibri"/>
              </a:rPr>
              <a:t>Peak H2 demand in 2045: approx. 48 </a:t>
            </a:r>
            <a:r>
              <a:rPr lang="en-US" sz="1400" kern="0" dirty="0" err="1">
                <a:solidFill>
                  <a:prstClr val="black"/>
                </a:solidFill>
                <a:latin typeface="Calibri"/>
              </a:rPr>
              <a:t>TWh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1" name="Verbinder: gewinkelt 30">
            <a:extLst>
              <a:ext uri="{FF2B5EF4-FFF2-40B4-BE49-F238E27FC236}">
                <a16:creationId xmlns:a16="http://schemas.microsoft.com/office/drawing/2014/main" id="{CCE6B4FA-3709-4947-B3FC-668A157A2CAC}"/>
              </a:ext>
            </a:extLst>
          </p:cNvPr>
          <p:cNvCxnSpPr>
            <a:cxnSpLocks/>
          </p:cNvCxnSpPr>
          <p:nvPr/>
        </p:nvCxnSpPr>
        <p:spPr>
          <a:xfrm>
            <a:off x="6449954" y="3369097"/>
            <a:ext cx="2015378" cy="562318"/>
          </a:xfrm>
          <a:prstGeom prst="bentConnector3">
            <a:avLst>
              <a:gd name="adj1" fmla="val 99692"/>
            </a:avLst>
          </a:prstGeom>
          <a:noFill/>
          <a:ln w="9525" cap="flat" cmpd="sng" algn="ctr">
            <a:solidFill>
              <a:srgbClr val="C0504D">
                <a:lumMod val="60000"/>
                <a:lumOff val="40000"/>
              </a:srgbClr>
            </a:solidFill>
            <a:prstDash val="solid"/>
            <a:tailEnd type="triangle"/>
          </a:ln>
          <a:effectLst/>
        </p:spPr>
      </p:cxnSp>
      <p:cxnSp>
        <p:nvCxnSpPr>
          <p:cNvPr id="33" name="Verbinder: gewinkelt 32">
            <a:extLst>
              <a:ext uri="{FF2B5EF4-FFF2-40B4-BE49-F238E27FC236}">
                <a16:creationId xmlns:a16="http://schemas.microsoft.com/office/drawing/2014/main" id="{007E7471-9D2B-4B07-B82F-800DF6B018CC}"/>
              </a:ext>
            </a:extLst>
          </p:cNvPr>
          <p:cNvCxnSpPr>
            <a:cxnSpLocks/>
          </p:cNvCxnSpPr>
          <p:nvPr/>
        </p:nvCxnSpPr>
        <p:spPr>
          <a:xfrm>
            <a:off x="3726669" y="3295517"/>
            <a:ext cx="2015378" cy="562318"/>
          </a:xfrm>
          <a:prstGeom prst="bentConnector3">
            <a:avLst>
              <a:gd name="adj1" fmla="val 99692"/>
            </a:avLst>
          </a:prstGeom>
          <a:noFill/>
          <a:ln w="9525" cap="flat" cmpd="sng" algn="ctr">
            <a:solidFill>
              <a:srgbClr val="C0504D">
                <a:lumMod val="60000"/>
                <a:lumOff val="40000"/>
              </a:srgbClr>
            </a:solidFill>
            <a:prstDash val="solid"/>
            <a:tailEnd type="triangle"/>
          </a:ln>
          <a:effectLst/>
        </p:spPr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39C44D70-9CD5-4CD7-B313-736A130E58A8}"/>
              </a:ext>
            </a:extLst>
          </p:cNvPr>
          <p:cNvSpPr txBox="1"/>
          <p:nvPr/>
        </p:nvSpPr>
        <p:spPr>
          <a:xfrm>
            <a:off x="1623850" y="2749223"/>
            <a:ext cx="1676400" cy="3231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05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Reducing final energy consumption by 40% </a:t>
            </a:r>
            <a:endParaRPr lang="de-DE" sz="105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89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5" grpId="0" animBg="1"/>
      <p:bldP spid="2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E9BB9C-8B7E-454A-AF40-2BAED1D63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of the scenario analysis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665470-6CCD-4F61-B562-3A00F4CF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318662"/>
            <a:ext cx="10813503" cy="4987546"/>
          </a:xfrm>
        </p:spPr>
        <p:txBody>
          <a:bodyPr>
            <a:normAutofit lnSpcReduction="10000"/>
          </a:bodyPr>
          <a:lstStyle/>
          <a:p>
            <a:r>
              <a:rPr lang="en-US" sz="1600" b="1" dirty="0"/>
              <a:t>Direct electrification of trucks (BEV) </a:t>
            </a:r>
            <a:r>
              <a:rPr lang="en-US" sz="1600" dirty="0"/>
              <a:t>shows the </a:t>
            </a:r>
            <a:r>
              <a:rPr lang="en-US" sz="1600" dirty="0" err="1"/>
              <a:t>highesr</a:t>
            </a:r>
            <a:r>
              <a:rPr lang="en-US" sz="1600" dirty="0"/>
              <a:t> market potential in all vehicle segments </a:t>
            </a:r>
          </a:p>
          <a:p>
            <a:pPr lvl="1"/>
            <a:r>
              <a:rPr lang="en-US" sz="1500" dirty="0"/>
              <a:t>Essential for the market ramp-up of BEVs are the current funding of the purchase price, toll exemption and decreasing production costs for lithium-ion batteries</a:t>
            </a:r>
          </a:p>
          <a:p>
            <a:r>
              <a:rPr lang="en-US" sz="1600" b="1" dirty="0"/>
              <a:t>Fuel cell electric trucks </a:t>
            </a:r>
            <a:r>
              <a:rPr lang="en-US" sz="1600" dirty="0"/>
              <a:t>shows market potential for heavy long-distance applications where range and payload of BEVs do not meet user requirements</a:t>
            </a:r>
          </a:p>
          <a:p>
            <a:pPr lvl="1"/>
            <a:r>
              <a:rPr lang="en-US" sz="1400" dirty="0"/>
              <a:t>However, the market volume of these segments are low, which is why economies of scale for fuel cells are lower too</a:t>
            </a:r>
          </a:p>
          <a:p>
            <a:endParaRPr lang="en-US" sz="1600" dirty="0"/>
          </a:p>
          <a:p>
            <a:r>
              <a:rPr lang="en-US" sz="1600" dirty="0"/>
              <a:t>The Ram-up of a </a:t>
            </a:r>
            <a:r>
              <a:rPr lang="en-US" sz="1600" b="1" dirty="0"/>
              <a:t>megawatt charging and hydrogen filling stations </a:t>
            </a:r>
            <a:r>
              <a:rPr lang="en-US" sz="1600" dirty="0"/>
              <a:t>(on long-distance roads) are simultaneously necessary with the electric vehicle adoption</a:t>
            </a:r>
          </a:p>
          <a:p>
            <a:r>
              <a:rPr lang="en-US" sz="1600" b="1" dirty="0"/>
              <a:t>CNG/LNG </a:t>
            </a:r>
            <a:r>
              <a:rPr lang="en-US" sz="1600" dirty="0"/>
              <a:t>show low market potential - simultaneous, multiple investments in R&amp;D and infrastructure not beneficial</a:t>
            </a:r>
          </a:p>
          <a:p>
            <a:r>
              <a:rPr lang="en-US" sz="1600" b="1" dirty="0"/>
              <a:t>E-fuels </a:t>
            </a:r>
            <a:r>
              <a:rPr lang="en-US" sz="1600" dirty="0"/>
              <a:t>as an blend in diesel fuel may be necessary for </a:t>
            </a:r>
            <a:r>
              <a:rPr lang="en-US" sz="1600" dirty="0" err="1"/>
              <a:t>decarbonisation</a:t>
            </a:r>
            <a:r>
              <a:rPr lang="en-US" sz="1600" dirty="0"/>
              <a:t> of fleet vehicle. The Potential depends on dynamics of fleet renewal - rapid, early market penetration of BEVs reduces the potential</a:t>
            </a:r>
          </a:p>
          <a:p>
            <a:endParaRPr lang="en-US" sz="1600" dirty="0"/>
          </a:p>
          <a:p>
            <a:pPr marL="0" indent="0">
              <a:buNone/>
            </a:pPr>
            <a:r>
              <a:rPr lang="en-US" sz="1600" b="1" dirty="0"/>
              <a:t>Limitation of the scenario analysis</a:t>
            </a:r>
            <a:r>
              <a:rPr lang="en-US" sz="1600" dirty="0"/>
              <a:t>: </a:t>
            </a:r>
          </a:p>
          <a:p>
            <a:r>
              <a:rPr lang="en-US" sz="1600" dirty="0"/>
              <a:t>Predominantly technological potentials modelled</a:t>
            </a:r>
          </a:p>
          <a:p>
            <a:r>
              <a:rPr lang="en-US" sz="1600" dirty="0"/>
              <a:t>Shift potentials (to rail) or structural change in the industry/logistics associated with lower mileage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32EB23-40E7-40E3-8EED-C0ADEFFA3C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0D32A3-4D57-456B-B452-B5BC7411F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DLR | Özcan Deniz | 28.06.2023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04193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F8BF9C-1861-4EE1-9839-53D0FA8C3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826D0D-0BA9-4DAE-A341-FFB2C9878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n-US" dirty="0"/>
              <a:t>Current challenges and opportunities for decarbonizing road freight transport </a:t>
            </a:r>
            <a:endParaRPr lang="de-DE" dirty="0"/>
          </a:p>
          <a:p>
            <a:pPr marL="457200" lvl="0" indent="-457200">
              <a:buFont typeface="+mj-lt"/>
              <a:buAutoNum type="arabicPeriod"/>
            </a:pPr>
            <a:endParaRPr lang="de-DE" dirty="0"/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Scenario analysis of the market potential of alternative powertrains in commercial vehicles: Results of the </a:t>
            </a:r>
            <a:r>
              <a:rPr lang="en-US" dirty="0" err="1"/>
              <a:t>BEniVer</a:t>
            </a:r>
            <a:r>
              <a:rPr lang="en-US" dirty="0"/>
              <a:t>* research project</a:t>
            </a:r>
          </a:p>
          <a:p>
            <a:pPr marL="457200" lvl="0" indent="-457200">
              <a:buFont typeface="+mj-lt"/>
              <a:buAutoNum type="arabicPeriod"/>
            </a:pP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Insight into DLR´s vehicle concept “U-Shift”</a:t>
            </a:r>
          </a:p>
          <a:p>
            <a:pPr marL="457200" indent="-457200">
              <a:buFont typeface="+mj-lt"/>
              <a:buAutoNum type="arabicPeriod"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2E74026-6D3B-4E97-B341-7BD47FA15F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775061-C724-4232-A20A-6FEB11BDE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DLR | Özcan Deniz | 28.06.2023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5DEF180-7229-4735-A1AC-DFBAA9F55C14}"/>
              </a:ext>
            </a:extLst>
          </p:cNvPr>
          <p:cNvSpPr txBox="1"/>
          <p:nvPr/>
        </p:nvSpPr>
        <p:spPr>
          <a:xfrm>
            <a:off x="5350062" y="6596390"/>
            <a:ext cx="68419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>
                <a:solidFill>
                  <a:schemeClr val="bg1">
                    <a:lumMod val="50000"/>
                  </a:schemeClr>
                </a:solidFill>
              </a:rPr>
              <a:t>*Begleitforschung Energiewende im Verkehr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 Accompanying research on the energy transition in transport)</a:t>
            </a:r>
            <a:endParaRPr lang="de-DE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565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5B3911-05E8-46BF-A0BB-04EBB5AE4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U-Shift - </a:t>
            </a:r>
            <a:r>
              <a:rPr lang="de-DE" dirty="0" err="1"/>
              <a:t>vehicle</a:t>
            </a:r>
            <a:r>
              <a:rPr lang="de-DE" dirty="0"/>
              <a:t> </a:t>
            </a:r>
            <a:r>
              <a:rPr lang="de-DE" dirty="0" err="1"/>
              <a:t>concept</a:t>
            </a:r>
            <a:r>
              <a:rPr lang="de-DE" dirty="0"/>
              <a:t> at a </a:t>
            </a:r>
            <a:r>
              <a:rPr lang="de-DE" dirty="0" err="1"/>
              <a:t>glance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5993DAF-6774-49BA-90CB-70DBC1603E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DABB7-F9A6-4A4D-9415-296AC5E687F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D966D1-4740-4815-9D98-42B2465EA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DLR | Özcan Deniz | 28.06.2023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DF7F92F-1550-4008-BC44-24DE1DB4A7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7"/>
          <a:stretch/>
        </p:blipFill>
        <p:spPr>
          <a:xfrm>
            <a:off x="547297" y="1503797"/>
            <a:ext cx="4361981" cy="279892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92F6EFF-D881-42D7-8415-B220688F99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758" y="1532743"/>
            <a:ext cx="4785500" cy="269184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5B1B345-58EA-44A2-A550-28F70A238F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50"/>
          <a:stretch/>
        </p:blipFill>
        <p:spPr>
          <a:xfrm>
            <a:off x="7390110" y="1628862"/>
            <a:ext cx="4361981" cy="269184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5450248-15FB-47FB-B125-FEAA440523D0}"/>
              </a:ext>
            </a:extLst>
          </p:cNvPr>
          <p:cNvSpPr txBox="1"/>
          <p:nvPr/>
        </p:nvSpPr>
        <p:spPr>
          <a:xfrm>
            <a:off x="876555" y="4046221"/>
            <a:ext cx="3515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Driveboard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CF08791-7E9B-435D-9F48-8F6EC0C7F660}"/>
              </a:ext>
            </a:extLst>
          </p:cNvPr>
          <p:cNvSpPr txBox="1"/>
          <p:nvPr/>
        </p:nvSpPr>
        <p:spPr>
          <a:xfrm>
            <a:off x="4777101" y="4046221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de-DE" dirty="0">
                <a:solidFill>
                  <a:srgbClr val="000000"/>
                </a:solidFill>
              </a:rPr>
              <a:t>Personal </a:t>
            </a:r>
            <a:r>
              <a:rPr lang="de-DE" dirty="0" err="1">
                <a:solidFill>
                  <a:srgbClr val="000000"/>
                </a:solidFill>
              </a:rPr>
              <a:t>capsule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06E03E4-62EA-4EBB-B774-9239C72768AC}"/>
              </a:ext>
            </a:extLst>
          </p:cNvPr>
          <p:cNvSpPr txBox="1"/>
          <p:nvPr/>
        </p:nvSpPr>
        <p:spPr>
          <a:xfrm>
            <a:off x="8891023" y="4046221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de-DE" dirty="0">
                <a:solidFill>
                  <a:srgbClr val="000000"/>
                </a:solidFill>
              </a:rPr>
              <a:t>Freight </a:t>
            </a:r>
            <a:r>
              <a:rPr lang="de-DE" dirty="0" err="1">
                <a:solidFill>
                  <a:srgbClr val="000000"/>
                </a:solidFill>
              </a:rPr>
              <a:t>capsule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51B760D-BE91-410D-AD80-0B0C9D7D8644}"/>
              </a:ext>
            </a:extLst>
          </p:cNvPr>
          <p:cNvSpPr/>
          <p:nvPr/>
        </p:nvSpPr>
        <p:spPr>
          <a:xfrm>
            <a:off x="764881" y="4600690"/>
            <a:ext cx="115582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Flexible transport of people or goods 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Automated drive board with electric drive train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Automatic capsule change without operating personnel and without special infrastructure 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Passenger capsule for public transport, 8 seats, integrated ramp for wheelchair/pram etc.</a:t>
            </a:r>
          </a:p>
          <a:p>
            <a:pPr marL="285750" lvl="0" indent="-28575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</a:rPr>
              <a:t>Goods capsule for 3 - 4 Euro pallets with a payload of 2,000 kg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Inhaltsplatzhalter 4">
            <a:extLst>
              <a:ext uri="{FF2B5EF4-FFF2-40B4-BE49-F238E27FC236}">
                <a16:creationId xmlns:a16="http://schemas.microsoft.com/office/drawing/2014/main" id="{26BA94CB-F71B-4997-8DAD-9D8C43BE6F38}"/>
              </a:ext>
            </a:extLst>
          </p:cNvPr>
          <p:cNvSpPr txBox="1">
            <a:spLocks/>
          </p:cNvSpPr>
          <p:nvPr/>
        </p:nvSpPr>
        <p:spPr>
          <a:xfrm>
            <a:off x="13346113" y="735296"/>
            <a:ext cx="3164522" cy="2218703"/>
          </a:xfrm>
          <a:prstGeom prst="rect">
            <a:avLst/>
          </a:prstGeom>
          <a:solidFill>
            <a:schemeClr val="tx1"/>
          </a:solidFill>
        </p:spPr>
        <p:txBody>
          <a:bodyPr anchor="ctr"/>
          <a:lstStyle>
            <a:lvl1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anose="020B0604020202020204" pitchFamily="34" charset="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anose="020B0604020202020204" pitchFamily="34" charset="0"/>
              <a:buChar char="-"/>
              <a:defRPr lang="de-DE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anose="020B0604020202020204" pitchFamily="34" charset="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anose="020B0604020202020204" pitchFamily="34" charset="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anose="020B0604020202020204" pitchFamily="34" charset="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225"/>
              </a:lnSpc>
              <a:buFont typeface="Arial" panose="020B0604020202020204" pitchFamily="34" charset="0"/>
              <a:buNone/>
            </a:pPr>
            <a:r>
              <a:rPr lang="de-DE" sz="2225" b="1" dirty="0">
                <a:solidFill>
                  <a:schemeClr val="bg1"/>
                </a:solidFill>
              </a:rPr>
              <a:t>A Major Shift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schemeClr val="bg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>
                <a:solidFill>
                  <a:schemeClr val="bg1"/>
                </a:solidFill>
              </a:rPr>
              <a:t>U-Shift project: Modularity leads to efficiency – and defines completely new possibilities in the transport of goods and people in an urban context.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5659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C9A9BD-F9FC-4B7D-99D3-4A68460A6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Characteristics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Driveboard</a:t>
            </a:r>
            <a:r>
              <a:rPr lang="de-DE" dirty="0"/>
              <a:t> + </a:t>
            </a:r>
            <a:r>
              <a:rPr lang="de-DE" dirty="0" err="1"/>
              <a:t>Capsules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0AB50C-6F73-4EA7-A4A9-CC481125D5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DABB7-F9A6-4A4D-9415-296AC5E687F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C27FC03-9B3A-43DE-A8C3-3BD1BDFC5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DLR | Özcan Deniz | 28.06.2023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5901E995-4F5F-4809-AB33-FC943CB6EB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016" y="3366720"/>
            <a:ext cx="4584023" cy="2578513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64C5E4B0-2E40-40C1-B4D5-F5ED2D694B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9" t="45765" r="28085" b="22405"/>
          <a:stretch/>
        </p:blipFill>
        <p:spPr>
          <a:xfrm>
            <a:off x="3733456" y="1640878"/>
            <a:ext cx="3338961" cy="1582119"/>
          </a:xfrm>
          <a:prstGeom prst="rect">
            <a:avLst/>
          </a:prstGeom>
        </p:spPr>
      </p:pic>
      <p:sp>
        <p:nvSpPr>
          <p:cNvPr id="31" name="Richtungspfeil 6">
            <a:extLst>
              <a:ext uri="{FF2B5EF4-FFF2-40B4-BE49-F238E27FC236}">
                <a16:creationId xmlns:a16="http://schemas.microsoft.com/office/drawing/2014/main" id="{75509460-1657-40EB-B499-70E36FCA92AD}"/>
              </a:ext>
            </a:extLst>
          </p:cNvPr>
          <p:cNvSpPr/>
          <p:nvPr/>
        </p:nvSpPr>
        <p:spPr>
          <a:xfrm>
            <a:off x="1402549" y="3443110"/>
            <a:ext cx="6035182" cy="300070"/>
          </a:xfrm>
          <a:prstGeom prst="rect">
            <a:avLst/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wrap="square" lIns="91428" tIns="45714" rIns="91428" bIns="45714" rtlCol="0" anchor="ctr">
            <a:spAutoFit/>
          </a:bodyPr>
          <a:lstStyle/>
          <a:p>
            <a:pPr lvl="0" algn="ctr" defTabSz="914339">
              <a:defRPr/>
            </a:pPr>
            <a:r>
              <a:rPr kumimoji="0" lang="de-DE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„On-</a:t>
            </a:r>
            <a:r>
              <a:rPr kumimoji="0" lang="de-DE" sz="135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the</a:t>
            </a:r>
            <a:r>
              <a:rPr kumimoji="0" lang="de-DE" sz="135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-Road</a:t>
            </a:r>
            <a:r>
              <a:rPr lang="de-DE" sz="1350" kern="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“</a:t>
            </a:r>
            <a:r>
              <a:rPr lang="de-DE" sz="1350" kern="0" dirty="0" err="1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Modularisation</a:t>
            </a:r>
            <a:endParaRPr kumimoji="0" lang="de-DE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ichtungspfeil 37">
            <a:extLst>
              <a:ext uri="{FF2B5EF4-FFF2-40B4-BE49-F238E27FC236}">
                <a16:creationId xmlns:a16="http://schemas.microsoft.com/office/drawing/2014/main" id="{9DB92F4C-AF70-42D2-BF5C-AEE2D49E24D1}"/>
              </a:ext>
            </a:extLst>
          </p:cNvPr>
          <p:cNvSpPr/>
          <p:nvPr/>
        </p:nvSpPr>
        <p:spPr>
          <a:xfrm>
            <a:off x="7488125" y="1725630"/>
            <a:ext cx="3970474" cy="2016619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/>
        </p:spPr>
        <p:txBody>
          <a:bodyPr lIns="91428" tIns="45714" rIns="91428" bIns="45714" rtlCol="0" anchor="ctr">
            <a:noAutofit/>
          </a:bodyPr>
          <a:lstStyle/>
          <a:p>
            <a:pPr lvl="0" defTabSz="914339">
              <a:defRPr/>
            </a:pPr>
            <a:r>
              <a:rPr lang="en-US" sz="1600" b="1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Arial" panose="020B0604020202020204" pitchFamily="34" charset="0"/>
              </a:rPr>
              <a:t>Driveboard</a:t>
            </a:r>
            <a:r>
              <a:rPr lang="en-US" sz="16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Arial" panose="020B0604020202020204" pitchFamily="34" charset="0"/>
              </a:rPr>
              <a:t>:</a:t>
            </a:r>
          </a:p>
          <a:p>
            <a:pPr marL="285750" lvl="0" indent="-285750" defTabSz="914339">
              <a:buFont typeface="Arial" panose="020B0604020202020204" pitchFamily="34" charset="0"/>
              <a:buChar char="•"/>
              <a:defRPr/>
            </a:pPr>
            <a:r>
              <a:rPr lang="en-US" sz="16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Arial" panose="020B0604020202020204" pitchFamily="34" charset="0"/>
              </a:rPr>
              <a:t>Standardised</a:t>
            </a:r>
            <a:endParaRPr lang="en-US" sz="1600" kern="0" dirty="0">
              <a:solidFill>
                <a:prstClr val="black">
                  <a:lumMod val="75000"/>
                  <a:lumOff val="25000"/>
                </a:prstClr>
              </a:solidFill>
              <a:latin typeface="Calibri"/>
              <a:cs typeface="Arial" panose="020B0604020202020204" pitchFamily="34" charset="0"/>
            </a:endParaRPr>
          </a:p>
          <a:p>
            <a:pPr marL="285750" lvl="0" indent="-285750" defTabSz="914339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Arial" panose="020B0604020202020204" pitchFamily="34" charset="0"/>
              </a:rPr>
              <a:t>Electrically driven</a:t>
            </a:r>
          </a:p>
          <a:p>
            <a:pPr marL="285750" lvl="0" indent="-285750" defTabSz="914339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Arial" panose="020B0604020202020204" pitchFamily="34" charset="0"/>
              </a:rPr>
              <a:t>Integrated lifting function</a:t>
            </a:r>
          </a:p>
          <a:p>
            <a:pPr marL="285750" lvl="0" indent="-285750" defTabSz="914339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Arial" panose="020B0604020202020204" pitchFamily="34" charset="0"/>
              </a:rPr>
              <a:t>High capacity, efficient use</a:t>
            </a:r>
          </a:p>
          <a:p>
            <a:pPr marL="285750" lvl="0" indent="-285750" defTabSz="914339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Arial" panose="020B0604020202020204" pitchFamily="34" charset="0"/>
              </a:rPr>
              <a:t>Automated operation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Richtungspfeil 37">
            <a:extLst>
              <a:ext uri="{FF2B5EF4-FFF2-40B4-BE49-F238E27FC236}">
                <a16:creationId xmlns:a16="http://schemas.microsoft.com/office/drawing/2014/main" id="{DC887FE8-8B22-4459-ABD6-528E5CE8D524}"/>
              </a:ext>
            </a:extLst>
          </p:cNvPr>
          <p:cNvSpPr/>
          <p:nvPr/>
        </p:nvSpPr>
        <p:spPr>
          <a:xfrm>
            <a:off x="7488125" y="3852225"/>
            <a:ext cx="3970473" cy="2016619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/>
        </p:spPr>
        <p:txBody>
          <a:bodyPr lIns="91428" tIns="45714" rIns="91428" bIns="45714" rtlCol="0" anchor="ctr">
            <a:noAutofit/>
          </a:bodyPr>
          <a:lstStyle/>
          <a:p>
            <a:pPr lvl="0" defTabSz="914339">
              <a:defRPr/>
            </a:pPr>
            <a:r>
              <a:rPr lang="en-US" sz="1600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Arial" panose="020B0604020202020204" pitchFamily="34" charset="0"/>
              </a:rPr>
              <a:t>Capsules:</a:t>
            </a:r>
          </a:p>
          <a:p>
            <a:pPr marL="285750" lvl="0" indent="-285750" defTabSz="914339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Arial" panose="020B0604020202020204" pitchFamily="34" charset="0"/>
              </a:rPr>
              <a:t>Large number of variants for a wide range of applications (people / goods / service)</a:t>
            </a:r>
          </a:p>
          <a:p>
            <a:pPr marL="285750" lvl="0" indent="-285750" defTabSz="914339">
              <a:buFont typeface="Arial" panose="020B0604020202020204" pitchFamily="34" charset="0"/>
              <a:buChar char="•"/>
              <a:defRPr/>
            </a:pPr>
            <a:r>
              <a:rPr lang="en-US" sz="1600" kern="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Arial" panose="020B0604020202020204" pitchFamily="34" charset="0"/>
              </a:rPr>
              <a:t>Individualised</a:t>
            </a:r>
            <a:r>
              <a:rPr lang="en-US" sz="16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Arial" panose="020B0604020202020204" pitchFamily="34" charset="0"/>
              </a:rPr>
              <a:t> </a:t>
            </a:r>
          </a:p>
          <a:p>
            <a:pPr marL="285750" lvl="0" indent="-285750" defTabSz="914339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Arial" panose="020B0604020202020204" pitchFamily="34" charset="0"/>
              </a:rPr>
              <a:t>Flexible, can be used as needed</a:t>
            </a:r>
          </a:p>
          <a:p>
            <a:pPr marL="285750" lvl="0" indent="-285750" defTabSz="914339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Arial" panose="020B0604020202020204" pitchFamily="34" charset="0"/>
              </a:rPr>
              <a:t>"Simple", light, cost-effective 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43BEF369-6B4D-4969-81F5-7EE40C846043}"/>
              </a:ext>
            </a:extLst>
          </p:cNvPr>
          <p:cNvSpPr/>
          <p:nvPr/>
        </p:nvSpPr>
        <p:spPr>
          <a:xfrm>
            <a:off x="2864258" y="5622894"/>
            <a:ext cx="2261539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339">
              <a:defRPr/>
            </a:pPr>
            <a:r>
              <a:rPr lang="en-US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Arial" panose="020B0604020202020204" pitchFamily="34" charset="0"/>
              </a:rPr>
              <a:t>City logistics:</a:t>
            </a:r>
          </a:p>
          <a:p>
            <a:pPr lvl="0" algn="ctr" defTabSz="914339">
              <a:defRPr/>
            </a:pPr>
            <a:r>
              <a:rPr 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Arial" panose="020B0604020202020204" pitchFamily="34" charset="0"/>
              </a:rPr>
              <a:t>CEP, last mile,</a:t>
            </a:r>
          </a:p>
          <a:p>
            <a:pPr lvl="0" algn="ctr" defTabSz="914339">
              <a:defRPr/>
            </a:pPr>
            <a:r>
              <a:rPr 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Arial" panose="020B0604020202020204" pitchFamily="34" charset="0"/>
              </a:rPr>
              <a:t>trade, craft, general cargo, ... </a:t>
            </a:r>
            <a:endParaRPr kumimoji="0" lang="de-DE" sz="105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B8F131A3-5778-4AF5-94C3-679CA379D5C2}"/>
              </a:ext>
            </a:extLst>
          </p:cNvPr>
          <p:cNvSpPr/>
          <p:nvPr/>
        </p:nvSpPr>
        <p:spPr>
          <a:xfrm>
            <a:off x="5176191" y="5359806"/>
            <a:ext cx="226154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339">
              <a:defRPr/>
            </a:pPr>
            <a:r>
              <a:rPr lang="en-US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Arial" panose="020B0604020202020204" pitchFamily="34" charset="0"/>
              </a:rPr>
              <a:t>PUBLIC TRANSPORT: </a:t>
            </a:r>
          </a:p>
          <a:p>
            <a:pPr lvl="0" algn="ctr" defTabSz="914339">
              <a:defRPr/>
            </a:pPr>
            <a:r>
              <a:rPr lang="en-US" sz="10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Arial" panose="020B0604020202020204" pitchFamily="34" charset="0"/>
              </a:rPr>
              <a:t>Peoplemover</a:t>
            </a:r>
            <a:r>
              <a:rPr 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Arial" panose="020B0604020202020204" pitchFamily="34" charset="0"/>
              </a:rPr>
              <a:t>, </a:t>
            </a:r>
            <a:r>
              <a:rPr lang="en-US" sz="10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Arial" panose="020B0604020202020204" pitchFamily="34" charset="0"/>
              </a:rPr>
              <a:t>neighbourhood</a:t>
            </a:r>
            <a:r>
              <a:rPr 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cs typeface="Arial" panose="020B0604020202020204" pitchFamily="34" charset="0"/>
              </a:rPr>
              <a:t> bus, large-capacity taxi, ...</a:t>
            </a:r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11C8A242-4B5E-46E7-94AD-25C388079C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9" t="20594" r="31913" b="21807"/>
          <a:stretch/>
        </p:blipFill>
        <p:spPr>
          <a:xfrm>
            <a:off x="3194811" y="3852225"/>
            <a:ext cx="1900697" cy="160750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A921EC9D-22E6-4A33-BE6F-0EAC146238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4" t="20964" r="26794" b="19738"/>
          <a:stretch/>
        </p:blipFill>
        <p:spPr>
          <a:xfrm>
            <a:off x="695325" y="2944342"/>
            <a:ext cx="2823505" cy="2016619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0EE5C74F-3A8E-4191-AC4E-2AAB922716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0" t="22902" r="24053" b="24802"/>
          <a:stretch/>
        </p:blipFill>
        <p:spPr>
          <a:xfrm>
            <a:off x="1019343" y="4527809"/>
            <a:ext cx="2467585" cy="169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711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DB22898-26D5-4D1D-B9A6-BC2A92B5D32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5324" y="1487787"/>
            <a:ext cx="8021956" cy="736263"/>
          </a:xfrm>
          <a:noFill/>
        </p:spPr>
        <p:txBody>
          <a:bodyPr>
            <a:normAutofit/>
          </a:bodyPr>
          <a:lstStyle/>
          <a:p>
            <a:r>
              <a:rPr lang="de-DE" sz="2800" dirty="0" err="1">
                <a:solidFill>
                  <a:srgbClr val="00658B"/>
                </a:solidFill>
              </a:rPr>
              <a:t>Visiting</a:t>
            </a:r>
            <a:r>
              <a:rPr lang="de-DE" sz="2800" dirty="0">
                <a:solidFill>
                  <a:srgbClr val="00658B"/>
                </a:solidFill>
              </a:rPr>
              <a:t> </a:t>
            </a:r>
            <a:r>
              <a:rPr lang="de-DE" sz="2800" dirty="0" err="1">
                <a:solidFill>
                  <a:srgbClr val="00658B"/>
                </a:solidFill>
              </a:rPr>
              <a:t>the</a:t>
            </a:r>
            <a:r>
              <a:rPr lang="de-DE" sz="2800" dirty="0">
                <a:solidFill>
                  <a:srgbClr val="00658B"/>
                </a:solidFill>
              </a:rPr>
              <a:t> U-Shift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8491B55-C1C4-42A6-A589-390BDB8B6D46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DE" dirty="0"/>
              <a:t>DLR | Özcan Deniz | 28.06.2023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AD37768-03AA-4475-A2F1-47817F49DE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29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ECD8594-06C0-4670-8892-F55692A5D5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49" b="15151"/>
          <a:stretch/>
        </p:blipFill>
        <p:spPr>
          <a:xfrm>
            <a:off x="695324" y="2315490"/>
            <a:ext cx="11496676" cy="377952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32E58E16-EA81-47C1-9239-F8765416098B}"/>
              </a:ext>
            </a:extLst>
          </p:cNvPr>
          <p:cNvSpPr/>
          <p:nvPr/>
        </p:nvSpPr>
        <p:spPr>
          <a:xfrm>
            <a:off x="7994754" y="1991329"/>
            <a:ext cx="4197246" cy="10666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/>
              <a:t>Bundesgartenschau 2023 </a:t>
            </a:r>
          </a:p>
          <a:p>
            <a:r>
              <a:rPr lang="de-DE" dirty="0"/>
              <a:t>Mannheim (</a:t>
            </a:r>
            <a:r>
              <a:rPr lang="de-DE" dirty="0" err="1"/>
              <a:t>Spinelli</a:t>
            </a:r>
            <a:r>
              <a:rPr lang="de-DE" dirty="0"/>
              <a:t>)</a:t>
            </a:r>
          </a:p>
          <a:p>
            <a:r>
              <a:rPr lang="de-DE" dirty="0"/>
              <a:t>Fr., 14. Apr. 2023 – So., 8. Okt. 2023</a:t>
            </a:r>
          </a:p>
        </p:txBody>
      </p:sp>
    </p:spTree>
    <p:extLst>
      <p:ext uri="{BB962C8B-B14F-4D97-AF65-F5344CB8AC3E}">
        <p14:creationId xmlns:p14="http://schemas.microsoft.com/office/powerpoint/2010/main" val="2594026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E68D946-F30E-4B0D-8B75-C175CAFEB2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959FDA-B196-4005-A058-589C32FAA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DLR | Özcan Deniz | 28.06.2023</a:t>
            </a:r>
            <a:endParaRPr lang="de-DE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D00DDC4-16F8-489F-A83B-0861878CD2F5}"/>
              </a:ext>
            </a:extLst>
          </p:cNvPr>
          <p:cNvSpPr>
            <a:spLocks noEditPoints="1"/>
          </p:cNvSpPr>
          <p:nvPr/>
        </p:nvSpPr>
        <p:spPr bwMode="auto">
          <a:xfrm>
            <a:off x="4363591" y="278949"/>
            <a:ext cx="4719779" cy="6300102"/>
          </a:xfrm>
          <a:custGeom>
            <a:avLst/>
            <a:gdLst>
              <a:gd name="T0" fmla="*/ 2523 w 2955"/>
              <a:gd name="T1" fmla="*/ 426 h 3938"/>
              <a:gd name="T2" fmla="*/ 1222 w 2955"/>
              <a:gd name="T3" fmla="*/ 682 h 3938"/>
              <a:gd name="T4" fmla="*/ 2849 w 2955"/>
              <a:gd name="T5" fmla="*/ 1675 h 3938"/>
              <a:gd name="T6" fmla="*/ 2815 w 2955"/>
              <a:gd name="T7" fmla="*/ 1355 h 3938"/>
              <a:gd name="T8" fmla="*/ 2674 w 2955"/>
              <a:gd name="T9" fmla="*/ 1084 h 3938"/>
              <a:gd name="T10" fmla="*/ 2644 w 2955"/>
              <a:gd name="T11" fmla="*/ 631 h 3938"/>
              <a:gd name="T12" fmla="*/ 2551 w 2955"/>
              <a:gd name="T13" fmla="*/ 408 h 3938"/>
              <a:gd name="T14" fmla="*/ 2331 w 2955"/>
              <a:gd name="T15" fmla="*/ 338 h 3938"/>
              <a:gd name="T16" fmla="*/ 2147 w 2955"/>
              <a:gd name="T17" fmla="*/ 256 h 3938"/>
              <a:gd name="T18" fmla="*/ 2136 w 2955"/>
              <a:gd name="T19" fmla="*/ 249 h 3938"/>
              <a:gd name="T20" fmla="*/ 1967 w 2955"/>
              <a:gd name="T21" fmla="*/ 388 h 3938"/>
              <a:gd name="T22" fmla="*/ 1715 w 2955"/>
              <a:gd name="T23" fmla="*/ 489 h 3938"/>
              <a:gd name="T24" fmla="*/ 1663 w 2955"/>
              <a:gd name="T25" fmla="*/ 376 h 3938"/>
              <a:gd name="T26" fmla="*/ 1310 w 2955"/>
              <a:gd name="T27" fmla="*/ 238 h 3938"/>
              <a:gd name="T28" fmla="*/ 1281 w 2955"/>
              <a:gd name="T29" fmla="*/ 80 h 3938"/>
              <a:gd name="T30" fmla="*/ 1030 w 2955"/>
              <a:gd name="T31" fmla="*/ 8 h 3938"/>
              <a:gd name="T32" fmla="*/ 964 w 2955"/>
              <a:gd name="T33" fmla="*/ 118 h 3938"/>
              <a:gd name="T34" fmla="*/ 925 w 2955"/>
              <a:gd name="T35" fmla="*/ 285 h 3938"/>
              <a:gd name="T36" fmla="*/ 989 w 2955"/>
              <a:gd name="T37" fmla="*/ 336 h 3938"/>
              <a:gd name="T38" fmla="*/ 988 w 2955"/>
              <a:gd name="T39" fmla="*/ 445 h 3938"/>
              <a:gd name="T40" fmla="*/ 1191 w 2955"/>
              <a:gd name="T41" fmla="*/ 663 h 3938"/>
              <a:gd name="T42" fmla="*/ 918 w 2955"/>
              <a:gd name="T43" fmla="*/ 526 h 3938"/>
              <a:gd name="T44" fmla="*/ 794 w 2955"/>
              <a:gd name="T45" fmla="*/ 780 h 3938"/>
              <a:gd name="T46" fmla="*/ 568 w 2955"/>
              <a:gd name="T47" fmla="*/ 621 h 3938"/>
              <a:gd name="T48" fmla="*/ 471 w 2955"/>
              <a:gd name="T49" fmla="*/ 923 h 3938"/>
              <a:gd name="T50" fmla="*/ 304 w 2955"/>
              <a:gd name="T51" fmla="*/ 1203 h 3938"/>
              <a:gd name="T52" fmla="*/ 407 w 2955"/>
              <a:gd name="T53" fmla="*/ 1361 h 3938"/>
              <a:gd name="T54" fmla="*/ 266 w 2955"/>
              <a:gd name="T55" fmla="*/ 1525 h 3938"/>
              <a:gd name="T56" fmla="*/ 92 w 2955"/>
              <a:gd name="T57" fmla="*/ 1542 h 3938"/>
              <a:gd name="T58" fmla="*/ 122 w 2955"/>
              <a:gd name="T59" fmla="*/ 1808 h 3938"/>
              <a:gd name="T60" fmla="*/ 69 w 2955"/>
              <a:gd name="T61" fmla="*/ 2034 h 3938"/>
              <a:gd name="T62" fmla="*/ 137 w 2955"/>
              <a:gd name="T63" fmla="*/ 2271 h 3938"/>
              <a:gd name="T64" fmla="*/ 54 w 2955"/>
              <a:gd name="T65" fmla="*/ 2440 h 3938"/>
              <a:gd name="T66" fmla="*/ 124 w 2955"/>
              <a:gd name="T67" fmla="*/ 2781 h 3938"/>
              <a:gd name="T68" fmla="*/ 281 w 2955"/>
              <a:gd name="T69" fmla="*/ 2948 h 3938"/>
              <a:gd name="T70" fmla="*/ 539 w 2955"/>
              <a:gd name="T71" fmla="*/ 3015 h 3938"/>
              <a:gd name="T72" fmla="*/ 692 w 2955"/>
              <a:gd name="T73" fmla="*/ 3129 h 3938"/>
              <a:gd name="T74" fmla="*/ 544 w 2955"/>
              <a:gd name="T75" fmla="*/ 3387 h 3938"/>
              <a:gd name="T76" fmla="*/ 472 w 2955"/>
              <a:gd name="T77" fmla="*/ 3680 h 3938"/>
              <a:gd name="T78" fmla="*/ 581 w 2955"/>
              <a:gd name="T79" fmla="*/ 3760 h 3938"/>
              <a:gd name="T80" fmla="*/ 792 w 2955"/>
              <a:gd name="T81" fmla="*/ 3721 h 3938"/>
              <a:gd name="T82" fmla="*/ 916 w 2955"/>
              <a:gd name="T83" fmla="*/ 3725 h 3938"/>
              <a:gd name="T84" fmla="*/ 1250 w 2955"/>
              <a:gd name="T85" fmla="*/ 3792 h 3938"/>
              <a:gd name="T86" fmla="*/ 1364 w 2955"/>
              <a:gd name="T87" fmla="*/ 3885 h 3938"/>
              <a:gd name="T88" fmla="*/ 1504 w 2955"/>
              <a:gd name="T89" fmla="*/ 3833 h 3938"/>
              <a:gd name="T90" fmla="*/ 1649 w 2955"/>
              <a:gd name="T91" fmla="*/ 3826 h 3938"/>
              <a:gd name="T92" fmla="*/ 1898 w 2955"/>
              <a:gd name="T93" fmla="*/ 3772 h 3938"/>
              <a:gd name="T94" fmla="*/ 2187 w 2955"/>
              <a:gd name="T95" fmla="*/ 3738 h 3938"/>
              <a:gd name="T96" fmla="*/ 2388 w 2955"/>
              <a:gd name="T97" fmla="*/ 3765 h 3938"/>
              <a:gd name="T98" fmla="*/ 2279 w 2955"/>
              <a:gd name="T99" fmla="*/ 3501 h 3938"/>
              <a:gd name="T100" fmla="*/ 2511 w 2955"/>
              <a:gd name="T101" fmla="*/ 3285 h 3938"/>
              <a:gd name="T102" fmla="*/ 2626 w 2955"/>
              <a:gd name="T103" fmla="*/ 3120 h 3938"/>
              <a:gd name="T104" fmla="*/ 2314 w 2955"/>
              <a:gd name="T105" fmla="*/ 2848 h 3938"/>
              <a:gd name="T106" fmla="*/ 2134 w 2955"/>
              <a:gd name="T107" fmla="*/ 2645 h 3938"/>
              <a:gd name="T108" fmla="*/ 2064 w 2955"/>
              <a:gd name="T109" fmla="*/ 2443 h 3938"/>
              <a:gd name="T110" fmla="*/ 2132 w 2955"/>
              <a:gd name="T111" fmla="*/ 2356 h 3938"/>
              <a:gd name="T112" fmla="*/ 2390 w 2955"/>
              <a:gd name="T113" fmla="*/ 2220 h 3938"/>
              <a:gd name="T114" fmla="*/ 2601 w 2955"/>
              <a:gd name="T115" fmla="*/ 2122 h 3938"/>
              <a:gd name="T116" fmla="*/ 2738 w 2955"/>
              <a:gd name="T117" fmla="*/ 2001 h 3938"/>
              <a:gd name="T118" fmla="*/ 2855 w 2955"/>
              <a:gd name="T119" fmla="*/ 2072 h 39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955" h="3938">
                <a:moveTo>
                  <a:pt x="939" y="526"/>
                </a:moveTo>
                <a:cubicBezTo>
                  <a:pt x="939" y="526"/>
                  <a:pt x="939" y="526"/>
                  <a:pt x="939" y="526"/>
                </a:cubicBezTo>
                <a:cubicBezTo>
                  <a:pt x="939" y="526"/>
                  <a:pt x="939" y="526"/>
                  <a:pt x="939" y="526"/>
                </a:cubicBezTo>
                <a:moveTo>
                  <a:pt x="2504" y="473"/>
                </a:moveTo>
                <a:cubicBezTo>
                  <a:pt x="2502" y="459"/>
                  <a:pt x="2502" y="459"/>
                  <a:pt x="2502" y="459"/>
                </a:cubicBezTo>
                <a:cubicBezTo>
                  <a:pt x="2485" y="449"/>
                  <a:pt x="2485" y="449"/>
                  <a:pt x="2485" y="449"/>
                </a:cubicBezTo>
                <a:cubicBezTo>
                  <a:pt x="2487" y="444"/>
                  <a:pt x="2496" y="445"/>
                  <a:pt x="2500" y="449"/>
                </a:cubicBezTo>
                <a:cubicBezTo>
                  <a:pt x="2503" y="452"/>
                  <a:pt x="2510" y="452"/>
                  <a:pt x="2511" y="458"/>
                </a:cubicBezTo>
                <a:cubicBezTo>
                  <a:pt x="2511" y="465"/>
                  <a:pt x="2515" y="473"/>
                  <a:pt x="2515" y="473"/>
                </a:cubicBezTo>
                <a:lnTo>
                  <a:pt x="2504" y="473"/>
                </a:lnTo>
                <a:close/>
                <a:moveTo>
                  <a:pt x="2523" y="426"/>
                </a:moveTo>
                <a:cubicBezTo>
                  <a:pt x="2534" y="426"/>
                  <a:pt x="2534" y="426"/>
                  <a:pt x="2534" y="426"/>
                </a:cubicBezTo>
                <a:cubicBezTo>
                  <a:pt x="2534" y="426"/>
                  <a:pt x="2541" y="446"/>
                  <a:pt x="2546" y="446"/>
                </a:cubicBezTo>
                <a:cubicBezTo>
                  <a:pt x="2551" y="446"/>
                  <a:pt x="2555" y="446"/>
                  <a:pt x="2555" y="446"/>
                </a:cubicBezTo>
                <a:cubicBezTo>
                  <a:pt x="2555" y="461"/>
                  <a:pt x="2555" y="461"/>
                  <a:pt x="2555" y="461"/>
                </a:cubicBezTo>
                <a:cubicBezTo>
                  <a:pt x="2543" y="459"/>
                  <a:pt x="2543" y="459"/>
                  <a:pt x="2543" y="459"/>
                </a:cubicBezTo>
                <a:cubicBezTo>
                  <a:pt x="2536" y="446"/>
                  <a:pt x="2536" y="446"/>
                  <a:pt x="2536" y="446"/>
                </a:cubicBezTo>
                <a:cubicBezTo>
                  <a:pt x="2523" y="446"/>
                  <a:pt x="2523" y="446"/>
                  <a:pt x="2523" y="446"/>
                </a:cubicBezTo>
                <a:lnTo>
                  <a:pt x="2523" y="426"/>
                </a:lnTo>
                <a:close/>
                <a:moveTo>
                  <a:pt x="1250" y="704"/>
                </a:moveTo>
                <a:cubicBezTo>
                  <a:pt x="1242" y="703"/>
                  <a:pt x="1231" y="697"/>
                  <a:pt x="1227" y="693"/>
                </a:cubicBezTo>
                <a:cubicBezTo>
                  <a:pt x="1222" y="689"/>
                  <a:pt x="1222" y="682"/>
                  <a:pt x="1222" y="682"/>
                </a:cubicBezTo>
                <a:cubicBezTo>
                  <a:pt x="1228" y="686"/>
                  <a:pt x="1244" y="695"/>
                  <a:pt x="1251" y="699"/>
                </a:cubicBezTo>
                <a:cubicBezTo>
                  <a:pt x="1258" y="703"/>
                  <a:pt x="1257" y="705"/>
                  <a:pt x="1250" y="704"/>
                </a:cubicBezTo>
                <a:moveTo>
                  <a:pt x="2955" y="1857"/>
                </a:moveTo>
                <a:cubicBezTo>
                  <a:pt x="2955" y="1831"/>
                  <a:pt x="2955" y="1831"/>
                  <a:pt x="2955" y="1831"/>
                </a:cubicBezTo>
                <a:cubicBezTo>
                  <a:pt x="2955" y="1831"/>
                  <a:pt x="2933" y="1797"/>
                  <a:pt x="2929" y="1789"/>
                </a:cubicBezTo>
                <a:cubicBezTo>
                  <a:pt x="2924" y="1780"/>
                  <a:pt x="2926" y="1766"/>
                  <a:pt x="2928" y="1758"/>
                </a:cubicBezTo>
                <a:cubicBezTo>
                  <a:pt x="2930" y="1751"/>
                  <a:pt x="2928" y="1739"/>
                  <a:pt x="2914" y="1727"/>
                </a:cubicBezTo>
                <a:cubicBezTo>
                  <a:pt x="2893" y="1724"/>
                  <a:pt x="2874" y="1702"/>
                  <a:pt x="2874" y="1702"/>
                </a:cubicBezTo>
                <a:cubicBezTo>
                  <a:pt x="2849" y="1702"/>
                  <a:pt x="2849" y="1702"/>
                  <a:pt x="2849" y="1702"/>
                </a:cubicBezTo>
                <a:cubicBezTo>
                  <a:pt x="2844" y="1686"/>
                  <a:pt x="2844" y="1686"/>
                  <a:pt x="2844" y="1686"/>
                </a:cubicBezTo>
                <a:cubicBezTo>
                  <a:pt x="2849" y="1675"/>
                  <a:pt x="2849" y="1675"/>
                  <a:pt x="2849" y="1675"/>
                </a:cubicBezTo>
                <a:cubicBezTo>
                  <a:pt x="2849" y="1628"/>
                  <a:pt x="2849" y="1628"/>
                  <a:pt x="2849" y="1628"/>
                </a:cubicBezTo>
                <a:cubicBezTo>
                  <a:pt x="2820" y="1606"/>
                  <a:pt x="2820" y="1606"/>
                  <a:pt x="2820" y="1606"/>
                </a:cubicBezTo>
                <a:cubicBezTo>
                  <a:pt x="2819" y="1579"/>
                  <a:pt x="2819" y="1579"/>
                  <a:pt x="2819" y="1579"/>
                </a:cubicBezTo>
                <a:cubicBezTo>
                  <a:pt x="2803" y="1565"/>
                  <a:pt x="2803" y="1565"/>
                  <a:pt x="2803" y="1565"/>
                </a:cubicBezTo>
                <a:cubicBezTo>
                  <a:pt x="2801" y="1544"/>
                  <a:pt x="2801" y="1544"/>
                  <a:pt x="2801" y="1544"/>
                </a:cubicBezTo>
                <a:cubicBezTo>
                  <a:pt x="2827" y="1511"/>
                  <a:pt x="2827" y="1511"/>
                  <a:pt x="2827" y="1511"/>
                </a:cubicBezTo>
                <a:cubicBezTo>
                  <a:pt x="2828" y="1465"/>
                  <a:pt x="2828" y="1465"/>
                  <a:pt x="2828" y="1465"/>
                </a:cubicBezTo>
                <a:cubicBezTo>
                  <a:pt x="2828" y="1465"/>
                  <a:pt x="2844" y="1442"/>
                  <a:pt x="2838" y="1427"/>
                </a:cubicBezTo>
                <a:cubicBezTo>
                  <a:pt x="2810" y="1406"/>
                  <a:pt x="2816" y="1389"/>
                  <a:pt x="2816" y="1389"/>
                </a:cubicBezTo>
                <a:cubicBezTo>
                  <a:pt x="2825" y="1375"/>
                  <a:pt x="2825" y="1375"/>
                  <a:pt x="2825" y="1375"/>
                </a:cubicBezTo>
                <a:cubicBezTo>
                  <a:pt x="2825" y="1375"/>
                  <a:pt x="2812" y="1359"/>
                  <a:pt x="2815" y="1355"/>
                </a:cubicBezTo>
                <a:cubicBezTo>
                  <a:pt x="2819" y="1351"/>
                  <a:pt x="2823" y="1334"/>
                  <a:pt x="2815" y="1334"/>
                </a:cubicBezTo>
                <a:cubicBezTo>
                  <a:pt x="2789" y="1334"/>
                  <a:pt x="2789" y="1334"/>
                  <a:pt x="2789" y="1334"/>
                </a:cubicBezTo>
                <a:cubicBezTo>
                  <a:pt x="2771" y="1312"/>
                  <a:pt x="2771" y="1312"/>
                  <a:pt x="2771" y="1312"/>
                </a:cubicBezTo>
                <a:cubicBezTo>
                  <a:pt x="2770" y="1283"/>
                  <a:pt x="2770" y="1283"/>
                  <a:pt x="2770" y="1283"/>
                </a:cubicBezTo>
                <a:cubicBezTo>
                  <a:pt x="2770" y="1283"/>
                  <a:pt x="2765" y="1271"/>
                  <a:pt x="2761" y="1266"/>
                </a:cubicBezTo>
                <a:cubicBezTo>
                  <a:pt x="2757" y="1260"/>
                  <a:pt x="2770" y="1243"/>
                  <a:pt x="2781" y="1238"/>
                </a:cubicBezTo>
                <a:cubicBezTo>
                  <a:pt x="2793" y="1233"/>
                  <a:pt x="2790" y="1217"/>
                  <a:pt x="2781" y="1213"/>
                </a:cubicBezTo>
                <a:cubicBezTo>
                  <a:pt x="2773" y="1208"/>
                  <a:pt x="2781" y="1178"/>
                  <a:pt x="2781" y="1167"/>
                </a:cubicBezTo>
                <a:cubicBezTo>
                  <a:pt x="2781" y="1156"/>
                  <a:pt x="2753" y="1146"/>
                  <a:pt x="2730" y="1135"/>
                </a:cubicBezTo>
                <a:cubicBezTo>
                  <a:pt x="2729" y="1117"/>
                  <a:pt x="2692" y="1084"/>
                  <a:pt x="2692" y="1084"/>
                </a:cubicBezTo>
                <a:cubicBezTo>
                  <a:pt x="2674" y="1084"/>
                  <a:pt x="2674" y="1084"/>
                  <a:pt x="2674" y="1084"/>
                </a:cubicBezTo>
                <a:cubicBezTo>
                  <a:pt x="2645" y="1052"/>
                  <a:pt x="2645" y="1052"/>
                  <a:pt x="2645" y="1052"/>
                </a:cubicBezTo>
                <a:cubicBezTo>
                  <a:pt x="2624" y="1052"/>
                  <a:pt x="2624" y="1052"/>
                  <a:pt x="2624" y="1052"/>
                </a:cubicBezTo>
                <a:cubicBezTo>
                  <a:pt x="2627" y="1028"/>
                  <a:pt x="2627" y="1028"/>
                  <a:pt x="2627" y="1028"/>
                </a:cubicBezTo>
                <a:cubicBezTo>
                  <a:pt x="2627" y="1000"/>
                  <a:pt x="2627" y="1000"/>
                  <a:pt x="2627" y="1000"/>
                </a:cubicBezTo>
                <a:cubicBezTo>
                  <a:pt x="2626" y="981"/>
                  <a:pt x="2626" y="981"/>
                  <a:pt x="2626" y="981"/>
                </a:cubicBezTo>
                <a:cubicBezTo>
                  <a:pt x="2714" y="947"/>
                  <a:pt x="2692" y="856"/>
                  <a:pt x="2692" y="856"/>
                </a:cubicBezTo>
                <a:cubicBezTo>
                  <a:pt x="2692" y="856"/>
                  <a:pt x="2703" y="846"/>
                  <a:pt x="2707" y="830"/>
                </a:cubicBezTo>
                <a:cubicBezTo>
                  <a:pt x="2703" y="820"/>
                  <a:pt x="2683" y="722"/>
                  <a:pt x="2683" y="722"/>
                </a:cubicBezTo>
                <a:cubicBezTo>
                  <a:pt x="2659" y="698"/>
                  <a:pt x="2659" y="698"/>
                  <a:pt x="2659" y="698"/>
                </a:cubicBezTo>
                <a:cubicBezTo>
                  <a:pt x="2659" y="645"/>
                  <a:pt x="2659" y="645"/>
                  <a:pt x="2659" y="645"/>
                </a:cubicBezTo>
                <a:cubicBezTo>
                  <a:pt x="2644" y="631"/>
                  <a:pt x="2644" y="631"/>
                  <a:pt x="2644" y="631"/>
                </a:cubicBezTo>
                <a:cubicBezTo>
                  <a:pt x="2644" y="594"/>
                  <a:pt x="2644" y="594"/>
                  <a:pt x="2644" y="594"/>
                </a:cubicBezTo>
                <a:cubicBezTo>
                  <a:pt x="2637" y="574"/>
                  <a:pt x="2637" y="574"/>
                  <a:pt x="2637" y="574"/>
                </a:cubicBezTo>
                <a:cubicBezTo>
                  <a:pt x="2624" y="557"/>
                  <a:pt x="2616" y="574"/>
                  <a:pt x="2616" y="574"/>
                </a:cubicBezTo>
                <a:cubicBezTo>
                  <a:pt x="2564" y="574"/>
                  <a:pt x="2564" y="574"/>
                  <a:pt x="2564" y="574"/>
                </a:cubicBezTo>
                <a:cubicBezTo>
                  <a:pt x="2539" y="574"/>
                  <a:pt x="2509" y="533"/>
                  <a:pt x="2509" y="533"/>
                </a:cubicBezTo>
                <a:cubicBezTo>
                  <a:pt x="2542" y="533"/>
                  <a:pt x="2542" y="533"/>
                  <a:pt x="2542" y="533"/>
                </a:cubicBezTo>
                <a:cubicBezTo>
                  <a:pt x="2566" y="517"/>
                  <a:pt x="2566" y="517"/>
                  <a:pt x="2566" y="517"/>
                </a:cubicBezTo>
                <a:cubicBezTo>
                  <a:pt x="2604" y="517"/>
                  <a:pt x="2604" y="517"/>
                  <a:pt x="2604" y="517"/>
                </a:cubicBezTo>
                <a:cubicBezTo>
                  <a:pt x="2619" y="506"/>
                  <a:pt x="2619" y="506"/>
                  <a:pt x="2619" y="506"/>
                </a:cubicBezTo>
                <a:cubicBezTo>
                  <a:pt x="2619" y="506"/>
                  <a:pt x="2623" y="493"/>
                  <a:pt x="2619" y="477"/>
                </a:cubicBezTo>
                <a:cubicBezTo>
                  <a:pt x="2609" y="475"/>
                  <a:pt x="2551" y="408"/>
                  <a:pt x="2551" y="408"/>
                </a:cubicBezTo>
                <a:cubicBezTo>
                  <a:pt x="2551" y="408"/>
                  <a:pt x="2534" y="408"/>
                  <a:pt x="2522" y="406"/>
                </a:cubicBezTo>
                <a:cubicBezTo>
                  <a:pt x="2510" y="403"/>
                  <a:pt x="2498" y="369"/>
                  <a:pt x="2498" y="369"/>
                </a:cubicBezTo>
                <a:cubicBezTo>
                  <a:pt x="2498" y="369"/>
                  <a:pt x="2501" y="361"/>
                  <a:pt x="2484" y="351"/>
                </a:cubicBezTo>
                <a:cubicBezTo>
                  <a:pt x="2467" y="342"/>
                  <a:pt x="2465" y="367"/>
                  <a:pt x="2465" y="367"/>
                </a:cubicBezTo>
                <a:cubicBezTo>
                  <a:pt x="2465" y="367"/>
                  <a:pt x="2457" y="360"/>
                  <a:pt x="2449" y="360"/>
                </a:cubicBezTo>
                <a:cubicBezTo>
                  <a:pt x="2440" y="360"/>
                  <a:pt x="2429" y="376"/>
                  <a:pt x="2429" y="376"/>
                </a:cubicBezTo>
                <a:cubicBezTo>
                  <a:pt x="2389" y="379"/>
                  <a:pt x="2389" y="379"/>
                  <a:pt x="2389" y="379"/>
                </a:cubicBezTo>
                <a:cubicBezTo>
                  <a:pt x="2389" y="405"/>
                  <a:pt x="2389" y="405"/>
                  <a:pt x="2389" y="405"/>
                </a:cubicBezTo>
                <a:cubicBezTo>
                  <a:pt x="2376" y="401"/>
                  <a:pt x="2376" y="401"/>
                  <a:pt x="2376" y="401"/>
                </a:cubicBezTo>
                <a:cubicBezTo>
                  <a:pt x="2379" y="381"/>
                  <a:pt x="2331" y="359"/>
                  <a:pt x="2331" y="359"/>
                </a:cubicBezTo>
                <a:cubicBezTo>
                  <a:pt x="2331" y="338"/>
                  <a:pt x="2331" y="338"/>
                  <a:pt x="2331" y="338"/>
                </a:cubicBezTo>
                <a:cubicBezTo>
                  <a:pt x="2306" y="334"/>
                  <a:pt x="2306" y="334"/>
                  <a:pt x="2306" y="334"/>
                </a:cubicBezTo>
                <a:cubicBezTo>
                  <a:pt x="2295" y="325"/>
                  <a:pt x="2295" y="325"/>
                  <a:pt x="2295" y="325"/>
                </a:cubicBezTo>
                <a:cubicBezTo>
                  <a:pt x="2273" y="321"/>
                  <a:pt x="2273" y="321"/>
                  <a:pt x="2273" y="321"/>
                </a:cubicBezTo>
                <a:cubicBezTo>
                  <a:pt x="2273" y="321"/>
                  <a:pt x="2260" y="294"/>
                  <a:pt x="2256" y="284"/>
                </a:cubicBezTo>
                <a:cubicBezTo>
                  <a:pt x="2252" y="275"/>
                  <a:pt x="2267" y="261"/>
                  <a:pt x="2267" y="261"/>
                </a:cubicBezTo>
                <a:cubicBezTo>
                  <a:pt x="2247" y="256"/>
                  <a:pt x="2247" y="256"/>
                  <a:pt x="2247" y="256"/>
                </a:cubicBezTo>
                <a:cubicBezTo>
                  <a:pt x="2247" y="256"/>
                  <a:pt x="2252" y="237"/>
                  <a:pt x="2238" y="235"/>
                </a:cubicBezTo>
                <a:cubicBezTo>
                  <a:pt x="2224" y="234"/>
                  <a:pt x="2189" y="278"/>
                  <a:pt x="2189" y="278"/>
                </a:cubicBezTo>
                <a:cubicBezTo>
                  <a:pt x="2183" y="267"/>
                  <a:pt x="2183" y="267"/>
                  <a:pt x="2183" y="267"/>
                </a:cubicBezTo>
                <a:cubicBezTo>
                  <a:pt x="2155" y="267"/>
                  <a:pt x="2155" y="267"/>
                  <a:pt x="2155" y="267"/>
                </a:cubicBezTo>
                <a:cubicBezTo>
                  <a:pt x="2155" y="267"/>
                  <a:pt x="2152" y="260"/>
                  <a:pt x="2147" y="256"/>
                </a:cubicBezTo>
                <a:cubicBezTo>
                  <a:pt x="2141" y="253"/>
                  <a:pt x="2133" y="263"/>
                  <a:pt x="2119" y="273"/>
                </a:cubicBezTo>
                <a:cubicBezTo>
                  <a:pt x="2090" y="271"/>
                  <a:pt x="2097" y="285"/>
                  <a:pt x="2097" y="285"/>
                </a:cubicBezTo>
                <a:cubicBezTo>
                  <a:pt x="2079" y="289"/>
                  <a:pt x="2079" y="289"/>
                  <a:pt x="2079" y="289"/>
                </a:cubicBezTo>
                <a:cubicBezTo>
                  <a:pt x="2075" y="308"/>
                  <a:pt x="2075" y="308"/>
                  <a:pt x="2075" y="308"/>
                </a:cubicBezTo>
                <a:cubicBezTo>
                  <a:pt x="2065" y="312"/>
                  <a:pt x="2065" y="312"/>
                  <a:pt x="2065" y="312"/>
                </a:cubicBezTo>
                <a:cubicBezTo>
                  <a:pt x="2062" y="330"/>
                  <a:pt x="2062" y="330"/>
                  <a:pt x="2062" y="330"/>
                </a:cubicBezTo>
                <a:cubicBezTo>
                  <a:pt x="2053" y="330"/>
                  <a:pt x="2053" y="330"/>
                  <a:pt x="2053" y="330"/>
                </a:cubicBezTo>
                <a:cubicBezTo>
                  <a:pt x="2056" y="301"/>
                  <a:pt x="2056" y="301"/>
                  <a:pt x="2056" y="301"/>
                </a:cubicBezTo>
                <a:cubicBezTo>
                  <a:pt x="2070" y="272"/>
                  <a:pt x="2070" y="272"/>
                  <a:pt x="2070" y="272"/>
                </a:cubicBezTo>
                <a:cubicBezTo>
                  <a:pt x="2070" y="272"/>
                  <a:pt x="2082" y="271"/>
                  <a:pt x="2106" y="268"/>
                </a:cubicBezTo>
                <a:cubicBezTo>
                  <a:pt x="2109" y="248"/>
                  <a:pt x="2132" y="252"/>
                  <a:pt x="2136" y="249"/>
                </a:cubicBezTo>
                <a:cubicBezTo>
                  <a:pt x="2140" y="246"/>
                  <a:pt x="2151" y="251"/>
                  <a:pt x="2151" y="251"/>
                </a:cubicBezTo>
                <a:cubicBezTo>
                  <a:pt x="2151" y="251"/>
                  <a:pt x="2184" y="257"/>
                  <a:pt x="2206" y="251"/>
                </a:cubicBezTo>
                <a:cubicBezTo>
                  <a:pt x="2228" y="246"/>
                  <a:pt x="2206" y="230"/>
                  <a:pt x="2206" y="230"/>
                </a:cubicBezTo>
                <a:cubicBezTo>
                  <a:pt x="2137" y="230"/>
                  <a:pt x="2137" y="230"/>
                  <a:pt x="2137" y="230"/>
                </a:cubicBezTo>
                <a:cubicBezTo>
                  <a:pt x="2102" y="225"/>
                  <a:pt x="2102" y="225"/>
                  <a:pt x="2102" y="225"/>
                </a:cubicBezTo>
                <a:cubicBezTo>
                  <a:pt x="2102" y="225"/>
                  <a:pt x="2101" y="212"/>
                  <a:pt x="2089" y="205"/>
                </a:cubicBezTo>
                <a:cubicBezTo>
                  <a:pt x="2071" y="206"/>
                  <a:pt x="2068" y="256"/>
                  <a:pt x="2068" y="256"/>
                </a:cubicBezTo>
                <a:cubicBezTo>
                  <a:pt x="2054" y="256"/>
                  <a:pt x="2054" y="256"/>
                  <a:pt x="2054" y="256"/>
                </a:cubicBezTo>
                <a:cubicBezTo>
                  <a:pt x="2054" y="256"/>
                  <a:pt x="2043" y="281"/>
                  <a:pt x="2040" y="296"/>
                </a:cubicBezTo>
                <a:cubicBezTo>
                  <a:pt x="2037" y="311"/>
                  <a:pt x="1978" y="350"/>
                  <a:pt x="1978" y="359"/>
                </a:cubicBezTo>
                <a:cubicBezTo>
                  <a:pt x="1978" y="367"/>
                  <a:pt x="1967" y="388"/>
                  <a:pt x="1967" y="388"/>
                </a:cubicBezTo>
                <a:cubicBezTo>
                  <a:pt x="1967" y="388"/>
                  <a:pt x="1965" y="380"/>
                  <a:pt x="1959" y="374"/>
                </a:cubicBezTo>
                <a:cubicBezTo>
                  <a:pt x="1954" y="367"/>
                  <a:pt x="1888" y="396"/>
                  <a:pt x="1888" y="396"/>
                </a:cubicBezTo>
                <a:cubicBezTo>
                  <a:pt x="1888" y="396"/>
                  <a:pt x="1872" y="389"/>
                  <a:pt x="1856" y="386"/>
                </a:cubicBezTo>
                <a:cubicBezTo>
                  <a:pt x="1840" y="384"/>
                  <a:pt x="1828" y="403"/>
                  <a:pt x="1825" y="408"/>
                </a:cubicBezTo>
                <a:cubicBezTo>
                  <a:pt x="1823" y="412"/>
                  <a:pt x="1814" y="444"/>
                  <a:pt x="1810" y="456"/>
                </a:cubicBezTo>
                <a:cubicBezTo>
                  <a:pt x="1801" y="456"/>
                  <a:pt x="1783" y="489"/>
                  <a:pt x="1783" y="489"/>
                </a:cubicBezTo>
                <a:cubicBezTo>
                  <a:pt x="1783" y="512"/>
                  <a:pt x="1783" y="512"/>
                  <a:pt x="1783" y="512"/>
                </a:cubicBezTo>
                <a:cubicBezTo>
                  <a:pt x="1759" y="512"/>
                  <a:pt x="1759" y="512"/>
                  <a:pt x="1759" y="512"/>
                </a:cubicBezTo>
                <a:cubicBezTo>
                  <a:pt x="1750" y="503"/>
                  <a:pt x="1750" y="503"/>
                  <a:pt x="1750" y="503"/>
                </a:cubicBezTo>
                <a:cubicBezTo>
                  <a:pt x="1741" y="495"/>
                  <a:pt x="1715" y="509"/>
                  <a:pt x="1715" y="509"/>
                </a:cubicBezTo>
                <a:cubicBezTo>
                  <a:pt x="1715" y="489"/>
                  <a:pt x="1715" y="489"/>
                  <a:pt x="1715" y="489"/>
                </a:cubicBezTo>
                <a:cubicBezTo>
                  <a:pt x="1694" y="481"/>
                  <a:pt x="1694" y="481"/>
                  <a:pt x="1694" y="481"/>
                </a:cubicBezTo>
                <a:cubicBezTo>
                  <a:pt x="1694" y="465"/>
                  <a:pt x="1694" y="465"/>
                  <a:pt x="1694" y="465"/>
                </a:cubicBezTo>
                <a:cubicBezTo>
                  <a:pt x="1649" y="464"/>
                  <a:pt x="1649" y="464"/>
                  <a:pt x="1649" y="464"/>
                </a:cubicBezTo>
                <a:cubicBezTo>
                  <a:pt x="1610" y="495"/>
                  <a:pt x="1610" y="495"/>
                  <a:pt x="1610" y="495"/>
                </a:cubicBezTo>
                <a:cubicBezTo>
                  <a:pt x="1603" y="477"/>
                  <a:pt x="1603" y="477"/>
                  <a:pt x="1603" y="477"/>
                </a:cubicBezTo>
                <a:cubicBezTo>
                  <a:pt x="1573" y="470"/>
                  <a:pt x="1573" y="470"/>
                  <a:pt x="1573" y="470"/>
                </a:cubicBezTo>
                <a:cubicBezTo>
                  <a:pt x="1560" y="470"/>
                  <a:pt x="1560" y="470"/>
                  <a:pt x="1560" y="470"/>
                </a:cubicBezTo>
                <a:cubicBezTo>
                  <a:pt x="1562" y="452"/>
                  <a:pt x="1562" y="452"/>
                  <a:pt x="1562" y="452"/>
                </a:cubicBezTo>
                <a:cubicBezTo>
                  <a:pt x="1583" y="432"/>
                  <a:pt x="1583" y="432"/>
                  <a:pt x="1583" y="432"/>
                </a:cubicBezTo>
                <a:cubicBezTo>
                  <a:pt x="1583" y="432"/>
                  <a:pt x="1596" y="430"/>
                  <a:pt x="1608" y="427"/>
                </a:cubicBezTo>
                <a:cubicBezTo>
                  <a:pt x="1608" y="420"/>
                  <a:pt x="1663" y="376"/>
                  <a:pt x="1663" y="376"/>
                </a:cubicBezTo>
                <a:cubicBezTo>
                  <a:pt x="1663" y="376"/>
                  <a:pt x="1664" y="291"/>
                  <a:pt x="1663" y="288"/>
                </a:cubicBezTo>
                <a:cubicBezTo>
                  <a:pt x="1662" y="284"/>
                  <a:pt x="1631" y="275"/>
                  <a:pt x="1631" y="275"/>
                </a:cubicBezTo>
                <a:cubicBezTo>
                  <a:pt x="1631" y="275"/>
                  <a:pt x="1613" y="273"/>
                  <a:pt x="1609" y="273"/>
                </a:cubicBezTo>
                <a:cubicBezTo>
                  <a:pt x="1604" y="273"/>
                  <a:pt x="1569" y="311"/>
                  <a:pt x="1569" y="311"/>
                </a:cubicBezTo>
                <a:cubicBezTo>
                  <a:pt x="1541" y="311"/>
                  <a:pt x="1541" y="311"/>
                  <a:pt x="1541" y="311"/>
                </a:cubicBezTo>
                <a:cubicBezTo>
                  <a:pt x="1541" y="311"/>
                  <a:pt x="1534" y="301"/>
                  <a:pt x="1528" y="296"/>
                </a:cubicBezTo>
                <a:cubicBezTo>
                  <a:pt x="1521" y="291"/>
                  <a:pt x="1498" y="277"/>
                  <a:pt x="1469" y="266"/>
                </a:cubicBezTo>
                <a:cubicBezTo>
                  <a:pt x="1457" y="245"/>
                  <a:pt x="1440" y="245"/>
                  <a:pt x="1432" y="244"/>
                </a:cubicBezTo>
                <a:cubicBezTo>
                  <a:pt x="1425" y="243"/>
                  <a:pt x="1395" y="258"/>
                  <a:pt x="1395" y="258"/>
                </a:cubicBezTo>
                <a:cubicBezTo>
                  <a:pt x="1395" y="258"/>
                  <a:pt x="1393" y="240"/>
                  <a:pt x="1388" y="225"/>
                </a:cubicBezTo>
                <a:cubicBezTo>
                  <a:pt x="1374" y="215"/>
                  <a:pt x="1324" y="233"/>
                  <a:pt x="1310" y="238"/>
                </a:cubicBezTo>
                <a:cubicBezTo>
                  <a:pt x="1296" y="242"/>
                  <a:pt x="1297" y="238"/>
                  <a:pt x="1297" y="231"/>
                </a:cubicBezTo>
                <a:cubicBezTo>
                  <a:pt x="1297" y="225"/>
                  <a:pt x="1339" y="207"/>
                  <a:pt x="1339" y="207"/>
                </a:cubicBezTo>
                <a:cubicBezTo>
                  <a:pt x="1348" y="190"/>
                  <a:pt x="1348" y="190"/>
                  <a:pt x="1348" y="190"/>
                </a:cubicBezTo>
                <a:cubicBezTo>
                  <a:pt x="1348" y="130"/>
                  <a:pt x="1348" y="130"/>
                  <a:pt x="1348" y="130"/>
                </a:cubicBezTo>
                <a:cubicBezTo>
                  <a:pt x="1348" y="130"/>
                  <a:pt x="1327" y="132"/>
                  <a:pt x="1319" y="130"/>
                </a:cubicBezTo>
                <a:cubicBezTo>
                  <a:pt x="1312" y="128"/>
                  <a:pt x="1336" y="116"/>
                  <a:pt x="1336" y="116"/>
                </a:cubicBezTo>
                <a:cubicBezTo>
                  <a:pt x="1331" y="110"/>
                  <a:pt x="1331" y="110"/>
                  <a:pt x="1331" y="110"/>
                </a:cubicBezTo>
                <a:cubicBezTo>
                  <a:pt x="1326" y="104"/>
                  <a:pt x="1331" y="80"/>
                  <a:pt x="1331" y="80"/>
                </a:cubicBezTo>
                <a:cubicBezTo>
                  <a:pt x="1331" y="80"/>
                  <a:pt x="1319" y="67"/>
                  <a:pt x="1311" y="61"/>
                </a:cubicBezTo>
                <a:cubicBezTo>
                  <a:pt x="1302" y="55"/>
                  <a:pt x="1294" y="80"/>
                  <a:pt x="1294" y="80"/>
                </a:cubicBezTo>
                <a:cubicBezTo>
                  <a:pt x="1281" y="80"/>
                  <a:pt x="1281" y="80"/>
                  <a:pt x="1281" y="80"/>
                </a:cubicBezTo>
                <a:cubicBezTo>
                  <a:pt x="1253" y="57"/>
                  <a:pt x="1253" y="57"/>
                  <a:pt x="1253" y="57"/>
                </a:cubicBezTo>
                <a:cubicBezTo>
                  <a:pt x="1229" y="46"/>
                  <a:pt x="1229" y="46"/>
                  <a:pt x="1229" y="46"/>
                </a:cubicBezTo>
                <a:cubicBezTo>
                  <a:pt x="1229" y="46"/>
                  <a:pt x="1225" y="30"/>
                  <a:pt x="1217" y="29"/>
                </a:cubicBezTo>
                <a:cubicBezTo>
                  <a:pt x="1210" y="28"/>
                  <a:pt x="1189" y="49"/>
                  <a:pt x="1189" y="49"/>
                </a:cubicBezTo>
                <a:cubicBezTo>
                  <a:pt x="1189" y="49"/>
                  <a:pt x="1183" y="48"/>
                  <a:pt x="1175" y="47"/>
                </a:cubicBezTo>
                <a:cubicBezTo>
                  <a:pt x="1157" y="42"/>
                  <a:pt x="1145" y="57"/>
                  <a:pt x="1145" y="57"/>
                </a:cubicBezTo>
                <a:cubicBezTo>
                  <a:pt x="1116" y="57"/>
                  <a:pt x="1116" y="57"/>
                  <a:pt x="1116" y="57"/>
                </a:cubicBezTo>
                <a:cubicBezTo>
                  <a:pt x="1116" y="45"/>
                  <a:pt x="1116" y="45"/>
                  <a:pt x="1116" y="45"/>
                </a:cubicBezTo>
                <a:cubicBezTo>
                  <a:pt x="1092" y="27"/>
                  <a:pt x="1092" y="27"/>
                  <a:pt x="1092" y="27"/>
                </a:cubicBezTo>
                <a:cubicBezTo>
                  <a:pt x="1062" y="27"/>
                  <a:pt x="1062" y="27"/>
                  <a:pt x="1062" y="27"/>
                </a:cubicBezTo>
                <a:cubicBezTo>
                  <a:pt x="1030" y="8"/>
                  <a:pt x="1030" y="8"/>
                  <a:pt x="1030" y="8"/>
                </a:cubicBezTo>
                <a:cubicBezTo>
                  <a:pt x="1030" y="8"/>
                  <a:pt x="1018" y="3"/>
                  <a:pt x="1004" y="1"/>
                </a:cubicBezTo>
                <a:cubicBezTo>
                  <a:pt x="990" y="0"/>
                  <a:pt x="977" y="11"/>
                  <a:pt x="967" y="14"/>
                </a:cubicBezTo>
                <a:cubicBezTo>
                  <a:pt x="957" y="17"/>
                  <a:pt x="940" y="1"/>
                  <a:pt x="940" y="1"/>
                </a:cubicBezTo>
                <a:cubicBezTo>
                  <a:pt x="931" y="2"/>
                  <a:pt x="931" y="20"/>
                  <a:pt x="931" y="20"/>
                </a:cubicBezTo>
                <a:cubicBezTo>
                  <a:pt x="922" y="41"/>
                  <a:pt x="922" y="41"/>
                  <a:pt x="922" y="41"/>
                </a:cubicBezTo>
                <a:cubicBezTo>
                  <a:pt x="929" y="65"/>
                  <a:pt x="929" y="65"/>
                  <a:pt x="929" y="65"/>
                </a:cubicBezTo>
                <a:cubicBezTo>
                  <a:pt x="929" y="65"/>
                  <a:pt x="930" y="70"/>
                  <a:pt x="938" y="73"/>
                </a:cubicBezTo>
                <a:cubicBezTo>
                  <a:pt x="946" y="75"/>
                  <a:pt x="937" y="88"/>
                  <a:pt x="937" y="88"/>
                </a:cubicBezTo>
                <a:cubicBezTo>
                  <a:pt x="938" y="101"/>
                  <a:pt x="938" y="101"/>
                  <a:pt x="938" y="101"/>
                </a:cubicBezTo>
                <a:cubicBezTo>
                  <a:pt x="959" y="105"/>
                  <a:pt x="959" y="105"/>
                  <a:pt x="959" y="105"/>
                </a:cubicBezTo>
                <a:cubicBezTo>
                  <a:pt x="964" y="118"/>
                  <a:pt x="964" y="118"/>
                  <a:pt x="964" y="118"/>
                </a:cubicBezTo>
                <a:cubicBezTo>
                  <a:pt x="964" y="118"/>
                  <a:pt x="981" y="142"/>
                  <a:pt x="981" y="145"/>
                </a:cubicBezTo>
                <a:cubicBezTo>
                  <a:pt x="981" y="147"/>
                  <a:pt x="980" y="164"/>
                  <a:pt x="980" y="164"/>
                </a:cubicBezTo>
                <a:cubicBezTo>
                  <a:pt x="993" y="168"/>
                  <a:pt x="993" y="168"/>
                  <a:pt x="993" y="168"/>
                </a:cubicBezTo>
                <a:cubicBezTo>
                  <a:pt x="1036" y="213"/>
                  <a:pt x="1036" y="213"/>
                  <a:pt x="1036" y="213"/>
                </a:cubicBezTo>
                <a:cubicBezTo>
                  <a:pt x="1034" y="230"/>
                  <a:pt x="1034" y="230"/>
                  <a:pt x="1034" y="230"/>
                </a:cubicBezTo>
                <a:cubicBezTo>
                  <a:pt x="993" y="259"/>
                  <a:pt x="993" y="259"/>
                  <a:pt x="993" y="259"/>
                </a:cubicBezTo>
                <a:cubicBezTo>
                  <a:pt x="993" y="259"/>
                  <a:pt x="994" y="252"/>
                  <a:pt x="980" y="250"/>
                </a:cubicBezTo>
                <a:cubicBezTo>
                  <a:pt x="966" y="247"/>
                  <a:pt x="954" y="258"/>
                  <a:pt x="954" y="258"/>
                </a:cubicBezTo>
                <a:cubicBezTo>
                  <a:pt x="954" y="258"/>
                  <a:pt x="937" y="258"/>
                  <a:pt x="926" y="260"/>
                </a:cubicBezTo>
                <a:cubicBezTo>
                  <a:pt x="915" y="262"/>
                  <a:pt x="916" y="279"/>
                  <a:pt x="916" y="279"/>
                </a:cubicBezTo>
                <a:cubicBezTo>
                  <a:pt x="916" y="279"/>
                  <a:pt x="922" y="280"/>
                  <a:pt x="925" y="285"/>
                </a:cubicBezTo>
                <a:cubicBezTo>
                  <a:pt x="928" y="290"/>
                  <a:pt x="915" y="290"/>
                  <a:pt x="915" y="290"/>
                </a:cubicBezTo>
                <a:cubicBezTo>
                  <a:pt x="915" y="290"/>
                  <a:pt x="910" y="304"/>
                  <a:pt x="909" y="314"/>
                </a:cubicBezTo>
                <a:cubicBezTo>
                  <a:pt x="908" y="325"/>
                  <a:pt x="923" y="341"/>
                  <a:pt x="923" y="341"/>
                </a:cubicBezTo>
                <a:cubicBezTo>
                  <a:pt x="941" y="340"/>
                  <a:pt x="941" y="340"/>
                  <a:pt x="941" y="340"/>
                </a:cubicBezTo>
                <a:cubicBezTo>
                  <a:pt x="941" y="340"/>
                  <a:pt x="950" y="329"/>
                  <a:pt x="954" y="325"/>
                </a:cubicBezTo>
                <a:cubicBezTo>
                  <a:pt x="957" y="322"/>
                  <a:pt x="961" y="331"/>
                  <a:pt x="961" y="331"/>
                </a:cubicBezTo>
                <a:cubicBezTo>
                  <a:pt x="976" y="332"/>
                  <a:pt x="976" y="332"/>
                  <a:pt x="976" y="332"/>
                </a:cubicBezTo>
                <a:cubicBezTo>
                  <a:pt x="987" y="325"/>
                  <a:pt x="987" y="325"/>
                  <a:pt x="987" y="325"/>
                </a:cubicBezTo>
                <a:cubicBezTo>
                  <a:pt x="987" y="325"/>
                  <a:pt x="996" y="325"/>
                  <a:pt x="1005" y="324"/>
                </a:cubicBezTo>
                <a:cubicBezTo>
                  <a:pt x="1014" y="323"/>
                  <a:pt x="1007" y="334"/>
                  <a:pt x="1007" y="334"/>
                </a:cubicBezTo>
                <a:cubicBezTo>
                  <a:pt x="989" y="336"/>
                  <a:pt x="989" y="336"/>
                  <a:pt x="989" y="336"/>
                </a:cubicBezTo>
                <a:cubicBezTo>
                  <a:pt x="973" y="359"/>
                  <a:pt x="973" y="359"/>
                  <a:pt x="973" y="359"/>
                </a:cubicBezTo>
                <a:cubicBezTo>
                  <a:pt x="972" y="397"/>
                  <a:pt x="972" y="397"/>
                  <a:pt x="972" y="397"/>
                </a:cubicBezTo>
                <a:cubicBezTo>
                  <a:pt x="988" y="412"/>
                  <a:pt x="988" y="412"/>
                  <a:pt x="988" y="412"/>
                </a:cubicBezTo>
                <a:cubicBezTo>
                  <a:pt x="1006" y="412"/>
                  <a:pt x="1006" y="412"/>
                  <a:pt x="1006" y="412"/>
                </a:cubicBezTo>
                <a:cubicBezTo>
                  <a:pt x="1009" y="404"/>
                  <a:pt x="1009" y="404"/>
                  <a:pt x="1009" y="404"/>
                </a:cubicBezTo>
                <a:cubicBezTo>
                  <a:pt x="1020" y="405"/>
                  <a:pt x="1020" y="405"/>
                  <a:pt x="1020" y="405"/>
                </a:cubicBezTo>
                <a:cubicBezTo>
                  <a:pt x="1018" y="416"/>
                  <a:pt x="1018" y="416"/>
                  <a:pt x="1018" y="416"/>
                </a:cubicBezTo>
                <a:cubicBezTo>
                  <a:pt x="1028" y="428"/>
                  <a:pt x="1028" y="428"/>
                  <a:pt x="1028" y="428"/>
                </a:cubicBezTo>
                <a:cubicBezTo>
                  <a:pt x="1031" y="457"/>
                  <a:pt x="1031" y="457"/>
                  <a:pt x="1031" y="457"/>
                </a:cubicBezTo>
                <a:cubicBezTo>
                  <a:pt x="1020" y="457"/>
                  <a:pt x="1020" y="457"/>
                  <a:pt x="1020" y="457"/>
                </a:cubicBezTo>
                <a:cubicBezTo>
                  <a:pt x="1016" y="455"/>
                  <a:pt x="1001" y="445"/>
                  <a:pt x="988" y="445"/>
                </a:cubicBezTo>
                <a:cubicBezTo>
                  <a:pt x="975" y="446"/>
                  <a:pt x="981" y="461"/>
                  <a:pt x="985" y="476"/>
                </a:cubicBezTo>
                <a:cubicBezTo>
                  <a:pt x="993" y="484"/>
                  <a:pt x="991" y="502"/>
                  <a:pt x="991" y="502"/>
                </a:cubicBezTo>
                <a:cubicBezTo>
                  <a:pt x="1015" y="532"/>
                  <a:pt x="1015" y="532"/>
                  <a:pt x="1015" y="532"/>
                </a:cubicBezTo>
                <a:cubicBezTo>
                  <a:pt x="1052" y="532"/>
                  <a:pt x="1052" y="532"/>
                  <a:pt x="1052" y="532"/>
                </a:cubicBezTo>
                <a:cubicBezTo>
                  <a:pt x="1052" y="532"/>
                  <a:pt x="1054" y="536"/>
                  <a:pt x="1059" y="542"/>
                </a:cubicBezTo>
                <a:cubicBezTo>
                  <a:pt x="1081" y="545"/>
                  <a:pt x="1072" y="537"/>
                  <a:pt x="1079" y="534"/>
                </a:cubicBezTo>
                <a:cubicBezTo>
                  <a:pt x="1085" y="531"/>
                  <a:pt x="1102" y="533"/>
                  <a:pt x="1118" y="537"/>
                </a:cubicBezTo>
                <a:cubicBezTo>
                  <a:pt x="1134" y="542"/>
                  <a:pt x="1150" y="573"/>
                  <a:pt x="1155" y="590"/>
                </a:cubicBezTo>
                <a:cubicBezTo>
                  <a:pt x="1159" y="608"/>
                  <a:pt x="1184" y="621"/>
                  <a:pt x="1190" y="627"/>
                </a:cubicBezTo>
                <a:cubicBezTo>
                  <a:pt x="1196" y="634"/>
                  <a:pt x="1197" y="647"/>
                  <a:pt x="1198" y="655"/>
                </a:cubicBezTo>
                <a:cubicBezTo>
                  <a:pt x="1199" y="663"/>
                  <a:pt x="1194" y="665"/>
                  <a:pt x="1191" y="663"/>
                </a:cubicBezTo>
                <a:cubicBezTo>
                  <a:pt x="1188" y="662"/>
                  <a:pt x="1189" y="657"/>
                  <a:pt x="1189" y="657"/>
                </a:cubicBezTo>
                <a:cubicBezTo>
                  <a:pt x="1186" y="640"/>
                  <a:pt x="1186" y="640"/>
                  <a:pt x="1186" y="640"/>
                </a:cubicBezTo>
                <a:cubicBezTo>
                  <a:pt x="1176" y="634"/>
                  <a:pt x="1176" y="634"/>
                  <a:pt x="1176" y="634"/>
                </a:cubicBezTo>
                <a:cubicBezTo>
                  <a:pt x="1150" y="621"/>
                  <a:pt x="1124" y="561"/>
                  <a:pt x="1124" y="561"/>
                </a:cubicBezTo>
                <a:cubicBezTo>
                  <a:pt x="1107" y="546"/>
                  <a:pt x="1107" y="546"/>
                  <a:pt x="1107" y="546"/>
                </a:cubicBezTo>
                <a:cubicBezTo>
                  <a:pt x="1060" y="544"/>
                  <a:pt x="1060" y="544"/>
                  <a:pt x="1060" y="544"/>
                </a:cubicBezTo>
                <a:cubicBezTo>
                  <a:pt x="1024" y="545"/>
                  <a:pt x="1024" y="545"/>
                  <a:pt x="1024" y="545"/>
                </a:cubicBezTo>
                <a:cubicBezTo>
                  <a:pt x="1013" y="556"/>
                  <a:pt x="1013" y="556"/>
                  <a:pt x="1013" y="556"/>
                </a:cubicBezTo>
                <a:cubicBezTo>
                  <a:pt x="964" y="553"/>
                  <a:pt x="964" y="553"/>
                  <a:pt x="964" y="553"/>
                </a:cubicBezTo>
                <a:cubicBezTo>
                  <a:pt x="939" y="526"/>
                  <a:pt x="939" y="526"/>
                  <a:pt x="939" y="526"/>
                </a:cubicBezTo>
                <a:cubicBezTo>
                  <a:pt x="939" y="526"/>
                  <a:pt x="935" y="526"/>
                  <a:pt x="918" y="526"/>
                </a:cubicBezTo>
                <a:cubicBezTo>
                  <a:pt x="894" y="533"/>
                  <a:pt x="890" y="576"/>
                  <a:pt x="887" y="590"/>
                </a:cubicBezTo>
                <a:cubicBezTo>
                  <a:pt x="884" y="603"/>
                  <a:pt x="867" y="617"/>
                  <a:pt x="867" y="617"/>
                </a:cubicBezTo>
                <a:cubicBezTo>
                  <a:pt x="876" y="660"/>
                  <a:pt x="876" y="660"/>
                  <a:pt x="876" y="660"/>
                </a:cubicBezTo>
                <a:cubicBezTo>
                  <a:pt x="888" y="697"/>
                  <a:pt x="888" y="697"/>
                  <a:pt x="888" y="697"/>
                </a:cubicBezTo>
                <a:cubicBezTo>
                  <a:pt x="887" y="697"/>
                  <a:pt x="884" y="697"/>
                  <a:pt x="877" y="698"/>
                </a:cubicBezTo>
                <a:cubicBezTo>
                  <a:pt x="865" y="701"/>
                  <a:pt x="842" y="678"/>
                  <a:pt x="828" y="663"/>
                </a:cubicBezTo>
                <a:cubicBezTo>
                  <a:pt x="798" y="660"/>
                  <a:pt x="794" y="680"/>
                  <a:pt x="794" y="680"/>
                </a:cubicBezTo>
                <a:cubicBezTo>
                  <a:pt x="796" y="716"/>
                  <a:pt x="796" y="716"/>
                  <a:pt x="796" y="716"/>
                </a:cubicBezTo>
                <a:cubicBezTo>
                  <a:pt x="819" y="719"/>
                  <a:pt x="819" y="719"/>
                  <a:pt x="819" y="719"/>
                </a:cubicBezTo>
                <a:cubicBezTo>
                  <a:pt x="817" y="753"/>
                  <a:pt x="817" y="753"/>
                  <a:pt x="817" y="753"/>
                </a:cubicBezTo>
                <a:cubicBezTo>
                  <a:pt x="817" y="753"/>
                  <a:pt x="803" y="780"/>
                  <a:pt x="794" y="780"/>
                </a:cubicBezTo>
                <a:cubicBezTo>
                  <a:pt x="786" y="780"/>
                  <a:pt x="774" y="751"/>
                  <a:pt x="774" y="751"/>
                </a:cubicBezTo>
                <a:cubicBezTo>
                  <a:pt x="748" y="749"/>
                  <a:pt x="748" y="749"/>
                  <a:pt x="748" y="749"/>
                </a:cubicBezTo>
                <a:cubicBezTo>
                  <a:pt x="748" y="749"/>
                  <a:pt x="745" y="736"/>
                  <a:pt x="743" y="730"/>
                </a:cubicBezTo>
                <a:cubicBezTo>
                  <a:pt x="741" y="724"/>
                  <a:pt x="762" y="726"/>
                  <a:pt x="770" y="724"/>
                </a:cubicBezTo>
                <a:cubicBezTo>
                  <a:pt x="777" y="721"/>
                  <a:pt x="778" y="705"/>
                  <a:pt x="776" y="698"/>
                </a:cubicBezTo>
                <a:cubicBezTo>
                  <a:pt x="774" y="691"/>
                  <a:pt x="744" y="660"/>
                  <a:pt x="741" y="650"/>
                </a:cubicBezTo>
                <a:cubicBezTo>
                  <a:pt x="738" y="640"/>
                  <a:pt x="731" y="612"/>
                  <a:pt x="722" y="609"/>
                </a:cubicBezTo>
                <a:cubicBezTo>
                  <a:pt x="713" y="607"/>
                  <a:pt x="663" y="617"/>
                  <a:pt x="663" y="617"/>
                </a:cubicBezTo>
                <a:cubicBezTo>
                  <a:pt x="663" y="617"/>
                  <a:pt x="622" y="620"/>
                  <a:pt x="617" y="621"/>
                </a:cubicBezTo>
                <a:cubicBezTo>
                  <a:pt x="611" y="623"/>
                  <a:pt x="590" y="631"/>
                  <a:pt x="582" y="630"/>
                </a:cubicBezTo>
                <a:cubicBezTo>
                  <a:pt x="575" y="629"/>
                  <a:pt x="568" y="621"/>
                  <a:pt x="568" y="621"/>
                </a:cubicBezTo>
                <a:cubicBezTo>
                  <a:pt x="500" y="621"/>
                  <a:pt x="500" y="621"/>
                  <a:pt x="500" y="621"/>
                </a:cubicBezTo>
                <a:cubicBezTo>
                  <a:pt x="465" y="655"/>
                  <a:pt x="465" y="655"/>
                  <a:pt x="465" y="655"/>
                </a:cubicBezTo>
                <a:cubicBezTo>
                  <a:pt x="465" y="655"/>
                  <a:pt x="445" y="660"/>
                  <a:pt x="440" y="663"/>
                </a:cubicBezTo>
                <a:cubicBezTo>
                  <a:pt x="435" y="665"/>
                  <a:pt x="445" y="685"/>
                  <a:pt x="453" y="690"/>
                </a:cubicBezTo>
                <a:cubicBezTo>
                  <a:pt x="462" y="695"/>
                  <a:pt x="456" y="706"/>
                  <a:pt x="456" y="706"/>
                </a:cubicBezTo>
                <a:cubicBezTo>
                  <a:pt x="430" y="707"/>
                  <a:pt x="430" y="707"/>
                  <a:pt x="430" y="707"/>
                </a:cubicBezTo>
                <a:cubicBezTo>
                  <a:pt x="430" y="707"/>
                  <a:pt x="414" y="731"/>
                  <a:pt x="412" y="762"/>
                </a:cubicBezTo>
                <a:cubicBezTo>
                  <a:pt x="410" y="794"/>
                  <a:pt x="429" y="801"/>
                  <a:pt x="429" y="801"/>
                </a:cubicBezTo>
                <a:cubicBezTo>
                  <a:pt x="480" y="801"/>
                  <a:pt x="480" y="801"/>
                  <a:pt x="480" y="801"/>
                </a:cubicBezTo>
                <a:cubicBezTo>
                  <a:pt x="480" y="801"/>
                  <a:pt x="475" y="868"/>
                  <a:pt x="473" y="885"/>
                </a:cubicBezTo>
                <a:cubicBezTo>
                  <a:pt x="458" y="911"/>
                  <a:pt x="471" y="923"/>
                  <a:pt x="471" y="923"/>
                </a:cubicBezTo>
                <a:cubicBezTo>
                  <a:pt x="471" y="923"/>
                  <a:pt x="475" y="955"/>
                  <a:pt x="474" y="976"/>
                </a:cubicBezTo>
                <a:cubicBezTo>
                  <a:pt x="473" y="997"/>
                  <a:pt x="425" y="1060"/>
                  <a:pt x="425" y="1060"/>
                </a:cubicBezTo>
                <a:cubicBezTo>
                  <a:pt x="425" y="1060"/>
                  <a:pt x="421" y="1153"/>
                  <a:pt x="420" y="1157"/>
                </a:cubicBezTo>
                <a:cubicBezTo>
                  <a:pt x="419" y="1162"/>
                  <a:pt x="408" y="1163"/>
                  <a:pt x="406" y="1159"/>
                </a:cubicBezTo>
                <a:cubicBezTo>
                  <a:pt x="404" y="1156"/>
                  <a:pt x="397" y="1155"/>
                  <a:pt x="390" y="1159"/>
                </a:cubicBezTo>
                <a:cubicBezTo>
                  <a:pt x="383" y="1162"/>
                  <a:pt x="378" y="1146"/>
                  <a:pt x="378" y="1146"/>
                </a:cubicBezTo>
                <a:cubicBezTo>
                  <a:pt x="378" y="1146"/>
                  <a:pt x="358" y="1145"/>
                  <a:pt x="346" y="1144"/>
                </a:cubicBezTo>
                <a:cubicBezTo>
                  <a:pt x="334" y="1142"/>
                  <a:pt x="338" y="1142"/>
                  <a:pt x="322" y="1151"/>
                </a:cubicBezTo>
                <a:cubicBezTo>
                  <a:pt x="307" y="1159"/>
                  <a:pt x="310" y="1169"/>
                  <a:pt x="310" y="1178"/>
                </a:cubicBezTo>
                <a:cubicBezTo>
                  <a:pt x="315" y="1180"/>
                  <a:pt x="315" y="1194"/>
                  <a:pt x="315" y="1194"/>
                </a:cubicBezTo>
                <a:cubicBezTo>
                  <a:pt x="304" y="1203"/>
                  <a:pt x="304" y="1203"/>
                  <a:pt x="304" y="1203"/>
                </a:cubicBezTo>
                <a:cubicBezTo>
                  <a:pt x="304" y="1203"/>
                  <a:pt x="302" y="1208"/>
                  <a:pt x="302" y="1227"/>
                </a:cubicBezTo>
                <a:cubicBezTo>
                  <a:pt x="297" y="1247"/>
                  <a:pt x="317" y="1254"/>
                  <a:pt x="317" y="1254"/>
                </a:cubicBezTo>
                <a:cubicBezTo>
                  <a:pt x="351" y="1257"/>
                  <a:pt x="351" y="1257"/>
                  <a:pt x="351" y="1257"/>
                </a:cubicBezTo>
                <a:cubicBezTo>
                  <a:pt x="364" y="1268"/>
                  <a:pt x="364" y="1268"/>
                  <a:pt x="364" y="1268"/>
                </a:cubicBezTo>
                <a:cubicBezTo>
                  <a:pt x="380" y="1269"/>
                  <a:pt x="380" y="1269"/>
                  <a:pt x="380" y="1269"/>
                </a:cubicBezTo>
                <a:cubicBezTo>
                  <a:pt x="380" y="1269"/>
                  <a:pt x="383" y="1264"/>
                  <a:pt x="387" y="1259"/>
                </a:cubicBezTo>
                <a:cubicBezTo>
                  <a:pt x="390" y="1253"/>
                  <a:pt x="397" y="1267"/>
                  <a:pt x="397" y="1267"/>
                </a:cubicBezTo>
                <a:cubicBezTo>
                  <a:pt x="413" y="1291"/>
                  <a:pt x="413" y="1291"/>
                  <a:pt x="413" y="1291"/>
                </a:cubicBezTo>
                <a:cubicBezTo>
                  <a:pt x="413" y="1291"/>
                  <a:pt x="412" y="1315"/>
                  <a:pt x="407" y="1322"/>
                </a:cubicBezTo>
                <a:cubicBezTo>
                  <a:pt x="402" y="1329"/>
                  <a:pt x="402" y="1336"/>
                  <a:pt x="402" y="1344"/>
                </a:cubicBezTo>
                <a:cubicBezTo>
                  <a:pt x="402" y="1353"/>
                  <a:pt x="407" y="1361"/>
                  <a:pt x="407" y="1361"/>
                </a:cubicBezTo>
                <a:cubicBezTo>
                  <a:pt x="385" y="1372"/>
                  <a:pt x="385" y="1372"/>
                  <a:pt x="385" y="1372"/>
                </a:cubicBezTo>
                <a:cubicBezTo>
                  <a:pt x="383" y="1387"/>
                  <a:pt x="383" y="1387"/>
                  <a:pt x="383" y="1387"/>
                </a:cubicBezTo>
                <a:cubicBezTo>
                  <a:pt x="363" y="1388"/>
                  <a:pt x="363" y="1388"/>
                  <a:pt x="363" y="1388"/>
                </a:cubicBezTo>
                <a:cubicBezTo>
                  <a:pt x="344" y="1417"/>
                  <a:pt x="344" y="1417"/>
                  <a:pt x="344" y="1417"/>
                </a:cubicBezTo>
                <a:cubicBezTo>
                  <a:pt x="320" y="1419"/>
                  <a:pt x="320" y="1419"/>
                  <a:pt x="320" y="1419"/>
                </a:cubicBezTo>
                <a:cubicBezTo>
                  <a:pt x="314" y="1432"/>
                  <a:pt x="314" y="1432"/>
                  <a:pt x="314" y="1432"/>
                </a:cubicBezTo>
                <a:cubicBezTo>
                  <a:pt x="314" y="1432"/>
                  <a:pt x="297" y="1440"/>
                  <a:pt x="294" y="1444"/>
                </a:cubicBezTo>
                <a:cubicBezTo>
                  <a:pt x="291" y="1447"/>
                  <a:pt x="288" y="1461"/>
                  <a:pt x="296" y="1466"/>
                </a:cubicBezTo>
                <a:cubicBezTo>
                  <a:pt x="305" y="1471"/>
                  <a:pt x="324" y="1482"/>
                  <a:pt x="328" y="1499"/>
                </a:cubicBezTo>
                <a:cubicBezTo>
                  <a:pt x="332" y="1516"/>
                  <a:pt x="296" y="1528"/>
                  <a:pt x="296" y="1528"/>
                </a:cubicBezTo>
                <a:cubicBezTo>
                  <a:pt x="266" y="1525"/>
                  <a:pt x="266" y="1525"/>
                  <a:pt x="266" y="1525"/>
                </a:cubicBezTo>
                <a:cubicBezTo>
                  <a:pt x="229" y="1553"/>
                  <a:pt x="229" y="1553"/>
                  <a:pt x="229" y="1553"/>
                </a:cubicBezTo>
                <a:cubicBezTo>
                  <a:pt x="229" y="1553"/>
                  <a:pt x="219" y="1548"/>
                  <a:pt x="207" y="1544"/>
                </a:cubicBezTo>
                <a:cubicBezTo>
                  <a:pt x="195" y="1544"/>
                  <a:pt x="193" y="1559"/>
                  <a:pt x="193" y="1559"/>
                </a:cubicBezTo>
                <a:cubicBezTo>
                  <a:pt x="171" y="1560"/>
                  <a:pt x="171" y="1560"/>
                  <a:pt x="171" y="1560"/>
                </a:cubicBezTo>
                <a:cubicBezTo>
                  <a:pt x="169" y="1543"/>
                  <a:pt x="169" y="1543"/>
                  <a:pt x="169" y="1543"/>
                </a:cubicBezTo>
                <a:cubicBezTo>
                  <a:pt x="144" y="1545"/>
                  <a:pt x="144" y="1545"/>
                  <a:pt x="144" y="1545"/>
                </a:cubicBezTo>
                <a:cubicBezTo>
                  <a:pt x="144" y="1545"/>
                  <a:pt x="137" y="1531"/>
                  <a:pt x="131" y="1522"/>
                </a:cubicBezTo>
                <a:cubicBezTo>
                  <a:pt x="125" y="1512"/>
                  <a:pt x="108" y="1523"/>
                  <a:pt x="110" y="1533"/>
                </a:cubicBezTo>
                <a:cubicBezTo>
                  <a:pt x="111" y="1543"/>
                  <a:pt x="117" y="1551"/>
                  <a:pt x="117" y="1551"/>
                </a:cubicBezTo>
                <a:cubicBezTo>
                  <a:pt x="100" y="1550"/>
                  <a:pt x="100" y="1550"/>
                  <a:pt x="100" y="1550"/>
                </a:cubicBezTo>
                <a:cubicBezTo>
                  <a:pt x="100" y="1550"/>
                  <a:pt x="103" y="1545"/>
                  <a:pt x="92" y="1542"/>
                </a:cubicBezTo>
                <a:cubicBezTo>
                  <a:pt x="81" y="1538"/>
                  <a:pt x="78" y="1553"/>
                  <a:pt x="78" y="1553"/>
                </a:cubicBezTo>
                <a:cubicBezTo>
                  <a:pt x="56" y="1554"/>
                  <a:pt x="56" y="1554"/>
                  <a:pt x="56" y="1554"/>
                </a:cubicBezTo>
                <a:cubicBezTo>
                  <a:pt x="56" y="1554"/>
                  <a:pt x="52" y="1581"/>
                  <a:pt x="54" y="1583"/>
                </a:cubicBezTo>
                <a:cubicBezTo>
                  <a:pt x="57" y="1585"/>
                  <a:pt x="61" y="1586"/>
                  <a:pt x="56" y="1591"/>
                </a:cubicBezTo>
                <a:cubicBezTo>
                  <a:pt x="51" y="1596"/>
                  <a:pt x="49" y="1606"/>
                  <a:pt x="49" y="1606"/>
                </a:cubicBezTo>
                <a:cubicBezTo>
                  <a:pt x="73" y="1615"/>
                  <a:pt x="73" y="1615"/>
                  <a:pt x="73" y="1615"/>
                </a:cubicBezTo>
                <a:cubicBezTo>
                  <a:pt x="73" y="1644"/>
                  <a:pt x="73" y="1644"/>
                  <a:pt x="73" y="1644"/>
                </a:cubicBezTo>
                <a:cubicBezTo>
                  <a:pt x="96" y="1653"/>
                  <a:pt x="96" y="1653"/>
                  <a:pt x="96" y="1653"/>
                </a:cubicBezTo>
                <a:cubicBezTo>
                  <a:pt x="93" y="1676"/>
                  <a:pt x="93" y="1676"/>
                  <a:pt x="93" y="1676"/>
                </a:cubicBezTo>
                <a:cubicBezTo>
                  <a:pt x="126" y="1727"/>
                  <a:pt x="126" y="1727"/>
                  <a:pt x="126" y="1727"/>
                </a:cubicBezTo>
                <a:cubicBezTo>
                  <a:pt x="122" y="1808"/>
                  <a:pt x="122" y="1808"/>
                  <a:pt x="122" y="1808"/>
                </a:cubicBezTo>
                <a:cubicBezTo>
                  <a:pt x="75" y="1863"/>
                  <a:pt x="75" y="1863"/>
                  <a:pt x="75" y="1863"/>
                </a:cubicBezTo>
                <a:cubicBezTo>
                  <a:pt x="71" y="1897"/>
                  <a:pt x="71" y="1897"/>
                  <a:pt x="71" y="1897"/>
                </a:cubicBezTo>
                <a:cubicBezTo>
                  <a:pt x="98" y="1900"/>
                  <a:pt x="98" y="1900"/>
                  <a:pt x="98" y="1900"/>
                </a:cubicBezTo>
                <a:cubicBezTo>
                  <a:pt x="90" y="1911"/>
                  <a:pt x="90" y="1911"/>
                  <a:pt x="90" y="1911"/>
                </a:cubicBezTo>
                <a:cubicBezTo>
                  <a:pt x="35" y="1947"/>
                  <a:pt x="35" y="1947"/>
                  <a:pt x="35" y="1947"/>
                </a:cubicBezTo>
                <a:cubicBezTo>
                  <a:pt x="29" y="1957"/>
                  <a:pt x="29" y="1957"/>
                  <a:pt x="29" y="1957"/>
                </a:cubicBezTo>
                <a:cubicBezTo>
                  <a:pt x="20" y="1951"/>
                  <a:pt x="20" y="1951"/>
                  <a:pt x="20" y="1951"/>
                </a:cubicBezTo>
                <a:cubicBezTo>
                  <a:pt x="20" y="1951"/>
                  <a:pt x="15" y="1950"/>
                  <a:pt x="8" y="1958"/>
                </a:cubicBezTo>
                <a:cubicBezTo>
                  <a:pt x="0" y="1979"/>
                  <a:pt x="8" y="1998"/>
                  <a:pt x="8" y="1998"/>
                </a:cubicBezTo>
                <a:cubicBezTo>
                  <a:pt x="8" y="1998"/>
                  <a:pt x="19" y="2002"/>
                  <a:pt x="43" y="2002"/>
                </a:cubicBezTo>
                <a:cubicBezTo>
                  <a:pt x="52" y="2035"/>
                  <a:pt x="69" y="2034"/>
                  <a:pt x="69" y="2034"/>
                </a:cubicBezTo>
                <a:cubicBezTo>
                  <a:pt x="69" y="2046"/>
                  <a:pt x="69" y="2046"/>
                  <a:pt x="69" y="2046"/>
                </a:cubicBezTo>
                <a:cubicBezTo>
                  <a:pt x="69" y="2046"/>
                  <a:pt x="53" y="2062"/>
                  <a:pt x="35" y="2087"/>
                </a:cubicBezTo>
                <a:cubicBezTo>
                  <a:pt x="37" y="2131"/>
                  <a:pt x="48" y="2135"/>
                  <a:pt x="48" y="2135"/>
                </a:cubicBezTo>
                <a:cubicBezTo>
                  <a:pt x="48" y="2135"/>
                  <a:pt x="61" y="2137"/>
                  <a:pt x="74" y="2139"/>
                </a:cubicBezTo>
                <a:cubicBezTo>
                  <a:pt x="87" y="2147"/>
                  <a:pt x="86" y="2179"/>
                  <a:pt x="86" y="2179"/>
                </a:cubicBezTo>
                <a:cubicBezTo>
                  <a:pt x="86" y="2179"/>
                  <a:pt x="102" y="2180"/>
                  <a:pt x="108" y="2181"/>
                </a:cubicBezTo>
                <a:cubicBezTo>
                  <a:pt x="115" y="2182"/>
                  <a:pt x="117" y="2195"/>
                  <a:pt x="117" y="2195"/>
                </a:cubicBezTo>
                <a:cubicBezTo>
                  <a:pt x="117" y="2195"/>
                  <a:pt x="101" y="2204"/>
                  <a:pt x="89" y="2218"/>
                </a:cubicBezTo>
                <a:cubicBezTo>
                  <a:pt x="83" y="2243"/>
                  <a:pt x="103" y="2248"/>
                  <a:pt x="103" y="2248"/>
                </a:cubicBezTo>
                <a:cubicBezTo>
                  <a:pt x="134" y="2252"/>
                  <a:pt x="134" y="2252"/>
                  <a:pt x="134" y="2252"/>
                </a:cubicBezTo>
                <a:cubicBezTo>
                  <a:pt x="134" y="2252"/>
                  <a:pt x="134" y="2267"/>
                  <a:pt x="137" y="2271"/>
                </a:cubicBezTo>
                <a:cubicBezTo>
                  <a:pt x="141" y="2275"/>
                  <a:pt x="147" y="2281"/>
                  <a:pt x="144" y="2285"/>
                </a:cubicBezTo>
                <a:cubicBezTo>
                  <a:pt x="142" y="2289"/>
                  <a:pt x="139" y="2302"/>
                  <a:pt x="137" y="2309"/>
                </a:cubicBezTo>
                <a:cubicBezTo>
                  <a:pt x="136" y="2316"/>
                  <a:pt x="153" y="2325"/>
                  <a:pt x="153" y="2325"/>
                </a:cubicBezTo>
                <a:cubicBezTo>
                  <a:pt x="147" y="2338"/>
                  <a:pt x="147" y="2338"/>
                  <a:pt x="147" y="2338"/>
                </a:cubicBezTo>
                <a:cubicBezTo>
                  <a:pt x="124" y="2336"/>
                  <a:pt x="124" y="2336"/>
                  <a:pt x="124" y="2336"/>
                </a:cubicBezTo>
                <a:cubicBezTo>
                  <a:pt x="116" y="2364"/>
                  <a:pt x="116" y="2364"/>
                  <a:pt x="116" y="2364"/>
                </a:cubicBezTo>
                <a:cubicBezTo>
                  <a:pt x="116" y="2364"/>
                  <a:pt x="100" y="2365"/>
                  <a:pt x="93" y="2366"/>
                </a:cubicBezTo>
                <a:cubicBezTo>
                  <a:pt x="86" y="2367"/>
                  <a:pt x="78" y="2377"/>
                  <a:pt x="78" y="2377"/>
                </a:cubicBezTo>
                <a:cubicBezTo>
                  <a:pt x="77" y="2404"/>
                  <a:pt x="77" y="2404"/>
                  <a:pt x="77" y="2404"/>
                </a:cubicBezTo>
                <a:cubicBezTo>
                  <a:pt x="65" y="2411"/>
                  <a:pt x="65" y="2411"/>
                  <a:pt x="65" y="2411"/>
                </a:cubicBezTo>
                <a:cubicBezTo>
                  <a:pt x="54" y="2440"/>
                  <a:pt x="54" y="2440"/>
                  <a:pt x="54" y="2440"/>
                </a:cubicBezTo>
                <a:cubicBezTo>
                  <a:pt x="54" y="2440"/>
                  <a:pt x="55" y="2447"/>
                  <a:pt x="54" y="2479"/>
                </a:cubicBezTo>
                <a:cubicBezTo>
                  <a:pt x="64" y="2522"/>
                  <a:pt x="84" y="2529"/>
                  <a:pt x="84" y="2529"/>
                </a:cubicBezTo>
                <a:cubicBezTo>
                  <a:pt x="84" y="2547"/>
                  <a:pt x="84" y="2547"/>
                  <a:pt x="84" y="2547"/>
                </a:cubicBezTo>
                <a:cubicBezTo>
                  <a:pt x="139" y="2599"/>
                  <a:pt x="139" y="2599"/>
                  <a:pt x="139" y="2599"/>
                </a:cubicBezTo>
                <a:cubicBezTo>
                  <a:pt x="160" y="2603"/>
                  <a:pt x="160" y="2603"/>
                  <a:pt x="160" y="2603"/>
                </a:cubicBezTo>
                <a:cubicBezTo>
                  <a:pt x="176" y="2611"/>
                  <a:pt x="176" y="2611"/>
                  <a:pt x="176" y="2611"/>
                </a:cubicBezTo>
                <a:cubicBezTo>
                  <a:pt x="176" y="2611"/>
                  <a:pt x="175" y="2622"/>
                  <a:pt x="173" y="2645"/>
                </a:cubicBezTo>
                <a:cubicBezTo>
                  <a:pt x="158" y="2650"/>
                  <a:pt x="149" y="2670"/>
                  <a:pt x="149" y="2670"/>
                </a:cubicBezTo>
                <a:cubicBezTo>
                  <a:pt x="147" y="2690"/>
                  <a:pt x="147" y="2690"/>
                  <a:pt x="147" y="2690"/>
                </a:cubicBezTo>
                <a:cubicBezTo>
                  <a:pt x="124" y="2715"/>
                  <a:pt x="124" y="2715"/>
                  <a:pt x="124" y="2715"/>
                </a:cubicBezTo>
                <a:cubicBezTo>
                  <a:pt x="124" y="2781"/>
                  <a:pt x="124" y="2781"/>
                  <a:pt x="124" y="2781"/>
                </a:cubicBezTo>
                <a:cubicBezTo>
                  <a:pt x="156" y="2777"/>
                  <a:pt x="156" y="2777"/>
                  <a:pt x="156" y="2777"/>
                </a:cubicBezTo>
                <a:cubicBezTo>
                  <a:pt x="177" y="2800"/>
                  <a:pt x="177" y="2800"/>
                  <a:pt x="177" y="2800"/>
                </a:cubicBezTo>
                <a:cubicBezTo>
                  <a:pt x="177" y="2819"/>
                  <a:pt x="177" y="2819"/>
                  <a:pt x="177" y="2819"/>
                </a:cubicBezTo>
                <a:cubicBezTo>
                  <a:pt x="188" y="2820"/>
                  <a:pt x="188" y="2820"/>
                  <a:pt x="188" y="2820"/>
                </a:cubicBezTo>
                <a:cubicBezTo>
                  <a:pt x="188" y="2841"/>
                  <a:pt x="188" y="2841"/>
                  <a:pt x="188" y="2841"/>
                </a:cubicBezTo>
                <a:cubicBezTo>
                  <a:pt x="217" y="2873"/>
                  <a:pt x="217" y="2873"/>
                  <a:pt x="217" y="2873"/>
                </a:cubicBezTo>
                <a:cubicBezTo>
                  <a:pt x="217" y="2893"/>
                  <a:pt x="217" y="2893"/>
                  <a:pt x="217" y="2893"/>
                </a:cubicBezTo>
                <a:cubicBezTo>
                  <a:pt x="235" y="2912"/>
                  <a:pt x="235" y="2912"/>
                  <a:pt x="235" y="2912"/>
                </a:cubicBezTo>
                <a:cubicBezTo>
                  <a:pt x="235" y="2941"/>
                  <a:pt x="235" y="2941"/>
                  <a:pt x="235" y="2941"/>
                </a:cubicBezTo>
                <a:cubicBezTo>
                  <a:pt x="261" y="2951"/>
                  <a:pt x="261" y="2951"/>
                  <a:pt x="261" y="2951"/>
                </a:cubicBezTo>
                <a:cubicBezTo>
                  <a:pt x="261" y="2951"/>
                  <a:pt x="274" y="2954"/>
                  <a:pt x="281" y="2948"/>
                </a:cubicBezTo>
                <a:cubicBezTo>
                  <a:pt x="288" y="2942"/>
                  <a:pt x="290" y="2917"/>
                  <a:pt x="290" y="2917"/>
                </a:cubicBezTo>
                <a:cubicBezTo>
                  <a:pt x="290" y="2917"/>
                  <a:pt x="302" y="2917"/>
                  <a:pt x="317" y="2918"/>
                </a:cubicBezTo>
                <a:cubicBezTo>
                  <a:pt x="337" y="2923"/>
                  <a:pt x="337" y="2950"/>
                  <a:pt x="337" y="2958"/>
                </a:cubicBezTo>
                <a:cubicBezTo>
                  <a:pt x="338" y="2966"/>
                  <a:pt x="337" y="2976"/>
                  <a:pt x="346" y="2976"/>
                </a:cubicBezTo>
                <a:cubicBezTo>
                  <a:pt x="354" y="2977"/>
                  <a:pt x="361" y="2959"/>
                  <a:pt x="364" y="2954"/>
                </a:cubicBezTo>
                <a:cubicBezTo>
                  <a:pt x="368" y="2948"/>
                  <a:pt x="378" y="2968"/>
                  <a:pt x="378" y="2968"/>
                </a:cubicBezTo>
                <a:cubicBezTo>
                  <a:pt x="433" y="2973"/>
                  <a:pt x="433" y="2973"/>
                  <a:pt x="433" y="2973"/>
                </a:cubicBezTo>
                <a:cubicBezTo>
                  <a:pt x="433" y="2973"/>
                  <a:pt x="454" y="2952"/>
                  <a:pt x="461" y="2947"/>
                </a:cubicBezTo>
                <a:cubicBezTo>
                  <a:pt x="467" y="2942"/>
                  <a:pt x="486" y="2951"/>
                  <a:pt x="486" y="2951"/>
                </a:cubicBezTo>
                <a:cubicBezTo>
                  <a:pt x="486" y="2951"/>
                  <a:pt x="497" y="2975"/>
                  <a:pt x="511" y="2988"/>
                </a:cubicBezTo>
                <a:cubicBezTo>
                  <a:pt x="529" y="2997"/>
                  <a:pt x="539" y="3015"/>
                  <a:pt x="539" y="3015"/>
                </a:cubicBezTo>
                <a:cubicBezTo>
                  <a:pt x="587" y="3019"/>
                  <a:pt x="587" y="3019"/>
                  <a:pt x="587" y="3019"/>
                </a:cubicBezTo>
                <a:cubicBezTo>
                  <a:pt x="587" y="3019"/>
                  <a:pt x="593" y="3014"/>
                  <a:pt x="599" y="3012"/>
                </a:cubicBezTo>
                <a:cubicBezTo>
                  <a:pt x="604" y="3010"/>
                  <a:pt x="607" y="3022"/>
                  <a:pt x="607" y="3022"/>
                </a:cubicBezTo>
                <a:cubicBezTo>
                  <a:pt x="627" y="3024"/>
                  <a:pt x="627" y="3024"/>
                  <a:pt x="627" y="3024"/>
                </a:cubicBezTo>
                <a:cubicBezTo>
                  <a:pt x="631" y="3015"/>
                  <a:pt x="631" y="3015"/>
                  <a:pt x="631" y="3015"/>
                </a:cubicBezTo>
                <a:cubicBezTo>
                  <a:pt x="645" y="3017"/>
                  <a:pt x="645" y="3017"/>
                  <a:pt x="645" y="3017"/>
                </a:cubicBezTo>
                <a:cubicBezTo>
                  <a:pt x="648" y="3024"/>
                  <a:pt x="648" y="3024"/>
                  <a:pt x="648" y="3024"/>
                </a:cubicBezTo>
                <a:cubicBezTo>
                  <a:pt x="688" y="3048"/>
                  <a:pt x="688" y="3048"/>
                  <a:pt x="688" y="3048"/>
                </a:cubicBezTo>
                <a:cubicBezTo>
                  <a:pt x="712" y="3052"/>
                  <a:pt x="712" y="3052"/>
                  <a:pt x="712" y="3052"/>
                </a:cubicBezTo>
                <a:cubicBezTo>
                  <a:pt x="720" y="3063"/>
                  <a:pt x="720" y="3063"/>
                  <a:pt x="720" y="3063"/>
                </a:cubicBezTo>
                <a:cubicBezTo>
                  <a:pt x="705" y="3078"/>
                  <a:pt x="692" y="3129"/>
                  <a:pt x="692" y="3129"/>
                </a:cubicBezTo>
                <a:cubicBezTo>
                  <a:pt x="662" y="3145"/>
                  <a:pt x="662" y="3145"/>
                  <a:pt x="662" y="3145"/>
                </a:cubicBezTo>
                <a:cubicBezTo>
                  <a:pt x="659" y="3157"/>
                  <a:pt x="659" y="3157"/>
                  <a:pt x="659" y="3157"/>
                </a:cubicBezTo>
                <a:cubicBezTo>
                  <a:pt x="649" y="3157"/>
                  <a:pt x="641" y="3163"/>
                  <a:pt x="641" y="3163"/>
                </a:cubicBezTo>
                <a:cubicBezTo>
                  <a:pt x="641" y="3163"/>
                  <a:pt x="640" y="3166"/>
                  <a:pt x="638" y="3180"/>
                </a:cubicBezTo>
                <a:cubicBezTo>
                  <a:pt x="629" y="3183"/>
                  <a:pt x="590" y="3224"/>
                  <a:pt x="590" y="3230"/>
                </a:cubicBezTo>
                <a:cubicBezTo>
                  <a:pt x="590" y="3236"/>
                  <a:pt x="587" y="3277"/>
                  <a:pt x="587" y="3277"/>
                </a:cubicBezTo>
                <a:cubicBezTo>
                  <a:pt x="577" y="3287"/>
                  <a:pt x="577" y="3287"/>
                  <a:pt x="577" y="3287"/>
                </a:cubicBezTo>
                <a:cubicBezTo>
                  <a:pt x="575" y="3312"/>
                  <a:pt x="575" y="3312"/>
                  <a:pt x="575" y="3312"/>
                </a:cubicBezTo>
                <a:cubicBezTo>
                  <a:pt x="559" y="3337"/>
                  <a:pt x="559" y="3337"/>
                  <a:pt x="559" y="3337"/>
                </a:cubicBezTo>
                <a:cubicBezTo>
                  <a:pt x="556" y="3378"/>
                  <a:pt x="556" y="3378"/>
                  <a:pt x="556" y="3378"/>
                </a:cubicBezTo>
                <a:cubicBezTo>
                  <a:pt x="544" y="3387"/>
                  <a:pt x="544" y="3387"/>
                  <a:pt x="544" y="3387"/>
                </a:cubicBezTo>
                <a:cubicBezTo>
                  <a:pt x="544" y="3414"/>
                  <a:pt x="544" y="3414"/>
                  <a:pt x="544" y="3414"/>
                </a:cubicBezTo>
                <a:cubicBezTo>
                  <a:pt x="518" y="3443"/>
                  <a:pt x="518" y="3443"/>
                  <a:pt x="518" y="3443"/>
                </a:cubicBezTo>
                <a:cubicBezTo>
                  <a:pt x="518" y="3465"/>
                  <a:pt x="518" y="3465"/>
                  <a:pt x="518" y="3465"/>
                </a:cubicBezTo>
                <a:cubicBezTo>
                  <a:pt x="500" y="3484"/>
                  <a:pt x="500" y="3484"/>
                  <a:pt x="500" y="3484"/>
                </a:cubicBezTo>
                <a:cubicBezTo>
                  <a:pt x="500" y="3484"/>
                  <a:pt x="497" y="3525"/>
                  <a:pt x="503" y="3529"/>
                </a:cubicBezTo>
                <a:cubicBezTo>
                  <a:pt x="509" y="3532"/>
                  <a:pt x="517" y="3558"/>
                  <a:pt x="514" y="3558"/>
                </a:cubicBezTo>
                <a:cubicBezTo>
                  <a:pt x="511" y="3558"/>
                  <a:pt x="488" y="3588"/>
                  <a:pt x="488" y="3588"/>
                </a:cubicBezTo>
                <a:cubicBezTo>
                  <a:pt x="488" y="3588"/>
                  <a:pt x="490" y="3627"/>
                  <a:pt x="485" y="3631"/>
                </a:cubicBezTo>
                <a:cubicBezTo>
                  <a:pt x="481" y="3634"/>
                  <a:pt x="472" y="3653"/>
                  <a:pt x="472" y="3653"/>
                </a:cubicBezTo>
                <a:cubicBezTo>
                  <a:pt x="472" y="3653"/>
                  <a:pt x="482" y="3660"/>
                  <a:pt x="484" y="3667"/>
                </a:cubicBezTo>
                <a:cubicBezTo>
                  <a:pt x="486" y="3675"/>
                  <a:pt x="472" y="3680"/>
                  <a:pt x="472" y="3680"/>
                </a:cubicBezTo>
                <a:cubicBezTo>
                  <a:pt x="472" y="3711"/>
                  <a:pt x="472" y="3711"/>
                  <a:pt x="472" y="3711"/>
                </a:cubicBezTo>
                <a:cubicBezTo>
                  <a:pt x="501" y="3756"/>
                  <a:pt x="501" y="3756"/>
                  <a:pt x="501" y="3756"/>
                </a:cubicBezTo>
                <a:cubicBezTo>
                  <a:pt x="517" y="3758"/>
                  <a:pt x="517" y="3758"/>
                  <a:pt x="517" y="3758"/>
                </a:cubicBezTo>
                <a:cubicBezTo>
                  <a:pt x="517" y="3758"/>
                  <a:pt x="519" y="3749"/>
                  <a:pt x="523" y="3747"/>
                </a:cubicBezTo>
                <a:cubicBezTo>
                  <a:pt x="526" y="3745"/>
                  <a:pt x="529" y="3754"/>
                  <a:pt x="529" y="3758"/>
                </a:cubicBezTo>
                <a:cubicBezTo>
                  <a:pt x="529" y="3762"/>
                  <a:pt x="522" y="3762"/>
                  <a:pt x="518" y="3767"/>
                </a:cubicBezTo>
                <a:cubicBezTo>
                  <a:pt x="514" y="3772"/>
                  <a:pt x="523" y="3787"/>
                  <a:pt x="523" y="3787"/>
                </a:cubicBezTo>
                <a:cubicBezTo>
                  <a:pt x="549" y="3789"/>
                  <a:pt x="549" y="3789"/>
                  <a:pt x="549" y="3789"/>
                </a:cubicBezTo>
                <a:cubicBezTo>
                  <a:pt x="549" y="3784"/>
                  <a:pt x="549" y="3784"/>
                  <a:pt x="549" y="3784"/>
                </a:cubicBezTo>
                <a:cubicBezTo>
                  <a:pt x="563" y="3782"/>
                  <a:pt x="563" y="3782"/>
                  <a:pt x="563" y="3782"/>
                </a:cubicBezTo>
                <a:cubicBezTo>
                  <a:pt x="581" y="3760"/>
                  <a:pt x="581" y="3760"/>
                  <a:pt x="581" y="3760"/>
                </a:cubicBezTo>
                <a:cubicBezTo>
                  <a:pt x="607" y="3762"/>
                  <a:pt x="607" y="3762"/>
                  <a:pt x="607" y="3762"/>
                </a:cubicBezTo>
                <a:cubicBezTo>
                  <a:pt x="611" y="3778"/>
                  <a:pt x="611" y="3778"/>
                  <a:pt x="611" y="3778"/>
                </a:cubicBezTo>
                <a:cubicBezTo>
                  <a:pt x="665" y="3783"/>
                  <a:pt x="665" y="3783"/>
                  <a:pt x="665" y="3783"/>
                </a:cubicBezTo>
                <a:cubicBezTo>
                  <a:pt x="665" y="3783"/>
                  <a:pt x="698" y="3760"/>
                  <a:pt x="706" y="3753"/>
                </a:cubicBezTo>
                <a:cubicBezTo>
                  <a:pt x="714" y="3745"/>
                  <a:pt x="736" y="3756"/>
                  <a:pt x="736" y="3756"/>
                </a:cubicBezTo>
                <a:cubicBezTo>
                  <a:pt x="751" y="3776"/>
                  <a:pt x="751" y="3776"/>
                  <a:pt x="751" y="3776"/>
                </a:cubicBezTo>
                <a:cubicBezTo>
                  <a:pt x="751" y="3776"/>
                  <a:pt x="767" y="3779"/>
                  <a:pt x="775" y="3776"/>
                </a:cubicBezTo>
                <a:cubicBezTo>
                  <a:pt x="775" y="3773"/>
                  <a:pt x="780" y="3770"/>
                  <a:pt x="781" y="3772"/>
                </a:cubicBezTo>
                <a:cubicBezTo>
                  <a:pt x="782" y="3775"/>
                  <a:pt x="795" y="3776"/>
                  <a:pt x="795" y="3776"/>
                </a:cubicBezTo>
                <a:cubicBezTo>
                  <a:pt x="795" y="3776"/>
                  <a:pt x="816" y="3755"/>
                  <a:pt x="823" y="3744"/>
                </a:cubicBezTo>
                <a:cubicBezTo>
                  <a:pt x="829" y="3733"/>
                  <a:pt x="792" y="3721"/>
                  <a:pt x="792" y="3721"/>
                </a:cubicBezTo>
                <a:cubicBezTo>
                  <a:pt x="792" y="3704"/>
                  <a:pt x="792" y="3704"/>
                  <a:pt x="792" y="3704"/>
                </a:cubicBezTo>
                <a:cubicBezTo>
                  <a:pt x="792" y="3700"/>
                  <a:pt x="807" y="3689"/>
                  <a:pt x="807" y="3689"/>
                </a:cubicBezTo>
                <a:cubicBezTo>
                  <a:pt x="813" y="3676"/>
                  <a:pt x="813" y="3676"/>
                  <a:pt x="813" y="3676"/>
                </a:cubicBezTo>
                <a:cubicBezTo>
                  <a:pt x="813" y="3676"/>
                  <a:pt x="824" y="3677"/>
                  <a:pt x="833" y="3674"/>
                </a:cubicBezTo>
                <a:cubicBezTo>
                  <a:pt x="838" y="3665"/>
                  <a:pt x="852" y="3657"/>
                  <a:pt x="852" y="3657"/>
                </a:cubicBezTo>
                <a:cubicBezTo>
                  <a:pt x="858" y="3672"/>
                  <a:pt x="858" y="3672"/>
                  <a:pt x="858" y="3672"/>
                </a:cubicBezTo>
                <a:cubicBezTo>
                  <a:pt x="858" y="3672"/>
                  <a:pt x="872" y="3670"/>
                  <a:pt x="881" y="3670"/>
                </a:cubicBezTo>
                <a:cubicBezTo>
                  <a:pt x="890" y="3670"/>
                  <a:pt x="892" y="3682"/>
                  <a:pt x="891" y="3687"/>
                </a:cubicBezTo>
                <a:cubicBezTo>
                  <a:pt x="890" y="3693"/>
                  <a:pt x="880" y="3702"/>
                  <a:pt x="881" y="3707"/>
                </a:cubicBezTo>
                <a:cubicBezTo>
                  <a:pt x="882" y="3712"/>
                  <a:pt x="902" y="3726"/>
                  <a:pt x="902" y="3726"/>
                </a:cubicBezTo>
                <a:cubicBezTo>
                  <a:pt x="902" y="3726"/>
                  <a:pt x="910" y="3726"/>
                  <a:pt x="916" y="3725"/>
                </a:cubicBezTo>
                <a:cubicBezTo>
                  <a:pt x="923" y="3723"/>
                  <a:pt x="921" y="3706"/>
                  <a:pt x="921" y="3706"/>
                </a:cubicBezTo>
                <a:cubicBezTo>
                  <a:pt x="940" y="3706"/>
                  <a:pt x="940" y="3706"/>
                  <a:pt x="940" y="3706"/>
                </a:cubicBezTo>
                <a:cubicBezTo>
                  <a:pt x="948" y="3740"/>
                  <a:pt x="948" y="3740"/>
                  <a:pt x="948" y="3740"/>
                </a:cubicBezTo>
                <a:cubicBezTo>
                  <a:pt x="972" y="3741"/>
                  <a:pt x="972" y="3741"/>
                  <a:pt x="972" y="3741"/>
                </a:cubicBezTo>
                <a:cubicBezTo>
                  <a:pt x="996" y="3724"/>
                  <a:pt x="996" y="3724"/>
                  <a:pt x="996" y="3724"/>
                </a:cubicBezTo>
                <a:cubicBezTo>
                  <a:pt x="1021" y="3724"/>
                  <a:pt x="1021" y="3724"/>
                  <a:pt x="1021" y="3724"/>
                </a:cubicBezTo>
                <a:cubicBezTo>
                  <a:pt x="1040" y="3737"/>
                  <a:pt x="1040" y="3737"/>
                  <a:pt x="1040" y="3737"/>
                </a:cubicBezTo>
                <a:cubicBezTo>
                  <a:pt x="1089" y="3741"/>
                  <a:pt x="1089" y="3741"/>
                  <a:pt x="1089" y="3741"/>
                </a:cubicBezTo>
                <a:cubicBezTo>
                  <a:pt x="1181" y="3802"/>
                  <a:pt x="1181" y="3802"/>
                  <a:pt x="1181" y="3802"/>
                </a:cubicBezTo>
                <a:cubicBezTo>
                  <a:pt x="1231" y="3807"/>
                  <a:pt x="1231" y="3807"/>
                  <a:pt x="1231" y="3807"/>
                </a:cubicBezTo>
                <a:cubicBezTo>
                  <a:pt x="1250" y="3792"/>
                  <a:pt x="1250" y="3792"/>
                  <a:pt x="1250" y="3792"/>
                </a:cubicBezTo>
                <a:cubicBezTo>
                  <a:pt x="1250" y="3792"/>
                  <a:pt x="1250" y="3779"/>
                  <a:pt x="1256" y="3773"/>
                </a:cubicBezTo>
                <a:cubicBezTo>
                  <a:pt x="1262" y="3767"/>
                  <a:pt x="1267" y="3774"/>
                  <a:pt x="1267" y="3774"/>
                </a:cubicBezTo>
                <a:cubicBezTo>
                  <a:pt x="1267" y="3786"/>
                  <a:pt x="1267" y="3786"/>
                  <a:pt x="1267" y="3786"/>
                </a:cubicBezTo>
                <a:cubicBezTo>
                  <a:pt x="1276" y="3796"/>
                  <a:pt x="1276" y="3796"/>
                  <a:pt x="1276" y="3796"/>
                </a:cubicBezTo>
                <a:cubicBezTo>
                  <a:pt x="1303" y="3799"/>
                  <a:pt x="1303" y="3799"/>
                  <a:pt x="1303" y="3799"/>
                </a:cubicBezTo>
                <a:cubicBezTo>
                  <a:pt x="1326" y="3808"/>
                  <a:pt x="1326" y="3808"/>
                  <a:pt x="1326" y="3808"/>
                </a:cubicBezTo>
                <a:cubicBezTo>
                  <a:pt x="1326" y="3808"/>
                  <a:pt x="1324" y="3821"/>
                  <a:pt x="1327" y="3825"/>
                </a:cubicBezTo>
                <a:cubicBezTo>
                  <a:pt x="1330" y="3828"/>
                  <a:pt x="1352" y="3836"/>
                  <a:pt x="1357" y="3835"/>
                </a:cubicBezTo>
                <a:cubicBezTo>
                  <a:pt x="1361" y="3835"/>
                  <a:pt x="1364" y="3848"/>
                  <a:pt x="1364" y="3848"/>
                </a:cubicBezTo>
                <a:cubicBezTo>
                  <a:pt x="1357" y="3855"/>
                  <a:pt x="1357" y="3855"/>
                  <a:pt x="1357" y="3855"/>
                </a:cubicBezTo>
                <a:cubicBezTo>
                  <a:pt x="1354" y="3877"/>
                  <a:pt x="1364" y="3885"/>
                  <a:pt x="1364" y="3885"/>
                </a:cubicBezTo>
                <a:cubicBezTo>
                  <a:pt x="1389" y="3886"/>
                  <a:pt x="1389" y="3886"/>
                  <a:pt x="1389" y="3886"/>
                </a:cubicBezTo>
                <a:cubicBezTo>
                  <a:pt x="1389" y="3886"/>
                  <a:pt x="1395" y="3881"/>
                  <a:pt x="1401" y="3874"/>
                </a:cubicBezTo>
                <a:cubicBezTo>
                  <a:pt x="1407" y="3873"/>
                  <a:pt x="1404" y="3889"/>
                  <a:pt x="1404" y="3889"/>
                </a:cubicBezTo>
                <a:cubicBezTo>
                  <a:pt x="1403" y="3911"/>
                  <a:pt x="1403" y="3911"/>
                  <a:pt x="1403" y="3911"/>
                </a:cubicBezTo>
                <a:cubicBezTo>
                  <a:pt x="1403" y="3911"/>
                  <a:pt x="1393" y="3918"/>
                  <a:pt x="1388" y="3923"/>
                </a:cubicBezTo>
                <a:cubicBezTo>
                  <a:pt x="1384" y="3928"/>
                  <a:pt x="1391" y="3934"/>
                  <a:pt x="1397" y="3936"/>
                </a:cubicBezTo>
                <a:cubicBezTo>
                  <a:pt x="1403" y="3938"/>
                  <a:pt x="1427" y="3936"/>
                  <a:pt x="1427" y="3936"/>
                </a:cubicBezTo>
                <a:cubicBezTo>
                  <a:pt x="1427" y="3936"/>
                  <a:pt x="1459" y="3908"/>
                  <a:pt x="1466" y="3898"/>
                </a:cubicBezTo>
                <a:cubicBezTo>
                  <a:pt x="1468" y="3885"/>
                  <a:pt x="1476" y="3886"/>
                  <a:pt x="1476" y="3886"/>
                </a:cubicBezTo>
                <a:cubicBezTo>
                  <a:pt x="1504" y="3849"/>
                  <a:pt x="1504" y="3849"/>
                  <a:pt x="1504" y="3849"/>
                </a:cubicBezTo>
                <a:cubicBezTo>
                  <a:pt x="1504" y="3833"/>
                  <a:pt x="1504" y="3833"/>
                  <a:pt x="1504" y="3833"/>
                </a:cubicBezTo>
                <a:cubicBezTo>
                  <a:pt x="1490" y="3818"/>
                  <a:pt x="1490" y="3818"/>
                  <a:pt x="1490" y="3818"/>
                </a:cubicBezTo>
                <a:cubicBezTo>
                  <a:pt x="1490" y="3818"/>
                  <a:pt x="1490" y="3813"/>
                  <a:pt x="1486" y="3799"/>
                </a:cubicBezTo>
                <a:cubicBezTo>
                  <a:pt x="1483" y="3785"/>
                  <a:pt x="1494" y="3789"/>
                  <a:pt x="1494" y="3789"/>
                </a:cubicBezTo>
                <a:cubicBezTo>
                  <a:pt x="1494" y="3789"/>
                  <a:pt x="1504" y="3804"/>
                  <a:pt x="1514" y="3806"/>
                </a:cubicBezTo>
                <a:cubicBezTo>
                  <a:pt x="1524" y="3809"/>
                  <a:pt x="1532" y="3798"/>
                  <a:pt x="1539" y="3788"/>
                </a:cubicBezTo>
                <a:cubicBezTo>
                  <a:pt x="1552" y="3785"/>
                  <a:pt x="1578" y="3804"/>
                  <a:pt x="1578" y="3804"/>
                </a:cubicBezTo>
                <a:cubicBezTo>
                  <a:pt x="1578" y="3804"/>
                  <a:pt x="1595" y="3812"/>
                  <a:pt x="1605" y="3815"/>
                </a:cubicBezTo>
                <a:cubicBezTo>
                  <a:pt x="1615" y="3818"/>
                  <a:pt x="1622" y="3801"/>
                  <a:pt x="1629" y="3799"/>
                </a:cubicBezTo>
                <a:cubicBezTo>
                  <a:pt x="1637" y="3796"/>
                  <a:pt x="1643" y="3805"/>
                  <a:pt x="1643" y="3805"/>
                </a:cubicBezTo>
                <a:cubicBezTo>
                  <a:pt x="1637" y="3811"/>
                  <a:pt x="1637" y="3811"/>
                  <a:pt x="1637" y="3811"/>
                </a:cubicBezTo>
                <a:cubicBezTo>
                  <a:pt x="1627" y="3829"/>
                  <a:pt x="1649" y="3826"/>
                  <a:pt x="1649" y="3826"/>
                </a:cubicBezTo>
                <a:cubicBezTo>
                  <a:pt x="1649" y="3826"/>
                  <a:pt x="1656" y="3836"/>
                  <a:pt x="1668" y="3852"/>
                </a:cubicBezTo>
                <a:cubicBezTo>
                  <a:pt x="1661" y="3864"/>
                  <a:pt x="1677" y="3875"/>
                  <a:pt x="1677" y="3875"/>
                </a:cubicBezTo>
                <a:cubicBezTo>
                  <a:pt x="1717" y="3875"/>
                  <a:pt x="1717" y="3875"/>
                  <a:pt x="1717" y="3875"/>
                </a:cubicBezTo>
                <a:cubicBezTo>
                  <a:pt x="1717" y="3875"/>
                  <a:pt x="1744" y="3855"/>
                  <a:pt x="1749" y="3853"/>
                </a:cubicBezTo>
                <a:cubicBezTo>
                  <a:pt x="1754" y="3851"/>
                  <a:pt x="1757" y="3872"/>
                  <a:pt x="1757" y="3872"/>
                </a:cubicBezTo>
                <a:cubicBezTo>
                  <a:pt x="1757" y="3872"/>
                  <a:pt x="1759" y="3873"/>
                  <a:pt x="1768" y="3872"/>
                </a:cubicBezTo>
                <a:cubicBezTo>
                  <a:pt x="1786" y="3871"/>
                  <a:pt x="1791" y="3845"/>
                  <a:pt x="1791" y="3845"/>
                </a:cubicBezTo>
                <a:cubicBezTo>
                  <a:pt x="1816" y="3845"/>
                  <a:pt x="1816" y="3845"/>
                  <a:pt x="1816" y="3845"/>
                </a:cubicBezTo>
                <a:cubicBezTo>
                  <a:pt x="1836" y="3812"/>
                  <a:pt x="1836" y="3812"/>
                  <a:pt x="1836" y="3812"/>
                </a:cubicBezTo>
                <a:cubicBezTo>
                  <a:pt x="1874" y="3813"/>
                  <a:pt x="1874" y="3813"/>
                  <a:pt x="1874" y="3813"/>
                </a:cubicBezTo>
                <a:cubicBezTo>
                  <a:pt x="1898" y="3772"/>
                  <a:pt x="1898" y="3772"/>
                  <a:pt x="1898" y="3772"/>
                </a:cubicBezTo>
                <a:cubicBezTo>
                  <a:pt x="1932" y="3777"/>
                  <a:pt x="1932" y="3777"/>
                  <a:pt x="1932" y="3777"/>
                </a:cubicBezTo>
                <a:cubicBezTo>
                  <a:pt x="1932" y="3777"/>
                  <a:pt x="1946" y="3779"/>
                  <a:pt x="1953" y="3777"/>
                </a:cubicBezTo>
                <a:cubicBezTo>
                  <a:pt x="1959" y="3774"/>
                  <a:pt x="1991" y="3754"/>
                  <a:pt x="1991" y="3754"/>
                </a:cubicBezTo>
                <a:cubicBezTo>
                  <a:pt x="1991" y="3754"/>
                  <a:pt x="2079" y="3757"/>
                  <a:pt x="2093" y="3757"/>
                </a:cubicBezTo>
                <a:cubicBezTo>
                  <a:pt x="2107" y="3756"/>
                  <a:pt x="2104" y="3741"/>
                  <a:pt x="2103" y="3737"/>
                </a:cubicBezTo>
                <a:cubicBezTo>
                  <a:pt x="2102" y="3733"/>
                  <a:pt x="2091" y="3723"/>
                  <a:pt x="2091" y="3723"/>
                </a:cubicBezTo>
                <a:cubicBezTo>
                  <a:pt x="2090" y="3704"/>
                  <a:pt x="2090" y="3704"/>
                  <a:pt x="2090" y="3704"/>
                </a:cubicBezTo>
                <a:cubicBezTo>
                  <a:pt x="2090" y="3704"/>
                  <a:pt x="2095" y="3700"/>
                  <a:pt x="2101" y="3698"/>
                </a:cubicBezTo>
                <a:cubicBezTo>
                  <a:pt x="2107" y="3696"/>
                  <a:pt x="2102" y="3712"/>
                  <a:pt x="2102" y="3712"/>
                </a:cubicBezTo>
                <a:cubicBezTo>
                  <a:pt x="2167" y="3708"/>
                  <a:pt x="2167" y="3708"/>
                  <a:pt x="2167" y="3708"/>
                </a:cubicBezTo>
                <a:cubicBezTo>
                  <a:pt x="2187" y="3738"/>
                  <a:pt x="2187" y="3738"/>
                  <a:pt x="2187" y="3738"/>
                </a:cubicBezTo>
                <a:cubicBezTo>
                  <a:pt x="2214" y="3738"/>
                  <a:pt x="2214" y="3738"/>
                  <a:pt x="2214" y="3738"/>
                </a:cubicBezTo>
                <a:cubicBezTo>
                  <a:pt x="2255" y="3705"/>
                  <a:pt x="2255" y="3705"/>
                  <a:pt x="2255" y="3705"/>
                </a:cubicBezTo>
                <a:cubicBezTo>
                  <a:pt x="2285" y="3710"/>
                  <a:pt x="2285" y="3710"/>
                  <a:pt x="2285" y="3710"/>
                </a:cubicBezTo>
                <a:cubicBezTo>
                  <a:pt x="2286" y="3726"/>
                  <a:pt x="2286" y="3726"/>
                  <a:pt x="2286" y="3726"/>
                </a:cubicBezTo>
                <a:cubicBezTo>
                  <a:pt x="2286" y="3726"/>
                  <a:pt x="2302" y="3732"/>
                  <a:pt x="2300" y="3740"/>
                </a:cubicBezTo>
                <a:cubicBezTo>
                  <a:pt x="2288" y="3745"/>
                  <a:pt x="2292" y="3774"/>
                  <a:pt x="2292" y="3774"/>
                </a:cubicBezTo>
                <a:cubicBezTo>
                  <a:pt x="2314" y="3777"/>
                  <a:pt x="2314" y="3777"/>
                  <a:pt x="2314" y="3777"/>
                </a:cubicBezTo>
                <a:cubicBezTo>
                  <a:pt x="2348" y="3816"/>
                  <a:pt x="2348" y="3816"/>
                  <a:pt x="2348" y="3816"/>
                </a:cubicBezTo>
                <a:cubicBezTo>
                  <a:pt x="2348" y="3816"/>
                  <a:pt x="2376" y="3818"/>
                  <a:pt x="2385" y="3816"/>
                </a:cubicBezTo>
                <a:cubicBezTo>
                  <a:pt x="2393" y="3811"/>
                  <a:pt x="2395" y="3793"/>
                  <a:pt x="2394" y="3783"/>
                </a:cubicBezTo>
                <a:cubicBezTo>
                  <a:pt x="2394" y="3773"/>
                  <a:pt x="2388" y="3765"/>
                  <a:pt x="2388" y="3765"/>
                </a:cubicBezTo>
                <a:cubicBezTo>
                  <a:pt x="2405" y="3727"/>
                  <a:pt x="2405" y="3727"/>
                  <a:pt x="2405" y="3727"/>
                </a:cubicBezTo>
                <a:cubicBezTo>
                  <a:pt x="2406" y="3705"/>
                  <a:pt x="2406" y="3705"/>
                  <a:pt x="2406" y="3705"/>
                </a:cubicBezTo>
                <a:cubicBezTo>
                  <a:pt x="2406" y="3705"/>
                  <a:pt x="2402" y="3701"/>
                  <a:pt x="2389" y="3689"/>
                </a:cubicBezTo>
                <a:cubicBezTo>
                  <a:pt x="2384" y="3667"/>
                  <a:pt x="2365" y="3689"/>
                  <a:pt x="2365" y="3689"/>
                </a:cubicBezTo>
                <a:cubicBezTo>
                  <a:pt x="2342" y="3686"/>
                  <a:pt x="2342" y="3686"/>
                  <a:pt x="2342" y="3686"/>
                </a:cubicBezTo>
                <a:cubicBezTo>
                  <a:pt x="2342" y="3686"/>
                  <a:pt x="2341" y="3678"/>
                  <a:pt x="2345" y="3660"/>
                </a:cubicBezTo>
                <a:cubicBezTo>
                  <a:pt x="2364" y="3638"/>
                  <a:pt x="2367" y="3614"/>
                  <a:pt x="2367" y="3614"/>
                </a:cubicBezTo>
                <a:cubicBezTo>
                  <a:pt x="2340" y="3570"/>
                  <a:pt x="2340" y="3570"/>
                  <a:pt x="2340" y="3570"/>
                </a:cubicBezTo>
                <a:cubicBezTo>
                  <a:pt x="2321" y="3563"/>
                  <a:pt x="2321" y="3563"/>
                  <a:pt x="2321" y="3563"/>
                </a:cubicBezTo>
                <a:cubicBezTo>
                  <a:pt x="2314" y="3544"/>
                  <a:pt x="2314" y="3544"/>
                  <a:pt x="2314" y="3544"/>
                </a:cubicBezTo>
                <a:cubicBezTo>
                  <a:pt x="2279" y="3501"/>
                  <a:pt x="2279" y="3501"/>
                  <a:pt x="2279" y="3501"/>
                </a:cubicBezTo>
                <a:cubicBezTo>
                  <a:pt x="2279" y="3482"/>
                  <a:pt x="2279" y="3482"/>
                  <a:pt x="2279" y="3482"/>
                </a:cubicBezTo>
                <a:cubicBezTo>
                  <a:pt x="2304" y="3460"/>
                  <a:pt x="2304" y="3460"/>
                  <a:pt x="2304" y="3460"/>
                </a:cubicBezTo>
                <a:cubicBezTo>
                  <a:pt x="2305" y="3441"/>
                  <a:pt x="2305" y="3441"/>
                  <a:pt x="2305" y="3441"/>
                </a:cubicBezTo>
                <a:cubicBezTo>
                  <a:pt x="2339" y="3441"/>
                  <a:pt x="2339" y="3441"/>
                  <a:pt x="2339" y="3441"/>
                </a:cubicBezTo>
                <a:cubicBezTo>
                  <a:pt x="2367" y="3407"/>
                  <a:pt x="2367" y="3407"/>
                  <a:pt x="2367" y="3407"/>
                </a:cubicBezTo>
                <a:cubicBezTo>
                  <a:pt x="2382" y="3407"/>
                  <a:pt x="2382" y="3407"/>
                  <a:pt x="2382" y="3407"/>
                </a:cubicBezTo>
                <a:cubicBezTo>
                  <a:pt x="2409" y="3388"/>
                  <a:pt x="2409" y="3388"/>
                  <a:pt x="2409" y="3388"/>
                </a:cubicBezTo>
                <a:cubicBezTo>
                  <a:pt x="2450" y="3388"/>
                  <a:pt x="2450" y="3388"/>
                  <a:pt x="2450" y="3388"/>
                </a:cubicBezTo>
                <a:cubicBezTo>
                  <a:pt x="2499" y="3343"/>
                  <a:pt x="2499" y="3343"/>
                  <a:pt x="2499" y="3343"/>
                </a:cubicBezTo>
                <a:cubicBezTo>
                  <a:pt x="2504" y="3314"/>
                  <a:pt x="2504" y="3314"/>
                  <a:pt x="2504" y="3314"/>
                </a:cubicBezTo>
                <a:cubicBezTo>
                  <a:pt x="2511" y="3285"/>
                  <a:pt x="2511" y="3285"/>
                  <a:pt x="2511" y="3285"/>
                </a:cubicBezTo>
                <a:cubicBezTo>
                  <a:pt x="2504" y="3253"/>
                  <a:pt x="2504" y="3253"/>
                  <a:pt x="2504" y="3253"/>
                </a:cubicBezTo>
                <a:cubicBezTo>
                  <a:pt x="2504" y="3253"/>
                  <a:pt x="2516" y="3234"/>
                  <a:pt x="2521" y="3231"/>
                </a:cubicBezTo>
                <a:cubicBezTo>
                  <a:pt x="2527" y="3228"/>
                  <a:pt x="2537" y="3246"/>
                  <a:pt x="2537" y="3246"/>
                </a:cubicBezTo>
                <a:cubicBezTo>
                  <a:pt x="2557" y="3249"/>
                  <a:pt x="2557" y="3249"/>
                  <a:pt x="2557" y="3249"/>
                </a:cubicBezTo>
                <a:cubicBezTo>
                  <a:pt x="2557" y="3249"/>
                  <a:pt x="2594" y="3270"/>
                  <a:pt x="2598" y="3269"/>
                </a:cubicBezTo>
                <a:cubicBezTo>
                  <a:pt x="2602" y="3268"/>
                  <a:pt x="2599" y="3252"/>
                  <a:pt x="2599" y="3252"/>
                </a:cubicBezTo>
                <a:cubicBezTo>
                  <a:pt x="2626" y="3228"/>
                  <a:pt x="2626" y="3228"/>
                  <a:pt x="2626" y="3228"/>
                </a:cubicBezTo>
                <a:cubicBezTo>
                  <a:pt x="2626" y="3228"/>
                  <a:pt x="2629" y="3178"/>
                  <a:pt x="2635" y="3177"/>
                </a:cubicBezTo>
                <a:cubicBezTo>
                  <a:pt x="2640" y="3175"/>
                  <a:pt x="2638" y="3166"/>
                  <a:pt x="2623" y="3161"/>
                </a:cubicBezTo>
                <a:cubicBezTo>
                  <a:pt x="2609" y="3157"/>
                  <a:pt x="2626" y="3140"/>
                  <a:pt x="2626" y="3140"/>
                </a:cubicBezTo>
                <a:cubicBezTo>
                  <a:pt x="2626" y="3120"/>
                  <a:pt x="2626" y="3120"/>
                  <a:pt x="2626" y="3120"/>
                </a:cubicBezTo>
                <a:cubicBezTo>
                  <a:pt x="2615" y="3120"/>
                  <a:pt x="2596" y="3083"/>
                  <a:pt x="2596" y="3083"/>
                </a:cubicBezTo>
                <a:cubicBezTo>
                  <a:pt x="2575" y="3083"/>
                  <a:pt x="2575" y="3083"/>
                  <a:pt x="2575" y="3083"/>
                </a:cubicBezTo>
                <a:cubicBezTo>
                  <a:pt x="2575" y="3083"/>
                  <a:pt x="2565" y="3063"/>
                  <a:pt x="2544" y="3038"/>
                </a:cubicBezTo>
                <a:cubicBezTo>
                  <a:pt x="2518" y="3020"/>
                  <a:pt x="2511" y="3049"/>
                  <a:pt x="2511" y="3049"/>
                </a:cubicBezTo>
                <a:cubicBezTo>
                  <a:pt x="2477" y="3031"/>
                  <a:pt x="2477" y="3031"/>
                  <a:pt x="2477" y="3031"/>
                </a:cubicBezTo>
                <a:cubicBezTo>
                  <a:pt x="2476" y="3005"/>
                  <a:pt x="2476" y="3005"/>
                  <a:pt x="2476" y="3005"/>
                </a:cubicBezTo>
                <a:cubicBezTo>
                  <a:pt x="2450" y="2972"/>
                  <a:pt x="2450" y="2972"/>
                  <a:pt x="2450" y="2972"/>
                </a:cubicBezTo>
                <a:cubicBezTo>
                  <a:pt x="2406" y="2964"/>
                  <a:pt x="2406" y="2964"/>
                  <a:pt x="2406" y="2964"/>
                </a:cubicBezTo>
                <a:cubicBezTo>
                  <a:pt x="2406" y="2964"/>
                  <a:pt x="2403" y="2954"/>
                  <a:pt x="2394" y="2943"/>
                </a:cubicBezTo>
                <a:cubicBezTo>
                  <a:pt x="2354" y="2917"/>
                  <a:pt x="2338" y="2861"/>
                  <a:pt x="2338" y="2861"/>
                </a:cubicBezTo>
                <a:cubicBezTo>
                  <a:pt x="2314" y="2848"/>
                  <a:pt x="2314" y="2848"/>
                  <a:pt x="2314" y="2848"/>
                </a:cubicBezTo>
                <a:cubicBezTo>
                  <a:pt x="2285" y="2861"/>
                  <a:pt x="2285" y="2861"/>
                  <a:pt x="2285" y="2861"/>
                </a:cubicBezTo>
                <a:cubicBezTo>
                  <a:pt x="2258" y="2846"/>
                  <a:pt x="2258" y="2846"/>
                  <a:pt x="2258" y="2846"/>
                </a:cubicBezTo>
                <a:cubicBezTo>
                  <a:pt x="2256" y="2830"/>
                  <a:pt x="2256" y="2830"/>
                  <a:pt x="2256" y="2830"/>
                </a:cubicBezTo>
                <a:cubicBezTo>
                  <a:pt x="2220" y="2807"/>
                  <a:pt x="2220" y="2807"/>
                  <a:pt x="2220" y="2807"/>
                </a:cubicBezTo>
                <a:cubicBezTo>
                  <a:pt x="2218" y="2769"/>
                  <a:pt x="2218" y="2769"/>
                  <a:pt x="2218" y="2769"/>
                </a:cubicBezTo>
                <a:cubicBezTo>
                  <a:pt x="2199" y="2769"/>
                  <a:pt x="2199" y="2769"/>
                  <a:pt x="2199" y="2769"/>
                </a:cubicBezTo>
                <a:cubicBezTo>
                  <a:pt x="2194" y="2740"/>
                  <a:pt x="2194" y="2740"/>
                  <a:pt x="2194" y="2740"/>
                </a:cubicBezTo>
                <a:cubicBezTo>
                  <a:pt x="2173" y="2710"/>
                  <a:pt x="2173" y="2710"/>
                  <a:pt x="2173" y="2710"/>
                </a:cubicBezTo>
                <a:cubicBezTo>
                  <a:pt x="2170" y="2686"/>
                  <a:pt x="2170" y="2686"/>
                  <a:pt x="2170" y="2686"/>
                </a:cubicBezTo>
                <a:cubicBezTo>
                  <a:pt x="2133" y="2666"/>
                  <a:pt x="2133" y="2666"/>
                  <a:pt x="2133" y="2666"/>
                </a:cubicBezTo>
                <a:cubicBezTo>
                  <a:pt x="2133" y="2666"/>
                  <a:pt x="2132" y="2648"/>
                  <a:pt x="2134" y="2645"/>
                </a:cubicBezTo>
                <a:cubicBezTo>
                  <a:pt x="2136" y="2642"/>
                  <a:pt x="2153" y="2633"/>
                  <a:pt x="2153" y="2633"/>
                </a:cubicBezTo>
                <a:cubicBezTo>
                  <a:pt x="2153" y="2633"/>
                  <a:pt x="2156" y="2612"/>
                  <a:pt x="2165" y="2596"/>
                </a:cubicBezTo>
                <a:cubicBezTo>
                  <a:pt x="2187" y="2578"/>
                  <a:pt x="2179" y="2564"/>
                  <a:pt x="2179" y="2564"/>
                </a:cubicBezTo>
                <a:cubicBezTo>
                  <a:pt x="2158" y="2553"/>
                  <a:pt x="2158" y="2553"/>
                  <a:pt x="2158" y="2553"/>
                </a:cubicBezTo>
                <a:cubicBezTo>
                  <a:pt x="2159" y="2528"/>
                  <a:pt x="2159" y="2528"/>
                  <a:pt x="2159" y="2528"/>
                </a:cubicBezTo>
                <a:cubicBezTo>
                  <a:pt x="2132" y="2528"/>
                  <a:pt x="2132" y="2528"/>
                  <a:pt x="2132" y="2528"/>
                </a:cubicBezTo>
                <a:cubicBezTo>
                  <a:pt x="2110" y="2501"/>
                  <a:pt x="2110" y="2501"/>
                  <a:pt x="2110" y="2501"/>
                </a:cubicBezTo>
                <a:cubicBezTo>
                  <a:pt x="2087" y="2501"/>
                  <a:pt x="2087" y="2501"/>
                  <a:pt x="2087" y="2501"/>
                </a:cubicBezTo>
                <a:cubicBezTo>
                  <a:pt x="2078" y="2473"/>
                  <a:pt x="2078" y="2473"/>
                  <a:pt x="2078" y="2473"/>
                </a:cubicBezTo>
                <a:cubicBezTo>
                  <a:pt x="2056" y="2473"/>
                  <a:pt x="2056" y="2473"/>
                  <a:pt x="2056" y="2473"/>
                </a:cubicBezTo>
                <a:cubicBezTo>
                  <a:pt x="2045" y="2473"/>
                  <a:pt x="2059" y="2458"/>
                  <a:pt x="2064" y="2443"/>
                </a:cubicBezTo>
                <a:cubicBezTo>
                  <a:pt x="2068" y="2428"/>
                  <a:pt x="2049" y="2415"/>
                  <a:pt x="2032" y="2414"/>
                </a:cubicBezTo>
                <a:cubicBezTo>
                  <a:pt x="2018" y="2407"/>
                  <a:pt x="2037" y="2385"/>
                  <a:pt x="2037" y="2385"/>
                </a:cubicBezTo>
                <a:cubicBezTo>
                  <a:pt x="2033" y="2362"/>
                  <a:pt x="2033" y="2362"/>
                  <a:pt x="2033" y="2362"/>
                </a:cubicBezTo>
                <a:cubicBezTo>
                  <a:pt x="2049" y="2361"/>
                  <a:pt x="2049" y="2361"/>
                  <a:pt x="2049" y="2361"/>
                </a:cubicBezTo>
                <a:cubicBezTo>
                  <a:pt x="2049" y="2387"/>
                  <a:pt x="2049" y="2387"/>
                  <a:pt x="2049" y="2387"/>
                </a:cubicBezTo>
                <a:cubicBezTo>
                  <a:pt x="2071" y="2389"/>
                  <a:pt x="2071" y="2389"/>
                  <a:pt x="2071" y="2389"/>
                </a:cubicBezTo>
                <a:cubicBezTo>
                  <a:pt x="2081" y="2412"/>
                  <a:pt x="2081" y="2412"/>
                  <a:pt x="2081" y="2412"/>
                </a:cubicBezTo>
                <a:cubicBezTo>
                  <a:pt x="2081" y="2412"/>
                  <a:pt x="2081" y="2425"/>
                  <a:pt x="2079" y="2441"/>
                </a:cubicBezTo>
                <a:cubicBezTo>
                  <a:pt x="2087" y="2457"/>
                  <a:pt x="2100" y="2447"/>
                  <a:pt x="2105" y="2441"/>
                </a:cubicBezTo>
                <a:cubicBezTo>
                  <a:pt x="2110" y="2434"/>
                  <a:pt x="2104" y="2418"/>
                  <a:pt x="2101" y="2404"/>
                </a:cubicBezTo>
                <a:cubicBezTo>
                  <a:pt x="2123" y="2385"/>
                  <a:pt x="2132" y="2356"/>
                  <a:pt x="2132" y="2356"/>
                </a:cubicBezTo>
                <a:cubicBezTo>
                  <a:pt x="2159" y="2323"/>
                  <a:pt x="2159" y="2323"/>
                  <a:pt x="2159" y="2323"/>
                </a:cubicBezTo>
                <a:cubicBezTo>
                  <a:pt x="2194" y="2317"/>
                  <a:pt x="2194" y="2317"/>
                  <a:pt x="2194" y="2317"/>
                </a:cubicBezTo>
                <a:cubicBezTo>
                  <a:pt x="2215" y="2317"/>
                  <a:pt x="2215" y="2317"/>
                  <a:pt x="2215" y="2317"/>
                </a:cubicBezTo>
                <a:cubicBezTo>
                  <a:pt x="2236" y="2292"/>
                  <a:pt x="2236" y="2292"/>
                  <a:pt x="2236" y="2292"/>
                </a:cubicBezTo>
                <a:cubicBezTo>
                  <a:pt x="2265" y="2296"/>
                  <a:pt x="2265" y="2296"/>
                  <a:pt x="2265" y="2296"/>
                </a:cubicBezTo>
                <a:cubicBezTo>
                  <a:pt x="2280" y="2307"/>
                  <a:pt x="2280" y="2307"/>
                  <a:pt x="2280" y="2307"/>
                </a:cubicBezTo>
                <a:cubicBezTo>
                  <a:pt x="2321" y="2328"/>
                  <a:pt x="2321" y="2289"/>
                  <a:pt x="2321" y="2289"/>
                </a:cubicBezTo>
                <a:cubicBezTo>
                  <a:pt x="2325" y="2266"/>
                  <a:pt x="2325" y="2266"/>
                  <a:pt x="2325" y="2266"/>
                </a:cubicBezTo>
                <a:cubicBezTo>
                  <a:pt x="2341" y="2259"/>
                  <a:pt x="2341" y="2259"/>
                  <a:pt x="2341" y="2259"/>
                </a:cubicBezTo>
                <a:cubicBezTo>
                  <a:pt x="2341" y="2259"/>
                  <a:pt x="2359" y="2267"/>
                  <a:pt x="2371" y="2265"/>
                </a:cubicBezTo>
                <a:cubicBezTo>
                  <a:pt x="2383" y="2263"/>
                  <a:pt x="2390" y="2220"/>
                  <a:pt x="2390" y="2220"/>
                </a:cubicBezTo>
                <a:cubicBezTo>
                  <a:pt x="2390" y="2220"/>
                  <a:pt x="2414" y="2220"/>
                  <a:pt x="2422" y="2213"/>
                </a:cubicBezTo>
                <a:cubicBezTo>
                  <a:pt x="2422" y="2197"/>
                  <a:pt x="2439" y="2190"/>
                  <a:pt x="2439" y="2190"/>
                </a:cubicBezTo>
                <a:cubicBezTo>
                  <a:pt x="2457" y="2207"/>
                  <a:pt x="2457" y="2207"/>
                  <a:pt x="2457" y="2207"/>
                </a:cubicBezTo>
                <a:cubicBezTo>
                  <a:pt x="2487" y="2178"/>
                  <a:pt x="2487" y="2178"/>
                  <a:pt x="2487" y="2178"/>
                </a:cubicBezTo>
                <a:cubicBezTo>
                  <a:pt x="2495" y="2153"/>
                  <a:pt x="2495" y="2153"/>
                  <a:pt x="2495" y="2153"/>
                </a:cubicBezTo>
                <a:cubicBezTo>
                  <a:pt x="2495" y="2153"/>
                  <a:pt x="2515" y="2149"/>
                  <a:pt x="2517" y="2142"/>
                </a:cubicBezTo>
                <a:cubicBezTo>
                  <a:pt x="2519" y="2135"/>
                  <a:pt x="2529" y="2142"/>
                  <a:pt x="2529" y="2142"/>
                </a:cubicBezTo>
                <a:cubicBezTo>
                  <a:pt x="2545" y="2142"/>
                  <a:pt x="2545" y="2142"/>
                  <a:pt x="2545" y="2142"/>
                </a:cubicBezTo>
                <a:cubicBezTo>
                  <a:pt x="2545" y="2142"/>
                  <a:pt x="2552" y="2133"/>
                  <a:pt x="2557" y="2130"/>
                </a:cubicBezTo>
                <a:cubicBezTo>
                  <a:pt x="2562" y="2127"/>
                  <a:pt x="2577" y="2142"/>
                  <a:pt x="2577" y="2142"/>
                </a:cubicBezTo>
                <a:cubicBezTo>
                  <a:pt x="2601" y="2122"/>
                  <a:pt x="2601" y="2122"/>
                  <a:pt x="2601" y="2122"/>
                </a:cubicBezTo>
                <a:cubicBezTo>
                  <a:pt x="2604" y="2106"/>
                  <a:pt x="2604" y="2106"/>
                  <a:pt x="2604" y="2106"/>
                </a:cubicBezTo>
                <a:cubicBezTo>
                  <a:pt x="2616" y="2106"/>
                  <a:pt x="2616" y="2106"/>
                  <a:pt x="2616" y="2106"/>
                </a:cubicBezTo>
                <a:cubicBezTo>
                  <a:pt x="2627" y="2091"/>
                  <a:pt x="2627" y="2091"/>
                  <a:pt x="2627" y="2091"/>
                </a:cubicBezTo>
                <a:cubicBezTo>
                  <a:pt x="2652" y="2091"/>
                  <a:pt x="2652" y="2091"/>
                  <a:pt x="2652" y="2091"/>
                </a:cubicBezTo>
                <a:cubicBezTo>
                  <a:pt x="2652" y="2091"/>
                  <a:pt x="2689" y="2073"/>
                  <a:pt x="2694" y="2065"/>
                </a:cubicBezTo>
                <a:cubicBezTo>
                  <a:pt x="2700" y="2058"/>
                  <a:pt x="2707" y="2047"/>
                  <a:pt x="2707" y="2047"/>
                </a:cubicBezTo>
                <a:cubicBezTo>
                  <a:pt x="2744" y="2047"/>
                  <a:pt x="2744" y="2047"/>
                  <a:pt x="2744" y="2047"/>
                </a:cubicBezTo>
                <a:cubicBezTo>
                  <a:pt x="2763" y="2030"/>
                  <a:pt x="2763" y="2030"/>
                  <a:pt x="2763" y="2030"/>
                </a:cubicBezTo>
                <a:cubicBezTo>
                  <a:pt x="2763" y="2018"/>
                  <a:pt x="2763" y="2018"/>
                  <a:pt x="2763" y="2018"/>
                </a:cubicBezTo>
                <a:cubicBezTo>
                  <a:pt x="2737" y="2012"/>
                  <a:pt x="2737" y="2012"/>
                  <a:pt x="2737" y="2012"/>
                </a:cubicBezTo>
                <a:cubicBezTo>
                  <a:pt x="2738" y="2001"/>
                  <a:pt x="2738" y="2001"/>
                  <a:pt x="2738" y="2001"/>
                </a:cubicBezTo>
                <a:cubicBezTo>
                  <a:pt x="2717" y="1996"/>
                  <a:pt x="2717" y="1996"/>
                  <a:pt x="2717" y="1996"/>
                </a:cubicBezTo>
                <a:cubicBezTo>
                  <a:pt x="2717" y="1996"/>
                  <a:pt x="2715" y="1986"/>
                  <a:pt x="2717" y="1971"/>
                </a:cubicBezTo>
                <a:cubicBezTo>
                  <a:pt x="2727" y="1953"/>
                  <a:pt x="2751" y="1975"/>
                  <a:pt x="2751" y="1975"/>
                </a:cubicBezTo>
                <a:cubicBezTo>
                  <a:pt x="2751" y="1975"/>
                  <a:pt x="2760" y="1976"/>
                  <a:pt x="2769" y="1973"/>
                </a:cubicBezTo>
                <a:cubicBezTo>
                  <a:pt x="2775" y="1962"/>
                  <a:pt x="2789" y="1974"/>
                  <a:pt x="2789" y="1974"/>
                </a:cubicBezTo>
                <a:cubicBezTo>
                  <a:pt x="2812" y="1986"/>
                  <a:pt x="2812" y="1986"/>
                  <a:pt x="2812" y="1986"/>
                </a:cubicBezTo>
                <a:cubicBezTo>
                  <a:pt x="2812" y="1986"/>
                  <a:pt x="2812" y="2006"/>
                  <a:pt x="2807" y="2015"/>
                </a:cubicBezTo>
                <a:cubicBezTo>
                  <a:pt x="2802" y="2025"/>
                  <a:pt x="2815" y="2030"/>
                  <a:pt x="2827" y="2028"/>
                </a:cubicBezTo>
                <a:cubicBezTo>
                  <a:pt x="2835" y="2020"/>
                  <a:pt x="2839" y="2029"/>
                  <a:pt x="2838" y="2032"/>
                </a:cubicBezTo>
                <a:cubicBezTo>
                  <a:pt x="2837" y="2036"/>
                  <a:pt x="2829" y="2053"/>
                  <a:pt x="2829" y="2053"/>
                </a:cubicBezTo>
                <a:cubicBezTo>
                  <a:pt x="2829" y="2053"/>
                  <a:pt x="2834" y="2058"/>
                  <a:pt x="2855" y="2072"/>
                </a:cubicBezTo>
                <a:cubicBezTo>
                  <a:pt x="2885" y="2085"/>
                  <a:pt x="2897" y="2066"/>
                  <a:pt x="2897" y="2060"/>
                </a:cubicBezTo>
                <a:cubicBezTo>
                  <a:pt x="2897" y="2054"/>
                  <a:pt x="2899" y="2049"/>
                  <a:pt x="2899" y="2036"/>
                </a:cubicBezTo>
                <a:cubicBezTo>
                  <a:pt x="2914" y="2033"/>
                  <a:pt x="2925" y="1967"/>
                  <a:pt x="2925" y="1967"/>
                </a:cubicBezTo>
                <a:cubicBezTo>
                  <a:pt x="2943" y="1923"/>
                  <a:pt x="2943" y="1923"/>
                  <a:pt x="2943" y="1923"/>
                </a:cubicBezTo>
                <a:cubicBezTo>
                  <a:pt x="2944" y="1879"/>
                  <a:pt x="2944" y="1879"/>
                  <a:pt x="2944" y="1879"/>
                </a:cubicBezTo>
                <a:lnTo>
                  <a:pt x="2955" y="1857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6E0CA18-931C-48DF-BFF6-81EF909AC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681" y="856639"/>
            <a:ext cx="6617016" cy="5147072"/>
          </a:xfrm>
          <a:prstGeom prst="rect">
            <a:avLst/>
          </a:prstGeom>
        </p:spPr>
      </p:pic>
      <p:sp>
        <p:nvSpPr>
          <p:cNvPr id="8" name="Titel 4">
            <a:extLst>
              <a:ext uri="{FF2B5EF4-FFF2-40B4-BE49-F238E27FC236}">
                <a16:creationId xmlns:a16="http://schemas.microsoft.com/office/drawing/2014/main" id="{13D25958-5242-4680-BC42-7585AFCF4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6767" y="2249600"/>
            <a:ext cx="3384550" cy="540824"/>
          </a:xfrm>
        </p:spPr>
        <p:txBody>
          <a:bodyPr>
            <a:normAutofit fontScale="90000"/>
          </a:bodyPr>
          <a:lstStyle/>
          <a:p>
            <a:pPr algn="ctr"/>
            <a:r>
              <a:rPr lang="de-DE" sz="2225" dirty="0">
                <a:solidFill>
                  <a:schemeClr val="bg1"/>
                </a:solidFill>
              </a:rPr>
              <a:t>PRESENT THROUGHOUT GERMANY</a:t>
            </a:r>
            <a:endParaRPr lang="de-DE" sz="1500" b="0" dirty="0">
              <a:solidFill>
                <a:schemeClr val="bg1"/>
              </a:solidFill>
            </a:endParaRPr>
          </a:p>
        </p:txBody>
      </p:sp>
      <p:sp>
        <p:nvSpPr>
          <p:cNvPr id="9" name="Titel 4">
            <a:extLst>
              <a:ext uri="{FF2B5EF4-FFF2-40B4-BE49-F238E27FC236}">
                <a16:creationId xmlns:a16="http://schemas.microsoft.com/office/drawing/2014/main" id="{7AE51142-866F-4D8F-AEAA-62067F7A2B8D}"/>
              </a:ext>
            </a:extLst>
          </p:cNvPr>
          <p:cNvSpPr txBox="1">
            <a:spLocks/>
          </p:cNvSpPr>
          <p:nvPr/>
        </p:nvSpPr>
        <p:spPr>
          <a:xfrm>
            <a:off x="5265849" y="3596500"/>
            <a:ext cx="2862790" cy="6540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4500"/>
              </a:lnSpc>
              <a:spcBef>
                <a:spcPct val="0"/>
              </a:spcBef>
              <a:buNone/>
              <a:defRPr sz="45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1825"/>
              </a:lnSpc>
            </a:pPr>
            <a:r>
              <a:rPr lang="de-DE" sz="1500" b="0" dirty="0" err="1">
                <a:solidFill>
                  <a:prstClr val="white"/>
                </a:solidFill>
              </a:rPr>
              <a:t>with</a:t>
            </a:r>
            <a:r>
              <a:rPr lang="de-DE" sz="1500" b="0" dirty="0">
                <a:solidFill>
                  <a:prstClr val="white"/>
                </a:solidFill>
              </a:rPr>
              <a:t> </a:t>
            </a:r>
            <a:r>
              <a:rPr lang="de-DE" sz="1500" b="0" dirty="0" err="1">
                <a:solidFill>
                  <a:prstClr val="white"/>
                </a:solidFill>
              </a:rPr>
              <a:t>more</a:t>
            </a:r>
            <a:r>
              <a:rPr lang="de-DE" sz="1500" b="0" dirty="0">
                <a:solidFill>
                  <a:prstClr val="white"/>
                </a:solidFill>
              </a:rPr>
              <a:t> </a:t>
            </a:r>
            <a:r>
              <a:rPr lang="de-DE" sz="1500" b="0" dirty="0" err="1">
                <a:solidFill>
                  <a:prstClr val="white"/>
                </a:solidFill>
              </a:rPr>
              <a:t>than</a:t>
            </a:r>
            <a:br>
              <a:rPr lang="de-DE" sz="1500" b="0" dirty="0">
                <a:solidFill>
                  <a:prstClr val="white"/>
                </a:solidFill>
              </a:rPr>
            </a:br>
            <a:r>
              <a:rPr lang="de-DE" sz="1500" b="0" dirty="0">
                <a:solidFill>
                  <a:prstClr val="white"/>
                </a:solidFill>
              </a:rPr>
              <a:t>10,000 </a:t>
            </a:r>
            <a:r>
              <a:rPr lang="de-DE" sz="1500" b="0" dirty="0" err="1">
                <a:solidFill>
                  <a:prstClr val="white"/>
                </a:solidFill>
              </a:rPr>
              <a:t>employees</a:t>
            </a:r>
            <a:r>
              <a:rPr lang="de-DE" sz="1500" b="0" dirty="0">
                <a:solidFill>
                  <a:prstClr val="white"/>
                </a:solidFill>
              </a:rPr>
              <a:t> </a:t>
            </a:r>
            <a:br>
              <a:rPr lang="de-DE" sz="1500" b="0" dirty="0">
                <a:solidFill>
                  <a:prstClr val="white"/>
                </a:solidFill>
              </a:rPr>
            </a:br>
            <a:r>
              <a:rPr lang="de-DE" sz="1500" b="0" dirty="0">
                <a:solidFill>
                  <a:prstClr val="white"/>
                </a:solidFill>
              </a:rPr>
              <a:t>at 30 </a:t>
            </a:r>
            <a:r>
              <a:rPr lang="de-DE" sz="1500" b="0" dirty="0" err="1">
                <a:solidFill>
                  <a:prstClr val="white"/>
                </a:solidFill>
              </a:rPr>
              <a:t>locations</a:t>
            </a:r>
            <a:endParaRPr lang="de-DE" sz="1500" b="0" dirty="0">
              <a:solidFill>
                <a:schemeClr val="bg1"/>
              </a:solidFill>
            </a:endParaRPr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4BE6C604-A0A9-4830-A833-351C3C5CAE4A}"/>
              </a:ext>
            </a:extLst>
          </p:cNvPr>
          <p:cNvSpPr txBox="1">
            <a:spLocks/>
          </p:cNvSpPr>
          <p:nvPr/>
        </p:nvSpPr>
        <p:spPr>
          <a:xfrm>
            <a:off x="1544267" y="752241"/>
            <a:ext cx="1763713" cy="1960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Symbol" panose="05050102010706020507" pitchFamily="18" charset="2"/>
              <a:buNone/>
            </a:pPr>
            <a:r>
              <a:rPr lang="de-DE" dirty="0">
                <a:solidFill>
                  <a:srgbClr val="000000"/>
                </a:solidFill>
              </a:rPr>
              <a:t>Stade</a:t>
            </a:r>
            <a:endParaRPr lang="de-DE" sz="2225" dirty="0"/>
          </a:p>
        </p:txBody>
      </p:sp>
      <p:sp>
        <p:nvSpPr>
          <p:cNvPr id="11" name="Inhaltsplatzhalter 5">
            <a:extLst>
              <a:ext uri="{FF2B5EF4-FFF2-40B4-BE49-F238E27FC236}">
                <a16:creationId xmlns:a16="http://schemas.microsoft.com/office/drawing/2014/main" id="{4644EA13-CCD3-44D5-89FC-4D92D3232673}"/>
              </a:ext>
            </a:extLst>
          </p:cNvPr>
          <p:cNvSpPr txBox="1">
            <a:spLocks/>
          </p:cNvSpPr>
          <p:nvPr/>
        </p:nvSpPr>
        <p:spPr>
          <a:xfrm>
            <a:off x="1544267" y="1673286"/>
            <a:ext cx="1763713" cy="1960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Symbol" panose="05050102010706020507" pitchFamily="18" charset="2"/>
              <a:buNone/>
            </a:pPr>
            <a:r>
              <a:rPr lang="de-DE" dirty="0">
                <a:solidFill>
                  <a:srgbClr val="000000"/>
                </a:solidFill>
              </a:rPr>
              <a:t>Oldenburg</a:t>
            </a:r>
            <a:endParaRPr lang="de-DE" sz="2225" dirty="0"/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07B5CD20-472B-47C0-8D48-FCE7BDA1CB73}"/>
              </a:ext>
            </a:extLst>
          </p:cNvPr>
          <p:cNvSpPr txBox="1">
            <a:spLocks/>
          </p:cNvSpPr>
          <p:nvPr/>
        </p:nvSpPr>
        <p:spPr>
          <a:xfrm>
            <a:off x="1544267" y="1366271"/>
            <a:ext cx="1763713" cy="1960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Symbol" panose="05050102010706020507" pitchFamily="18" charset="2"/>
              <a:buNone/>
            </a:pPr>
            <a:r>
              <a:rPr lang="de-DE" dirty="0">
                <a:solidFill>
                  <a:srgbClr val="000000"/>
                </a:solidFill>
              </a:rPr>
              <a:t>Hamburg</a:t>
            </a:r>
            <a:endParaRPr lang="de-DE" sz="2225" dirty="0"/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092EDEAA-FD16-42E7-92E2-675A309E1556}"/>
              </a:ext>
            </a:extLst>
          </p:cNvPr>
          <p:cNvSpPr txBox="1">
            <a:spLocks/>
          </p:cNvSpPr>
          <p:nvPr/>
        </p:nvSpPr>
        <p:spPr>
          <a:xfrm>
            <a:off x="1544267" y="2287316"/>
            <a:ext cx="1763713" cy="1960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Symbol" panose="05050102010706020507" pitchFamily="18" charset="2"/>
              <a:buNone/>
            </a:pPr>
            <a:r>
              <a:rPr lang="de-DE" dirty="0">
                <a:solidFill>
                  <a:srgbClr val="000000"/>
                </a:solidFill>
              </a:rPr>
              <a:t>Trauen</a:t>
            </a:r>
            <a:endParaRPr lang="de-DE" sz="2225" dirty="0"/>
          </a:p>
        </p:txBody>
      </p:sp>
      <p:sp>
        <p:nvSpPr>
          <p:cNvPr id="14" name="Inhaltsplatzhalter 5">
            <a:extLst>
              <a:ext uri="{FF2B5EF4-FFF2-40B4-BE49-F238E27FC236}">
                <a16:creationId xmlns:a16="http://schemas.microsoft.com/office/drawing/2014/main" id="{4837D5D0-E210-489B-8CFA-9F6BBE926544}"/>
              </a:ext>
            </a:extLst>
          </p:cNvPr>
          <p:cNvSpPr txBox="1">
            <a:spLocks/>
          </p:cNvSpPr>
          <p:nvPr/>
        </p:nvSpPr>
        <p:spPr>
          <a:xfrm>
            <a:off x="1544267" y="1980301"/>
            <a:ext cx="1763713" cy="1960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Symbol" panose="05050102010706020507" pitchFamily="18" charset="2"/>
              <a:buNone/>
            </a:pPr>
            <a:r>
              <a:rPr lang="de-DE" dirty="0">
                <a:solidFill>
                  <a:srgbClr val="000000"/>
                </a:solidFill>
              </a:rPr>
              <a:t>Bremen</a:t>
            </a:r>
            <a:endParaRPr lang="de-DE" sz="2225" dirty="0"/>
          </a:p>
        </p:txBody>
      </p:sp>
      <p:sp>
        <p:nvSpPr>
          <p:cNvPr id="15" name="Inhaltsplatzhalter 5">
            <a:extLst>
              <a:ext uri="{FF2B5EF4-FFF2-40B4-BE49-F238E27FC236}">
                <a16:creationId xmlns:a16="http://schemas.microsoft.com/office/drawing/2014/main" id="{0A433D65-8AAD-4076-9454-6E9D9AC07DA2}"/>
              </a:ext>
            </a:extLst>
          </p:cNvPr>
          <p:cNvSpPr txBox="1">
            <a:spLocks/>
          </p:cNvSpPr>
          <p:nvPr/>
        </p:nvSpPr>
        <p:spPr>
          <a:xfrm>
            <a:off x="1544267" y="2594329"/>
            <a:ext cx="1763713" cy="1960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Symbol" panose="05050102010706020507" pitchFamily="18" charset="2"/>
              <a:buNone/>
            </a:pPr>
            <a:r>
              <a:rPr lang="de-DE" dirty="0">
                <a:solidFill>
                  <a:srgbClr val="000000"/>
                </a:solidFill>
              </a:rPr>
              <a:t>Hannover</a:t>
            </a:r>
            <a:endParaRPr lang="de-DE" sz="2225" dirty="0"/>
          </a:p>
        </p:txBody>
      </p:sp>
      <p:sp>
        <p:nvSpPr>
          <p:cNvPr id="16" name="Inhaltsplatzhalter 5">
            <a:extLst>
              <a:ext uri="{FF2B5EF4-FFF2-40B4-BE49-F238E27FC236}">
                <a16:creationId xmlns:a16="http://schemas.microsoft.com/office/drawing/2014/main" id="{1C27F9CE-80EF-4CE3-9285-966292D56B0B}"/>
              </a:ext>
            </a:extLst>
          </p:cNvPr>
          <p:cNvSpPr txBox="1">
            <a:spLocks/>
          </p:cNvSpPr>
          <p:nvPr/>
        </p:nvSpPr>
        <p:spPr>
          <a:xfrm>
            <a:off x="1544267" y="3825521"/>
            <a:ext cx="1763713" cy="1960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Symbol" panose="05050102010706020507" pitchFamily="18" charset="2"/>
              <a:buNone/>
            </a:pPr>
            <a:r>
              <a:rPr lang="de-DE" dirty="0">
                <a:solidFill>
                  <a:srgbClr val="000000"/>
                </a:solidFill>
              </a:rPr>
              <a:t>Köln</a:t>
            </a:r>
            <a:endParaRPr lang="de-DE" sz="2225" dirty="0"/>
          </a:p>
        </p:txBody>
      </p:sp>
      <p:sp>
        <p:nvSpPr>
          <p:cNvPr id="17" name="Inhaltsplatzhalter 5">
            <a:extLst>
              <a:ext uri="{FF2B5EF4-FFF2-40B4-BE49-F238E27FC236}">
                <a16:creationId xmlns:a16="http://schemas.microsoft.com/office/drawing/2014/main" id="{065F3781-A545-4118-8890-C72E37194619}"/>
              </a:ext>
            </a:extLst>
          </p:cNvPr>
          <p:cNvSpPr txBox="1">
            <a:spLocks/>
          </p:cNvSpPr>
          <p:nvPr/>
        </p:nvSpPr>
        <p:spPr>
          <a:xfrm>
            <a:off x="1544267" y="3518506"/>
            <a:ext cx="1763713" cy="1960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Symbol" panose="05050102010706020507" pitchFamily="18" charset="2"/>
              <a:buNone/>
            </a:pPr>
            <a:r>
              <a:rPr lang="de-DE" dirty="0">
                <a:solidFill>
                  <a:srgbClr val="000000"/>
                </a:solidFill>
              </a:rPr>
              <a:t>Jülich</a:t>
            </a:r>
            <a:endParaRPr lang="de-DE" sz="2225" dirty="0"/>
          </a:p>
        </p:txBody>
      </p:sp>
      <p:sp>
        <p:nvSpPr>
          <p:cNvPr id="18" name="Inhaltsplatzhalter 5">
            <a:extLst>
              <a:ext uri="{FF2B5EF4-FFF2-40B4-BE49-F238E27FC236}">
                <a16:creationId xmlns:a16="http://schemas.microsoft.com/office/drawing/2014/main" id="{423213BE-399A-4442-828F-AA62A9DE278C}"/>
              </a:ext>
            </a:extLst>
          </p:cNvPr>
          <p:cNvSpPr txBox="1">
            <a:spLocks/>
          </p:cNvSpPr>
          <p:nvPr/>
        </p:nvSpPr>
        <p:spPr>
          <a:xfrm>
            <a:off x="1544267" y="4439551"/>
            <a:ext cx="1763713" cy="1960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dirty="0">
                <a:solidFill>
                  <a:srgbClr val="000000"/>
                </a:solidFill>
              </a:rPr>
              <a:t>Rhein-Sieg-Kreis</a:t>
            </a:r>
          </a:p>
        </p:txBody>
      </p:sp>
      <p:sp>
        <p:nvSpPr>
          <p:cNvPr id="19" name="Inhaltsplatzhalter 5">
            <a:extLst>
              <a:ext uri="{FF2B5EF4-FFF2-40B4-BE49-F238E27FC236}">
                <a16:creationId xmlns:a16="http://schemas.microsoft.com/office/drawing/2014/main" id="{B0151EA3-808E-4B5E-AB6A-23245BE7EEBB}"/>
              </a:ext>
            </a:extLst>
          </p:cNvPr>
          <p:cNvSpPr txBox="1">
            <a:spLocks/>
          </p:cNvSpPr>
          <p:nvPr/>
        </p:nvSpPr>
        <p:spPr>
          <a:xfrm>
            <a:off x="1544267" y="4132536"/>
            <a:ext cx="1763713" cy="1960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Symbol" panose="05050102010706020507" pitchFamily="18" charset="2"/>
              <a:buNone/>
            </a:pPr>
            <a:r>
              <a:rPr lang="de-DE" dirty="0">
                <a:solidFill>
                  <a:srgbClr val="000000"/>
                </a:solidFill>
              </a:rPr>
              <a:t>Bonn</a:t>
            </a:r>
            <a:endParaRPr lang="de-DE" sz="2225" dirty="0"/>
          </a:p>
        </p:txBody>
      </p:sp>
      <p:sp>
        <p:nvSpPr>
          <p:cNvPr id="20" name="Inhaltsplatzhalter 5">
            <a:extLst>
              <a:ext uri="{FF2B5EF4-FFF2-40B4-BE49-F238E27FC236}">
                <a16:creationId xmlns:a16="http://schemas.microsoft.com/office/drawing/2014/main" id="{F8D035D9-2369-480F-A5F6-B2C5B3C007BD}"/>
              </a:ext>
            </a:extLst>
          </p:cNvPr>
          <p:cNvSpPr txBox="1">
            <a:spLocks/>
          </p:cNvSpPr>
          <p:nvPr/>
        </p:nvSpPr>
        <p:spPr>
          <a:xfrm>
            <a:off x="1544267" y="5664847"/>
            <a:ext cx="1763713" cy="1960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b="1" dirty="0">
                <a:solidFill>
                  <a:schemeClr val="tx2"/>
                </a:solidFill>
              </a:rPr>
              <a:t>Stuttgart</a:t>
            </a:r>
          </a:p>
        </p:txBody>
      </p:sp>
      <p:sp>
        <p:nvSpPr>
          <p:cNvPr id="21" name="Inhaltsplatzhalter 5">
            <a:extLst>
              <a:ext uri="{FF2B5EF4-FFF2-40B4-BE49-F238E27FC236}">
                <a16:creationId xmlns:a16="http://schemas.microsoft.com/office/drawing/2014/main" id="{B3DAAAFC-CE44-402A-B792-D927960F077A}"/>
              </a:ext>
            </a:extLst>
          </p:cNvPr>
          <p:cNvSpPr txBox="1">
            <a:spLocks/>
          </p:cNvSpPr>
          <p:nvPr/>
        </p:nvSpPr>
        <p:spPr>
          <a:xfrm>
            <a:off x="1544267" y="5357832"/>
            <a:ext cx="1763713" cy="1960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Symbol" panose="05050102010706020507" pitchFamily="18" charset="2"/>
              <a:buNone/>
            </a:pPr>
            <a:r>
              <a:rPr lang="de-DE" dirty="0">
                <a:solidFill>
                  <a:srgbClr val="000000"/>
                </a:solidFill>
              </a:rPr>
              <a:t>Lampoldshausen</a:t>
            </a:r>
            <a:endParaRPr lang="de-DE" sz="2225" dirty="0"/>
          </a:p>
        </p:txBody>
      </p:sp>
      <p:sp>
        <p:nvSpPr>
          <p:cNvPr id="22" name="Inhaltsplatzhalter 5">
            <a:extLst>
              <a:ext uri="{FF2B5EF4-FFF2-40B4-BE49-F238E27FC236}">
                <a16:creationId xmlns:a16="http://schemas.microsoft.com/office/drawing/2014/main" id="{9719FE99-8AEE-4CE1-AB32-2E6289E9125E}"/>
              </a:ext>
            </a:extLst>
          </p:cNvPr>
          <p:cNvSpPr txBox="1">
            <a:spLocks/>
          </p:cNvSpPr>
          <p:nvPr/>
        </p:nvSpPr>
        <p:spPr>
          <a:xfrm>
            <a:off x="10150104" y="3359946"/>
            <a:ext cx="1763713" cy="1960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anose="05050102010706020507" pitchFamily="18" charset="2"/>
              <a:buNone/>
            </a:pPr>
            <a:r>
              <a:rPr lang="de-DE" dirty="0">
                <a:solidFill>
                  <a:srgbClr val="000000"/>
                </a:solidFill>
              </a:rPr>
              <a:t>Zittau</a:t>
            </a:r>
            <a:endParaRPr lang="de-DE" sz="2225" dirty="0"/>
          </a:p>
        </p:txBody>
      </p:sp>
      <p:sp>
        <p:nvSpPr>
          <p:cNvPr id="23" name="Inhaltsplatzhalter 5">
            <a:extLst>
              <a:ext uri="{FF2B5EF4-FFF2-40B4-BE49-F238E27FC236}">
                <a16:creationId xmlns:a16="http://schemas.microsoft.com/office/drawing/2014/main" id="{9292A9EA-2E2C-4471-9C74-93E5F6043EA3}"/>
              </a:ext>
            </a:extLst>
          </p:cNvPr>
          <p:cNvSpPr txBox="1">
            <a:spLocks/>
          </p:cNvSpPr>
          <p:nvPr/>
        </p:nvSpPr>
        <p:spPr>
          <a:xfrm>
            <a:off x="10150104" y="3052931"/>
            <a:ext cx="1763713" cy="1960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anose="05050102010706020507" pitchFamily="18" charset="2"/>
              <a:buNone/>
            </a:pPr>
            <a:r>
              <a:rPr lang="de-DE" dirty="0">
                <a:solidFill>
                  <a:srgbClr val="000000"/>
                </a:solidFill>
              </a:rPr>
              <a:t>Cottbus</a:t>
            </a:r>
            <a:endParaRPr lang="de-DE" sz="2225" dirty="0"/>
          </a:p>
        </p:txBody>
      </p:sp>
      <p:sp>
        <p:nvSpPr>
          <p:cNvPr id="24" name="Inhaltsplatzhalter 5">
            <a:extLst>
              <a:ext uri="{FF2B5EF4-FFF2-40B4-BE49-F238E27FC236}">
                <a16:creationId xmlns:a16="http://schemas.microsoft.com/office/drawing/2014/main" id="{BFFC1973-4CFC-4F0C-A5BB-52A44A732989}"/>
              </a:ext>
            </a:extLst>
          </p:cNvPr>
          <p:cNvSpPr txBox="1">
            <a:spLocks/>
          </p:cNvSpPr>
          <p:nvPr/>
        </p:nvSpPr>
        <p:spPr>
          <a:xfrm>
            <a:off x="10150104" y="3973976"/>
            <a:ext cx="1763713" cy="1960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>
                <a:solidFill>
                  <a:srgbClr val="000000"/>
                </a:solidFill>
              </a:rPr>
              <a:t>Jena</a:t>
            </a:r>
          </a:p>
        </p:txBody>
      </p:sp>
      <p:sp>
        <p:nvSpPr>
          <p:cNvPr id="25" name="Inhaltsplatzhalter 5">
            <a:extLst>
              <a:ext uri="{FF2B5EF4-FFF2-40B4-BE49-F238E27FC236}">
                <a16:creationId xmlns:a16="http://schemas.microsoft.com/office/drawing/2014/main" id="{AC98DE5B-6922-452E-82CD-D428B05B0796}"/>
              </a:ext>
            </a:extLst>
          </p:cNvPr>
          <p:cNvSpPr txBox="1">
            <a:spLocks/>
          </p:cNvSpPr>
          <p:nvPr/>
        </p:nvSpPr>
        <p:spPr>
          <a:xfrm>
            <a:off x="10150104" y="3666961"/>
            <a:ext cx="1763713" cy="1960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anose="05050102010706020507" pitchFamily="18" charset="2"/>
              <a:buNone/>
            </a:pPr>
            <a:r>
              <a:rPr lang="de-DE" dirty="0">
                <a:solidFill>
                  <a:srgbClr val="000000"/>
                </a:solidFill>
              </a:rPr>
              <a:t>Dresden</a:t>
            </a:r>
            <a:endParaRPr lang="de-DE" sz="2225" dirty="0"/>
          </a:p>
        </p:txBody>
      </p:sp>
      <p:sp>
        <p:nvSpPr>
          <p:cNvPr id="26" name="Inhaltsplatzhalter 5">
            <a:extLst>
              <a:ext uri="{FF2B5EF4-FFF2-40B4-BE49-F238E27FC236}">
                <a16:creationId xmlns:a16="http://schemas.microsoft.com/office/drawing/2014/main" id="{B9A4FE93-6110-43B2-BC62-1358C0C8B1ED}"/>
              </a:ext>
            </a:extLst>
          </p:cNvPr>
          <p:cNvSpPr txBox="1">
            <a:spLocks/>
          </p:cNvSpPr>
          <p:nvPr/>
        </p:nvSpPr>
        <p:spPr>
          <a:xfrm>
            <a:off x="10150104" y="5052856"/>
            <a:ext cx="1763713" cy="1960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anose="05050102010706020507" pitchFamily="18" charset="2"/>
              <a:buNone/>
            </a:pPr>
            <a:r>
              <a:rPr lang="de-DE" dirty="0">
                <a:solidFill>
                  <a:srgbClr val="000000"/>
                </a:solidFill>
              </a:rPr>
              <a:t>Augsburg</a:t>
            </a:r>
            <a:endParaRPr lang="de-DE" sz="2225" dirty="0"/>
          </a:p>
        </p:txBody>
      </p:sp>
      <p:sp>
        <p:nvSpPr>
          <p:cNvPr id="27" name="Inhaltsplatzhalter 5">
            <a:extLst>
              <a:ext uri="{FF2B5EF4-FFF2-40B4-BE49-F238E27FC236}">
                <a16:creationId xmlns:a16="http://schemas.microsoft.com/office/drawing/2014/main" id="{9373D53B-1C82-460C-97FE-2A7EFBB999BC}"/>
              </a:ext>
            </a:extLst>
          </p:cNvPr>
          <p:cNvSpPr txBox="1">
            <a:spLocks/>
          </p:cNvSpPr>
          <p:nvPr/>
        </p:nvSpPr>
        <p:spPr>
          <a:xfrm>
            <a:off x="10150104" y="4745841"/>
            <a:ext cx="1763713" cy="1960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anose="05050102010706020507" pitchFamily="18" charset="2"/>
              <a:buNone/>
            </a:pPr>
            <a:r>
              <a:rPr lang="de-DE" dirty="0">
                <a:solidFill>
                  <a:srgbClr val="000000"/>
                </a:solidFill>
              </a:rPr>
              <a:t>Ulm</a:t>
            </a:r>
            <a:endParaRPr lang="de-DE" sz="2225" dirty="0"/>
          </a:p>
        </p:txBody>
      </p:sp>
      <p:sp>
        <p:nvSpPr>
          <p:cNvPr id="28" name="Inhaltsplatzhalter 5">
            <a:extLst>
              <a:ext uri="{FF2B5EF4-FFF2-40B4-BE49-F238E27FC236}">
                <a16:creationId xmlns:a16="http://schemas.microsoft.com/office/drawing/2014/main" id="{C47E1F75-F6F4-40E3-BC8F-6833DC0D28BF}"/>
              </a:ext>
            </a:extLst>
          </p:cNvPr>
          <p:cNvSpPr txBox="1">
            <a:spLocks/>
          </p:cNvSpPr>
          <p:nvPr/>
        </p:nvSpPr>
        <p:spPr>
          <a:xfrm>
            <a:off x="10150104" y="5666886"/>
            <a:ext cx="1763713" cy="1960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>
                <a:solidFill>
                  <a:srgbClr val="000000"/>
                </a:solidFill>
              </a:rPr>
              <a:t>Weilheim</a:t>
            </a:r>
          </a:p>
        </p:txBody>
      </p:sp>
      <p:sp>
        <p:nvSpPr>
          <p:cNvPr id="29" name="Inhaltsplatzhalter 5">
            <a:extLst>
              <a:ext uri="{FF2B5EF4-FFF2-40B4-BE49-F238E27FC236}">
                <a16:creationId xmlns:a16="http://schemas.microsoft.com/office/drawing/2014/main" id="{5F712A1B-6B42-4494-A36B-436B876D8BF2}"/>
              </a:ext>
            </a:extLst>
          </p:cNvPr>
          <p:cNvSpPr txBox="1">
            <a:spLocks/>
          </p:cNvSpPr>
          <p:nvPr/>
        </p:nvSpPr>
        <p:spPr>
          <a:xfrm>
            <a:off x="10150104" y="5359871"/>
            <a:ext cx="1763713" cy="1960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anose="05050102010706020507" pitchFamily="18" charset="2"/>
              <a:buNone/>
            </a:pPr>
            <a:r>
              <a:rPr lang="de-DE" dirty="0">
                <a:solidFill>
                  <a:srgbClr val="000000"/>
                </a:solidFill>
              </a:rPr>
              <a:t>Oberpfaffenhofen</a:t>
            </a:r>
            <a:endParaRPr lang="de-DE" sz="2225" dirty="0"/>
          </a:p>
        </p:txBody>
      </p:sp>
      <p:sp>
        <p:nvSpPr>
          <p:cNvPr id="30" name="Inhaltsplatzhalter 5">
            <a:extLst>
              <a:ext uri="{FF2B5EF4-FFF2-40B4-BE49-F238E27FC236}">
                <a16:creationId xmlns:a16="http://schemas.microsoft.com/office/drawing/2014/main" id="{64CF178C-614F-4E65-99C0-2FA14884689F}"/>
              </a:ext>
            </a:extLst>
          </p:cNvPr>
          <p:cNvSpPr txBox="1">
            <a:spLocks/>
          </p:cNvSpPr>
          <p:nvPr/>
        </p:nvSpPr>
        <p:spPr>
          <a:xfrm>
            <a:off x="10150104" y="1368176"/>
            <a:ext cx="1763713" cy="1960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anose="05050102010706020507" pitchFamily="18" charset="2"/>
              <a:buNone/>
            </a:pPr>
            <a:r>
              <a:rPr lang="de-DE" dirty="0">
                <a:solidFill>
                  <a:srgbClr val="000000"/>
                </a:solidFill>
              </a:rPr>
              <a:t>Braunschweig</a:t>
            </a:r>
            <a:endParaRPr lang="de-DE" sz="2225" dirty="0"/>
          </a:p>
        </p:txBody>
      </p:sp>
      <p:sp>
        <p:nvSpPr>
          <p:cNvPr id="31" name="Inhaltsplatzhalter 5">
            <a:extLst>
              <a:ext uri="{FF2B5EF4-FFF2-40B4-BE49-F238E27FC236}">
                <a16:creationId xmlns:a16="http://schemas.microsoft.com/office/drawing/2014/main" id="{3D8A12ED-F562-4E50-AAC4-33C013AB4E98}"/>
              </a:ext>
            </a:extLst>
          </p:cNvPr>
          <p:cNvSpPr txBox="1">
            <a:spLocks/>
          </p:cNvSpPr>
          <p:nvPr/>
        </p:nvSpPr>
        <p:spPr>
          <a:xfrm>
            <a:off x="10150104" y="1061161"/>
            <a:ext cx="1763713" cy="1960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anose="05050102010706020507" pitchFamily="18" charset="2"/>
              <a:buNone/>
            </a:pPr>
            <a:r>
              <a:rPr lang="de-DE" dirty="0">
                <a:solidFill>
                  <a:srgbClr val="000000"/>
                </a:solidFill>
              </a:rPr>
              <a:t>Neustrelitz</a:t>
            </a:r>
            <a:endParaRPr lang="de-DE" sz="2225" dirty="0"/>
          </a:p>
        </p:txBody>
      </p:sp>
      <p:sp>
        <p:nvSpPr>
          <p:cNvPr id="32" name="Inhaltsplatzhalter 5">
            <a:extLst>
              <a:ext uri="{FF2B5EF4-FFF2-40B4-BE49-F238E27FC236}">
                <a16:creationId xmlns:a16="http://schemas.microsoft.com/office/drawing/2014/main" id="{E1678BA9-F8C6-4653-A717-5EFA77718DA3}"/>
              </a:ext>
            </a:extLst>
          </p:cNvPr>
          <p:cNvSpPr txBox="1">
            <a:spLocks/>
          </p:cNvSpPr>
          <p:nvPr/>
        </p:nvSpPr>
        <p:spPr>
          <a:xfrm>
            <a:off x="10150104" y="1982206"/>
            <a:ext cx="1763713" cy="1960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 err="1">
                <a:solidFill>
                  <a:srgbClr val="000000"/>
                </a:solidFill>
              </a:rPr>
              <a:t>Cochstedt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33" name="Inhaltsplatzhalter 5">
            <a:extLst>
              <a:ext uri="{FF2B5EF4-FFF2-40B4-BE49-F238E27FC236}">
                <a16:creationId xmlns:a16="http://schemas.microsoft.com/office/drawing/2014/main" id="{31EE3028-E606-4855-833E-D669DA3C6C78}"/>
              </a:ext>
            </a:extLst>
          </p:cNvPr>
          <p:cNvSpPr txBox="1">
            <a:spLocks/>
          </p:cNvSpPr>
          <p:nvPr/>
        </p:nvSpPr>
        <p:spPr>
          <a:xfrm>
            <a:off x="10150104" y="1675191"/>
            <a:ext cx="1763713" cy="1960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mbol" panose="05050102010706020507" pitchFamily="18" charset="2"/>
              <a:buNone/>
            </a:pPr>
            <a:r>
              <a:rPr lang="de-DE" b="1" dirty="0">
                <a:solidFill>
                  <a:schemeClr val="tx2"/>
                </a:solidFill>
              </a:rPr>
              <a:t>Berlin</a:t>
            </a:r>
            <a:endParaRPr lang="de-DE" sz="2225" b="1" dirty="0">
              <a:solidFill>
                <a:schemeClr val="tx2"/>
              </a:solidFill>
            </a:endParaRPr>
          </a:p>
        </p:txBody>
      </p:sp>
      <p:sp>
        <p:nvSpPr>
          <p:cNvPr id="34" name="Inhaltsplatzhalter 5">
            <a:extLst>
              <a:ext uri="{FF2B5EF4-FFF2-40B4-BE49-F238E27FC236}">
                <a16:creationId xmlns:a16="http://schemas.microsoft.com/office/drawing/2014/main" id="{6F152BC3-6E04-4E5D-A42F-E332551C6458}"/>
              </a:ext>
            </a:extLst>
          </p:cNvPr>
          <p:cNvSpPr txBox="1">
            <a:spLocks/>
          </p:cNvSpPr>
          <p:nvPr/>
        </p:nvSpPr>
        <p:spPr>
          <a:xfrm>
            <a:off x="10150104" y="2287316"/>
            <a:ext cx="1763713" cy="1960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>
                <a:solidFill>
                  <a:srgbClr val="000000"/>
                </a:solidFill>
              </a:rPr>
              <a:t>Göttingen</a:t>
            </a:r>
          </a:p>
        </p:txBody>
      </p:sp>
      <p:sp>
        <p:nvSpPr>
          <p:cNvPr id="35" name="Inhaltsplatzhalter 5">
            <a:extLst>
              <a:ext uri="{FF2B5EF4-FFF2-40B4-BE49-F238E27FC236}">
                <a16:creationId xmlns:a16="http://schemas.microsoft.com/office/drawing/2014/main" id="{842CECCC-148C-4311-B8CD-0B0ADE8C3B14}"/>
              </a:ext>
            </a:extLst>
          </p:cNvPr>
          <p:cNvSpPr txBox="1">
            <a:spLocks/>
          </p:cNvSpPr>
          <p:nvPr/>
        </p:nvSpPr>
        <p:spPr>
          <a:xfrm>
            <a:off x="1544267" y="1074530"/>
            <a:ext cx="1763713" cy="19609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20000"/>
              <a:buFont typeface="Symbol" panose="05050102010706020507" pitchFamily="18" charset="2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Symbol" panose="05050102010706020507" pitchFamily="18" charset="2"/>
              <a:buNone/>
            </a:pPr>
            <a:r>
              <a:rPr lang="de-DE" dirty="0">
                <a:solidFill>
                  <a:srgbClr val="000000"/>
                </a:solidFill>
              </a:rPr>
              <a:t>Bremerhaven</a:t>
            </a:r>
            <a:endParaRPr lang="de-DE" sz="2225" dirty="0"/>
          </a:p>
        </p:txBody>
      </p:sp>
      <p:pic>
        <p:nvPicPr>
          <p:cNvPr id="36" name="Grafik 35">
            <a:extLst>
              <a:ext uri="{FF2B5EF4-FFF2-40B4-BE49-F238E27FC236}">
                <a16:creationId xmlns:a16="http://schemas.microsoft.com/office/drawing/2014/main" id="{B18D6A1E-8B36-4038-8B21-BD1CF66DB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422" y="262924"/>
            <a:ext cx="644079" cy="642788"/>
          </a:xfrm>
          <a:prstGeom prst="rect">
            <a:avLst/>
          </a:prstGeom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4CF675AB-9914-4187-BE07-EA7602B9F63F}"/>
              </a:ext>
            </a:extLst>
          </p:cNvPr>
          <p:cNvSpPr txBox="1"/>
          <p:nvPr/>
        </p:nvSpPr>
        <p:spPr>
          <a:xfrm>
            <a:off x="1338501" y="305548"/>
            <a:ext cx="93006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err="1"/>
              <a:t>Brussels</a:t>
            </a:r>
            <a:endParaRPr lang="de-DE" sz="1100" dirty="0"/>
          </a:p>
          <a:p>
            <a:r>
              <a:rPr lang="de-DE" sz="1100" dirty="0"/>
              <a:t>Washington</a:t>
            </a:r>
          </a:p>
          <a:p>
            <a:r>
              <a:rPr lang="de-DE" sz="1100" dirty="0"/>
              <a:t>Tokyo</a:t>
            </a:r>
          </a:p>
        </p:txBody>
      </p:sp>
    </p:spTree>
    <p:extLst>
      <p:ext uri="{BB962C8B-B14F-4D97-AF65-F5344CB8AC3E}">
        <p14:creationId xmlns:p14="http://schemas.microsoft.com/office/powerpoint/2010/main" val="18064228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E2A95D-19C0-49E3-BCCE-81E22E8F4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10056093" cy="985286"/>
          </a:xfrm>
        </p:spPr>
        <p:txBody>
          <a:bodyPr/>
          <a:lstStyle/>
          <a:p>
            <a:r>
              <a:rPr lang="de-DE" dirty="0"/>
              <a:t>DLR U-Shift </a:t>
            </a:r>
            <a:r>
              <a:rPr lang="de-DE" dirty="0" err="1"/>
              <a:t>exhibition</a:t>
            </a:r>
            <a:r>
              <a:rPr lang="de-DE" dirty="0"/>
              <a:t> </a:t>
            </a:r>
            <a:r>
              <a:rPr lang="de-DE" dirty="0" err="1"/>
              <a:t>contribution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FCD7F07-A388-4C32-B6AE-1CDF948FAD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DABB7-F9A6-4A4D-9415-296AC5E687F8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A68D33-25EF-4753-A0F4-6DC2838FE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DLR | Özcan Deniz | 28.06.2023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EA7AB27-1B3D-4291-B3F8-52B4C3C75390}"/>
              </a:ext>
            </a:extLst>
          </p:cNvPr>
          <p:cNvSpPr txBox="1"/>
          <p:nvPr/>
        </p:nvSpPr>
        <p:spPr>
          <a:xfrm>
            <a:off x="6680628" y="1263303"/>
            <a:ext cx="224420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DLR U-Shift Pavillon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55DF508-4E9E-4480-9408-21EABA5816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379" t="3074" r="55788" b="86913"/>
          <a:stretch/>
        </p:blipFill>
        <p:spPr>
          <a:xfrm>
            <a:off x="569846" y="1348552"/>
            <a:ext cx="3070847" cy="446911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A6E1485F-6409-46FC-8533-55F699A848B4}"/>
              </a:ext>
            </a:extLst>
          </p:cNvPr>
          <p:cNvGrpSpPr/>
          <p:nvPr/>
        </p:nvGrpSpPr>
        <p:grpSpPr>
          <a:xfrm>
            <a:off x="727076" y="2002531"/>
            <a:ext cx="5306905" cy="4336580"/>
            <a:chOff x="6732690" y="1755289"/>
            <a:chExt cx="5306905" cy="4336580"/>
          </a:xfrm>
        </p:grpSpPr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31C44029-0B6A-4A6D-BBFF-BC00B16FE20E}"/>
                </a:ext>
              </a:extLst>
            </p:cNvPr>
            <p:cNvGrpSpPr/>
            <p:nvPr/>
          </p:nvGrpSpPr>
          <p:grpSpPr>
            <a:xfrm>
              <a:off x="6732690" y="1765764"/>
              <a:ext cx="5306905" cy="4326105"/>
              <a:chOff x="6732690" y="1765764"/>
              <a:chExt cx="5306905" cy="4326105"/>
            </a:xfrm>
          </p:grpSpPr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1CAEFEBB-E7B6-420C-AC7B-5D73A7F221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379" t="3074" r="28258"/>
              <a:stretch/>
            </p:blipFill>
            <p:spPr>
              <a:xfrm>
                <a:off x="6734278" y="1765764"/>
                <a:ext cx="5305317" cy="4326105"/>
              </a:xfrm>
              <a:prstGeom prst="rect">
                <a:avLst/>
              </a:prstGeom>
            </p:spPr>
          </p:pic>
          <p:sp>
            <p:nvSpPr>
              <p:cNvPr id="17" name="Rechtwinkliges Dreieck 16">
                <a:extLst>
                  <a:ext uri="{FF2B5EF4-FFF2-40B4-BE49-F238E27FC236}">
                    <a16:creationId xmlns:a16="http://schemas.microsoft.com/office/drawing/2014/main" id="{930739B7-D7CD-4745-A311-2A65B3986515}"/>
                  </a:ext>
                </a:extLst>
              </p:cNvPr>
              <p:cNvSpPr/>
              <p:nvPr/>
            </p:nvSpPr>
            <p:spPr>
              <a:xfrm flipH="1">
                <a:off x="11190456" y="3875314"/>
                <a:ext cx="849139" cy="920050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" name="Rechtwinkliges Dreieck 17">
                <a:extLst>
                  <a:ext uri="{FF2B5EF4-FFF2-40B4-BE49-F238E27FC236}">
                    <a16:creationId xmlns:a16="http://schemas.microsoft.com/office/drawing/2014/main" id="{7F228AA9-C97B-42F1-9380-85E4C788B7F2}"/>
                  </a:ext>
                </a:extLst>
              </p:cNvPr>
              <p:cNvSpPr/>
              <p:nvPr/>
            </p:nvSpPr>
            <p:spPr>
              <a:xfrm rot="20237835" flipH="1">
                <a:off x="11284558" y="3784256"/>
                <a:ext cx="453122" cy="578600"/>
              </a:xfrm>
              <a:prstGeom prst="rtTriangl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" name="Rechteck 18">
                <a:extLst>
                  <a:ext uri="{FF2B5EF4-FFF2-40B4-BE49-F238E27FC236}">
                    <a16:creationId xmlns:a16="http://schemas.microsoft.com/office/drawing/2014/main" id="{002ADA1E-0E4C-4C29-A00B-49DF8482EB21}"/>
                  </a:ext>
                </a:extLst>
              </p:cNvPr>
              <p:cNvSpPr/>
              <p:nvPr/>
            </p:nvSpPr>
            <p:spPr>
              <a:xfrm>
                <a:off x="6732690" y="5537853"/>
                <a:ext cx="84035" cy="1025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0D4D3D1C-4D2E-44AD-9B82-3908B0185868}"/>
                </a:ext>
              </a:extLst>
            </p:cNvPr>
            <p:cNvSpPr/>
            <p:nvPr/>
          </p:nvSpPr>
          <p:spPr>
            <a:xfrm>
              <a:off x="6732690" y="1755289"/>
              <a:ext cx="3075339" cy="4100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20" name="Textfeld 19">
            <a:extLst>
              <a:ext uri="{FF2B5EF4-FFF2-40B4-BE49-F238E27FC236}">
                <a16:creationId xmlns:a16="http://schemas.microsoft.com/office/drawing/2014/main" id="{2CCCBFBB-BC6C-4B2A-9D7C-005342B47A0B}"/>
              </a:ext>
            </a:extLst>
          </p:cNvPr>
          <p:cNvSpPr txBox="1"/>
          <p:nvPr/>
        </p:nvSpPr>
        <p:spPr>
          <a:xfrm>
            <a:off x="2867682" y="2113536"/>
            <a:ext cx="1287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Nordeingang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AEAB7F8A-BB0D-4924-8CFA-0C189D10AFBB}"/>
              </a:ext>
            </a:extLst>
          </p:cNvPr>
          <p:cNvSpPr txBox="1"/>
          <p:nvPr/>
        </p:nvSpPr>
        <p:spPr>
          <a:xfrm>
            <a:off x="1777073" y="5446767"/>
            <a:ext cx="146386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Seilbahn</a:t>
            </a:r>
            <a:b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vom anderen </a:t>
            </a:r>
            <a:b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</a:t>
            </a:r>
            <a:r>
              <a:rPr kumimoji="0" lang="de-DE" sz="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         </a:t>
            </a: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Neckarufer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160EE92-6A2A-40B8-B55C-F6B6E8BF09E4}"/>
              </a:ext>
            </a:extLst>
          </p:cNvPr>
          <p:cNvSpPr txBox="1"/>
          <p:nvPr/>
        </p:nvSpPr>
        <p:spPr>
          <a:xfrm>
            <a:off x="576922" y="3567028"/>
            <a:ext cx="869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West-</a:t>
            </a:r>
            <a:b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de-DE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eingang</a:t>
            </a:r>
            <a:endParaRPr kumimoji="0" lang="de-DE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F76F3E9-A9C1-42DF-884D-827CE3191EF7}"/>
              </a:ext>
            </a:extLst>
          </p:cNvPr>
          <p:cNvSpPr txBox="1"/>
          <p:nvPr/>
        </p:nvSpPr>
        <p:spPr>
          <a:xfrm>
            <a:off x="4450030" y="1842971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DLR Pavillon</a:t>
            </a:r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3E1B3214-FA9D-461F-B9CF-BCC19670A29F}"/>
              </a:ext>
            </a:extLst>
          </p:cNvPr>
          <p:cNvCxnSpPr>
            <a:cxnSpLocks/>
          </p:cNvCxnSpPr>
          <p:nvPr/>
        </p:nvCxnSpPr>
        <p:spPr>
          <a:xfrm flipV="1">
            <a:off x="3040282" y="5449162"/>
            <a:ext cx="1049758" cy="273266"/>
          </a:xfrm>
          <a:prstGeom prst="straightConnector1">
            <a:avLst/>
          </a:prstGeom>
          <a:ln w="28575">
            <a:solidFill>
              <a:srgbClr val="7030A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>
            <a:extLst>
              <a:ext uri="{FF2B5EF4-FFF2-40B4-BE49-F238E27FC236}">
                <a16:creationId xmlns:a16="http://schemas.microsoft.com/office/drawing/2014/main" id="{530CE171-A7D0-424B-9C40-A3E8D45FB123}"/>
              </a:ext>
            </a:extLst>
          </p:cNvPr>
          <p:cNvSpPr txBox="1"/>
          <p:nvPr/>
        </p:nvSpPr>
        <p:spPr>
          <a:xfrm>
            <a:off x="4822793" y="5682474"/>
            <a:ext cx="1207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Südeingang</a:t>
            </a:r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4671BF58-1724-4613-BCB8-ED627463278A}"/>
              </a:ext>
            </a:extLst>
          </p:cNvPr>
          <p:cNvCxnSpPr/>
          <p:nvPr/>
        </p:nvCxnSpPr>
        <p:spPr>
          <a:xfrm flipV="1">
            <a:off x="1930820" y="2881585"/>
            <a:ext cx="1187108" cy="1240971"/>
          </a:xfrm>
          <a:prstGeom prst="line">
            <a:avLst/>
          </a:prstGeom>
          <a:ln w="57150">
            <a:solidFill>
              <a:srgbClr val="B606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>
            <a:extLst>
              <a:ext uri="{FF2B5EF4-FFF2-40B4-BE49-F238E27FC236}">
                <a16:creationId xmlns:a16="http://schemas.microsoft.com/office/drawing/2014/main" id="{ACE138A8-0E5F-45B9-B880-1BCE4C0BDC2B}"/>
              </a:ext>
            </a:extLst>
          </p:cNvPr>
          <p:cNvCxnSpPr>
            <a:cxnSpLocks/>
          </p:cNvCxnSpPr>
          <p:nvPr/>
        </p:nvCxnSpPr>
        <p:spPr>
          <a:xfrm>
            <a:off x="3128065" y="2881585"/>
            <a:ext cx="1191071" cy="33356"/>
          </a:xfrm>
          <a:prstGeom prst="line">
            <a:avLst/>
          </a:prstGeom>
          <a:ln w="57150">
            <a:solidFill>
              <a:srgbClr val="B606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1E4C015F-4E83-42BD-B712-7C971C8DCAFB}"/>
              </a:ext>
            </a:extLst>
          </p:cNvPr>
          <p:cNvCxnSpPr>
            <a:cxnSpLocks/>
          </p:cNvCxnSpPr>
          <p:nvPr/>
        </p:nvCxnSpPr>
        <p:spPr>
          <a:xfrm>
            <a:off x="4315173" y="2914941"/>
            <a:ext cx="892435" cy="256705"/>
          </a:xfrm>
          <a:prstGeom prst="line">
            <a:avLst/>
          </a:prstGeom>
          <a:ln w="57150">
            <a:solidFill>
              <a:srgbClr val="B606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Bogen 28">
            <a:extLst>
              <a:ext uri="{FF2B5EF4-FFF2-40B4-BE49-F238E27FC236}">
                <a16:creationId xmlns:a16="http://schemas.microsoft.com/office/drawing/2014/main" id="{E904F4E4-53CE-4F96-B5EC-EDBC8C5EB4AB}"/>
              </a:ext>
            </a:extLst>
          </p:cNvPr>
          <p:cNvSpPr/>
          <p:nvPr/>
        </p:nvSpPr>
        <p:spPr>
          <a:xfrm rot="18265761">
            <a:off x="3042966" y="2904652"/>
            <a:ext cx="140006" cy="80279"/>
          </a:xfrm>
          <a:prstGeom prst="arc">
            <a:avLst/>
          </a:prstGeom>
          <a:ln w="57150">
            <a:solidFill>
              <a:srgbClr val="B606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61CBCD2B-FE28-4BD9-B0B7-824766A3A6B9}"/>
              </a:ext>
            </a:extLst>
          </p:cNvPr>
          <p:cNvCxnSpPr>
            <a:cxnSpLocks/>
          </p:cNvCxnSpPr>
          <p:nvPr/>
        </p:nvCxnSpPr>
        <p:spPr>
          <a:xfrm>
            <a:off x="5094598" y="2164474"/>
            <a:ext cx="70760" cy="10512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Bogen 34">
            <a:extLst>
              <a:ext uri="{FF2B5EF4-FFF2-40B4-BE49-F238E27FC236}">
                <a16:creationId xmlns:a16="http://schemas.microsoft.com/office/drawing/2014/main" id="{0C205767-13D2-4A67-BB92-FEDF3B4F764B}"/>
              </a:ext>
            </a:extLst>
          </p:cNvPr>
          <p:cNvSpPr/>
          <p:nvPr/>
        </p:nvSpPr>
        <p:spPr>
          <a:xfrm rot="7812323">
            <a:off x="1889093" y="4112855"/>
            <a:ext cx="140006" cy="80279"/>
          </a:xfrm>
          <a:prstGeom prst="arc">
            <a:avLst>
              <a:gd name="adj1" fmla="val 11123999"/>
              <a:gd name="adj2" fmla="val 6456900"/>
            </a:avLst>
          </a:prstGeom>
          <a:ln w="57150">
            <a:solidFill>
              <a:srgbClr val="B606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Bogen 35">
            <a:extLst>
              <a:ext uri="{FF2B5EF4-FFF2-40B4-BE49-F238E27FC236}">
                <a16:creationId xmlns:a16="http://schemas.microsoft.com/office/drawing/2014/main" id="{1BEC189B-3DC8-45E9-8366-608BAA40B0F9}"/>
              </a:ext>
            </a:extLst>
          </p:cNvPr>
          <p:cNvSpPr/>
          <p:nvPr/>
        </p:nvSpPr>
        <p:spPr>
          <a:xfrm rot="15134188">
            <a:off x="1979210" y="4060184"/>
            <a:ext cx="140006" cy="80279"/>
          </a:xfrm>
          <a:prstGeom prst="arc">
            <a:avLst/>
          </a:prstGeom>
          <a:ln w="57150">
            <a:solidFill>
              <a:srgbClr val="B606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4E85C8EC-2A60-4F10-AEA0-3287EA43CB58}"/>
              </a:ext>
            </a:extLst>
          </p:cNvPr>
          <p:cNvSpPr/>
          <p:nvPr/>
        </p:nvSpPr>
        <p:spPr>
          <a:xfrm>
            <a:off x="493157" y="1253266"/>
            <a:ext cx="5540825" cy="5081283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FF96C95B-7396-43B8-B4AB-F6FCC047AE2A}"/>
              </a:ext>
            </a:extLst>
          </p:cNvPr>
          <p:cNvCxnSpPr>
            <a:cxnSpLocks/>
          </p:cNvCxnSpPr>
          <p:nvPr/>
        </p:nvCxnSpPr>
        <p:spPr>
          <a:xfrm flipH="1">
            <a:off x="5281979" y="1540302"/>
            <a:ext cx="1174239" cy="16313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30088B99-DECA-4E4B-8184-CA5C258C01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5575" y="1737346"/>
            <a:ext cx="4707668" cy="2239424"/>
          </a:xfrm>
          <a:prstGeom prst="rect">
            <a:avLst/>
          </a:prstGeom>
        </p:spPr>
      </p:pic>
      <p:sp>
        <p:nvSpPr>
          <p:cNvPr id="45" name="Textfeld 44">
            <a:extLst>
              <a:ext uri="{FF2B5EF4-FFF2-40B4-BE49-F238E27FC236}">
                <a16:creationId xmlns:a16="http://schemas.microsoft.com/office/drawing/2014/main" id="{29D81EF3-5854-45F6-9A8F-D600E4717BF2}"/>
              </a:ext>
            </a:extLst>
          </p:cNvPr>
          <p:cNvSpPr txBox="1"/>
          <p:nvPr/>
        </p:nvSpPr>
        <p:spPr>
          <a:xfrm>
            <a:off x="6746160" y="4303703"/>
            <a:ext cx="197490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U-Shift Fahrzeuge</a:t>
            </a:r>
          </a:p>
        </p:txBody>
      </p:sp>
      <p:pic>
        <p:nvPicPr>
          <p:cNvPr id="48" name="Grafik 47">
            <a:extLst>
              <a:ext uri="{FF2B5EF4-FFF2-40B4-BE49-F238E27FC236}">
                <a16:creationId xmlns:a16="http://schemas.microsoft.com/office/drawing/2014/main" id="{002FAE0D-A07C-4D8E-A843-04D5A5ACF3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350" y="4852402"/>
            <a:ext cx="2951368" cy="1660144"/>
          </a:xfrm>
          <a:prstGeom prst="rect">
            <a:avLst/>
          </a:prstGeom>
        </p:spPr>
      </p:pic>
      <p:cxnSp>
        <p:nvCxnSpPr>
          <p:cNvPr id="51" name="Gerade Verbindung mit Pfeil 50">
            <a:extLst>
              <a:ext uri="{FF2B5EF4-FFF2-40B4-BE49-F238E27FC236}">
                <a16:creationId xmlns:a16="http://schemas.microsoft.com/office/drawing/2014/main" id="{CAE64FA1-1744-4CD0-8AE3-B84394294128}"/>
              </a:ext>
            </a:extLst>
          </p:cNvPr>
          <p:cNvCxnSpPr>
            <a:cxnSpLocks/>
          </p:cNvCxnSpPr>
          <p:nvPr/>
        </p:nvCxnSpPr>
        <p:spPr>
          <a:xfrm flipV="1">
            <a:off x="1727006" y="3236709"/>
            <a:ext cx="1157519" cy="187131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feld 59">
            <a:extLst>
              <a:ext uri="{FF2B5EF4-FFF2-40B4-BE49-F238E27FC236}">
                <a16:creationId xmlns:a16="http://schemas.microsoft.com/office/drawing/2014/main" id="{1C9421E3-749F-41C4-ACC5-8FC23EF372CB}"/>
              </a:ext>
            </a:extLst>
          </p:cNvPr>
          <p:cNvSpPr txBox="1"/>
          <p:nvPr/>
        </p:nvSpPr>
        <p:spPr>
          <a:xfrm>
            <a:off x="705939" y="4995028"/>
            <a:ext cx="1187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Strecken-Optionen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86FC6C66-323E-42CA-BA77-99BF0B7387B1}"/>
              </a:ext>
            </a:extLst>
          </p:cNvPr>
          <p:cNvSpPr/>
          <p:nvPr/>
        </p:nvSpPr>
        <p:spPr>
          <a:xfrm>
            <a:off x="5106810" y="3169501"/>
            <a:ext cx="201596" cy="1997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id="{4BFE1B75-3BA3-4A15-A550-9A33C4FC48D8}"/>
              </a:ext>
            </a:extLst>
          </p:cNvPr>
          <p:cNvCxnSpPr>
            <a:cxnSpLocks/>
          </p:cNvCxnSpPr>
          <p:nvPr/>
        </p:nvCxnSpPr>
        <p:spPr>
          <a:xfrm flipH="1" flipV="1">
            <a:off x="5304066" y="3249416"/>
            <a:ext cx="1241509" cy="11470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fik 36">
            <a:extLst>
              <a:ext uri="{FF2B5EF4-FFF2-40B4-BE49-F238E27FC236}">
                <a16:creationId xmlns:a16="http://schemas.microsoft.com/office/drawing/2014/main" id="{1504CECA-06E0-4B66-A84B-23BB619259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85" y="4593475"/>
            <a:ext cx="2340458" cy="170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57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57D942-F587-4EFE-A9FC-F3255EAC8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 for the way back from the BUGA - in case of departure by train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794399-E3D9-4D0E-BA36-8C271844D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627200"/>
            <a:ext cx="4303395" cy="4895850"/>
          </a:xfrm>
        </p:spPr>
        <p:txBody>
          <a:bodyPr/>
          <a:lstStyle/>
          <a:p>
            <a:r>
              <a:rPr lang="en-US" dirty="0"/>
              <a:t>Use the cable car and leave the </a:t>
            </a:r>
            <a:r>
              <a:rPr lang="en-US" dirty="0" err="1"/>
              <a:t>Luisenpark</a:t>
            </a:r>
            <a:r>
              <a:rPr lang="en-US" dirty="0"/>
              <a:t> at the main entrance, from there to the main station.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B14B9DD-A2BC-4974-A964-BA48727FED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31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C164F0-A7A4-4047-B23A-5C03903A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DLR | Özcan Deniz | 28.06.2023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586E11D-6A31-403B-AE12-E03E15965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5390" y="1509854"/>
            <a:ext cx="6329286" cy="455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2772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3CEFA2-81DE-4F3D-8CD3-FC06EDC95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U-Shift Video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80C7E9-DF9E-4137-8A83-5CDFA0126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2518EAB-07F6-4299-A47B-DB183FE49B8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32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9B56A8-C9BD-4905-AF85-47079A11F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U-Shift Workshop Kommunen | FK, VF | Brost, Münster | 15.06.2023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88694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3A47107-3855-4641-96F9-105005BC75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6" b="8366"/>
          <a:stretch/>
        </p:blipFill>
        <p:spPr>
          <a:xfrm>
            <a:off x="546842" y="498163"/>
            <a:ext cx="11365758" cy="5861673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DFA9E06-3727-4B77-8C3D-03E4C8442B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F339D4B-E71E-4937-AEB9-D9F3A22E0D5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6842" y="1841500"/>
            <a:ext cx="2513858" cy="547994"/>
          </a:xfrm>
        </p:spPr>
        <p:txBody>
          <a:bodyPr>
            <a:normAutofit fontScale="77500" lnSpcReduction="20000"/>
          </a:bodyPr>
          <a:lstStyle/>
          <a:p>
            <a:r>
              <a:rPr lang="de-DE" sz="2800" dirty="0"/>
              <a:t>Any Questions?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1055AB13-DD81-4ECB-A59C-CC7CC17E0200}"/>
              </a:ext>
            </a:extLst>
          </p:cNvPr>
          <p:cNvSpPr txBox="1">
            <a:spLocks/>
          </p:cNvSpPr>
          <p:nvPr/>
        </p:nvSpPr>
        <p:spPr>
          <a:xfrm>
            <a:off x="6871442" y="1841500"/>
            <a:ext cx="5041158" cy="1621940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b="0" dirty="0"/>
              <a:t>Özcan Deniz </a:t>
            </a:r>
          </a:p>
          <a:p>
            <a:r>
              <a:rPr lang="de-DE" sz="1200" b="0" dirty="0"/>
              <a:t>German Aerospace Center</a:t>
            </a:r>
          </a:p>
          <a:p>
            <a:pPr>
              <a:spcBef>
                <a:spcPts val="0"/>
              </a:spcBef>
            </a:pPr>
            <a:r>
              <a:rPr lang="de-DE" sz="1200" b="0" dirty="0"/>
              <a:t>Institute </a:t>
            </a:r>
            <a:r>
              <a:rPr lang="de-DE" sz="1200" b="0" dirty="0" err="1"/>
              <a:t>of</a:t>
            </a:r>
            <a:r>
              <a:rPr lang="de-DE" sz="1200" b="0" dirty="0"/>
              <a:t> Vehicle </a:t>
            </a:r>
            <a:r>
              <a:rPr lang="de-DE" sz="1200" b="0" dirty="0" err="1"/>
              <a:t>Concepts</a:t>
            </a:r>
            <a:r>
              <a:rPr lang="de-DE" sz="1200" b="0" dirty="0"/>
              <a:t> | Vehicle Systems and Technology Assessment  </a:t>
            </a:r>
          </a:p>
          <a:p>
            <a:pPr>
              <a:spcBef>
                <a:spcPts val="0"/>
              </a:spcBef>
            </a:pPr>
            <a:r>
              <a:rPr lang="de-DE" sz="1200" b="0" dirty="0"/>
              <a:t>Stuttgart, Germany</a:t>
            </a:r>
          </a:p>
          <a:p>
            <a:r>
              <a:rPr lang="en-US" sz="1200" b="0" dirty="0"/>
              <a:t>Telephone +49 711 6862-8637  </a:t>
            </a:r>
            <a:r>
              <a:rPr lang="de-DE" sz="1200" b="0" dirty="0"/>
              <a:t>|  </a:t>
            </a:r>
            <a:r>
              <a:rPr lang="en-US" sz="1200" b="0" dirty="0"/>
              <a:t>oezcan.deniz@dlr.de </a:t>
            </a:r>
          </a:p>
        </p:txBody>
      </p:sp>
    </p:spTree>
    <p:extLst>
      <p:ext uri="{BB962C8B-B14F-4D97-AF65-F5344CB8AC3E}">
        <p14:creationId xmlns:p14="http://schemas.microsoft.com/office/powerpoint/2010/main" val="2025772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4D2B04-3BF4-4426-B9DA-F521F84F3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DLR Institute of Vehicle Concepts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CF338BB-B152-4E51-991A-BFE04D3CD8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5231B9-0858-4D14-AD7D-3EE8AEF49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DLR | Özcan Deniz | 28.06.2023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33595D3-1A64-43CF-9CFA-AA85E1B3E5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6" y="1676400"/>
            <a:ext cx="3348038" cy="427355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9F8D24D-7BA3-4DBE-B0F9-4DDB4B2F87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726" y="1676400"/>
            <a:ext cx="3384550" cy="427354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AEA8948-E437-4D29-A1F7-5FB2B9BC58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737" y="1676400"/>
            <a:ext cx="3348033" cy="4273549"/>
          </a:xfrm>
          <a:prstGeom prst="rect">
            <a:avLst/>
          </a:prstGeom>
        </p:spPr>
      </p:pic>
      <p:sp>
        <p:nvSpPr>
          <p:cNvPr id="15" name="Inhaltsplatzhalter 5">
            <a:extLst>
              <a:ext uri="{FF2B5EF4-FFF2-40B4-BE49-F238E27FC236}">
                <a16:creationId xmlns:a16="http://schemas.microsoft.com/office/drawing/2014/main" id="{298A69AC-0256-4A21-B4EC-1064D4378ACC}"/>
              </a:ext>
            </a:extLst>
          </p:cNvPr>
          <p:cNvSpPr txBox="1">
            <a:spLocks/>
          </p:cNvSpPr>
          <p:nvPr/>
        </p:nvSpPr>
        <p:spPr>
          <a:xfrm>
            <a:off x="1093788" y="4366260"/>
            <a:ext cx="2982912" cy="12249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GB" sz="2500" b="1" dirty="0">
                <a:solidFill>
                  <a:schemeClr val="bg1"/>
                </a:solidFill>
              </a:rPr>
              <a:t>Road transport</a:t>
            </a:r>
            <a:endParaRPr lang="de-DE" sz="2500" b="1" dirty="0">
              <a:solidFill>
                <a:schemeClr val="bg1"/>
              </a:solidFill>
            </a:endParaRPr>
          </a:p>
          <a:p>
            <a:r>
              <a:rPr lang="en-GB" sz="1600" dirty="0">
                <a:solidFill>
                  <a:schemeClr val="bg1"/>
                </a:solidFill>
              </a:rPr>
              <a:t>Road vehicles and digital systems</a:t>
            </a:r>
            <a:endParaRPr lang="de-DE" sz="1600" dirty="0">
              <a:solidFill>
                <a:schemeClr val="bg1"/>
              </a:solidFill>
            </a:endParaRPr>
          </a:p>
          <a:p>
            <a:r>
              <a:rPr lang="en-GB" sz="1600" dirty="0">
                <a:solidFill>
                  <a:schemeClr val="bg1"/>
                </a:solidFill>
              </a:rPr>
              <a:t>Transport management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16" name="Inhaltsplatzhalter 5">
            <a:extLst>
              <a:ext uri="{FF2B5EF4-FFF2-40B4-BE49-F238E27FC236}">
                <a16:creationId xmlns:a16="http://schemas.microsoft.com/office/drawing/2014/main" id="{21B97EC8-BEC4-40E5-9B5A-1D4EC64DAE23}"/>
              </a:ext>
            </a:extLst>
          </p:cNvPr>
          <p:cNvSpPr txBox="1">
            <a:spLocks/>
          </p:cNvSpPr>
          <p:nvPr/>
        </p:nvSpPr>
        <p:spPr>
          <a:xfrm>
            <a:off x="4604544" y="4391178"/>
            <a:ext cx="2982912" cy="138859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anose="020B0604020202020204" pitchFamily="34" charset="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anose="020B0604020202020204" pitchFamily="34" charset="0"/>
              <a:buChar char="-"/>
              <a:defRPr lang="de-DE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anose="020B0604020202020204" pitchFamily="34" charset="0"/>
              <a:buChar char="-"/>
              <a:defRPr lang="de-DE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anose="020B0604020202020204" pitchFamily="34" charset="0"/>
              <a:buChar char="-"/>
              <a:defRPr lang="de-DE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anose="020B0604020202020204" pitchFamily="34" charset="0"/>
              <a:buChar char="-"/>
              <a:defRPr lang="de-DE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200" b="1" dirty="0">
                <a:solidFill>
                  <a:schemeClr val="bg1"/>
                </a:solidFill>
              </a:rPr>
              <a:t>Rail transport</a:t>
            </a:r>
            <a:endParaRPr lang="de-DE" sz="2200" b="1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Rail vehicles and infrastructure</a:t>
            </a:r>
            <a:endParaRPr lang="de-DE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Traffic management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7" name="Inhaltsplatzhalter 5">
            <a:extLst>
              <a:ext uri="{FF2B5EF4-FFF2-40B4-BE49-F238E27FC236}">
                <a16:creationId xmlns:a16="http://schemas.microsoft.com/office/drawing/2014/main" id="{983D798E-2513-42D4-9BBD-0C00239BC9D7}"/>
              </a:ext>
            </a:extLst>
          </p:cNvPr>
          <p:cNvSpPr txBox="1">
            <a:spLocks/>
          </p:cNvSpPr>
          <p:nvPr/>
        </p:nvSpPr>
        <p:spPr>
          <a:xfrm>
            <a:off x="8058238" y="4366260"/>
            <a:ext cx="3087282" cy="14135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anose="020B0604020202020204" pitchFamily="34" charset="0"/>
              <a:buChar char="-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anose="020B0604020202020204" pitchFamily="34" charset="0"/>
              <a:buChar char="-"/>
              <a:defRPr lang="de-DE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anose="020B0604020202020204" pitchFamily="34" charset="0"/>
              <a:buChar char="-"/>
              <a:defRPr lang="de-DE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anose="020B0604020202020204" pitchFamily="34" charset="0"/>
              <a:buChar char="-"/>
              <a:defRPr lang="de-DE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000" indent="-144000" algn="l" defTabSz="914400" rtl="0" eaLnBrk="1" latinLnBrk="0" hangingPunct="1">
              <a:lnSpc>
                <a:spcPts val="1875"/>
              </a:lnSpc>
              <a:spcBef>
                <a:spcPts val="0"/>
              </a:spcBef>
              <a:spcAft>
                <a:spcPts val="450"/>
              </a:spcAft>
              <a:buSzPct val="100000"/>
              <a:buFont typeface="Arial" panose="020B0604020202020204" pitchFamily="34" charset="0"/>
              <a:buChar char="-"/>
              <a:defRPr lang="de-DE" sz="15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200" b="1" dirty="0">
                <a:solidFill>
                  <a:schemeClr val="bg1"/>
                </a:solidFill>
              </a:rPr>
              <a:t>Transport system</a:t>
            </a:r>
            <a:endParaRPr lang="de-DE" sz="2200" b="1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Transport development and impact</a:t>
            </a:r>
            <a:endParaRPr lang="de-DE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Urban mobility and development</a:t>
            </a:r>
            <a:endParaRPr lang="de-DE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Intermodal transport hubs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F8518FA-EA53-4D06-969E-8DC865C95CE9}"/>
              </a:ext>
            </a:extLst>
          </p:cNvPr>
          <p:cNvSpPr/>
          <p:nvPr/>
        </p:nvSpPr>
        <p:spPr>
          <a:xfrm>
            <a:off x="4280919" y="1159549"/>
            <a:ext cx="3630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We think ahead on these topics</a:t>
            </a:r>
            <a:endParaRPr lang="de-DE" b="1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BA67C7D-5785-41ED-9F80-1526C9C687F2}"/>
              </a:ext>
            </a:extLst>
          </p:cNvPr>
          <p:cNvSpPr txBox="1"/>
          <p:nvPr/>
        </p:nvSpPr>
        <p:spPr>
          <a:xfrm>
            <a:off x="6950738" y="6550223"/>
            <a:ext cx="43300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</a:rPr>
              <a:t>DLR = „Deutsches Zentrum für Luft- und Raumfahrt“</a:t>
            </a:r>
          </a:p>
        </p:txBody>
      </p:sp>
    </p:spTree>
    <p:extLst>
      <p:ext uri="{BB962C8B-B14F-4D97-AF65-F5344CB8AC3E}">
        <p14:creationId xmlns:p14="http://schemas.microsoft.com/office/powerpoint/2010/main" val="2187352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F8BF9C-1861-4EE1-9839-53D0FA8C3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1826D0D-0BA9-4DAE-A341-FFB2C9878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n-US" dirty="0"/>
              <a:t>Current challenges and opportunities for decarbonizing road freight transport </a:t>
            </a:r>
            <a:endParaRPr lang="de-DE" dirty="0"/>
          </a:p>
          <a:p>
            <a:pPr marL="457200" lvl="0" indent="-457200">
              <a:buFont typeface="+mj-lt"/>
              <a:buAutoNum type="arabicPeriod"/>
            </a:pPr>
            <a:endParaRPr lang="de-DE" dirty="0"/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Scenario analysis of the market potential of alternative powertrains in commercial vehicles: Results of the </a:t>
            </a:r>
            <a:r>
              <a:rPr lang="en-US" dirty="0" err="1"/>
              <a:t>BEniVer</a:t>
            </a:r>
            <a:r>
              <a:rPr lang="en-US" dirty="0"/>
              <a:t>* research project</a:t>
            </a:r>
          </a:p>
          <a:p>
            <a:pPr marL="457200" lvl="0" indent="-457200">
              <a:buFont typeface="+mj-lt"/>
              <a:buAutoNum type="arabicPeriod"/>
            </a:pPr>
            <a:endParaRPr lang="en-US" dirty="0"/>
          </a:p>
          <a:p>
            <a:pPr marL="457200" lvl="0" indent="-457200">
              <a:buFont typeface="+mj-lt"/>
              <a:buAutoNum type="arabicPeriod"/>
            </a:pPr>
            <a:r>
              <a:rPr lang="en-US" dirty="0"/>
              <a:t>Insight into DLR´s vehicle concept “U-Shift”</a:t>
            </a:r>
          </a:p>
          <a:p>
            <a:pPr marL="457200" indent="-457200">
              <a:buFont typeface="+mj-lt"/>
              <a:buAutoNum type="arabicPeriod"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2E74026-6D3B-4E97-B341-7BD47FA15F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775061-C724-4232-A20A-6FEB11BDE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DLR | Özcan Deniz | 28.06.2023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D5251C5-ABEA-48D5-AB33-F4BA4D5CCEE6}"/>
              </a:ext>
            </a:extLst>
          </p:cNvPr>
          <p:cNvSpPr txBox="1"/>
          <p:nvPr/>
        </p:nvSpPr>
        <p:spPr>
          <a:xfrm>
            <a:off x="5350062" y="6596390"/>
            <a:ext cx="68419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i="1" dirty="0">
                <a:solidFill>
                  <a:schemeClr val="bg1">
                    <a:lumMod val="50000"/>
                  </a:schemeClr>
                </a:solidFill>
              </a:rPr>
              <a:t>*Begleitforschung Energiewende im Verkehr </a:t>
            </a:r>
            <a:r>
              <a:rPr lang="en-US" sz="1100" i="1" dirty="0">
                <a:solidFill>
                  <a:schemeClr val="bg1">
                    <a:lumMod val="50000"/>
                  </a:schemeClr>
                </a:solidFill>
              </a:rPr>
              <a:t> Accompanying research on the energy transition in transport)</a:t>
            </a:r>
            <a:endParaRPr lang="de-DE" sz="1100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23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694A2D-803A-4727-8A1C-FAE11D319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473913"/>
            <a:ext cx="10056093" cy="844747"/>
          </a:xfrm>
        </p:spPr>
        <p:txBody>
          <a:bodyPr/>
          <a:lstStyle/>
          <a:p>
            <a:r>
              <a:rPr lang="en-US" dirty="0"/>
              <a:t>Development of the German Freight Transport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5BA5531-3221-4E14-BB2E-ADDEAE0BC4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5342399"/>
            <a:ext cx="288000" cy="1440000"/>
          </a:xfrm>
        </p:spPr>
        <p:txBody>
          <a:bodyPr/>
          <a:lstStyle/>
          <a:p>
            <a:fld id="{30ADABB7-F9A6-4A4D-9415-296AC5E687F8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36E75B-37D0-447F-A9BA-3356129EA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DLR | Özcan Deniz | 28.06.2023</a:t>
            </a:r>
          </a:p>
        </p:txBody>
      </p:sp>
      <p:graphicFrame>
        <p:nvGraphicFramePr>
          <p:cNvPr id="39" name="Diagramm 38">
            <a:extLst>
              <a:ext uri="{FF2B5EF4-FFF2-40B4-BE49-F238E27FC236}">
                <a16:creationId xmlns:a16="http://schemas.microsoft.com/office/drawing/2014/main" id="{DBE6C30B-9535-493E-AFD7-540734F151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063725"/>
              </p:ext>
            </p:extLst>
          </p:nvPr>
        </p:nvGraphicFramePr>
        <p:xfrm>
          <a:off x="621215" y="1425298"/>
          <a:ext cx="3510643" cy="3695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6" name="Gerade Verbindung mit Pfeil 55">
            <a:extLst>
              <a:ext uri="{FF2B5EF4-FFF2-40B4-BE49-F238E27FC236}">
                <a16:creationId xmlns:a16="http://schemas.microsoft.com/office/drawing/2014/main" id="{A9D75BF6-748E-4EBB-B01D-6ECD64A6140E}"/>
              </a:ext>
            </a:extLst>
          </p:cNvPr>
          <p:cNvCxnSpPr>
            <a:cxnSpLocks/>
          </p:cNvCxnSpPr>
          <p:nvPr/>
        </p:nvCxnSpPr>
        <p:spPr>
          <a:xfrm flipV="1">
            <a:off x="2284915" y="2507362"/>
            <a:ext cx="752475" cy="663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Textfeld 60">
            <a:extLst>
              <a:ext uri="{FF2B5EF4-FFF2-40B4-BE49-F238E27FC236}">
                <a16:creationId xmlns:a16="http://schemas.microsoft.com/office/drawing/2014/main" id="{A93D343A-C44B-45F8-AA1B-9602C5BAE872}"/>
              </a:ext>
            </a:extLst>
          </p:cNvPr>
          <p:cNvSpPr txBox="1"/>
          <p:nvPr/>
        </p:nvSpPr>
        <p:spPr>
          <a:xfrm>
            <a:off x="1883314" y="2576187"/>
            <a:ext cx="986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+65%</a:t>
            </a:r>
          </a:p>
        </p:txBody>
      </p:sp>
      <p:graphicFrame>
        <p:nvGraphicFramePr>
          <p:cNvPr id="65" name="Diagramm 64">
            <a:extLst>
              <a:ext uri="{FF2B5EF4-FFF2-40B4-BE49-F238E27FC236}">
                <a16:creationId xmlns:a16="http://schemas.microsoft.com/office/drawing/2014/main" id="{7E3EC6D4-8392-4DBB-AAFA-A3F9948205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1439220"/>
              </p:ext>
            </p:extLst>
          </p:nvPr>
        </p:nvGraphicFramePr>
        <p:xfrm>
          <a:off x="8073150" y="1386929"/>
          <a:ext cx="3510643" cy="3683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66" name="Gerade Verbindung mit Pfeil 65">
            <a:extLst>
              <a:ext uri="{FF2B5EF4-FFF2-40B4-BE49-F238E27FC236}">
                <a16:creationId xmlns:a16="http://schemas.microsoft.com/office/drawing/2014/main" id="{0BB32F2A-2674-44A1-8652-8F57781451E2}"/>
              </a:ext>
            </a:extLst>
          </p:cNvPr>
          <p:cNvCxnSpPr>
            <a:cxnSpLocks/>
          </p:cNvCxnSpPr>
          <p:nvPr/>
        </p:nvCxnSpPr>
        <p:spPr>
          <a:xfrm flipV="1">
            <a:off x="9679864" y="2314118"/>
            <a:ext cx="741363" cy="524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Textfeld 66">
            <a:extLst>
              <a:ext uri="{FF2B5EF4-FFF2-40B4-BE49-F238E27FC236}">
                <a16:creationId xmlns:a16="http://schemas.microsoft.com/office/drawing/2014/main" id="{4E8082D8-4967-451C-9F63-68FA49664CFE}"/>
              </a:ext>
            </a:extLst>
          </p:cNvPr>
          <p:cNvSpPr txBox="1"/>
          <p:nvPr/>
        </p:nvSpPr>
        <p:spPr>
          <a:xfrm>
            <a:off x="9434784" y="2245762"/>
            <a:ext cx="986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+40%</a:t>
            </a: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4480416E-CA45-43D6-B3B8-56ACCEC63FA5}"/>
              </a:ext>
            </a:extLst>
          </p:cNvPr>
          <p:cNvSpPr txBox="1"/>
          <p:nvPr/>
        </p:nvSpPr>
        <p:spPr>
          <a:xfrm>
            <a:off x="837123" y="5176718"/>
            <a:ext cx="3420000" cy="12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/>
              <a:t>Freight structure and logistics effects supported the growth of road freight vehicles over other transport modes</a:t>
            </a:r>
            <a:endParaRPr lang="de-DE" sz="1600" dirty="0"/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767B300F-DD17-4BCE-9875-34A9E4C88E48}"/>
              </a:ext>
            </a:extLst>
          </p:cNvPr>
          <p:cNvSpPr txBox="1"/>
          <p:nvPr/>
        </p:nvSpPr>
        <p:spPr>
          <a:xfrm>
            <a:off x="8226247" y="5138970"/>
            <a:ext cx="3420000" cy="12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/>
              <a:t>Although vehicles have become more efficient, the absolute Co2 emissions in (road) freight transport have increased.</a:t>
            </a:r>
            <a:endParaRPr lang="de-DE" sz="1600" dirty="0"/>
          </a:p>
        </p:txBody>
      </p:sp>
      <p:graphicFrame>
        <p:nvGraphicFramePr>
          <p:cNvPr id="74" name="Diagramm 73">
            <a:extLst>
              <a:ext uri="{FF2B5EF4-FFF2-40B4-BE49-F238E27FC236}">
                <a16:creationId xmlns:a16="http://schemas.microsoft.com/office/drawing/2014/main" id="{D46D7316-6DA9-4513-9B7A-4052ECBC21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6525820"/>
              </p:ext>
            </p:extLst>
          </p:nvPr>
        </p:nvGraphicFramePr>
        <p:xfrm>
          <a:off x="4479985" y="1374920"/>
          <a:ext cx="3342410" cy="3695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1" name="Textfeld 70">
            <a:extLst>
              <a:ext uri="{FF2B5EF4-FFF2-40B4-BE49-F238E27FC236}">
                <a16:creationId xmlns:a16="http://schemas.microsoft.com/office/drawing/2014/main" id="{496EC145-8CB3-4666-AC47-67401C594756}"/>
              </a:ext>
            </a:extLst>
          </p:cNvPr>
          <p:cNvSpPr txBox="1"/>
          <p:nvPr/>
        </p:nvSpPr>
        <p:spPr>
          <a:xfrm>
            <a:off x="6308054" y="2517374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-23%</a:t>
            </a: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A4094F0F-C5D3-4CED-B652-D373F92C246A}"/>
              </a:ext>
            </a:extLst>
          </p:cNvPr>
          <p:cNvSpPr txBox="1"/>
          <p:nvPr/>
        </p:nvSpPr>
        <p:spPr>
          <a:xfrm>
            <a:off x="6239880" y="3694837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-13%</a:t>
            </a: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405CA03C-3A70-41CC-96B9-9576F9AE8D92}"/>
              </a:ext>
            </a:extLst>
          </p:cNvPr>
          <p:cNvSpPr txBox="1"/>
          <p:nvPr/>
        </p:nvSpPr>
        <p:spPr>
          <a:xfrm>
            <a:off x="6426515" y="401343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- 90%</a:t>
            </a:r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4357F3D4-2A0F-466C-8A1A-1E267800FBA3}"/>
              </a:ext>
            </a:extLst>
          </p:cNvPr>
          <p:cNvSpPr txBox="1"/>
          <p:nvPr/>
        </p:nvSpPr>
        <p:spPr>
          <a:xfrm>
            <a:off x="4526083" y="5124086"/>
            <a:ext cx="3420000" cy="126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/>
              <a:t>Road freight transport became more efficient through incremental technologies, rail freight transport through direct electrification </a:t>
            </a:r>
            <a:endParaRPr lang="de-DE" sz="16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80500C2-46CA-4FB2-A497-836F1F2ED200}"/>
              </a:ext>
            </a:extLst>
          </p:cNvPr>
          <p:cNvSpPr txBox="1"/>
          <p:nvPr/>
        </p:nvSpPr>
        <p:spPr>
          <a:xfrm>
            <a:off x="8726858" y="6501647"/>
            <a:ext cx="291938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i="1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de-DE" sz="1000" i="1" dirty="0">
                <a:solidFill>
                  <a:schemeClr val="bg1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DLR – Daten und Fakten: Güterverkehr</a:t>
            </a:r>
            <a:r>
              <a:rPr lang="de-DE" sz="10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54223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779F10-E543-4164-A12F-0648542A5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333375"/>
            <a:ext cx="8291019" cy="985286"/>
          </a:xfrm>
        </p:spPr>
        <p:txBody>
          <a:bodyPr/>
          <a:lstStyle/>
          <a:p>
            <a:r>
              <a:rPr lang="de-DE" dirty="0"/>
              <a:t>Target </a:t>
            </a:r>
            <a:r>
              <a:rPr lang="de-DE" dirty="0" err="1"/>
              <a:t>of</a:t>
            </a:r>
            <a:r>
              <a:rPr lang="de-DE" dirty="0"/>
              <a:t> GHG </a:t>
            </a:r>
            <a:r>
              <a:rPr lang="de-DE" dirty="0" err="1"/>
              <a:t>emissions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german</a:t>
            </a:r>
            <a:r>
              <a:rPr lang="de-DE" dirty="0"/>
              <a:t> </a:t>
            </a:r>
            <a:r>
              <a:rPr lang="de-DE" dirty="0" err="1"/>
              <a:t>transport</a:t>
            </a:r>
            <a:r>
              <a:rPr lang="de-DE" dirty="0"/>
              <a:t> </a:t>
            </a:r>
            <a:r>
              <a:rPr lang="de-DE" dirty="0" err="1"/>
              <a:t>sector</a:t>
            </a:r>
            <a:r>
              <a:rPr lang="de-DE" dirty="0"/>
              <a:t> (Climate </a:t>
            </a:r>
            <a:r>
              <a:rPr lang="de-DE" dirty="0" err="1"/>
              <a:t>Protection</a:t>
            </a:r>
            <a:r>
              <a:rPr lang="de-DE" dirty="0"/>
              <a:t> Act)</a:t>
            </a:r>
          </a:p>
        </p:txBody>
      </p:sp>
      <p:sp>
        <p:nvSpPr>
          <p:cNvPr id="24" name="Inhaltsplatzhalter 23">
            <a:extLst>
              <a:ext uri="{FF2B5EF4-FFF2-40B4-BE49-F238E27FC236}">
                <a16:creationId xmlns:a16="http://schemas.microsoft.com/office/drawing/2014/main" id="{F256B23C-CDC4-4990-AF1A-391085FB5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9202" y="3429000"/>
            <a:ext cx="3813997" cy="2793339"/>
          </a:xfrm>
        </p:spPr>
        <p:txBody>
          <a:bodyPr>
            <a:noAutofit/>
          </a:bodyPr>
          <a:lstStyle/>
          <a:p>
            <a:r>
              <a:rPr lang="en-US" sz="1600" dirty="0"/>
              <a:t>The Federal Climate Protection Act (KSG) sector target for 2030 is -48% vs. 2019, from 164 (2019) to 85 (2030) Mt CO2 eq.</a:t>
            </a:r>
            <a:endParaRPr lang="de-DE" sz="1600" dirty="0"/>
          </a:p>
          <a:p>
            <a:r>
              <a:rPr lang="en-US" sz="1600" dirty="0"/>
              <a:t>Overall, GHG emissions are to be reduced by 65% from 1990 levels by 2030.</a:t>
            </a:r>
            <a:endParaRPr lang="de-DE" sz="1600" dirty="0"/>
          </a:p>
          <a:p>
            <a:r>
              <a:rPr lang="en-US" sz="1600" dirty="0"/>
              <a:t>The goal is complete decarbonization or GHG neutrality by 2045.</a:t>
            </a:r>
            <a:endParaRPr lang="de-DE" sz="16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4BDD56-24FF-41C0-9D5D-AA7F7BB091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52913C-0CC7-49A0-9065-347EDA0BE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DLR | Özcan Deniz | 28.06.2023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8163D40-AD6F-4BA7-9915-7DA29C00CF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21"/>
          <a:stretch/>
        </p:blipFill>
        <p:spPr>
          <a:xfrm>
            <a:off x="780244" y="1909590"/>
            <a:ext cx="6889716" cy="4044426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B1335498-6827-4115-9714-9B10F3764869}"/>
              </a:ext>
            </a:extLst>
          </p:cNvPr>
          <p:cNvSpPr txBox="1"/>
          <p:nvPr/>
        </p:nvSpPr>
        <p:spPr>
          <a:xfrm>
            <a:off x="4505311" y="6126370"/>
            <a:ext cx="31646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i="1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de-DE" sz="1000" i="1" dirty="0">
                <a:solidFill>
                  <a:schemeClr val="bg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Klimaschutz im Verkehr | Umweltbundesamt</a:t>
            </a:r>
            <a:endParaRPr lang="de-DE" sz="1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75A0E241-CD32-4C16-A3EF-50AF50AE2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2433" y="800513"/>
            <a:ext cx="2440097" cy="2553326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C7811752-A40D-4F83-B34F-13533D458E43}"/>
              </a:ext>
            </a:extLst>
          </p:cNvPr>
          <p:cNvSpPr/>
          <p:nvPr/>
        </p:nvSpPr>
        <p:spPr>
          <a:xfrm>
            <a:off x="8070902" y="3526312"/>
            <a:ext cx="3671539" cy="9852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Reformed act of 2023: One common target for all sectors, no individual sector targets in 2030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78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CA5CC3-14E3-4210-8404-DFF3CF985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6" y="426109"/>
            <a:ext cx="10056093" cy="892552"/>
          </a:xfrm>
        </p:spPr>
        <p:txBody>
          <a:bodyPr/>
          <a:lstStyle/>
          <a:p>
            <a:r>
              <a:rPr lang="en-US" dirty="0"/>
              <a:t>Moderate growth in freight transport performance</a:t>
            </a:r>
            <a:br>
              <a:rPr lang="en-US" dirty="0"/>
            </a:br>
            <a:r>
              <a:rPr lang="en-US" sz="2400" dirty="0"/>
              <a:t>Forecast of the Ministry of Transport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7C253E-2562-4589-AA1D-2DB0677AE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2019300"/>
            <a:ext cx="4810125" cy="4037255"/>
          </a:xfrm>
        </p:spPr>
        <p:txBody>
          <a:bodyPr>
            <a:normAutofit/>
          </a:bodyPr>
          <a:lstStyle/>
          <a:p>
            <a:r>
              <a:rPr lang="en-US" sz="2200" dirty="0"/>
              <a:t>Freight transport will continue to increase. The highest growth is expected to be in road transport.</a:t>
            </a:r>
          </a:p>
          <a:p>
            <a:endParaRPr lang="en-US" sz="2200" dirty="0"/>
          </a:p>
          <a:p>
            <a:r>
              <a:rPr lang="en-US" sz="2200" dirty="0"/>
              <a:t>This results in a change in the modal split in </a:t>
            </a:r>
            <a:r>
              <a:rPr lang="en-US" sz="2200" dirty="0" err="1"/>
              <a:t>favour</a:t>
            </a:r>
            <a:r>
              <a:rPr lang="en-US" sz="2200" dirty="0"/>
              <a:t> of road freight transport, while rail and inland waterways are losing ground.</a:t>
            </a:r>
            <a:endParaRPr lang="de-DE" sz="22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C3D1E6-F757-4CD6-81AC-2F91806D6E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FE17C3-3DA5-44F0-B12F-ED335E1BC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DLR | Özcan Deniz | 28.06.2023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0EF5EA1-76F6-4254-A544-582CABC6C0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38" t="19654" r="9135" b="27973"/>
          <a:stretch/>
        </p:blipFill>
        <p:spPr>
          <a:xfrm>
            <a:off x="6302507" y="1795803"/>
            <a:ext cx="5040583" cy="370522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D32BC99-BBFE-456B-9758-380FD238680D}"/>
              </a:ext>
            </a:extLst>
          </p:cNvPr>
          <p:cNvSpPr txBox="1"/>
          <p:nvPr/>
        </p:nvSpPr>
        <p:spPr>
          <a:xfrm>
            <a:off x="8693006" y="5600303"/>
            <a:ext cx="26500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i="1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de-DE" sz="1000" dirty="0">
                <a:solidFill>
                  <a:schemeClr val="bg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PowerPoint-Präsentation (bund.de)</a:t>
            </a:r>
            <a:endParaRPr lang="de-DE" sz="10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268A27B-D82B-4BA0-A7EC-3383262BB9BE}"/>
              </a:ext>
            </a:extLst>
          </p:cNvPr>
          <p:cNvSpPr/>
          <p:nvPr/>
        </p:nvSpPr>
        <p:spPr>
          <a:xfrm>
            <a:off x="6302507" y="1573412"/>
            <a:ext cx="4860980" cy="8925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de-DE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de-DE" b="1" dirty="0" err="1">
                <a:solidFill>
                  <a:schemeClr val="accent3">
                    <a:lumMod val="50000"/>
                  </a:schemeClr>
                </a:solidFill>
              </a:rPr>
              <a:t>Increase</a:t>
            </a:r>
            <a:r>
              <a:rPr lang="de-DE" b="1" dirty="0">
                <a:solidFill>
                  <a:schemeClr val="accent3">
                    <a:lumMod val="50000"/>
                  </a:schemeClr>
                </a:solidFill>
              </a:rPr>
              <a:t> in freight </a:t>
            </a:r>
            <a:r>
              <a:rPr lang="de-DE" b="1" dirty="0" err="1">
                <a:solidFill>
                  <a:schemeClr val="accent3">
                    <a:lumMod val="50000"/>
                  </a:schemeClr>
                </a:solidFill>
              </a:rPr>
              <a:t>transport</a:t>
            </a:r>
            <a:r>
              <a:rPr lang="de-DE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e-DE" b="1" dirty="0" err="1">
                <a:solidFill>
                  <a:schemeClr val="accent3">
                    <a:lumMod val="50000"/>
                  </a:schemeClr>
                </a:solidFill>
              </a:rPr>
              <a:t>performance</a:t>
            </a:r>
            <a:r>
              <a:rPr lang="de-DE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de-DE" sz="1600" dirty="0" err="1">
                <a:solidFill>
                  <a:schemeClr val="accent3">
                    <a:lumMod val="50000"/>
                  </a:schemeClr>
                </a:solidFill>
              </a:rPr>
              <a:t>change</a:t>
            </a:r>
            <a:r>
              <a:rPr lang="de-DE" sz="1600" dirty="0">
                <a:solidFill>
                  <a:schemeClr val="accent3">
                    <a:lumMod val="50000"/>
                  </a:schemeClr>
                </a:solidFill>
              </a:rPr>
              <a:t> 2019-2051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D35A731-442A-4217-A75E-E627E7A4C5EC}"/>
              </a:ext>
            </a:extLst>
          </p:cNvPr>
          <p:cNvSpPr/>
          <p:nvPr/>
        </p:nvSpPr>
        <p:spPr>
          <a:xfrm>
            <a:off x="6433393" y="4153212"/>
            <a:ext cx="2112678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chemeClr val="accent3">
                    <a:lumMod val="50000"/>
                  </a:schemeClr>
                </a:solidFill>
              </a:rPr>
              <a:t>Modal </a:t>
            </a:r>
            <a:r>
              <a:rPr lang="de-DE" b="1" dirty="0" err="1">
                <a:solidFill>
                  <a:schemeClr val="accent3">
                    <a:lumMod val="50000"/>
                  </a:schemeClr>
                </a:solidFill>
              </a:rPr>
              <a:t>split</a:t>
            </a:r>
            <a:endParaRPr lang="de-DE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de-DE" sz="1600" dirty="0" err="1">
                <a:solidFill>
                  <a:schemeClr val="accent3">
                    <a:lumMod val="50000"/>
                  </a:schemeClr>
                </a:solidFill>
              </a:rPr>
              <a:t>change</a:t>
            </a:r>
            <a:r>
              <a:rPr lang="de-DE" sz="1600" dirty="0">
                <a:solidFill>
                  <a:schemeClr val="accent3">
                    <a:lumMod val="50000"/>
                  </a:schemeClr>
                </a:solidFill>
              </a:rPr>
              <a:t> 2019-2051</a:t>
            </a:r>
          </a:p>
        </p:txBody>
      </p:sp>
    </p:spTree>
    <p:extLst>
      <p:ext uri="{BB962C8B-B14F-4D97-AF65-F5344CB8AC3E}">
        <p14:creationId xmlns:p14="http://schemas.microsoft.com/office/powerpoint/2010/main" val="38079898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5D4742-020C-4656-AE6A-03D6A6B90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to </a:t>
            </a:r>
            <a:r>
              <a:rPr lang="en-US" dirty="0" err="1"/>
              <a:t>decarbonise</a:t>
            </a:r>
            <a:r>
              <a:rPr lang="en-US" dirty="0"/>
              <a:t> road freight transport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19A437-F0D3-4F7D-86E5-5BE0477BA7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ADABB7-F9A6-4A4D-9415-296AC5E687F8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8F2461A-D46C-4DDC-82ED-8D1D49733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DLR | Özcan Deniz | 28.06.2023</a:t>
            </a:r>
            <a:endParaRPr lang="de-DE" dirty="0"/>
          </a:p>
        </p:txBody>
      </p:sp>
      <p:sp>
        <p:nvSpPr>
          <p:cNvPr id="15" name="Gleichschenkliges Dreieck 14">
            <a:extLst>
              <a:ext uri="{FF2B5EF4-FFF2-40B4-BE49-F238E27FC236}">
                <a16:creationId xmlns:a16="http://schemas.microsoft.com/office/drawing/2014/main" id="{B75D4FA1-D233-4CE5-BDED-445944428D17}"/>
              </a:ext>
            </a:extLst>
          </p:cNvPr>
          <p:cNvSpPr/>
          <p:nvPr/>
        </p:nvSpPr>
        <p:spPr>
          <a:xfrm flipV="1">
            <a:off x="753967" y="4536336"/>
            <a:ext cx="11017119" cy="481256"/>
          </a:xfrm>
          <a:prstGeom prst="triangle">
            <a:avLst/>
          </a:prstGeom>
          <a:solidFill>
            <a:sysClr val="window" lastClr="FFFFFF">
              <a:lumMod val="85000"/>
            </a:sysClr>
          </a:solidFill>
          <a:ln w="9525" cap="flat" cmpd="sng" algn="ctr">
            <a:noFill/>
            <a:prstDash val="solid"/>
          </a:ln>
          <a:effectLst/>
        </p:spPr>
        <p:txBody>
          <a:bodyPr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D0055D2-8394-43D6-9F0D-ABE081A84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302" y="1763211"/>
            <a:ext cx="2468912" cy="258892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4ABF3BA-D258-494A-BA78-79F9DAACD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9058" y="1979475"/>
            <a:ext cx="3425970" cy="2013137"/>
          </a:xfrm>
          <a:prstGeom prst="rect">
            <a:avLst/>
          </a:prstGeom>
        </p:spPr>
      </p:pic>
      <p:sp>
        <p:nvSpPr>
          <p:cNvPr id="18" name="Rechteck 17">
            <a:extLst>
              <a:ext uri="{FF2B5EF4-FFF2-40B4-BE49-F238E27FC236}">
                <a16:creationId xmlns:a16="http://schemas.microsoft.com/office/drawing/2014/main" id="{FD483990-667E-4B50-A170-3D71DA49D789}"/>
              </a:ext>
            </a:extLst>
          </p:cNvPr>
          <p:cNvSpPr/>
          <p:nvPr/>
        </p:nvSpPr>
        <p:spPr>
          <a:xfrm>
            <a:off x="1119881" y="1362983"/>
            <a:ext cx="23573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/>
              <a:t>Increased</a:t>
            </a:r>
            <a:r>
              <a:rPr lang="de-DE" sz="1400" dirty="0"/>
              <a:t> GHG </a:t>
            </a:r>
            <a:r>
              <a:rPr lang="de-DE" sz="1400" dirty="0" err="1"/>
              <a:t>emissions</a:t>
            </a:r>
            <a:endParaRPr lang="de-DE" sz="1400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D836DEEB-3F05-400E-8CAB-3F73A499EA74}"/>
              </a:ext>
            </a:extLst>
          </p:cNvPr>
          <p:cNvSpPr/>
          <p:nvPr/>
        </p:nvSpPr>
        <p:spPr>
          <a:xfrm>
            <a:off x="4391324" y="1385234"/>
            <a:ext cx="43309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/>
              <a:t>Tight</a:t>
            </a:r>
            <a:r>
              <a:rPr lang="de-DE" sz="1400" dirty="0"/>
              <a:t> Targets </a:t>
            </a:r>
            <a:r>
              <a:rPr lang="de-DE" sz="1400" dirty="0" err="1"/>
              <a:t>for</a:t>
            </a:r>
            <a:r>
              <a:rPr lang="de-DE" sz="1400" dirty="0"/>
              <a:t> GHG </a:t>
            </a:r>
            <a:r>
              <a:rPr lang="de-DE" sz="1400" dirty="0" err="1"/>
              <a:t>emission</a:t>
            </a:r>
            <a:r>
              <a:rPr lang="de-DE" sz="1400" dirty="0"/>
              <a:t> </a:t>
            </a:r>
            <a:r>
              <a:rPr lang="de-DE" sz="1400" dirty="0" err="1"/>
              <a:t>reductions</a:t>
            </a:r>
            <a:r>
              <a:rPr lang="de-DE" sz="1400" dirty="0"/>
              <a:t> 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02A23A72-6E24-467E-B443-6575A58B638A}"/>
              </a:ext>
            </a:extLst>
          </p:cNvPr>
          <p:cNvSpPr/>
          <p:nvPr/>
        </p:nvSpPr>
        <p:spPr>
          <a:xfrm>
            <a:off x="1601334" y="5199698"/>
            <a:ext cx="93013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/>
              <a:t>The k</a:t>
            </a:r>
            <a:r>
              <a:rPr lang="en-US" sz="2400" b="1" dirty="0" err="1"/>
              <a:t>ey</a:t>
            </a:r>
            <a:r>
              <a:rPr lang="en-US" sz="2400" b="1" dirty="0"/>
              <a:t> challenge for the road freight sector is to significantly reduce GHG emissions with increasing transport demand</a:t>
            </a:r>
            <a:endParaRPr lang="de-DE" sz="2400" b="1"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E7D583C4-58C5-4CDA-AA52-D1BC314CA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0606" y="1874289"/>
            <a:ext cx="2945975" cy="2269387"/>
          </a:xfrm>
          <a:prstGeom prst="rect">
            <a:avLst/>
          </a:prstGeom>
        </p:spPr>
      </p:pic>
      <p:sp>
        <p:nvSpPr>
          <p:cNvPr id="22" name="Rechteck 21">
            <a:extLst>
              <a:ext uri="{FF2B5EF4-FFF2-40B4-BE49-F238E27FC236}">
                <a16:creationId xmlns:a16="http://schemas.microsoft.com/office/drawing/2014/main" id="{61933E1C-CFB4-4BC7-8245-5DA4FCED19AC}"/>
              </a:ext>
            </a:extLst>
          </p:cNvPr>
          <p:cNvSpPr/>
          <p:nvPr/>
        </p:nvSpPr>
        <p:spPr>
          <a:xfrm>
            <a:off x="8208673" y="1426061"/>
            <a:ext cx="45840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Increasing demand for road transport forecast</a:t>
            </a:r>
            <a:endParaRPr lang="de-DE" sz="1400" dirty="0"/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C56BCFBA-8E73-424B-B3EE-2A86E7BA3B49}"/>
              </a:ext>
            </a:extLst>
          </p:cNvPr>
          <p:cNvCxnSpPr/>
          <p:nvPr/>
        </p:nvCxnSpPr>
        <p:spPr>
          <a:xfrm flipH="1">
            <a:off x="4085824" y="1415861"/>
            <a:ext cx="12855" cy="284141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F520A1A6-1BF8-41F9-AE6D-1F33995682E4}"/>
              </a:ext>
            </a:extLst>
          </p:cNvPr>
          <p:cNvCxnSpPr/>
          <p:nvPr/>
        </p:nvCxnSpPr>
        <p:spPr>
          <a:xfrm flipH="1">
            <a:off x="8086895" y="1415861"/>
            <a:ext cx="12855" cy="284141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089111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DLR">
      <a:dk1>
        <a:srgbClr val="000000"/>
      </a:dk1>
      <a:lt1>
        <a:srgbClr val="FFFFFF"/>
      </a:lt1>
      <a:dk2>
        <a:srgbClr val="464646"/>
      </a:dk2>
      <a:lt2>
        <a:srgbClr val="FFFFFF"/>
      </a:lt2>
      <a:accent1>
        <a:srgbClr val="00658B"/>
      </a:accent1>
      <a:accent2>
        <a:srgbClr val="F8DE53"/>
      </a:accent2>
      <a:accent3>
        <a:srgbClr val="0094A8"/>
      </a:accent3>
      <a:accent4>
        <a:srgbClr val="B7D260"/>
      </a:accent4>
      <a:accent5>
        <a:srgbClr val="5F98CB"/>
      </a:accent5>
      <a:accent6>
        <a:srgbClr val="B1B1B1"/>
      </a:accent6>
      <a:hlink>
        <a:srgbClr val="00B0F0"/>
      </a:hlink>
      <a:folHlink>
        <a:srgbClr val="00658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Blau 1">
      <a:srgbClr val="00658B"/>
    </a:custClr>
    <a:custClr name="Blau 2">
      <a:srgbClr val="3B98CB"/>
    </a:custClr>
    <a:custClr name="Blau 3">
      <a:srgbClr val="6CB9DC"/>
    </a:custClr>
    <a:custClr name="Blau 4">
      <a:srgbClr val="A7D3EC"/>
    </a:custClr>
    <a:custClr name="Blau 5">
      <a:srgbClr val="D1E8FA"/>
    </a:custClr>
    <a:custClr name="Gelb 1">
      <a:srgbClr val="D2AE3D"/>
    </a:custClr>
    <a:custClr name="Gelb 2">
      <a:srgbClr val="F2CD51"/>
    </a:custClr>
    <a:custClr name="Gelb 3">
      <a:srgbClr val="F8DE53"/>
    </a:custClr>
    <a:custClr name="Gelb 4">
      <a:srgbClr val="FCEA7A"/>
    </a:custClr>
    <a:custClr name="Gelb 5">
      <a:srgbClr val="FFF8BE"/>
    </a:custClr>
    <a:custClr name="Grün 1">
      <a:srgbClr val="82A043"/>
    </a:custClr>
    <a:custClr name="Grün 2">
      <a:srgbClr val="A6BF51"/>
    </a:custClr>
    <a:custClr name="Grün 3">
      <a:srgbClr val="CAD55C"/>
    </a:custClr>
    <a:custClr name="Grün 4">
      <a:srgbClr val="D9DF78"/>
    </a:custClr>
    <a:custClr name="Grün 5">
      <a:srgbClr val="E6EAAF"/>
    </a:custClr>
    <a:custClr name="Grau 1">
      <a:srgbClr val="666666"/>
    </a:custClr>
    <a:custClr name="Grau 2">
      <a:srgbClr val="868585"/>
    </a:custClr>
    <a:custClr name="Grau 3">
      <a:srgbClr val="B1B1B1"/>
    </a:custClr>
    <a:custClr name="Grau 4">
      <a:srgbClr val="CFCFCF"/>
    </a:custClr>
    <a:custClr name="Grau 5">
      <a:srgbClr val="EBEBEB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a8b9c18-5e1d-46e5-9d1a-4e2a3224a5d3">
      <Terms xmlns="http://schemas.microsoft.com/office/infopath/2007/PartnerControls"/>
    </lcf76f155ced4ddcb4097134ff3c332f>
    <TaxCatchAll xmlns="597f0e91-a424-40e7-b159-919cd36229c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385B305491CD342933177386233BDF6" ma:contentTypeVersion="5" ma:contentTypeDescription="Ein neues Dokument erstellen." ma:contentTypeScope="" ma:versionID="459bf4b9a2018672093316fdc1ba11a6">
  <xsd:schema xmlns:xsd="http://www.w3.org/2001/XMLSchema" xmlns:xs="http://www.w3.org/2001/XMLSchema" xmlns:p="http://schemas.microsoft.com/office/2006/metadata/properties" xmlns:ns2="a7962a11-33cc-469f-81bf-30093f878cc2" targetNamespace="http://schemas.microsoft.com/office/2006/metadata/properties" ma:root="true" ma:fieldsID="3ef758e03f969d9823f90cfd759f75ae" ns2:_="">
    <xsd:import namespace="a7962a11-33cc-469f-81bf-30093f878cc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962a11-33cc-469f-81bf-30093f878cc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ert der Dokument-ID" ma:description="Der Wert der diesem Element zugewiesenen Dokument-ID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er Hyperlink zu diesem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Beständige ID" ma:description="ID beim Hinzufügen beibehalten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6" ma:contentTypeDescription="Crée un document." ma:contentTypeScope="" ma:versionID="fdac101537f0a2b4c87297651d5cef2b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f089e90b70be1fb0be3eb82dd82f79de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575CE1-330F-4D58-88AC-16F2FF8B49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2A58091-0278-4E57-BF52-9691AB8BF607}">
  <ds:schemaRefs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a7962a11-33cc-469f-81bf-30093f878cc2"/>
  </ds:schemaRefs>
</ds:datastoreItem>
</file>

<file path=customXml/itemProps3.xml><?xml version="1.0" encoding="utf-8"?>
<ds:datastoreItem xmlns:ds="http://schemas.openxmlformats.org/officeDocument/2006/customXml" ds:itemID="{658FEDDD-6456-4622-A806-B20FD531D9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962a11-33cc-469f-81bf-30093f878c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E5E7DE26-7147-4A0D-8F20-451A48C53665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3052</Words>
  <Application>Microsoft Macintosh PowerPoint</Application>
  <PresentationFormat>Grand écran</PresentationFormat>
  <Paragraphs>515</Paragraphs>
  <Slides>33</Slides>
  <Notes>33</Notes>
  <HiddenSlides>1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0" baseType="lpstr">
      <vt:lpstr>Arial</vt:lpstr>
      <vt:lpstr>Calibri</vt:lpstr>
      <vt:lpstr>Symbol</vt:lpstr>
      <vt:lpstr>Times</vt:lpstr>
      <vt:lpstr>Verdana</vt:lpstr>
      <vt:lpstr>Wingdings</vt:lpstr>
      <vt:lpstr>1_Office</vt:lpstr>
      <vt:lpstr>Decarbonizing German Road Freight Transport: Challenges and Measures</vt:lpstr>
      <vt:lpstr>Fields of activity of the German Aerospace Center</vt:lpstr>
      <vt:lpstr>PRESENT THROUGHOUT GERMANY</vt:lpstr>
      <vt:lpstr>DLR Institute of Vehicle Concepts</vt:lpstr>
      <vt:lpstr>Outline</vt:lpstr>
      <vt:lpstr>Development of the German Freight Transport</vt:lpstr>
      <vt:lpstr>Target of GHG emissions in the german transport sector (Climate Protection Act)</vt:lpstr>
      <vt:lpstr>Moderate growth in freight transport performance Forecast of the Ministry of Transport</vt:lpstr>
      <vt:lpstr>Challenge to decarbonise road freight transport</vt:lpstr>
      <vt:lpstr>Current discourse in road freight transport in terms of climate change mitigation</vt:lpstr>
      <vt:lpstr>Comparison of different powertrain options for heavy-duty trucks - Efficiency losses</vt:lpstr>
      <vt:lpstr>Range anxiety for electric trucks in urban and regional transport mostly unfounded</vt:lpstr>
      <vt:lpstr>Model availability widens for electric freight vehicles in all segments </vt:lpstr>
      <vt:lpstr>The number of battery-electric series models will rise in the future</vt:lpstr>
      <vt:lpstr>Comparison of the TCO structure of 40t semi-trailer tractor with different powertrains in long-distance transport</vt:lpstr>
      <vt:lpstr>Key factors to ramp-up zero-emission freight vehicles</vt:lpstr>
      <vt:lpstr>Outline</vt:lpstr>
      <vt:lpstr>Scenario and market analysis software for simulating future commercial vehicle markets in Germany until 2050</vt:lpstr>
      <vt:lpstr>Scenario definition</vt:lpstr>
      <vt:lpstr>Main scenario assumptions to reach GHG-neutrality in 2045“scenario</vt:lpstr>
      <vt:lpstr>Reference scenario Market potential for alternative powertrains</vt:lpstr>
      <vt:lpstr>Reference scenario Development of mileage and energy consumption of fleet vehicles</vt:lpstr>
      <vt:lpstr>Sceanrio comparison Market potential of alternative powertrains</vt:lpstr>
      <vt:lpstr>Sceanrio comparison Development of the final energy demand </vt:lpstr>
      <vt:lpstr>Conclusion of the scenario analysis</vt:lpstr>
      <vt:lpstr>Outline</vt:lpstr>
      <vt:lpstr>U-Shift - vehicle concept at a glance</vt:lpstr>
      <vt:lpstr>Characteristics of Driveboard + Capsules</vt:lpstr>
      <vt:lpstr>Présentation PowerPoint</vt:lpstr>
      <vt:lpstr>DLR U-Shift exhibition contribution</vt:lpstr>
      <vt:lpstr>Tip for the way back from the BUGA - in case of departure by train</vt:lpstr>
      <vt:lpstr>U-Shift Video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„Güterverkehr in Deutschland“ Gliederung (20min)</dc:title>
  <dc:creator>Deniz, Özcan</dc:creator>
  <cp:lastModifiedBy>Anne MATTIOLI</cp:lastModifiedBy>
  <cp:revision>144</cp:revision>
  <dcterms:created xsi:type="dcterms:W3CDTF">2023-05-05T06:58:06Z</dcterms:created>
  <dcterms:modified xsi:type="dcterms:W3CDTF">2023-06-28T13:09:42Z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0x0101001385B305491CD342933177386233BDF6</vt:lpwstr>
  </property>
  <property fmtid="{D5CDD505-2E9C-101B-9397-08002B2CF9AE}" pid="3" name="_dlc_DocIdItemGuid">
    <vt:lpwstr>4824b9eb-5e66-4385-adf3-41e08c365304</vt:lpwstr>
  </property>
</Properties>
</file>